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4" r:id="rId4"/>
    <p:sldId id="265" r:id="rId5"/>
    <p:sldId id="257" r:id="rId6"/>
    <p:sldId id="281" r:id="rId7"/>
    <p:sldId id="284" r:id="rId8"/>
    <p:sldId id="258" r:id="rId9"/>
    <p:sldId id="260" r:id="rId10"/>
    <p:sldId id="261" r:id="rId11"/>
    <p:sldId id="277" r:id="rId12"/>
    <p:sldId id="278" r:id="rId13"/>
    <p:sldId id="283" r:id="rId14"/>
    <p:sldId id="276" r:id="rId15"/>
    <p:sldId id="279" r:id="rId16"/>
    <p:sldId id="268" r:id="rId17"/>
    <p:sldId id="269" r:id="rId18"/>
    <p:sldId id="270" r:id="rId19"/>
    <p:sldId id="285" r:id="rId20"/>
    <p:sldId id="286" r:id="rId21"/>
    <p:sldId id="280" r:id="rId22"/>
    <p:sldId id="282" r:id="rId23"/>
    <p:sldId id="271" r:id="rId24"/>
    <p:sldId id="272" r:id="rId25"/>
    <p:sldId id="273" r:id="rId26"/>
    <p:sldId id="27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2FC06D-C596-47B3-9B6E-B4A6C126D14C}" v="1" dt="2025-08-29T16:55:52.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7" d="100"/>
          <a:sy n="77" d="100"/>
        </p:scale>
        <p:origin x="10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Furlong" userId="0cbea45e-33bf-43b9-913c-8d4085e36b02" providerId="ADAL" clId="{2600EF8D-AEE1-4B50-B4BE-71E521BA78E4}"/>
    <pc:docChg chg="custSel addSld delSld modSld">
      <pc:chgData name="Michelle Furlong" userId="0cbea45e-33bf-43b9-913c-8d4085e36b02" providerId="ADAL" clId="{2600EF8D-AEE1-4B50-B4BE-71E521BA78E4}" dt="2023-07-07T20:20:30.163" v="757" actId="20577"/>
      <pc:docMkLst>
        <pc:docMk/>
      </pc:docMkLst>
      <pc:sldChg chg="modSp mod">
        <pc:chgData name="Michelle Furlong" userId="0cbea45e-33bf-43b9-913c-8d4085e36b02" providerId="ADAL" clId="{2600EF8D-AEE1-4B50-B4BE-71E521BA78E4}" dt="2022-06-21T20:24:50.744" v="4" actId="20577"/>
        <pc:sldMkLst>
          <pc:docMk/>
          <pc:sldMk cId="1467230762" sldId="261"/>
        </pc:sldMkLst>
      </pc:sldChg>
      <pc:sldChg chg="del">
        <pc:chgData name="Michelle Furlong" userId="0cbea45e-33bf-43b9-913c-8d4085e36b02" providerId="ADAL" clId="{2600EF8D-AEE1-4B50-B4BE-71E521BA78E4}" dt="2022-07-05T19:40:31.403" v="727" actId="47"/>
        <pc:sldMkLst>
          <pc:docMk/>
          <pc:sldMk cId="767295273" sldId="267"/>
        </pc:sldMkLst>
      </pc:sldChg>
      <pc:sldChg chg="modSp mod">
        <pc:chgData name="Michelle Furlong" userId="0cbea45e-33bf-43b9-913c-8d4085e36b02" providerId="ADAL" clId="{2600EF8D-AEE1-4B50-B4BE-71E521BA78E4}" dt="2022-06-21T20:28:44.551" v="88" actId="20577"/>
        <pc:sldMkLst>
          <pc:docMk/>
          <pc:sldMk cId="1219940954" sldId="269"/>
        </pc:sldMkLst>
      </pc:sldChg>
      <pc:sldChg chg="modSp mod">
        <pc:chgData name="Michelle Furlong" userId="0cbea45e-33bf-43b9-913c-8d4085e36b02" providerId="ADAL" clId="{2600EF8D-AEE1-4B50-B4BE-71E521BA78E4}" dt="2023-07-07T20:20:30.163" v="757" actId="20577"/>
        <pc:sldMkLst>
          <pc:docMk/>
          <pc:sldMk cId="541961039" sldId="274"/>
        </pc:sldMkLst>
      </pc:sldChg>
      <pc:sldChg chg="delSp modSp mod">
        <pc:chgData name="Michelle Furlong" userId="0cbea45e-33bf-43b9-913c-8d4085e36b02" providerId="ADAL" clId="{2600EF8D-AEE1-4B50-B4BE-71E521BA78E4}" dt="2022-06-21T20:27:14.880" v="11" actId="478"/>
        <pc:sldMkLst>
          <pc:docMk/>
          <pc:sldMk cId="3570468302" sldId="276"/>
        </pc:sldMkLst>
      </pc:sldChg>
      <pc:sldChg chg="addSp modSp new mod modAnim">
        <pc:chgData name="Michelle Furlong" userId="0cbea45e-33bf-43b9-913c-8d4085e36b02" providerId="ADAL" clId="{2600EF8D-AEE1-4B50-B4BE-71E521BA78E4}" dt="2022-06-22T14:48:24.915" v="726"/>
        <pc:sldMkLst>
          <pc:docMk/>
          <pc:sldMk cId="188558456" sldId="283"/>
        </pc:sldMkLst>
      </pc:sldChg>
    </pc:docChg>
  </pc:docChgLst>
  <pc:docChgLst>
    <pc:chgData name="Michelle Furlong" userId="0cbea45e-33bf-43b9-913c-8d4085e36b02" providerId="ADAL" clId="{8AB72342-5192-446A-98BF-6188F1617906}"/>
    <pc:docChg chg="custSel modSld">
      <pc:chgData name="Michelle Furlong" userId="0cbea45e-33bf-43b9-913c-8d4085e36b02" providerId="ADAL" clId="{8AB72342-5192-446A-98BF-6188F1617906}" dt="2025-08-13T16:11:44.599" v="18" actId="1076"/>
      <pc:docMkLst>
        <pc:docMk/>
      </pc:docMkLst>
      <pc:sldChg chg="delSp modSp mod">
        <pc:chgData name="Michelle Furlong" userId="0cbea45e-33bf-43b9-913c-8d4085e36b02" providerId="ADAL" clId="{8AB72342-5192-446A-98BF-6188F1617906}" dt="2025-08-13T16:10:14.699" v="2" actId="478"/>
        <pc:sldMkLst>
          <pc:docMk/>
          <pc:sldMk cId="541961039" sldId="274"/>
        </pc:sldMkLst>
        <pc:spChg chg="mod">
          <ac:chgData name="Michelle Furlong" userId="0cbea45e-33bf-43b9-913c-8d4085e36b02" providerId="ADAL" clId="{8AB72342-5192-446A-98BF-6188F1617906}" dt="2025-08-13T16:10:10.554" v="1" actId="27636"/>
          <ac:spMkLst>
            <pc:docMk/>
            <pc:sldMk cId="541961039" sldId="274"/>
            <ac:spMk id="7" creationId="{00000000-0000-0000-0000-000000000000}"/>
          </ac:spMkLst>
        </pc:spChg>
      </pc:sldChg>
      <pc:sldChg chg="addSp modSp mod">
        <pc:chgData name="Michelle Furlong" userId="0cbea45e-33bf-43b9-913c-8d4085e36b02" providerId="ADAL" clId="{8AB72342-5192-446A-98BF-6188F1617906}" dt="2025-08-13T16:11:44.599" v="18" actId="1076"/>
        <pc:sldMkLst>
          <pc:docMk/>
          <pc:sldMk cId="2188419770" sldId="275"/>
        </pc:sldMkLst>
      </pc:sldChg>
    </pc:docChg>
  </pc:docChgLst>
  <pc:docChgLst>
    <pc:chgData name="Michelle Furlong" userId="0cbea45e-33bf-43b9-913c-8d4085e36b02" providerId="ADAL" clId="{DD3EB2FB-32B2-412D-BAD2-2D6A8A88DBE0}"/>
    <pc:docChg chg="undo custSel addSld delSld modSld">
      <pc:chgData name="Michelle Furlong" userId="0cbea45e-33bf-43b9-913c-8d4085e36b02" providerId="ADAL" clId="{DD3EB2FB-32B2-412D-BAD2-2D6A8A88DBE0}" dt="2025-08-29T16:59:19.917" v="1892" actId="20577"/>
      <pc:docMkLst>
        <pc:docMk/>
      </pc:docMkLst>
      <pc:sldChg chg="addSp delSp modSp mod">
        <pc:chgData name="Michelle Furlong" userId="0cbea45e-33bf-43b9-913c-8d4085e36b02" providerId="ADAL" clId="{DD3EB2FB-32B2-412D-BAD2-2D6A8A88DBE0}" dt="2025-08-29T16:37:51.955" v="142" actId="20577"/>
        <pc:sldMkLst>
          <pc:docMk/>
          <pc:sldMk cId="722304586" sldId="257"/>
        </pc:sldMkLst>
        <pc:spChg chg="mod">
          <ac:chgData name="Michelle Furlong" userId="0cbea45e-33bf-43b9-913c-8d4085e36b02" providerId="ADAL" clId="{DD3EB2FB-32B2-412D-BAD2-2D6A8A88DBE0}" dt="2025-08-29T16:37:51.955" v="142" actId="20577"/>
          <ac:spMkLst>
            <pc:docMk/>
            <pc:sldMk cId="722304586" sldId="257"/>
            <ac:spMk id="3" creationId="{00000000-0000-0000-0000-000000000000}"/>
          </ac:spMkLst>
        </pc:spChg>
        <pc:picChg chg="del">
          <ac:chgData name="Michelle Furlong" userId="0cbea45e-33bf-43b9-913c-8d4085e36b02" providerId="ADAL" clId="{DD3EB2FB-32B2-412D-BAD2-2D6A8A88DBE0}" dt="2025-08-29T16:36:20.474" v="5" actId="478"/>
          <ac:picMkLst>
            <pc:docMk/>
            <pc:sldMk cId="722304586" sldId="257"/>
            <ac:picMk id="4" creationId="{00000000-0000-0000-0000-000000000000}"/>
          </ac:picMkLst>
        </pc:picChg>
        <pc:picChg chg="add mod">
          <ac:chgData name="Michelle Furlong" userId="0cbea45e-33bf-43b9-913c-8d4085e36b02" providerId="ADAL" clId="{DD3EB2FB-32B2-412D-BAD2-2D6A8A88DBE0}" dt="2025-08-29T16:36:55.431" v="7" actId="1076"/>
          <ac:picMkLst>
            <pc:docMk/>
            <pc:sldMk cId="722304586" sldId="257"/>
            <ac:picMk id="6" creationId="{A0F68FBB-25B2-A781-B687-2695E0B07CB9}"/>
          </ac:picMkLst>
        </pc:picChg>
      </pc:sldChg>
      <pc:sldChg chg="addSp delSp modSp mod modClrScheme chgLayout">
        <pc:chgData name="Michelle Furlong" userId="0cbea45e-33bf-43b9-913c-8d4085e36b02" providerId="ADAL" clId="{DD3EB2FB-32B2-412D-BAD2-2D6A8A88DBE0}" dt="2025-08-29T16:58:27.896" v="1754" actId="20577"/>
        <pc:sldMkLst>
          <pc:docMk/>
          <pc:sldMk cId="1720305780" sldId="271"/>
        </pc:sldMkLst>
        <pc:spChg chg="mod ord">
          <ac:chgData name="Michelle Furlong" userId="0cbea45e-33bf-43b9-913c-8d4085e36b02" providerId="ADAL" clId="{DD3EB2FB-32B2-412D-BAD2-2D6A8A88DBE0}" dt="2025-08-29T16:56:48.971" v="1409" actId="700"/>
          <ac:spMkLst>
            <pc:docMk/>
            <pc:sldMk cId="1720305780" sldId="271"/>
            <ac:spMk id="2" creationId="{00000000-0000-0000-0000-000000000000}"/>
          </ac:spMkLst>
        </pc:spChg>
        <pc:spChg chg="del">
          <ac:chgData name="Michelle Furlong" userId="0cbea45e-33bf-43b9-913c-8d4085e36b02" providerId="ADAL" clId="{DD3EB2FB-32B2-412D-BAD2-2D6A8A88DBE0}" dt="2025-08-29T16:56:31.105" v="1406" actId="478"/>
          <ac:spMkLst>
            <pc:docMk/>
            <pc:sldMk cId="1720305780" sldId="271"/>
            <ac:spMk id="3" creationId="{00000000-0000-0000-0000-000000000000}"/>
          </ac:spMkLst>
        </pc:spChg>
        <pc:spChg chg="add mod ord">
          <ac:chgData name="Michelle Furlong" userId="0cbea45e-33bf-43b9-913c-8d4085e36b02" providerId="ADAL" clId="{DD3EB2FB-32B2-412D-BAD2-2D6A8A88DBE0}" dt="2025-08-29T16:58:27.896" v="1754" actId="20577"/>
          <ac:spMkLst>
            <pc:docMk/>
            <pc:sldMk cId="1720305780" sldId="271"/>
            <ac:spMk id="7" creationId="{F93E35BB-C9F6-D454-1BB4-C3FA50862B08}"/>
          </ac:spMkLst>
        </pc:spChg>
        <pc:spChg chg="add mod ord">
          <ac:chgData name="Michelle Furlong" userId="0cbea45e-33bf-43b9-913c-8d4085e36b02" providerId="ADAL" clId="{DD3EB2FB-32B2-412D-BAD2-2D6A8A88DBE0}" dt="2025-08-29T16:56:48.971" v="1409" actId="700"/>
          <ac:spMkLst>
            <pc:docMk/>
            <pc:sldMk cId="1720305780" sldId="271"/>
            <ac:spMk id="8" creationId="{DA83E480-8915-F574-A289-F12F70F8738D}"/>
          </ac:spMkLst>
        </pc:spChg>
        <pc:picChg chg="del">
          <ac:chgData name="Michelle Furlong" userId="0cbea45e-33bf-43b9-913c-8d4085e36b02" providerId="ADAL" clId="{DD3EB2FB-32B2-412D-BAD2-2D6A8A88DBE0}" dt="2025-08-29T16:56:15.370" v="1405" actId="478"/>
          <ac:picMkLst>
            <pc:docMk/>
            <pc:sldMk cId="1720305780" sldId="271"/>
            <ac:picMk id="4" creationId="{00000000-0000-0000-0000-000000000000}"/>
          </ac:picMkLst>
        </pc:picChg>
        <pc:picChg chg="add mod">
          <ac:chgData name="Michelle Furlong" userId="0cbea45e-33bf-43b9-913c-8d4085e36b02" providerId="ADAL" clId="{DD3EB2FB-32B2-412D-BAD2-2D6A8A88DBE0}" dt="2025-08-29T16:56:38.325" v="1408" actId="1076"/>
          <ac:picMkLst>
            <pc:docMk/>
            <pc:sldMk cId="1720305780" sldId="271"/>
            <ac:picMk id="6" creationId="{12950657-ED72-D1F9-C6E4-68144E498E4D}"/>
          </ac:picMkLst>
        </pc:picChg>
      </pc:sldChg>
      <pc:sldChg chg="modSp mod">
        <pc:chgData name="Michelle Furlong" userId="0cbea45e-33bf-43b9-913c-8d4085e36b02" providerId="ADAL" clId="{DD3EB2FB-32B2-412D-BAD2-2D6A8A88DBE0}" dt="2025-08-29T16:59:19.917" v="1892" actId="20577"/>
        <pc:sldMkLst>
          <pc:docMk/>
          <pc:sldMk cId="3463637113" sldId="272"/>
        </pc:sldMkLst>
        <pc:spChg chg="mod">
          <ac:chgData name="Michelle Furlong" userId="0cbea45e-33bf-43b9-913c-8d4085e36b02" providerId="ADAL" clId="{DD3EB2FB-32B2-412D-BAD2-2D6A8A88DBE0}" dt="2025-08-29T16:59:19.917" v="1892" actId="20577"/>
          <ac:spMkLst>
            <pc:docMk/>
            <pc:sldMk cId="3463637113" sldId="272"/>
            <ac:spMk id="3" creationId="{00000000-0000-0000-0000-000000000000}"/>
          </ac:spMkLst>
        </pc:spChg>
      </pc:sldChg>
      <pc:sldChg chg="modSp mod">
        <pc:chgData name="Michelle Furlong" userId="0cbea45e-33bf-43b9-913c-8d4085e36b02" providerId="ADAL" clId="{DD3EB2FB-32B2-412D-BAD2-2D6A8A88DBE0}" dt="2025-08-29T16:34:28.150" v="4" actId="20577"/>
        <pc:sldMkLst>
          <pc:docMk/>
          <pc:sldMk cId="541961039" sldId="274"/>
        </pc:sldMkLst>
        <pc:spChg chg="mod">
          <ac:chgData name="Michelle Furlong" userId="0cbea45e-33bf-43b9-913c-8d4085e36b02" providerId="ADAL" clId="{DD3EB2FB-32B2-412D-BAD2-2D6A8A88DBE0}" dt="2025-08-29T16:34:28.150" v="4" actId="20577"/>
          <ac:spMkLst>
            <pc:docMk/>
            <pc:sldMk cId="541961039" sldId="274"/>
            <ac:spMk id="6" creationId="{00000000-0000-0000-0000-000000000000}"/>
          </ac:spMkLst>
        </pc:spChg>
      </pc:sldChg>
      <pc:sldChg chg="del">
        <pc:chgData name="Michelle Furlong" userId="0cbea45e-33bf-43b9-913c-8d4085e36b02" providerId="ADAL" clId="{DD3EB2FB-32B2-412D-BAD2-2D6A8A88DBE0}" dt="2025-08-29T16:34:24.119" v="0" actId="47"/>
        <pc:sldMkLst>
          <pc:docMk/>
          <pc:sldMk cId="2188419770" sldId="275"/>
        </pc:sldMkLst>
      </pc:sldChg>
      <pc:sldChg chg="modSp mod">
        <pc:chgData name="Michelle Furlong" userId="0cbea45e-33bf-43b9-913c-8d4085e36b02" providerId="ADAL" clId="{DD3EB2FB-32B2-412D-BAD2-2D6A8A88DBE0}" dt="2025-08-29T16:45:16.473" v="773" actId="1076"/>
        <pc:sldMkLst>
          <pc:docMk/>
          <pc:sldMk cId="2934650199" sldId="277"/>
        </pc:sldMkLst>
        <pc:spChg chg="mod">
          <ac:chgData name="Michelle Furlong" userId="0cbea45e-33bf-43b9-913c-8d4085e36b02" providerId="ADAL" clId="{DD3EB2FB-32B2-412D-BAD2-2D6A8A88DBE0}" dt="2025-08-29T16:45:12.524" v="772" actId="14100"/>
          <ac:spMkLst>
            <pc:docMk/>
            <pc:sldMk cId="2934650199" sldId="277"/>
            <ac:spMk id="2" creationId="{00000000-0000-0000-0000-000000000000}"/>
          </ac:spMkLst>
        </pc:spChg>
        <pc:picChg chg="mod">
          <ac:chgData name="Michelle Furlong" userId="0cbea45e-33bf-43b9-913c-8d4085e36b02" providerId="ADAL" clId="{DD3EB2FB-32B2-412D-BAD2-2D6A8A88DBE0}" dt="2025-08-29T16:45:16.473" v="773" actId="1076"/>
          <ac:picMkLst>
            <pc:docMk/>
            <pc:sldMk cId="2934650199" sldId="277"/>
            <ac:picMk id="4" creationId="{00000000-0000-0000-0000-000000000000}"/>
          </ac:picMkLst>
        </pc:picChg>
      </pc:sldChg>
      <pc:sldChg chg="modSp mod">
        <pc:chgData name="Michelle Furlong" userId="0cbea45e-33bf-43b9-913c-8d4085e36b02" providerId="ADAL" clId="{DD3EB2FB-32B2-412D-BAD2-2D6A8A88DBE0}" dt="2025-08-29T16:45:51.989" v="795" actId="20577"/>
        <pc:sldMkLst>
          <pc:docMk/>
          <pc:sldMk cId="210998370" sldId="278"/>
        </pc:sldMkLst>
        <pc:spChg chg="mod">
          <ac:chgData name="Michelle Furlong" userId="0cbea45e-33bf-43b9-913c-8d4085e36b02" providerId="ADAL" clId="{DD3EB2FB-32B2-412D-BAD2-2D6A8A88DBE0}" dt="2025-08-29T16:45:51.989" v="795" actId="20577"/>
          <ac:spMkLst>
            <pc:docMk/>
            <pc:sldMk cId="210998370" sldId="278"/>
            <ac:spMk id="2" creationId="{00000000-0000-0000-0000-000000000000}"/>
          </ac:spMkLst>
        </pc:spChg>
      </pc:sldChg>
      <pc:sldChg chg="addSp delSp modSp mod">
        <pc:chgData name="Michelle Furlong" userId="0cbea45e-33bf-43b9-913c-8d4085e36b02" providerId="ADAL" clId="{DD3EB2FB-32B2-412D-BAD2-2D6A8A88DBE0}" dt="2025-08-29T16:54:47.191" v="1394" actId="20577"/>
        <pc:sldMkLst>
          <pc:docMk/>
          <pc:sldMk cId="839030530" sldId="280"/>
        </pc:sldMkLst>
        <pc:spChg chg="mod">
          <ac:chgData name="Michelle Furlong" userId="0cbea45e-33bf-43b9-913c-8d4085e36b02" providerId="ADAL" clId="{DD3EB2FB-32B2-412D-BAD2-2D6A8A88DBE0}" dt="2025-08-29T16:54:47.191" v="1394" actId="20577"/>
          <ac:spMkLst>
            <pc:docMk/>
            <pc:sldMk cId="839030530" sldId="280"/>
            <ac:spMk id="3" creationId="{00000000-0000-0000-0000-000000000000}"/>
          </ac:spMkLst>
        </pc:spChg>
        <pc:picChg chg="del">
          <ac:chgData name="Michelle Furlong" userId="0cbea45e-33bf-43b9-913c-8d4085e36b02" providerId="ADAL" clId="{DD3EB2FB-32B2-412D-BAD2-2D6A8A88DBE0}" dt="2025-08-29T16:53:50.875" v="1290" actId="478"/>
          <ac:picMkLst>
            <pc:docMk/>
            <pc:sldMk cId="839030530" sldId="280"/>
            <ac:picMk id="4" creationId="{00000000-0000-0000-0000-000000000000}"/>
          </ac:picMkLst>
        </pc:picChg>
        <pc:picChg chg="add mod">
          <ac:chgData name="Michelle Furlong" userId="0cbea45e-33bf-43b9-913c-8d4085e36b02" providerId="ADAL" clId="{DD3EB2FB-32B2-412D-BAD2-2D6A8A88DBE0}" dt="2025-08-29T16:54:14.705" v="1294" actId="1076"/>
          <ac:picMkLst>
            <pc:docMk/>
            <pc:sldMk cId="839030530" sldId="280"/>
            <ac:picMk id="6" creationId="{0B8D284A-E55B-281D-EEFB-32047308E8F9}"/>
          </ac:picMkLst>
        </pc:picChg>
      </pc:sldChg>
      <pc:sldChg chg="addSp delSp modSp mod">
        <pc:chgData name="Michelle Furlong" userId="0cbea45e-33bf-43b9-913c-8d4085e36b02" providerId="ADAL" clId="{DD3EB2FB-32B2-412D-BAD2-2D6A8A88DBE0}" dt="2025-08-29T16:40:48.368" v="458" actId="6549"/>
        <pc:sldMkLst>
          <pc:docMk/>
          <pc:sldMk cId="1114537616" sldId="281"/>
        </pc:sldMkLst>
        <pc:spChg chg="mod">
          <ac:chgData name="Michelle Furlong" userId="0cbea45e-33bf-43b9-913c-8d4085e36b02" providerId="ADAL" clId="{DD3EB2FB-32B2-412D-BAD2-2D6A8A88DBE0}" dt="2025-08-29T16:40:48.368" v="458" actId="6549"/>
          <ac:spMkLst>
            <pc:docMk/>
            <pc:sldMk cId="1114537616" sldId="281"/>
            <ac:spMk id="3" creationId="{00000000-0000-0000-0000-000000000000}"/>
          </ac:spMkLst>
        </pc:spChg>
        <pc:picChg chg="add mod">
          <ac:chgData name="Michelle Furlong" userId="0cbea45e-33bf-43b9-913c-8d4085e36b02" providerId="ADAL" clId="{DD3EB2FB-32B2-412D-BAD2-2D6A8A88DBE0}" dt="2025-08-29T16:38:35.158" v="146" actId="1076"/>
          <ac:picMkLst>
            <pc:docMk/>
            <pc:sldMk cId="1114537616" sldId="281"/>
            <ac:picMk id="5" creationId="{E5F3FB6A-EB6D-03EF-5C29-5C7DABDFB2BE}"/>
          </ac:picMkLst>
        </pc:picChg>
        <pc:picChg chg="del">
          <ac:chgData name="Michelle Furlong" userId="0cbea45e-33bf-43b9-913c-8d4085e36b02" providerId="ADAL" clId="{DD3EB2FB-32B2-412D-BAD2-2D6A8A88DBE0}" dt="2025-08-29T16:37:59.427" v="143" actId="478"/>
          <ac:picMkLst>
            <pc:docMk/>
            <pc:sldMk cId="1114537616" sldId="281"/>
            <ac:picMk id="6" creationId="{00000000-0000-0000-0000-000000000000}"/>
          </ac:picMkLst>
        </pc:picChg>
      </pc:sldChg>
      <pc:sldChg chg="addSp delSp modSp mod">
        <pc:chgData name="Michelle Furlong" userId="0cbea45e-33bf-43b9-913c-8d4085e36b02" providerId="ADAL" clId="{DD3EB2FB-32B2-412D-BAD2-2D6A8A88DBE0}" dt="2025-08-29T16:56:03.759" v="1404" actId="1076"/>
        <pc:sldMkLst>
          <pc:docMk/>
          <pc:sldMk cId="1744081263" sldId="282"/>
        </pc:sldMkLst>
        <pc:spChg chg="mod">
          <ac:chgData name="Michelle Furlong" userId="0cbea45e-33bf-43b9-913c-8d4085e36b02" providerId="ADAL" clId="{DD3EB2FB-32B2-412D-BAD2-2D6A8A88DBE0}" dt="2025-08-29T16:55:59.994" v="1403" actId="27636"/>
          <ac:spMkLst>
            <pc:docMk/>
            <pc:sldMk cId="1744081263" sldId="282"/>
            <ac:spMk id="3" creationId="{00000000-0000-0000-0000-000000000000}"/>
          </ac:spMkLst>
        </pc:spChg>
        <pc:picChg chg="del">
          <ac:chgData name="Michelle Furlong" userId="0cbea45e-33bf-43b9-913c-8d4085e36b02" providerId="ADAL" clId="{DD3EB2FB-32B2-412D-BAD2-2D6A8A88DBE0}" dt="2025-08-29T16:54:56.475" v="1395" actId="478"/>
          <ac:picMkLst>
            <pc:docMk/>
            <pc:sldMk cId="1744081263" sldId="282"/>
            <ac:picMk id="5" creationId="{00000000-0000-0000-0000-000000000000}"/>
          </ac:picMkLst>
        </pc:picChg>
        <pc:picChg chg="add mod">
          <ac:chgData name="Michelle Furlong" userId="0cbea45e-33bf-43b9-913c-8d4085e36b02" providerId="ADAL" clId="{DD3EB2FB-32B2-412D-BAD2-2D6A8A88DBE0}" dt="2025-08-29T16:56:03.759" v="1404" actId="1076"/>
          <ac:picMkLst>
            <pc:docMk/>
            <pc:sldMk cId="1744081263" sldId="282"/>
            <ac:picMk id="6" creationId="{99647612-861F-075E-0C02-9AD743648D97}"/>
          </ac:picMkLst>
        </pc:picChg>
      </pc:sldChg>
      <pc:sldChg chg="addSp delSp modSp add mod">
        <pc:chgData name="Michelle Furlong" userId="0cbea45e-33bf-43b9-913c-8d4085e36b02" providerId="ADAL" clId="{DD3EB2FB-32B2-412D-BAD2-2D6A8A88DBE0}" dt="2025-08-29T16:43:41.386" v="758" actId="1076"/>
        <pc:sldMkLst>
          <pc:docMk/>
          <pc:sldMk cId="2895977678" sldId="284"/>
        </pc:sldMkLst>
        <pc:spChg chg="mod">
          <ac:chgData name="Michelle Furlong" userId="0cbea45e-33bf-43b9-913c-8d4085e36b02" providerId="ADAL" clId="{DD3EB2FB-32B2-412D-BAD2-2D6A8A88DBE0}" dt="2025-08-29T16:43:02.180" v="755" actId="27636"/>
          <ac:spMkLst>
            <pc:docMk/>
            <pc:sldMk cId="2895977678" sldId="284"/>
            <ac:spMk id="3" creationId="{6F661A39-E151-1F50-CD81-242D73D947E7}"/>
          </ac:spMkLst>
        </pc:spChg>
        <pc:picChg chg="del">
          <ac:chgData name="Michelle Furlong" userId="0cbea45e-33bf-43b9-913c-8d4085e36b02" providerId="ADAL" clId="{DD3EB2FB-32B2-412D-BAD2-2D6A8A88DBE0}" dt="2025-08-29T16:41:31.211" v="460" actId="478"/>
          <ac:picMkLst>
            <pc:docMk/>
            <pc:sldMk cId="2895977678" sldId="284"/>
            <ac:picMk id="5" creationId="{2B82B736-35A9-1718-2D0D-89EF9FAA341C}"/>
          </ac:picMkLst>
        </pc:picChg>
        <pc:picChg chg="add del mod">
          <ac:chgData name="Michelle Furlong" userId="0cbea45e-33bf-43b9-913c-8d4085e36b02" providerId="ADAL" clId="{DD3EB2FB-32B2-412D-BAD2-2D6A8A88DBE0}" dt="2025-08-29T16:43:35.941" v="756" actId="478"/>
          <ac:picMkLst>
            <pc:docMk/>
            <pc:sldMk cId="2895977678" sldId="284"/>
            <ac:picMk id="6" creationId="{0E20CD62-E08B-4A2C-9EC4-E8DE25BF0787}"/>
          </ac:picMkLst>
        </pc:picChg>
        <pc:picChg chg="add mod">
          <ac:chgData name="Michelle Furlong" userId="0cbea45e-33bf-43b9-913c-8d4085e36b02" providerId="ADAL" clId="{DD3EB2FB-32B2-412D-BAD2-2D6A8A88DBE0}" dt="2025-08-29T16:43:41.386" v="758" actId="1076"/>
          <ac:picMkLst>
            <pc:docMk/>
            <pc:sldMk cId="2895977678" sldId="284"/>
            <ac:picMk id="8" creationId="{55EB5AA3-2650-7EB4-D592-06418C282707}"/>
          </ac:picMkLst>
        </pc:picChg>
      </pc:sldChg>
      <pc:sldChg chg="addSp delSp modSp add mod">
        <pc:chgData name="Michelle Furlong" userId="0cbea45e-33bf-43b9-913c-8d4085e36b02" providerId="ADAL" clId="{DD3EB2FB-32B2-412D-BAD2-2D6A8A88DBE0}" dt="2025-08-29T16:49:35.271" v="948" actId="14100"/>
        <pc:sldMkLst>
          <pc:docMk/>
          <pc:sldMk cId="1617314616" sldId="285"/>
        </pc:sldMkLst>
        <pc:spChg chg="mod">
          <ac:chgData name="Michelle Furlong" userId="0cbea45e-33bf-43b9-913c-8d4085e36b02" providerId="ADAL" clId="{DD3EB2FB-32B2-412D-BAD2-2D6A8A88DBE0}" dt="2025-08-29T16:49:35.271" v="948" actId="14100"/>
          <ac:spMkLst>
            <pc:docMk/>
            <pc:sldMk cId="1617314616" sldId="285"/>
            <ac:spMk id="3" creationId="{F4D9892C-4DE5-6C0E-4128-0495B5E855BE}"/>
          </ac:spMkLst>
        </pc:spChg>
        <pc:picChg chg="del">
          <ac:chgData name="Michelle Furlong" userId="0cbea45e-33bf-43b9-913c-8d4085e36b02" providerId="ADAL" clId="{DD3EB2FB-32B2-412D-BAD2-2D6A8A88DBE0}" dt="2025-08-29T16:49:05.792" v="945" actId="478"/>
          <ac:picMkLst>
            <pc:docMk/>
            <pc:sldMk cId="1617314616" sldId="285"/>
            <ac:picMk id="4" creationId="{86A6D45C-B73F-F536-6E28-645E417BAFB2}"/>
          </ac:picMkLst>
        </pc:picChg>
        <pc:picChg chg="add mod">
          <ac:chgData name="Michelle Furlong" userId="0cbea45e-33bf-43b9-913c-8d4085e36b02" providerId="ADAL" clId="{DD3EB2FB-32B2-412D-BAD2-2D6A8A88DBE0}" dt="2025-08-29T16:49:32.257" v="947" actId="1076"/>
          <ac:picMkLst>
            <pc:docMk/>
            <pc:sldMk cId="1617314616" sldId="285"/>
            <ac:picMk id="6" creationId="{A3BA3432-83A1-AE8E-2EB7-5CF4C88867FB}"/>
          </ac:picMkLst>
        </pc:picChg>
      </pc:sldChg>
      <pc:sldChg chg="addSp delSp modSp add mod">
        <pc:chgData name="Michelle Furlong" userId="0cbea45e-33bf-43b9-913c-8d4085e36b02" providerId="ADAL" clId="{DD3EB2FB-32B2-412D-BAD2-2D6A8A88DBE0}" dt="2025-08-29T16:53:34.360" v="1289" actId="313"/>
        <pc:sldMkLst>
          <pc:docMk/>
          <pc:sldMk cId="3865644616" sldId="286"/>
        </pc:sldMkLst>
        <pc:spChg chg="mod">
          <ac:chgData name="Michelle Furlong" userId="0cbea45e-33bf-43b9-913c-8d4085e36b02" providerId="ADAL" clId="{DD3EB2FB-32B2-412D-BAD2-2D6A8A88DBE0}" dt="2025-08-29T16:53:34.360" v="1289" actId="313"/>
          <ac:spMkLst>
            <pc:docMk/>
            <pc:sldMk cId="3865644616" sldId="286"/>
            <ac:spMk id="3" creationId="{F345760A-4E9F-21B0-D358-3E7D50FA7E34}"/>
          </ac:spMkLst>
        </pc:spChg>
        <pc:picChg chg="add mod">
          <ac:chgData name="Michelle Furlong" userId="0cbea45e-33bf-43b9-913c-8d4085e36b02" providerId="ADAL" clId="{DD3EB2FB-32B2-412D-BAD2-2D6A8A88DBE0}" dt="2025-08-29T16:52:54.198" v="1155" actId="1076"/>
          <ac:picMkLst>
            <pc:docMk/>
            <pc:sldMk cId="3865644616" sldId="286"/>
            <ac:picMk id="5" creationId="{C854F829-1B5B-DFDD-4830-5789E5BAAA7A}"/>
          </ac:picMkLst>
        </pc:picChg>
        <pc:picChg chg="del">
          <ac:chgData name="Michelle Furlong" userId="0cbea45e-33bf-43b9-913c-8d4085e36b02" providerId="ADAL" clId="{DD3EB2FB-32B2-412D-BAD2-2D6A8A88DBE0}" dt="2025-08-29T16:51:22.250" v="950" actId="478"/>
          <ac:picMkLst>
            <pc:docMk/>
            <pc:sldMk cId="3865644616" sldId="286"/>
            <ac:picMk id="6" creationId="{7764019F-3051-59C8-2416-42C54CF1D967}"/>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8/29/2025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8/29/2025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8/29/2025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8/29/2025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8/29/2025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8/29/2025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clayton.edu/budget/docs/Ledger%20History%20Report%20Screenprints_PS%209.2.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Fee Management Workshop</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37952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Ledger History Report</a:t>
            </a:r>
          </a:p>
        </p:txBody>
      </p:sp>
      <p:sp>
        <p:nvSpPr>
          <p:cNvPr id="3" name="Content Placeholder 2"/>
          <p:cNvSpPr>
            <a:spLocks noGrp="1"/>
          </p:cNvSpPr>
          <p:nvPr>
            <p:ph idx="1"/>
          </p:nvPr>
        </p:nvSpPr>
        <p:spPr>
          <a:xfrm>
            <a:off x="1104293" y="1379150"/>
            <a:ext cx="8946541" cy="5089027"/>
          </a:xfrm>
        </p:spPr>
        <p:txBody>
          <a:bodyPr>
            <a:normAutofit/>
          </a:bodyPr>
          <a:lstStyle/>
          <a:p>
            <a:r>
              <a:rPr lang="en-US" dirty="0"/>
              <a:t>First look at the summary to give you an idea of revenue you had remaining or if you over spent. </a:t>
            </a:r>
          </a:p>
          <a:p>
            <a:r>
              <a:rPr lang="en-US" dirty="0"/>
              <a:t>Negative values represent revenue collected.  </a:t>
            </a:r>
          </a:p>
          <a:p>
            <a:r>
              <a:rPr lang="en-US" dirty="0"/>
              <a:t>Positive values are what you spent.</a:t>
            </a:r>
          </a:p>
          <a:p>
            <a:r>
              <a:rPr lang="en-US" dirty="0"/>
              <a:t>At the bottom you will see a total and if it is negative then you had funds remaining from the revenue you collected.  If the value is positive then you spent more than the revenue collected.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67230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981207" cy="1120198"/>
          </a:xfrm>
        </p:spPr>
        <p:txBody>
          <a:bodyPr/>
          <a:lstStyle/>
          <a:p>
            <a:r>
              <a:rPr lang="en-US" dirty="0"/>
              <a:t>Samples-Negative=Revenue collected or remaining</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46111" y="1810911"/>
            <a:ext cx="10985714" cy="4952576"/>
          </a:xfrm>
          <a:prstGeom prst="rect">
            <a:avLst/>
          </a:prstGeom>
        </p:spPr>
      </p:pic>
    </p:spTree>
    <p:extLst>
      <p:ext uri="{BB962C8B-B14F-4D97-AF65-F5344CB8AC3E}">
        <p14:creationId xmlns:p14="http://schemas.microsoft.com/office/powerpoint/2010/main" val="2934650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Samples-Positive =what you spent</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87216" y="1623282"/>
            <a:ext cx="11413390" cy="4869881"/>
          </a:xfrm>
          <a:prstGeom prst="rect">
            <a:avLst/>
          </a:prstGeom>
        </p:spPr>
      </p:pic>
    </p:spTree>
    <p:extLst>
      <p:ext uri="{BB962C8B-B14F-4D97-AF65-F5344CB8AC3E}">
        <p14:creationId xmlns:p14="http://schemas.microsoft.com/office/powerpoint/2010/main" val="210998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8D3C1-C016-5867-866D-7C70D44EB942}"/>
              </a:ext>
            </a:extLst>
          </p:cNvPr>
          <p:cNvSpPr>
            <a:spLocks noGrp="1"/>
          </p:cNvSpPr>
          <p:nvPr>
            <p:ph type="title"/>
          </p:nvPr>
        </p:nvSpPr>
        <p:spPr/>
        <p:txBody>
          <a:bodyPr/>
          <a:lstStyle/>
          <a:p>
            <a:r>
              <a:rPr lang="en-US" dirty="0"/>
              <a:t>Totals</a:t>
            </a:r>
          </a:p>
        </p:txBody>
      </p:sp>
      <p:sp>
        <p:nvSpPr>
          <p:cNvPr id="3" name="Content Placeholder 2">
            <a:extLst>
              <a:ext uri="{FF2B5EF4-FFF2-40B4-BE49-F238E27FC236}">
                <a16:creationId xmlns:a16="http://schemas.microsoft.com/office/drawing/2014/main" id="{7FB043FC-0CAB-238E-79FA-58BFD61C9D6A}"/>
              </a:ext>
            </a:extLst>
          </p:cNvPr>
          <p:cNvSpPr>
            <a:spLocks noGrp="1"/>
          </p:cNvSpPr>
          <p:nvPr>
            <p:ph idx="1"/>
          </p:nvPr>
        </p:nvSpPr>
        <p:spPr>
          <a:xfrm>
            <a:off x="424206" y="4420834"/>
            <a:ext cx="11114201" cy="2097741"/>
          </a:xfrm>
        </p:spPr>
        <p:txBody>
          <a:bodyPr>
            <a:normAutofit/>
          </a:bodyPr>
          <a:lstStyle/>
          <a:p>
            <a:r>
              <a:rPr lang="en-US" dirty="0"/>
              <a:t>Totals for Department</a:t>
            </a:r>
          </a:p>
          <a:p>
            <a:pPr lvl="1"/>
            <a:r>
              <a:rPr lang="en-US" dirty="0"/>
              <a:t>Last column shows a negative value so this means $2,858 was left remaining so far in this Department revenue account.</a:t>
            </a:r>
          </a:p>
          <a:p>
            <a:pPr lvl="1"/>
            <a:r>
              <a:rPr lang="en-US" dirty="0"/>
              <a:t>The middle column is encumbered so this means that $3,263 is still encumbered in this account.  When you subtract the amount encumbered from the amount remaining you get -$405, which means the account was overspent by that amount.  </a:t>
            </a:r>
          </a:p>
        </p:txBody>
      </p:sp>
      <p:pic>
        <p:nvPicPr>
          <p:cNvPr id="5" name="Picture 4">
            <a:extLst>
              <a:ext uri="{FF2B5EF4-FFF2-40B4-BE49-F238E27FC236}">
                <a16:creationId xmlns:a16="http://schemas.microsoft.com/office/drawing/2014/main" id="{A230ED5B-E0C7-2D10-E1D9-A9A519D3556D}"/>
              </a:ext>
            </a:extLst>
          </p:cNvPr>
          <p:cNvPicPr>
            <a:picLocks noChangeAspect="1"/>
          </p:cNvPicPr>
          <p:nvPr/>
        </p:nvPicPr>
        <p:blipFill>
          <a:blip r:embed="rId2"/>
          <a:stretch>
            <a:fillRect/>
          </a:stretch>
        </p:blipFill>
        <p:spPr>
          <a:xfrm>
            <a:off x="186612" y="1313650"/>
            <a:ext cx="12192000" cy="2762363"/>
          </a:xfrm>
          <a:prstGeom prst="rect">
            <a:avLst/>
          </a:prstGeom>
        </p:spPr>
      </p:pic>
      <p:sp>
        <p:nvSpPr>
          <p:cNvPr id="6" name="TextBox 5">
            <a:extLst>
              <a:ext uri="{FF2B5EF4-FFF2-40B4-BE49-F238E27FC236}">
                <a16:creationId xmlns:a16="http://schemas.microsoft.com/office/drawing/2014/main" id="{87FB202A-4EA9-3DA6-EDCD-060E6E493424}"/>
              </a:ext>
            </a:extLst>
          </p:cNvPr>
          <p:cNvSpPr txBox="1"/>
          <p:nvPr/>
        </p:nvSpPr>
        <p:spPr>
          <a:xfrm>
            <a:off x="9407063" y="2123424"/>
            <a:ext cx="1112805" cy="253916"/>
          </a:xfrm>
          <a:prstGeom prst="rect">
            <a:avLst/>
          </a:prstGeom>
          <a:noFill/>
        </p:spPr>
        <p:txBody>
          <a:bodyPr wrap="none" rtlCol="0">
            <a:spAutoFit/>
          </a:bodyPr>
          <a:lstStyle/>
          <a:p>
            <a:r>
              <a:rPr lang="en-US" sz="1000" dirty="0">
                <a:solidFill>
                  <a:schemeClr val="bg1"/>
                </a:solidFill>
              </a:rPr>
              <a:t>Encumbrance</a:t>
            </a:r>
          </a:p>
        </p:txBody>
      </p:sp>
      <p:sp>
        <p:nvSpPr>
          <p:cNvPr id="7" name="TextBox 6">
            <a:extLst>
              <a:ext uri="{FF2B5EF4-FFF2-40B4-BE49-F238E27FC236}">
                <a16:creationId xmlns:a16="http://schemas.microsoft.com/office/drawing/2014/main" id="{3DA3CB11-C42C-DF25-A0B0-8409E2526F62}"/>
              </a:ext>
            </a:extLst>
          </p:cNvPr>
          <p:cNvSpPr txBox="1"/>
          <p:nvPr/>
        </p:nvSpPr>
        <p:spPr>
          <a:xfrm>
            <a:off x="10828424" y="2126533"/>
            <a:ext cx="824265" cy="246221"/>
          </a:xfrm>
          <a:prstGeom prst="rect">
            <a:avLst/>
          </a:prstGeom>
          <a:noFill/>
        </p:spPr>
        <p:txBody>
          <a:bodyPr wrap="none" rtlCol="0">
            <a:spAutoFit/>
          </a:bodyPr>
          <a:lstStyle/>
          <a:p>
            <a:r>
              <a:rPr lang="en-US" sz="1000" dirty="0">
                <a:solidFill>
                  <a:schemeClr val="bg1"/>
                </a:solidFill>
              </a:rPr>
              <a:t>Expended</a:t>
            </a:r>
          </a:p>
        </p:txBody>
      </p:sp>
      <p:sp>
        <p:nvSpPr>
          <p:cNvPr id="8" name="Oval 7">
            <a:extLst>
              <a:ext uri="{FF2B5EF4-FFF2-40B4-BE49-F238E27FC236}">
                <a16:creationId xmlns:a16="http://schemas.microsoft.com/office/drawing/2014/main" id="{1B072D4D-2AED-D513-1E96-4F88DB5469E5}"/>
              </a:ext>
            </a:extLst>
          </p:cNvPr>
          <p:cNvSpPr/>
          <p:nvPr/>
        </p:nvSpPr>
        <p:spPr>
          <a:xfrm>
            <a:off x="9834465" y="3238272"/>
            <a:ext cx="867747" cy="6344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D3748A8-7697-1891-F54E-696055128DD9}"/>
              </a:ext>
            </a:extLst>
          </p:cNvPr>
          <p:cNvSpPr/>
          <p:nvPr/>
        </p:nvSpPr>
        <p:spPr>
          <a:xfrm>
            <a:off x="11123894" y="3233686"/>
            <a:ext cx="867747" cy="6344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238A945-B16B-D4E0-4C19-821A73163FB7}"/>
              </a:ext>
            </a:extLst>
          </p:cNvPr>
          <p:cNvSpPr txBox="1"/>
          <p:nvPr/>
        </p:nvSpPr>
        <p:spPr>
          <a:xfrm>
            <a:off x="8565686" y="4276401"/>
            <a:ext cx="3626314" cy="461665"/>
          </a:xfrm>
          <a:prstGeom prst="rect">
            <a:avLst/>
          </a:prstGeom>
          <a:noFill/>
        </p:spPr>
        <p:txBody>
          <a:bodyPr wrap="none" rtlCol="0">
            <a:spAutoFit/>
          </a:bodyPr>
          <a:lstStyle/>
          <a:p>
            <a:r>
              <a:rPr lang="en-US" sz="1200" dirty="0"/>
              <a:t>$2,858.07 remaining – $3,263.76 encumbered=</a:t>
            </a:r>
          </a:p>
          <a:p>
            <a:r>
              <a:rPr lang="en-US" sz="1200" dirty="0"/>
              <a:t> -$405.69 Remaining; slightly over budget </a:t>
            </a:r>
          </a:p>
        </p:txBody>
      </p:sp>
      <p:sp>
        <p:nvSpPr>
          <p:cNvPr id="11" name="Arrow: Down 10">
            <a:extLst>
              <a:ext uri="{FF2B5EF4-FFF2-40B4-BE49-F238E27FC236}">
                <a16:creationId xmlns:a16="http://schemas.microsoft.com/office/drawing/2014/main" id="{EC93CCA7-0B53-C9AE-8614-2927495C0F18}"/>
              </a:ext>
            </a:extLst>
          </p:cNvPr>
          <p:cNvSpPr/>
          <p:nvPr/>
        </p:nvSpPr>
        <p:spPr>
          <a:xfrm>
            <a:off x="10519868" y="3868167"/>
            <a:ext cx="723520" cy="43379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5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Ledger History Report</a:t>
            </a:r>
          </a:p>
        </p:txBody>
      </p:sp>
      <p:sp>
        <p:nvSpPr>
          <p:cNvPr id="3" name="Content Placeholder 2"/>
          <p:cNvSpPr>
            <a:spLocks noGrp="1"/>
          </p:cNvSpPr>
          <p:nvPr>
            <p:ph idx="1"/>
          </p:nvPr>
        </p:nvSpPr>
        <p:spPr>
          <a:xfrm>
            <a:off x="205837" y="1422693"/>
            <a:ext cx="11867950" cy="5320033"/>
          </a:xfrm>
        </p:spPr>
        <p:txBody>
          <a:bodyPr/>
          <a:lstStyle/>
          <a:p>
            <a:pPr marL="0" indent="0">
              <a:buNone/>
            </a:pPr>
            <a:r>
              <a:rPr lang="en-US" dirty="0"/>
              <a:t>Now look at detailed report.</a:t>
            </a:r>
          </a:p>
          <a:p>
            <a:pPr marL="0" indent="0">
              <a:buNone/>
            </a:pPr>
            <a:r>
              <a:rPr lang="en-US" dirty="0"/>
              <a:t>On the detailed report you can view the Banner Journal entries which show the revenue collected daily.  If you see a positive value that is a revenue reimbursement back to students.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10" name="Picture 9"/>
          <p:cNvPicPr>
            <a:picLocks noChangeAspect="1"/>
          </p:cNvPicPr>
          <p:nvPr/>
        </p:nvPicPr>
        <p:blipFill>
          <a:blip r:embed="rId2"/>
          <a:stretch>
            <a:fillRect/>
          </a:stretch>
        </p:blipFill>
        <p:spPr>
          <a:xfrm>
            <a:off x="233547" y="2695067"/>
            <a:ext cx="10153650" cy="1000125"/>
          </a:xfrm>
          <a:prstGeom prst="rect">
            <a:avLst/>
          </a:prstGeom>
        </p:spPr>
      </p:pic>
    </p:spTree>
    <p:extLst>
      <p:ext uri="{BB962C8B-B14F-4D97-AF65-F5344CB8AC3E}">
        <p14:creationId xmlns:p14="http://schemas.microsoft.com/office/powerpoint/2010/main" val="3570468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Ledger History Report</a:t>
            </a:r>
          </a:p>
        </p:txBody>
      </p:sp>
      <p:sp>
        <p:nvSpPr>
          <p:cNvPr id="3" name="Content Placeholder 2"/>
          <p:cNvSpPr>
            <a:spLocks noGrp="1"/>
          </p:cNvSpPr>
          <p:nvPr>
            <p:ph idx="1"/>
          </p:nvPr>
        </p:nvSpPr>
        <p:spPr>
          <a:xfrm>
            <a:off x="96253" y="1379150"/>
            <a:ext cx="12095747" cy="5320033"/>
          </a:xfrm>
        </p:spPr>
        <p:txBody>
          <a:bodyPr/>
          <a:lstStyle/>
          <a:p>
            <a:pPr marL="0" indent="0">
              <a:buNone/>
            </a:pPr>
            <a:r>
              <a:rPr lang="en-US" dirty="0"/>
              <a:t>On the detailed report you can also view the expenditures like you viewed on your budget activity reports.  It will show you some of the expenditure detail descriptions (</a:t>
            </a:r>
            <a:r>
              <a:rPr lang="en-US" dirty="0" err="1"/>
              <a:t>Pcard</a:t>
            </a:r>
            <a:r>
              <a:rPr lang="en-US" dirty="0"/>
              <a:t>, </a:t>
            </a:r>
            <a:r>
              <a:rPr lang="en-US" dirty="0" err="1"/>
              <a:t>Epro</a:t>
            </a:r>
            <a:r>
              <a:rPr lang="en-US" dirty="0"/>
              <a:t>, etc.) and vendors.  </a:t>
            </a:r>
          </a:p>
          <a:p>
            <a:pPr marL="0" indent="0">
              <a:buNone/>
            </a:pPr>
            <a:r>
              <a:rPr lang="en-US" dirty="0"/>
              <a:t>Use this to compare to your budget spreadsheets you should be keeping to manage your funds.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96253" y="2902419"/>
            <a:ext cx="11617442" cy="891708"/>
          </a:xfrm>
          <a:prstGeom prst="rect">
            <a:avLst/>
          </a:prstGeom>
        </p:spPr>
      </p:pic>
      <p:pic>
        <p:nvPicPr>
          <p:cNvPr id="5" name="Picture 4"/>
          <p:cNvPicPr>
            <a:picLocks noChangeAspect="1"/>
          </p:cNvPicPr>
          <p:nvPr/>
        </p:nvPicPr>
        <p:blipFill>
          <a:blip r:embed="rId3"/>
          <a:stretch>
            <a:fillRect/>
          </a:stretch>
        </p:blipFill>
        <p:spPr>
          <a:xfrm>
            <a:off x="96253" y="3772749"/>
            <a:ext cx="11617442" cy="238656"/>
          </a:xfrm>
          <a:prstGeom prst="rect">
            <a:avLst/>
          </a:prstGeom>
        </p:spPr>
      </p:pic>
      <p:pic>
        <p:nvPicPr>
          <p:cNvPr id="6" name="Picture 5"/>
          <p:cNvPicPr>
            <a:picLocks noChangeAspect="1"/>
          </p:cNvPicPr>
          <p:nvPr/>
        </p:nvPicPr>
        <p:blipFill>
          <a:blip r:embed="rId4"/>
          <a:stretch>
            <a:fillRect/>
          </a:stretch>
        </p:blipFill>
        <p:spPr>
          <a:xfrm>
            <a:off x="1583840" y="4102625"/>
            <a:ext cx="8642268" cy="2705197"/>
          </a:xfrm>
          <a:prstGeom prst="rect">
            <a:avLst/>
          </a:prstGeom>
        </p:spPr>
      </p:pic>
    </p:spTree>
    <p:extLst>
      <p:ext uri="{BB962C8B-B14F-4D97-AF65-F5344CB8AC3E}">
        <p14:creationId xmlns:p14="http://schemas.microsoft.com/office/powerpoint/2010/main" val="4245608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of wording from a sample memo</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46917" y="2052918"/>
            <a:ext cx="11548277" cy="3562350"/>
          </a:xfrm>
          <a:prstGeom prst="rect">
            <a:avLst/>
          </a:prstGeom>
        </p:spPr>
      </p:pic>
    </p:spTree>
    <p:extLst>
      <p:ext uri="{BB962C8B-B14F-4D97-AF65-F5344CB8AC3E}">
        <p14:creationId xmlns:p14="http://schemas.microsoft.com/office/powerpoint/2010/main" val="2903937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Committee Considers</a:t>
            </a:r>
          </a:p>
        </p:txBody>
      </p:sp>
      <p:sp>
        <p:nvSpPr>
          <p:cNvPr id="3" name="Content Placeholder 2"/>
          <p:cNvSpPr>
            <a:spLocks noGrp="1"/>
          </p:cNvSpPr>
          <p:nvPr>
            <p:ph idx="1"/>
          </p:nvPr>
        </p:nvSpPr>
        <p:spPr/>
        <p:txBody>
          <a:bodyPr/>
          <a:lstStyle/>
          <a:p>
            <a:r>
              <a:rPr lang="en-US" dirty="0"/>
              <a:t>When you don’t spend your fees this is bad and the committee may suggest to reduce or eliminate the fee.  </a:t>
            </a:r>
          </a:p>
          <a:p>
            <a:r>
              <a:rPr lang="en-US" dirty="0"/>
              <a:t>Last year we noted several fees that had greater than 40% of their fee revenue remaining.  We gave a gentle warning that if it happens again then we will reduce the fee this year.</a:t>
            </a:r>
          </a:p>
          <a:p>
            <a:r>
              <a:rPr lang="en-US" dirty="0"/>
              <a:t>Over spending fees is not good either.  It happens sometimes as you have to monitor your revenue during the spring and guestimate how much fee money you will collect from summer registration.</a:t>
            </a:r>
          </a:p>
          <a:p>
            <a:r>
              <a:rPr lang="en-US" dirty="0"/>
              <a:t>The amount listed on your budget activity report for your fee budget is just an estimate by budget and finance.  It is frequently not accurate.  It is essential that you use the Ledger History Report for spending revenue! </a:t>
            </a:r>
          </a:p>
        </p:txBody>
      </p:sp>
    </p:spTree>
    <p:extLst>
      <p:ext uri="{BB962C8B-B14F-4D97-AF65-F5344CB8AC3E}">
        <p14:creationId xmlns:p14="http://schemas.microsoft.com/office/powerpoint/2010/main" val="1219940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 Applications</a:t>
            </a:r>
          </a:p>
        </p:txBody>
      </p:sp>
      <p:sp>
        <p:nvSpPr>
          <p:cNvPr id="3" name="Content Placeholder 2"/>
          <p:cNvSpPr>
            <a:spLocks noGrp="1"/>
          </p:cNvSpPr>
          <p:nvPr>
            <p:ph idx="1"/>
          </p:nvPr>
        </p:nvSpPr>
        <p:spPr>
          <a:xfrm>
            <a:off x="1104293" y="1427275"/>
            <a:ext cx="8946541" cy="4195481"/>
          </a:xfrm>
        </p:spPr>
        <p:txBody>
          <a:bodyPr>
            <a:normAutofit lnSpcReduction="10000"/>
          </a:bodyPr>
          <a:lstStyle/>
          <a:p>
            <a:r>
              <a:rPr lang="en-US" dirty="0"/>
              <a:t>When you need to do this?</a:t>
            </a:r>
          </a:p>
          <a:p>
            <a:pPr lvl="1"/>
            <a:r>
              <a:rPr lang="en-US" dirty="0"/>
              <a:t>You were informed if you have a fee that requires BOR approval and therefore requires you to reapply for your fee annually (highlighted in yellow on summary).  </a:t>
            </a:r>
          </a:p>
          <a:p>
            <a:pPr lvl="1"/>
            <a:r>
              <a:rPr lang="en-US" dirty="0"/>
              <a:t>If you are proposing a new fee you also have to apply even if it doesn’t require BOR approval.</a:t>
            </a:r>
          </a:p>
          <a:p>
            <a:pPr lvl="1"/>
            <a:r>
              <a:rPr lang="en-US" dirty="0"/>
              <a:t>If you are changing (increase, decrease or eliminate) an existing fee.</a:t>
            </a:r>
          </a:p>
          <a:p>
            <a:r>
              <a:rPr lang="en-US" dirty="0"/>
              <a:t>Program versus course fee</a:t>
            </a:r>
          </a:p>
          <a:p>
            <a:pPr lvl="1"/>
            <a:r>
              <a:rPr lang="en-US" dirty="0"/>
              <a:t>Program fee typically charged once per year or once per semester for all students in the program (these require BOR approval annually)</a:t>
            </a:r>
          </a:p>
          <a:p>
            <a:pPr lvl="1"/>
            <a:r>
              <a:rPr lang="en-US" dirty="0"/>
              <a:t>Course fee is charged to students enrolled in a course (these typically only require BOR approval once). </a:t>
            </a:r>
          </a:p>
        </p:txBody>
      </p:sp>
      <p:pic>
        <p:nvPicPr>
          <p:cNvPr id="4" name="Picture 3"/>
          <p:cNvPicPr>
            <a:picLocks noChangeAspect="1"/>
          </p:cNvPicPr>
          <p:nvPr/>
        </p:nvPicPr>
        <p:blipFill rotWithShape="1">
          <a:blip r:embed="rId2"/>
          <a:srcRect b="46369"/>
          <a:stretch/>
        </p:blipFill>
        <p:spPr>
          <a:xfrm>
            <a:off x="5453463" y="5249338"/>
            <a:ext cx="6738537" cy="1608662"/>
          </a:xfrm>
          <a:prstGeom prst="rect">
            <a:avLst/>
          </a:prstGeom>
        </p:spPr>
      </p:pic>
    </p:spTree>
    <p:extLst>
      <p:ext uri="{BB962C8B-B14F-4D97-AF65-F5344CB8AC3E}">
        <p14:creationId xmlns:p14="http://schemas.microsoft.com/office/powerpoint/2010/main" val="3307983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44C2B-8B7D-DCB7-A4F1-76D2568D3A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771A18-CCF5-7457-0F7E-3A570D505A2E}"/>
              </a:ext>
            </a:extLst>
          </p:cNvPr>
          <p:cNvSpPr>
            <a:spLocks noGrp="1"/>
          </p:cNvSpPr>
          <p:nvPr>
            <p:ph type="title"/>
          </p:nvPr>
        </p:nvSpPr>
        <p:spPr/>
        <p:txBody>
          <a:bodyPr/>
          <a:lstStyle/>
          <a:p>
            <a:r>
              <a:rPr lang="en-US" dirty="0"/>
              <a:t>Fee Applications</a:t>
            </a:r>
          </a:p>
        </p:txBody>
      </p:sp>
      <p:sp>
        <p:nvSpPr>
          <p:cNvPr id="3" name="Content Placeholder 2">
            <a:extLst>
              <a:ext uri="{FF2B5EF4-FFF2-40B4-BE49-F238E27FC236}">
                <a16:creationId xmlns:a16="http://schemas.microsoft.com/office/drawing/2014/main" id="{F4D9892C-4DE5-6C0E-4128-0495B5E855BE}"/>
              </a:ext>
            </a:extLst>
          </p:cNvPr>
          <p:cNvSpPr>
            <a:spLocks noGrp="1"/>
          </p:cNvSpPr>
          <p:nvPr>
            <p:ph idx="1"/>
          </p:nvPr>
        </p:nvSpPr>
        <p:spPr>
          <a:xfrm>
            <a:off x="1104294" y="1427275"/>
            <a:ext cx="5301050" cy="4195481"/>
          </a:xfrm>
        </p:spPr>
        <p:txBody>
          <a:bodyPr>
            <a:normAutofit/>
          </a:bodyPr>
          <a:lstStyle/>
          <a:p>
            <a:r>
              <a:rPr lang="en-US" dirty="0"/>
              <a:t>Page one has instructions on how to obtain the values you need for the form.  Please follow the instructions carefully.  </a:t>
            </a:r>
          </a:p>
        </p:txBody>
      </p:sp>
      <p:pic>
        <p:nvPicPr>
          <p:cNvPr id="6" name="Picture 5">
            <a:extLst>
              <a:ext uri="{FF2B5EF4-FFF2-40B4-BE49-F238E27FC236}">
                <a16:creationId xmlns:a16="http://schemas.microsoft.com/office/drawing/2014/main" id="{A3BA3432-83A1-AE8E-2EB7-5CF4C88867FB}"/>
              </a:ext>
            </a:extLst>
          </p:cNvPr>
          <p:cNvPicPr>
            <a:picLocks noChangeAspect="1"/>
          </p:cNvPicPr>
          <p:nvPr/>
        </p:nvPicPr>
        <p:blipFill>
          <a:blip r:embed="rId2"/>
          <a:stretch>
            <a:fillRect/>
          </a:stretch>
        </p:blipFill>
        <p:spPr>
          <a:xfrm>
            <a:off x="6899302" y="0"/>
            <a:ext cx="5301049" cy="6858000"/>
          </a:xfrm>
          <a:prstGeom prst="rect">
            <a:avLst/>
          </a:prstGeom>
        </p:spPr>
      </p:pic>
    </p:spTree>
    <p:extLst>
      <p:ext uri="{BB962C8B-B14F-4D97-AF65-F5344CB8AC3E}">
        <p14:creationId xmlns:p14="http://schemas.microsoft.com/office/powerpoint/2010/main" val="161731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r>
              <a:rPr lang="en-US" dirty="0"/>
              <a:t>Program and course fee managers are responsible for the following</a:t>
            </a:r>
          </a:p>
          <a:p>
            <a:pPr lvl="1"/>
            <a:r>
              <a:rPr lang="en-US" dirty="0"/>
              <a:t>Quarterly reviews of fee accounts (budget office)</a:t>
            </a:r>
          </a:p>
          <a:p>
            <a:pPr lvl="1"/>
            <a:r>
              <a:rPr lang="en-US" dirty="0"/>
              <a:t>Annual review/Review and report of fee expenditures (Fee Committee)</a:t>
            </a:r>
          </a:p>
          <a:p>
            <a:pPr lvl="1"/>
            <a:r>
              <a:rPr lang="en-US" dirty="0"/>
              <a:t>If the fee was determined to be the type that requires BOR approval then an annual application for the fee must be submitted (Fee committee)</a:t>
            </a:r>
          </a:p>
          <a:p>
            <a:r>
              <a:rPr lang="en-US" dirty="0"/>
              <a:t>Role of fee committee </a:t>
            </a:r>
          </a:p>
          <a:p>
            <a:pPr lvl="1"/>
            <a:r>
              <a:rPr lang="en-US" dirty="0"/>
              <a:t>To simply make recommendations</a:t>
            </a:r>
          </a:p>
          <a:p>
            <a:pPr lvl="1"/>
            <a:r>
              <a:rPr lang="en-US" dirty="0"/>
              <a:t>Final decisions are made by the provost’s office and president</a:t>
            </a:r>
          </a:p>
          <a:p>
            <a:endParaRPr lang="en-US" dirty="0"/>
          </a:p>
        </p:txBody>
      </p:sp>
    </p:spTree>
    <p:extLst>
      <p:ext uri="{BB962C8B-B14F-4D97-AF65-F5344CB8AC3E}">
        <p14:creationId xmlns:p14="http://schemas.microsoft.com/office/powerpoint/2010/main" val="4232204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6DACA5-F22A-B182-7EDE-CC756B6481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0ECA3-3531-3368-7A4B-A9FABF149A95}"/>
              </a:ext>
            </a:extLst>
          </p:cNvPr>
          <p:cNvSpPr>
            <a:spLocks noGrp="1"/>
          </p:cNvSpPr>
          <p:nvPr>
            <p:ph type="title"/>
          </p:nvPr>
        </p:nvSpPr>
        <p:spPr/>
        <p:txBody>
          <a:bodyPr/>
          <a:lstStyle/>
          <a:p>
            <a:r>
              <a:rPr lang="en-US" dirty="0"/>
              <a:t>Fee Applications</a:t>
            </a:r>
          </a:p>
        </p:txBody>
      </p:sp>
      <p:sp>
        <p:nvSpPr>
          <p:cNvPr id="3" name="Content Placeholder 2">
            <a:extLst>
              <a:ext uri="{FF2B5EF4-FFF2-40B4-BE49-F238E27FC236}">
                <a16:creationId xmlns:a16="http://schemas.microsoft.com/office/drawing/2014/main" id="{F345760A-4E9F-21B0-D358-3E7D50FA7E34}"/>
              </a:ext>
            </a:extLst>
          </p:cNvPr>
          <p:cNvSpPr>
            <a:spLocks noGrp="1"/>
          </p:cNvSpPr>
          <p:nvPr>
            <p:ph idx="1"/>
          </p:nvPr>
        </p:nvSpPr>
        <p:spPr>
          <a:xfrm>
            <a:off x="265050" y="1331259"/>
            <a:ext cx="3931169" cy="4195481"/>
          </a:xfrm>
        </p:spPr>
        <p:txBody>
          <a:bodyPr>
            <a:normAutofit lnSpcReduction="10000"/>
          </a:bodyPr>
          <a:lstStyle/>
          <a:p>
            <a:r>
              <a:rPr lang="en-US" dirty="0"/>
              <a:t>When you select program fee, the form will hide the course fee area and only allow you to fill in program fee information. </a:t>
            </a:r>
          </a:p>
          <a:p>
            <a:r>
              <a:rPr lang="en-US" dirty="0"/>
              <a:t>When you select course fee then you will have only the course fee fields to fill in. </a:t>
            </a:r>
          </a:p>
          <a:p>
            <a:r>
              <a:rPr lang="en-US" dirty="0"/>
              <a:t>If you accidentally select the wrong one, close the form with out saving and reopen it and start over. </a:t>
            </a:r>
          </a:p>
        </p:txBody>
      </p:sp>
      <p:pic>
        <p:nvPicPr>
          <p:cNvPr id="5" name="Picture 4">
            <a:extLst>
              <a:ext uri="{FF2B5EF4-FFF2-40B4-BE49-F238E27FC236}">
                <a16:creationId xmlns:a16="http://schemas.microsoft.com/office/drawing/2014/main" id="{C854F829-1B5B-DFDD-4830-5789E5BAAA7A}"/>
              </a:ext>
            </a:extLst>
          </p:cNvPr>
          <p:cNvPicPr>
            <a:picLocks noChangeAspect="1"/>
          </p:cNvPicPr>
          <p:nvPr/>
        </p:nvPicPr>
        <p:blipFill>
          <a:blip r:embed="rId2"/>
          <a:stretch>
            <a:fillRect/>
          </a:stretch>
        </p:blipFill>
        <p:spPr>
          <a:xfrm>
            <a:off x="4266225" y="1487576"/>
            <a:ext cx="7459116" cy="4039164"/>
          </a:xfrm>
          <a:prstGeom prst="rect">
            <a:avLst/>
          </a:prstGeom>
        </p:spPr>
      </p:pic>
    </p:spTree>
    <p:extLst>
      <p:ext uri="{BB962C8B-B14F-4D97-AF65-F5344CB8AC3E}">
        <p14:creationId xmlns:p14="http://schemas.microsoft.com/office/powerpoint/2010/main" val="3865644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 Applications—course fee</a:t>
            </a:r>
          </a:p>
        </p:txBody>
      </p:sp>
      <p:sp>
        <p:nvSpPr>
          <p:cNvPr id="3" name="Content Placeholder 2"/>
          <p:cNvSpPr>
            <a:spLocks noGrp="1"/>
          </p:cNvSpPr>
          <p:nvPr>
            <p:ph idx="1"/>
          </p:nvPr>
        </p:nvSpPr>
        <p:spPr>
          <a:xfrm>
            <a:off x="115503" y="4969043"/>
            <a:ext cx="11896825" cy="1682014"/>
          </a:xfrm>
        </p:spPr>
        <p:txBody>
          <a:bodyPr/>
          <a:lstStyle/>
          <a:p>
            <a:r>
              <a:rPr lang="en-US" dirty="0"/>
              <a:t>Follow the instructions carefully on the first page to obtain the values that go into these fields. </a:t>
            </a:r>
          </a:p>
        </p:txBody>
      </p:sp>
      <p:pic>
        <p:nvPicPr>
          <p:cNvPr id="6" name="Picture 5">
            <a:extLst>
              <a:ext uri="{FF2B5EF4-FFF2-40B4-BE49-F238E27FC236}">
                <a16:creationId xmlns:a16="http://schemas.microsoft.com/office/drawing/2014/main" id="{0B8D284A-E55B-281D-EEFB-32047308E8F9}"/>
              </a:ext>
            </a:extLst>
          </p:cNvPr>
          <p:cNvPicPr>
            <a:picLocks noChangeAspect="1"/>
          </p:cNvPicPr>
          <p:nvPr/>
        </p:nvPicPr>
        <p:blipFill>
          <a:blip r:embed="rId2"/>
          <a:stretch>
            <a:fillRect/>
          </a:stretch>
        </p:blipFill>
        <p:spPr>
          <a:xfrm>
            <a:off x="385544" y="1352336"/>
            <a:ext cx="9925856" cy="3300675"/>
          </a:xfrm>
          <a:prstGeom prst="rect">
            <a:avLst/>
          </a:prstGeom>
        </p:spPr>
      </p:pic>
    </p:spTree>
    <p:extLst>
      <p:ext uri="{BB962C8B-B14F-4D97-AF65-F5344CB8AC3E}">
        <p14:creationId xmlns:p14="http://schemas.microsoft.com/office/powerpoint/2010/main" val="839030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 Applications—Program fee</a:t>
            </a:r>
          </a:p>
        </p:txBody>
      </p:sp>
      <p:sp>
        <p:nvSpPr>
          <p:cNvPr id="3" name="Content Placeholder 2"/>
          <p:cNvSpPr>
            <a:spLocks noGrp="1"/>
          </p:cNvSpPr>
          <p:nvPr>
            <p:ph idx="1"/>
          </p:nvPr>
        </p:nvSpPr>
        <p:spPr>
          <a:xfrm>
            <a:off x="115503" y="5975497"/>
            <a:ext cx="11896825" cy="675559"/>
          </a:xfrm>
        </p:spPr>
        <p:txBody>
          <a:bodyPr>
            <a:normAutofit lnSpcReduction="10000"/>
          </a:bodyPr>
          <a:lstStyle/>
          <a:p>
            <a:r>
              <a:rPr lang="en-US" dirty="0"/>
              <a:t>Follow the instructions carefully on the first page to obtain the values that go into these fields. </a:t>
            </a:r>
          </a:p>
        </p:txBody>
      </p:sp>
      <p:pic>
        <p:nvPicPr>
          <p:cNvPr id="6" name="Picture 5">
            <a:extLst>
              <a:ext uri="{FF2B5EF4-FFF2-40B4-BE49-F238E27FC236}">
                <a16:creationId xmlns:a16="http://schemas.microsoft.com/office/drawing/2014/main" id="{99647612-861F-075E-0C02-9AD743648D97}"/>
              </a:ext>
            </a:extLst>
          </p:cNvPr>
          <p:cNvPicPr>
            <a:picLocks noChangeAspect="1"/>
          </p:cNvPicPr>
          <p:nvPr/>
        </p:nvPicPr>
        <p:blipFill>
          <a:blip r:embed="rId2"/>
          <a:stretch>
            <a:fillRect/>
          </a:stretch>
        </p:blipFill>
        <p:spPr>
          <a:xfrm>
            <a:off x="2570634" y="1367118"/>
            <a:ext cx="7050732" cy="4349477"/>
          </a:xfrm>
          <a:prstGeom prst="rect">
            <a:avLst/>
          </a:prstGeom>
        </p:spPr>
      </p:pic>
    </p:spTree>
    <p:extLst>
      <p:ext uri="{BB962C8B-B14F-4D97-AF65-F5344CB8AC3E}">
        <p14:creationId xmlns:p14="http://schemas.microsoft.com/office/powerpoint/2010/main" val="1744081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Narrative is Key</a:t>
            </a:r>
          </a:p>
        </p:txBody>
      </p:sp>
      <p:sp>
        <p:nvSpPr>
          <p:cNvPr id="7" name="Content Placeholder 6">
            <a:extLst>
              <a:ext uri="{FF2B5EF4-FFF2-40B4-BE49-F238E27FC236}">
                <a16:creationId xmlns:a16="http://schemas.microsoft.com/office/drawing/2014/main" id="{F93E35BB-C9F6-D454-1BB4-C3FA50862B08}"/>
              </a:ext>
            </a:extLst>
          </p:cNvPr>
          <p:cNvSpPr>
            <a:spLocks noGrp="1"/>
          </p:cNvSpPr>
          <p:nvPr>
            <p:ph sz="half" idx="1"/>
          </p:nvPr>
        </p:nvSpPr>
        <p:spPr>
          <a:xfrm>
            <a:off x="231006" y="1853248"/>
            <a:ext cx="4396339" cy="4195763"/>
          </a:xfrm>
        </p:spPr>
        <p:txBody>
          <a:bodyPr/>
          <a:lstStyle/>
          <a:p>
            <a:r>
              <a:rPr lang="en-US" dirty="0"/>
              <a:t>The narrative must address every bullet listed else it will not be approved.</a:t>
            </a:r>
          </a:p>
          <a:p>
            <a:r>
              <a:rPr lang="en-US" dirty="0"/>
              <a:t>Look at the rubric so you understand what the committee is looking for.</a:t>
            </a:r>
          </a:p>
          <a:p>
            <a:r>
              <a:rPr lang="en-US" dirty="0"/>
              <a:t>Charging fees to our students can create hardships for them so you really need to convince us that there is a true benefit to the student that outweighs the cost. </a:t>
            </a:r>
          </a:p>
        </p:txBody>
      </p:sp>
      <p:sp>
        <p:nvSpPr>
          <p:cNvPr id="8" name="Content Placeholder 7">
            <a:extLst>
              <a:ext uri="{FF2B5EF4-FFF2-40B4-BE49-F238E27FC236}">
                <a16:creationId xmlns:a16="http://schemas.microsoft.com/office/drawing/2014/main" id="{DA83E480-8915-F574-A289-F12F70F8738D}"/>
              </a:ext>
            </a:extLst>
          </p:cNvPr>
          <p:cNvSpPr>
            <a:spLocks noGrp="1"/>
          </p:cNvSpPr>
          <p:nvPr>
            <p:ph sz="half" idx="2"/>
          </p:nvPr>
        </p:nvSpPr>
        <p:spPr/>
        <p:txBody>
          <a:bodyPr/>
          <a:lstStyle/>
          <a:p>
            <a:endParaRPr lang="en-US"/>
          </a:p>
        </p:txBody>
      </p:sp>
      <p:pic>
        <p:nvPicPr>
          <p:cNvPr id="6" name="Picture 5">
            <a:extLst>
              <a:ext uri="{FF2B5EF4-FFF2-40B4-BE49-F238E27FC236}">
                <a16:creationId xmlns:a16="http://schemas.microsoft.com/office/drawing/2014/main" id="{12950657-ED72-D1F9-C6E4-68144E498E4D}"/>
              </a:ext>
            </a:extLst>
          </p:cNvPr>
          <p:cNvPicPr>
            <a:picLocks noChangeAspect="1"/>
          </p:cNvPicPr>
          <p:nvPr/>
        </p:nvPicPr>
        <p:blipFill>
          <a:blip r:embed="rId2"/>
          <a:stretch>
            <a:fillRect/>
          </a:stretch>
        </p:blipFill>
        <p:spPr>
          <a:xfrm>
            <a:off x="4969728" y="934883"/>
            <a:ext cx="7087589" cy="5639587"/>
          </a:xfrm>
          <a:prstGeom prst="rect">
            <a:avLst/>
          </a:prstGeom>
        </p:spPr>
      </p:pic>
    </p:spTree>
    <p:extLst>
      <p:ext uri="{BB962C8B-B14F-4D97-AF65-F5344CB8AC3E}">
        <p14:creationId xmlns:p14="http://schemas.microsoft.com/office/powerpoint/2010/main" val="1720305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Committee Considers</a:t>
            </a:r>
          </a:p>
        </p:txBody>
      </p:sp>
      <p:sp>
        <p:nvSpPr>
          <p:cNvPr id="3" name="Content Placeholder 2"/>
          <p:cNvSpPr>
            <a:spLocks noGrp="1"/>
          </p:cNvSpPr>
          <p:nvPr>
            <p:ph idx="1"/>
          </p:nvPr>
        </p:nvSpPr>
        <p:spPr/>
        <p:txBody>
          <a:bodyPr/>
          <a:lstStyle/>
          <a:p>
            <a:r>
              <a:rPr lang="en-US" dirty="0"/>
              <a:t>Is there any other way we can defer these costs away from the student?</a:t>
            </a:r>
          </a:p>
          <a:p>
            <a:r>
              <a:rPr lang="en-US" dirty="0"/>
              <a:t>How would this fee benefit the student and is the benefit worth more than the expense?</a:t>
            </a:r>
          </a:p>
          <a:p>
            <a:r>
              <a:rPr lang="en-US" dirty="0"/>
              <a:t>The department tried in earnest to find another way to cover the cost by reallocating expenses or </a:t>
            </a:r>
            <a:r>
              <a:rPr lang="en-US"/>
              <a:t>seeking other funding sources. </a:t>
            </a:r>
            <a:endParaRPr lang="en-US" dirty="0"/>
          </a:p>
          <a:p>
            <a:r>
              <a:rPr lang="en-US" dirty="0"/>
              <a:t>Is the fee too high or too low for the proposed use?  Can a typical student afford the fee?</a:t>
            </a:r>
          </a:p>
          <a:p>
            <a:r>
              <a:rPr lang="en-US" dirty="0"/>
              <a:t>Do other programs in the USG charge similar fees to the proposed fee?</a:t>
            </a:r>
          </a:p>
        </p:txBody>
      </p:sp>
    </p:spTree>
    <p:extLst>
      <p:ext uri="{BB962C8B-B14F-4D97-AF65-F5344CB8AC3E}">
        <p14:creationId xmlns:p14="http://schemas.microsoft.com/office/powerpoint/2010/main" val="34636371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5" name="Text Placeholder 4"/>
          <p:cNvSpPr>
            <a:spLocks noGrp="1"/>
          </p:cNvSpPr>
          <p:nvPr>
            <p:ph type="body" idx="1"/>
          </p:nvPr>
        </p:nvSpPr>
        <p:spPr/>
        <p:txBody>
          <a:bodyPr/>
          <a:lstStyle/>
          <a:p>
            <a:r>
              <a:rPr lang="en-US" dirty="0"/>
              <a:t>Send them to Mfurlong@clayton.edu</a:t>
            </a:r>
          </a:p>
        </p:txBody>
      </p:sp>
    </p:spTree>
    <p:extLst>
      <p:ext uri="{BB962C8B-B14F-4D97-AF65-F5344CB8AC3E}">
        <p14:creationId xmlns:p14="http://schemas.microsoft.com/office/powerpoint/2010/main" val="1576054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1069848" y="484632"/>
            <a:ext cx="10058400" cy="1609344"/>
          </a:xfrm>
          <a:prstGeom prst="rect">
            <a:avLst/>
          </a:prstGeom>
        </p:spPr>
        <p:txBody>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Review of Dates 2025</a:t>
            </a:r>
          </a:p>
        </p:txBody>
      </p:sp>
      <p:sp>
        <p:nvSpPr>
          <p:cNvPr id="7" name="Content Placeholder 4"/>
          <p:cNvSpPr txBox="1">
            <a:spLocks/>
          </p:cNvSpPr>
          <p:nvPr/>
        </p:nvSpPr>
        <p:spPr>
          <a:xfrm>
            <a:off x="867718" y="1409139"/>
            <a:ext cx="10058400" cy="4050792"/>
          </a:xfrm>
          <a:prstGeom prst="rect">
            <a:avLst/>
          </a:prstGeom>
        </p:spPr>
        <p:txBody>
          <a:bodyPr>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r>
              <a:rPr lang="en-US" dirty="0"/>
              <a:t>Oct 3:  Fee Reviews and Fee Applications will be submitted to the Chair (Furlong)</a:t>
            </a:r>
          </a:p>
          <a:p>
            <a:r>
              <a:rPr lang="en-US" dirty="0"/>
              <a:t>Oct. 6:  All Reviews and Fee Applications will be placed in a shared drive and shared with the committee</a:t>
            </a:r>
          </a:p>
          <a:p>
            <a:r>
              <a:rPr lang="en-US" dirty="0"/>
              <a:t>Week of Oct. 6:  Fee Committee will meet to review fee applications and revenue expenditures</a:t>
            </a:r>
          </a:p>
          <a:p>
            <a:r>
              <a:rPr lang="en-US" dirty="0"/>
              <a:t>Week of Oct. 13:  Fee Committee recommendations on fees will be sent to provost and fee manager</a:t>
            </a:r>
          </a:p>
          <a:p>
            <a:r>
              <a:rPr lang="en-US" dirty="0"/>
              <a:t>Oct. 24:  Appeals due (send to Furlong)</a:t>
            </a:r>
          </a:p>
          <a:p>
            <a:r>
              <a:rPr lang="en-US" dirty="0"/>
              <a:t>Week of Oct. 27: Fee Committee will review appeals (if necessary).</a:t>
            </a:r>
          </a:p>
          <a:p>
            <a:r>
              <a:rPr lang="en-US" dirty="0"/>
              <a:t>Nov. 7:  Final Fee Committee recommendations on fee reviews and new fees will be provided to provost and fee manager</a:t>
            </a:r>
          </a:p>
        </p:txBody>
      </p:sp>
    </p:spTree>
    <p:extLst>
      <p:ext uri="{BB962C8B-B14F-4D97-AF65-F5344CB8AC3E}">
        <p14:creationId xmlns:p14="http://schemas.microsoft.com/office/powerpoint/2010/main" val="541961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BOR Manual</a:t>
            </a:r>
          </a:p>
        </p:txBody>
      </p:sp>
      <p:sp>
        <p:nvSpPr>
          <p:cNvPr id="3" name="Content Placeholder 2"/>
          <p:cNvSpPr>
            <a:spLocks noGrp="1"/>
          </p:cNvSpPr>
          <p:nvPr>
            <p:ph idx="1"/>
          </p:nvPr>
        </p:nvSpPr>
        <p:spPr/>
        <p:txBody>
          <a:bodyPr/>
          <a:lstStyle/>
          <a:p>
            <a:r>
              <a:rPr lang="en-US" dirty="0"/>
              <a:t>Any elective fee or special charge that is required to be paid by all students in a specific degree program or in a specific course with the exception of laboratory fees and supplemental course material fees shall be approved by the BOR, but shall not require review by a student fee committee.</a:t>
            </a:r>
          </a:p>
          <a:p>
            <a:r>
              <a:rPr lang="en-US" dirty="0"/>
              <a:t>What are lab and supplemental course fees?</a:t>
            </a:r>
          </a:p>
          <a:p>
            <a:pPr lvl="1"/>
            <a:r>
              <a:rPr lang="en-US" dirty="0"/>
              <a:t>They “cover specific costs such as art materials, course packets/kits, museum admissions, travel to off-campus learning sites, safety equipment, software/videos, and special equipment (BOR Minutes)</a:t>
            </a:r>
          </a:p>
          <a:p>
            <a:pPr lvl="1"/>
            <a:endParaRPr lang="en-US" dirty="0"/>
          </a:p>
        </p:txBody>
      </p:sp>
    </p:spTree>
    <p:extLst>
      <p:ext uri="{BB962C8B-B14F-4D97-AF65-F5344CB8AC3E}">
        <p14:creationId xmlns:p14="http://schemas.microsoft.com/office/powerpoint/2010/main" val="4153352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a:t>
            </a:r>
          </a:p>
        </p:txBody>
      </p:sp>
      <p:sp>
        <p:nvSpPr>
          <p:cNvPr id="3" name="Content Placeholder 2"/>
          <p:cNvSpPr>
            <a:spLocks noGrp="1"/>
          </p:cNvSpPr>
          <p:nvPr>
            <p:ph idx="1"/>
          </p:nvPr>
        </p:nvSpPr>
        <p:spPr/>
        <p:txBody>
          <a:bodyPr/>
          <a:lstStyle/>
          <a:p>
            <a:r>
              <a:rPr lang="en-US" dirty="0"/>
              <a:t>Fee Reviews</a:t>
            </a:r>
          </a:p>
          <a:p>
            <a:pPr lvl="1"/>
            <a:r>
              <a:rPr lang="en-US" dirty="0"/>
              <a:t>How to prepare them</a:t>
            </a:r>
          </a:p>
          <a:p>
            <a:pPr lvl="1"/>
            <a:r>
              <a:rPr lang="en-US" dirty="0"/>
              <a:t>What the committee considers</a:t>
            </a:r>
          </a:p>
          <a:p>
            <a:r>
              <a:rPr lang="en-US" dirty="0"/>
              <a:t>Fee applications</a:t>
            </a:r>
          </a:p>
          <a:p>
            <a:pPr lvl="1"/>
            <a:r>
              <a:rPr lang="en-US" dirty="0"/>
              <a:t>How to prepare them</a:t>
            </a:r>
          </a:p>
          <a:p>
            <a:pPr lvl="1"/>
            <a:r>
              <a:rPr lang="en-US" dirty="0"/>
              <a:t>What the committee considers</a:t>
            </a:r>
          </a:p>
          <a:p>
            <a:pPr lvl="1"/>
            <a:r>
              <a:rPr lang="en-US" dirty="0"/>
              <a:t>BOR approval </a:t>
            </a:r>
          </a:p>
        </p:txBody>
      </p:sp>
    </p:spTree>
    <p:extLst>
      <p:ext uri="{BB962C8B-B14F-4D97-AF65-F5344CB8AC3E}">
        <p14:creationId xmlns:p14="http://schemas.microsoft.com/office/powerpoint/2010/main" val="187703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 Review Report Form C</a:t>
            </a:r>
          </a:p>
        </p:txBody>
      </p:sp>
      <p:sp>
        <p:nvSpPr>
          <p:cNvPr id="3" name="Content Placeholder 2"/>
          <p:cNvSpPr>
            <a:spLocks noGrp="1"/>
          </p:cNvSpPr>
          <p:nvPr>
            <p:ph idx="1"/>
          </p:nvPr>
        </p:nvSpPr>
        <p:spPr>
          <a:xfrm>
            <a:off x="1103312" y="2052918"/>
            <a:ext cx="2930069" cy="4195481"/>
          </a:xfrm>
        </p:spPr>
        <p:txBody>
          <a:bodyPr/>
          <a:lstStyle/>
          <a:p>
            <a:r>
              <a:rPr lang="en-US" dirty="0"/>
              <a:t>Must use the PDF form.</a:t>
            </a:r>
          </a:p>
          <a:p>
            <a:r>
              <a:rPr lang="en-US" dirty="0"/>
              <a:t>Revenue Collected is found on the Ledger History report. </a:t>
            </a:r>
          </a:p>
          <a:p>
            <a:r>
              <a:rPr lang="en-US" dirty="0"/>
              <a:t>Make sure to only add numbers in the fields. </a:t>
            </a:r>
          </a:p>
        </p:txBody>
      </p:sp>
      <p:pic>
        <p:nvPicPr>
          <p:cNvPr id="6" name="Picture 5">
            <a:extLst>
              <a:ext uri="{FF2B5EF4-FFF2-40B4-BE49-F238E27FC236}">
                <a16:creationId xmlns:a16="http://schemas.microsoft.com/office/drawing/2014/main" id="{A0F68FBB-25B2-A781-B687-2695E0B07CB9}"/>
              </a:ext>
            </a:extLst>
          </p:cNvPr>
          <p:cNvPicPr>
            <a:picLocks noChangeAspect="1"/>
          </p:cNvPicPr>
          <p:nvPr/>
        </p:nvPicPr>
        <p:blipFill>
          <a:blip r:embed="rId2"/>
          <a:stretch>
            <a:fillRect/>
          </a:stretch>
        </p:blipFill>
        <p:spPr>
          <a:xfrm>
            <a:off x="4156609" y="1152983"/>
            <a:ext cx="7611537" cy="5268060"/>
          </a:xfrm>
          <a:prstGeom prst="rect">
            <a:avLst/>
          </a:prstGeom>
        </p:spPr>
      </p:pic>
    </p:spTree>
    <p:extLst>
      <p:ext uri="{BB962C8B-B14F-4D97-AF65-F5344CB8AC3E}">
        <p14:creationId xmlns:p14="http://schemas.microsoft.com/office/powerpoint/2010/main" val="72230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 Review Report Form C</a:t>
            </a:r>
          </a:p>
        </p:txBody>
      </p:sp>
      <p:sp>
        <p:nvSpPr>
          <p:cNvPr id="3" name="Content Placeholder 2"/>
          <p:cNvSpPr>
            <a:spLocks noGrp="1"/>
          </p:cNvSpPr>
          <p:nvPr>
            <p:ph idx="1"/>
          </p:nvPr>
        </p:nvSpPr>
        <p:spPr>
          <a:xfrm>
            <a:off x="1103313" y="2052918"/>
            <a:ext cx="3280798" cy="4195481"/>
          </a:xfrm>
        </p:spPr>
        <p:txBody>
          <a:bodyPr>
            <a:normAutofit fontScale="92500" lnSpcReduction="10000"/>
          </a:bodyPr>
          <a:lstStyle/>
          <a:p>
            <a:r>
              <a:rPr lang="en-US" dirty="0"/>
              <a:t>If you added the numbers correctly the form will sum up your expenditures.</a:t>
            </a:r>
          </a:p>
          <a:p>
            <a:r>
              <a:rPr lang="en-US" dirty="0"/>
              <a:t>If you have remaining encumbrances in a field then add them to the expenditures. </a:t>
            </a:r>
          </a:p>
          <a:p>
            <a:r>
              <a:rPr lang="en-US" dirty="0"/>
              <a:t>Make sure to include the + and – sign when you add revenue remaining.</a:t>
            </a:r>
          </a:p>
          <a:p>
            <a:r>
              <a:rPr lang="en-US" dirty="0"/>
              <a:t>The form will calculate percent difference. </a:t>
            </a:r>
          </a:p>
        </p:txBody>
      </p:sp>
      <p:pic>
        <p:nvPicPr>
          <p:cNvPr id="5" name="Picture 4">
            <a:extLst>
              <a:ext uri="{FF2B5EF4-FFF2-40B4-BE49-F238E27FC236}">
                <a16:creationId xmlns:a16="http://schemas.microsoft.com/office/drawing/2014/main" id="{E5F3FB6A-EB6D-03EF-5C29-5C7DABDFB2BE}"/>
              </a:ext>
            </a:extLst>
          </p:cNvPr>
          <p:cNvPicPr>
            <a:picLocks noChangeAspect="1"/>
          </p:cNvPicPr>
          <p:nvPr/>
        </p:nvPicPr>
        <p:blipFill>
          <a:blip r:embed="rId2"/>
          <a:stretch>
            <a:fillRect/>
          </a:stretch>
        </p:blipFill>
        <p:spPr>
          <a:xfrm>
            <a:off x="5523310" y="1242380"/>
            <a:ext cx="5830114" cy="5325218"/>
          </a:xfrm>
          <a:prstGeom prst="rect">
            <a:avLst/>
          </a:prstGeom>
        </p:spPr>
      </p:pic>
    </p:spTree>
    <p:extLst>
      <p:ext uri="{BB962C8B-B14F-4D97-AF65-F5344CB8AC3E}">
        <p14:creationId xmlns:p14="http://schemas.microsoft.com/office/powerpoint/2010/main" val="1114537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65862-CDF0-8BAC-9E20-03AD17C16B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4A1D33-27B4-E00E-C929-6887874D4278}"/>
              </a:ext>
            </a:extLst>
          </p:cNvPr>
          <p:cNvSpPr>
            <a:spLocks noGrp="1"/>
          </p:cNvSpPr>
          <p:nvPr>
            <p:ph type="title"/>
          </p:nvPr>
        </p:nvSpPr>
        <p:spPr/>
        <p:txBody>
          <a:bodyPr/>
          <a:lstStyle/>
          <a:p>
            <a:r>
              <a:rPr lang="en-US" dirty="0"/>
              <a:t>Fee Review Report Form C</a:t>
            </a:r>
          </a:p>
        </p:txBody>
      </p:sp>
      <p:sp>
        <p:nvSpPr>
          <p:cNvPr id="3" name="Content Placeholder 2">
            <a:extLst>
              <a:ext uri="{FF2B5EF4-FFF2-40B4-BE49-F238E27FC236}">
                <a16:creationId xmlns:a16="http://schemas.microsoft.com/office/drawing/2014/main" id="{6F661A39-E151-1F50-CD81-242D73D947E7}"/>
              </a:ext>
            </a:extLst>
          </p:cNvPr>
          <p:cNvSpPr>
            <a:spLocks noGrp="1"/>
          </p:cNvSpPr>
          <p:nvPr>
            <p:ph idx="1"/>
          </p:nvPr>
        </p:nvSpPr>
        <p:spPr>
          <a:xfrm>
            <a:off x="1103313" y="2052918"/>
            <a:ext cx="3280798" cy="4195481"/>
          </a:xfrm>
        </p:spPr>
        <p:txBody>
          <a:bodyPr>
            <a:normAutofit lnSpcReduction="10000"/>
          </a:bodyPr>
          <a:lstStyle/>
          <a:p>
            <a:r>
              <a:rPr lang="en-US" dirty="0"/>
              <a:t>Address all questions in your narrative. #2 is optional. </a:t>
            </a:r>
          </a:p>
          <a:p>
            <a:r>
              <a:rPr lang="en-US" dirty="0"/>
              <a:t>Make certain the attachments that you are required to have are converted to PDF and are added to your report.  </a:t>
            </a:r>
          </a:p>
          <a:p>
            <a:r>
              <a:rPr lang="en-US" dirty="0"/>
              <a:t>Going forward we will ONLY accept a single PDF file for your reviews.  </a:t>
            </a:r>
          </a:p>
        </p:txBody>
      </p:sp>
      <p:pic>
        <p:nvPicPr>
          <p:cNvPr id="8" name="Picture 7">
            <a:extLst>
              <a:ext uri="{FF2B5EF4-FFF2-40B4-BE49-F238E27FC236}">
                <a16:creationId xmlns:a16="http://schemas.microsoft.com/office/drawing/2014/main" id="{55EB5AA3-2650-7EB4-D592-06418C282707}"/>
              </a:ext>
            </a:extLst>
          </p:cNvPr>
          <p:cNvPicPr>
            <a:picLocks noChangeAspect="1"/>
          </p:cNvPicPr>
          <p:nvPr/>
        </p:nvPicPr>
        <p:blipFill>
          <a:blip r:embed="rId2"/>
          <a:stretch>
            <a:fillRect/>
          </a:stretch>
        </p:blipFill>
        <p:spPr>
          <a:xfrm>
            <a:off x="4576131" y="1152983"/>
            <a:ext cx="7173326" cy="5430008"/>
          </a:xfrm>
          <a:prstGeom prst="rect">
            <a:avLst/>
          </a:prstGeom>
        </p:spPr>
      </p:pic>
    </p:spTree>
    <p:extLst>
      <p:ext uri="{BB962C8B-B14F-4D97-AF65-F5344CB8AC3E}">
        <p14:creationId xmlns:p14="http://schemas.microsoft.com/office/powerpoint/2010/main" val="2895977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Run a Ledger History Report</a:t>
            </a:r>
          </a:p>
        </p:txBody>
      </p:sp>
      <p:sp>
        <p:nvSpPr>
          <p:cNvPr id="3" name="Content Placeholder 2"/>
          <p:cNvSpPr>
            <a:spLocks noGrp="1"/>
          </p:cNvSpPr>
          <p:nvPr>
            <p:ph idx="1"/>
          </p:nvPr>
        </p:nvSpPr>
        <p:spPr>
          <a:xfrm>
            <a:off x="875201" y="1503344"/>
            <a:ext cx="8946541" cy="5008292"/>
          </a:xfrm>
        </p:spPr>
        <p:txBody>
          <a:bodyPr>
            <a:normAutofit fontScale="92500" lnSpcReduction="20000"/>
          </a:bodyPr>
          <a:lstStyle/>
          <a:p>
            <a:r>
              <a:rPr lang="en-US" dirty="0"/>
              <a:t>Use this guide for instructions</a:t>
            </a:r>
          </a:p>
          <a:p>
            <a:pPr lvl="1"/>
            <a:r>
              <a:rPr lang="en-US" dirty="0">
                <a:hlinkClick r:id="rId2"/>
              </a:rPr>
              <a:t>https://clayton.edu/budget/docs/Ledger%20History%20Report%20Screenprints_PS%209.2.pdf</a:t>
            </a:r>
            <a:r>
              <a:rPr lang="en-US" dirty="0"/>
              <a:t>  </a:t>
            </a:r>
          </a:p>
          <a:p>
            <a:r>
              <a:rPr lang="en-US" dirty="0"/>
              <a:t>When running the report make sure to:</a:t>
            </a:r>
          </a:p>
          <a:p>
            <a:r>
              <a:rPr lang="en-US" u="sng" dirty="0"/>
              <a:t>Check Detail Report and Summary Report</a:t>
            </a:r>
          </a:p>
          <a:p>
            <a:r>
              <a:rPr lang="en-US" dirty="0"/>
              <a:t>The Ledger is: </a:t>
            </a:r>
            <a:r>
              <a:rPr lang="en-US" b="1" u="sng" dirty="0"/>
              <a:t>Actuals </a:t>
            </a:r>
          </a:p>
          <a:p>
            <a:r>
              <a:rPr lang="en-US" dirty="0"/>
              <a:t>Run the correct FY and accounting periods should be 1 and 12.</a:t>
            </a:r>
          </a:p>
          <a:p>
            <a:r>
              <a:rPr lang="en-US" dirty="0"/>
              <a:t>Use your fee department code.</a:t>
            </a:r>
          </a:p>
          <a:p>
            <a:r>
              <a:rPr lang="en-US" dirty="0"/>
              <a:t>Accounting code should be 400000 to 999999</a:t>
            </a:r>
          </a:p>
          <a:p>
            <a:r>
              <a:rPr lang="en-US" dirty="0"/>
              <a:t>Fund 10600</a:t>
            </a:r>
          </a:p>
          <a:p>
            <a:r>
              <a:rPr lang="en-US" dirty="0"/>
              <a:t>Class %</a:t>
            </a:r>
          </a:p>
          <a:p>
            <a:r>
              <a:rPr lang="en-US" dirty="0"/>
              <a:t>Project %</a:t>
            </a:r>
          </a:p>
          <a:p>
            <a:r>
              <a:rPr lang="en-US" dirty="0"/>
              <a:t>Program 11100</a:t>
            </a:r>
          </a:p>
          <a:p>
            <a:r>
              <a:rPr lang="en-US" dirty="0"/>
              <a:t>See picture on next slide</a:t>
            </a:r>
          </a:p>
          <a:p>
            <a:pPr marL="0" indent="0">
              <a:buNone/>
            </a:pPr>
            <a:endParaRPr lang="en-US" dirty="0"/>
          </a:p>
        </p:txBody>
      </p:sp>
    </p:spTree>
    <p:extLst>
      <p:ext uri="{BB962C8B-B14F-4D97-AF65-F5344CB8AC3E}">
        <p14:creationId xmlns:p14="http://schemas.microsoft.com/office/powerpoint/2010/main" val="28873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623" y="1570217"/>
            <a:ext cx="9959686" cy="487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1082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2085</TotalTime>
  <Words>1404</Words>
  <Application>Microsoft Office PowerPoint</Application>
  <PresentationFormat>Widescreen</PresentationFormat>
  <Paragraphs>127</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Century Gothic</vt:lpstr>
      <vt:lpstr>Wingdings 3</vt:lpstr>
      <vt:lpstr>Ion</vt:lpstr>
      <vt:lpstr>Fee Management Workshop</vt:lpstr>
      <vt:lpstr>Overview</vt:lpstr>
      <vt:lpstr>From BOR Manual</vt:lpstr>
      <vt:lpstr>Outline </vt:lpstr>
      <vt:lpstr>Fee Review Report Form C</vt:lpstr>
      <vt:lpstr>Fee Review Report Form C</vt:lpstr>
      <vt:lpstr>Fee Review Report Form C</vt:lpstr>
      <vt:lpstr>How to Run a Ledger History Report</vt:lpstr>
      <vt:lpstr>PowerPoint Presentation</vt:lpstr>
      <vt:lpstr>Ledger History Report</vt:lpstr>
      <vt:lpstr>Samples-Negative=Revenue collected or remaining</vt:lpstr>
      <vt:lpstr>Samples-Positive =what you spent</vt:lpstr>
      <vt:lpstr>Totals</vt:lpstr>
      <vt:lpstr>Ledger History Report</vt:lpstr>
      <vt:lpstr>Ledger History Report</vt:lpstr>
      <vt:lpstr>Sample of wording from a sample memo</vt:lpstr>
      <vt:lpstr>What the Committee Considers</vt:lpstr>
      <vt:lpstr>Fee Applications</vt:lpstr>
      <vt:lpstr>Fee Applications</vt:lpstr>
      <vt:lpstr>Fee Applications</vt:lpstr>
      <vt:lpstr>Fee Applications—course fee</vt:lpstr>
      <vt:lpstr>Fee Applications—Program fee</vt:lpstr>
      <vt:lpstr>Narrative is Key</vt:lpstr>
      <vt:lpstr>What the Committee Considers</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 Management Workshop</dc:title>
  <dc:creator>Michelle Furlong</dc:creator>
  <cp:lastModifiedBy>Michelle Furlong</cp:lastModifiedBy>
  <cp:revision>35</cp:revision>
  <dcterms:created xsi:type="dcterms:W3CDTF">2016-08-23T16:26:11Z</dcterms:created>
  <dcterms:modified xsi:type="dcterms:W3CDTF">2025-08-29T16:59:24Z</dcterms:modified>
</cp:coreProperties>
</file>