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36" r:id="rId1"/>
  </p:sldMasterIdLst>
  <p:notesMasterIdLst>
    <p:notesMasterId r:id="rId11"/>
  </p:notesMasterIdLst>
  <p:sldIdLst>
    <p:sldId id="256" r:id="rId2"/>
    <p:sldId id="257" r:id="rId3"/>
    <p:sldId id="258" r:id="rId4"/>
    <p:sldId id="265" r:id="rId5"/>
    <p:sldId id="268" r:id="rId6"/>
    <p:sldId id="262" r:id="rId7"/>
    <p:sldId id="264" r:id="rId8"/>
    <p:sldId id="267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043CEC-30CF-4F52-BBCE-B1E543326527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E3D303-CC1A-498B-9D95-E4BBBE0EC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548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AFDFE-26CB-45A3-88E0-F80562B588AB}" type="datetime1">
              <a:rPr lang="en-US" smtClean="0"/>
              <a:t>10/24/2014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Spinolo October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D7CBA-01F0-43B4-9F65-FE793E0EA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117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95E1A-D36C-48F4-8343-A6333F9B6305}" type="datetime1">
              <a:rPr lang="en-US" smtClean="0"/>
              <a:t>10/24/2014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Spinolo October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D7CBA-01F0-43B4-9F65-FE793E0EA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112564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95E1A-D36C-48F4-8343-A6333F9B6305}" type="datetime1">
              <a:rPr lang="en-US" smtClean="0"/>
              <a:t>10/24/2014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Spinolo October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D7CBA-01F0-43B4-9F65-FE793E0EAFF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59047206"/>
      </p:ext>
    </p:extLst>
  </p:cSld>
  <p:clrMapOvr>
    <a:masterClrMapping/>
  </p:clrMapOvr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95E1A-D36C-48F4-8343-A6333F9B6305}" type="datetime1">
              <a:rPr lang="en-US" smtClean="0"/>
              <a:t>10/24/2014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Spinolo October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D7CBA-01F0-43B4-9F65-FE793E0EA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136370"/>
      </p:ext>
    </p:extLst>
  </p:cSld>
  <p:clrMapOvr>
    <a:masterClrMapping/>
  </p:clrMapOvr>
  <p:hf sldNum="0"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95E1A-D36C-48F4-8343-A6333F9B6305}" type="datetime1">
              <a:rPr lang="en-US" smtClean="0"/>
              <a:t>10/24/2014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Spinolo October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D7CBA-01F0-43B4-9F65-FE793E0EAFF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54250967"/>
      </p:ext>
    </p:extLst>
  </p:cSld>
  <p:clrMapOvr>
    <a:masterClrMapping/>
  </p:clrMapOvr>
  <p:hf sldNum="0"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95E1A-D36C-48F4-8343-A6333F9B6305}" type="datetime1">
              <a:rPr lang="en-US" smtClean="0"/>
              <a:t>10/24/2014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Spinolo October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D7CBA-01F0-43B4-9F65-FE793E0EA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97612"/>
      </p:ext>
    </p:extLst>
  </p:cSld>
  <p:clrMapOvr>
    <a:masterClrMapping/>
  </p:clrMapOvr>
  <p:hf sldNum="0"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23824-3F3A-4134-9B7F-9DB747B515A2}" type="datetime1">
              <a:rPr lang="en-US" smtClean="0"/>
              <a:t>10/24/2014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Spinolo October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D7CBA-01F0-43B4-9F65-FE793E0EA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8630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C49AE-F114-45F2-80BA-4357040349B7}" type="datetime1">
              <a:rPr lang="en-US" smtClean="0"/>
              <a:t>10/24/2014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Spinolo October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D7CBA-01F0-43B4-9F65-FE793E0EA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232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7F9D5-2846-49C8-893D-B6AEDEB91829}" type="datetime1">
              <a:rPr lang="en-US" smtClean="0"/>
              <a:t>10/24/2014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Spinolo October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D7CBA-01F0-43B4-9F65-FE793E0EA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615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AAE8B-6C60-43E0-955E-262B6B1829F5}" type="datetime1">
              <a:rPr lang="en-US" smtClean="0"/>
              <a:t>10/24/2014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Spinolo October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D7CBA-01F0-43B4-9F65-FE793E0EA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201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199CA-5148-492A-8550-72895D477E3B}" type="datetime1">
              <a:rPr lang="en-US" smtClean="0"/>
              <a:t>10/24/2014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Spinolo October 2010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D7CBA-01F0-43B4-9F65-FE793E0EA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835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55F13-5EEE-4816-8563-342EF1C03536}" type="datetime1">
              <a:rPr lang="en-US" smtClean="0"/>
              <a:t>10/24/2014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Spinolo October 2010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D7CBA-01F0-43B4-9F65-FE793E0EA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064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F3B31-E053-4FDD-966A-1C16EE66696B}" type="datetime1">
              <a:rPr lang="en-US" smtClean="0"/>
              <a:t>10/24/2014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Spinolo October 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D7CBA-01F0-43B4-9F65-FE793E0EA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518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0DB44-018C-407F-AFDE-E1017F6548B1}" type="datetime1">
              <a:rPr lang="en-US" smtClean="0"/>
              <a:t>10/24/2014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Spinolo October 2010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D7CBA-01F0-43B4-9F65-FE793E0EA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239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DEFA0-4766-41D3-B751-C54C82055F1D}" type="datetime1">
              <a:rPr lang="en-US" smtClean="0"/>
              <a:t>10/24/2014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Spinolo October 2010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D7CBA-01F0-43B4-9F65-FE793E0EA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259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D6342-7699-4DAF-9254-1AE468C08371}" type="datetime1">
              <a:rPr lang="en-US" smtClean="0"/>
              <a:t>10/24/2014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Spinolo October 2010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D7CBA-01F0-43B4-9F65-FE793E0EA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905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595E1A-D36C-48F4-8343-A6333F9B6305}" type="datetime1">
              <a:rPr lang="en-US" smtClean="0"/>
              <a:t>10/24/2014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J. Spinolo October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90D7CBA-01F0-43B4-9F65-FE793E0EA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097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37" r:id="rId1"/>
    <p:sldLayoutId id="2147484238" r:id="rId2"/>
    <p:sldLayoutId id="2147484239" r:id="rId3"/>
    <p:sldLayoutId id="2147484240" r:id="rId4"/>
    <p:sldLayoutId id="2147484241" r:id="rId5"/>
    <p:sldLayoutId id="2147484242" r:id="rId6"/>
    <p:sldLayoutId id="2147484243" r:id="rId7"/>
    <p:sldLayoutId id="2147484244" r:id="rId8"/>
    <p:sldLayoutId id="2147484245" r:id="rId9"/>
    <p:sldLayoutId id="2147484246" r:id="rId10"/>
    <p:sldLayoutId id="2147484247" r:id="rId11"/>
    <p:sldLayoutId id="2147484248" r:id="rId12"/>
    <p:sldLayoutId id="2147484249" r:id="rId13"/>
    <p:sldLayoutId id="2147484250" r:id="rId14"/>
    <p:sldLayoutId id="2147484251" r:id="rId15"/>
    <p:sldLayoutId id="2147484252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University Health Services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Student Health Fee Update </a:t>
            </a:r>
          </a:p>
          <a:p>
            <a:r>
              <a:rPr lang="en-US" dirty="0" smtClean="0"/>
              <a:t>Fall Semester 2014</a:t>
            </a:r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P. Parks October 2014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609600"/>
            <a:ext cx="6652512" cy="13208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The Student Health Fee Supports…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47800"/>
            <a:ext cx="7772400" cy="46482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800" dirty="0"/>
              <a:t>t</a:t>
            </a:r>
            <a:r>
              <a:rPr lang="en-US" sz="2800" dirty="0" smtClean="0"/>
              <a:t>he well being for the entire student body of Clayton State University.</a:t>
            </a:r>
          </a:p>
          <a:p>
            <a:pPr lvl="0"/>
            <a:r>
              <a:rPr lang="en-US" dirty="0" smtClean="0"/>
              <a:t>Primary Care</a:t>
            </a:r>
          </a:p>
          <a:p>
            <a:pPr lvl="0"/>
            <a:r>
              <a:rPr lang="en-US" dirty="0" smtClean="0"/>
              <a:t>Allergy Services</a:t>
            </a:r>
          </a:p>
          <a:p>
            <a:pPr lvl="0"/>
            <a:r>
              <a:rPr lang="en-US" dirty="0" smtClean="0"/>
              <a:t>Immunizations Services</a:t>
            </a:r>
          </a:p>
          <a:p>
            <a:pPr lvl="0"/>
            <a:r>
              <a:rPr lang="en-US" dirty="0" smtClean="0"/>
              <a:t>Laboratory Services</a:t>
            </a:r>
          </a:p>
          <a:p>
            <a:pPr lvl="0"/>
            <a:r>
              <a:rPr lang="en-US" dirty="0" smtClean="0"/>
              <a:t>Health Education</a:t>
            </a:r>
          </a:p>
          <a:p>
            <a:pPr lvl="0"/>
            <a:r>
              <a:rPr lang="en-US" dirty="0" smtClean="0"/>
              <a:t>GYN care</a:t>
            </a:r>
          </a:p>
          <a:p>
            <a:pPr lvl="0"/>
            <a:r>
              <a:rPr lang="en-US" dirty="0" smtClean="0"/>
              <a:t>Physicals</a:t>
            </a:r>
          </a:p>
          <a:p>
            <a:pPr lvl="0"/>
            <a:r>
              <a:rPr lang="en-US" dirty="0" smtClean="0"/>
              <a:t>Prescription and Non-Prescription Medications </a:t>
            </a:r>
          </a:p>
          <a:p>
            <a:r>
              <a:rPr lang="en-US" dirty="0" smtClean="0"/>
              <a:t>Intern opportunities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Student Fee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$46.00 per student, per semester</a:t>
            </a:r>
          </a:p>
          <a:p>
            <a:pPr lvl="1"/>
            <a:r>
              <a:rPr lang="en-US" dirty="0" smtClean="0"/>
              <a:t>Many free services available.  Each </a:t>
            </a:r>
            <a:r>
              <a:rPr lang="en-US" dirty="0"/>
              <a:t>student is offered the following </a:t>
            </a:r>
            <a:r>
              <a:rPr lang="en-US" dirty="0" smtClean="0"/>
              <a:t>:</a:t>
            </a:r>
            <a:endParaRPr lang="en-US" dirty="0"/>
          </a:p>
          <a:p>
            <a:pPr lvl="1"/>
            <a:endParaRPr lang="en-US" dirty="0"/>
          </a:p>
          <a:p>
            <a:pPr lvl="2"/>
            <a:r>
              <a:rPr lang="en-US" dirty="0"/>
              <a:t>	</a:t>
            </a:r>
            <a:r>
              <a:rPr lang="en-US" dirty="0" smtClean="0"/>
              <a:t>Unlimited provider visits</a:t>
            </a:r>
          </a:p>
          <a:p>
            <a:pPr lvl="2"/>
            <a:r>
              <a:rPr lang="en-US" dirty="0"/>
              <a:t> 	</a:t>
            </a:r>
            <a:r>
              <a:rPr lang="en-US" dirty="0" smtClean="0"/>
              <a:t>No-cost over-the-counter medications</a:t>
            </a:r>
          </a:p>
          <a:p>
            <a:pPr lvl="2"/>
            <a:r>
              <a:rPr lang="en-US" dirty="0"/>
              <a:t> </a:t>
            </a:r>
            <a:r>
              <a:rPr lang="en-US" dirty="0" smtClean="0"/>
              <a:t>	Reduced cost prescription medications</a:t>
            </a:r>
          </a:p>
          <a:p>
            <a:pPr lvl="2"/>
            <a:r>
              <a:rPr lang="en-US" dirty="0"/>
              <a:t> </a:t>
            </a:r>
            <a:r>
              <a:rPr lang="en-US" dirty="0" smtClean="0"/>
              <a:t>	Free HIV screenings every week</a:t>
            </a:r>
          </a:p>
          <a:p>
            <a:pPr lvl="2"/>
            <a:r>
              <a:rPr lang="en-US" dirty="0"/>
              <a:t> </a:t>
            </a:r>
            <a:r>
              <a:rPr lang="en-US" dirty="0" smtClean="0"/>
              <a:t>	Free Gonorrhea and Chlamydia testing each semester</a:t>
            </a:r>
          </a:p>
          <a:p>
            <a:pPr lvl="2"/>
            <a:r>
              <a:rPr lang="en-US" dirty="0"/>
              <a:t> </a:t>
            </a:r>
            <a:r>
              <a:rPr lang="en-US" dirty="0" smtClean="0"/>
              <a:t>	Free condoms</a:t>
            </a:r>
          </a:p>
          <a:p>
            <a:pPr lvl="2"/>
            <a:r>
              <a:rPr lang="en-US" dirty="0"/>
              <a:t> </a:t>
            </a:r>
            <a:r>
              <a:rPr lang="en-US" dirty="0" smtClean="0"/>
              <a:t>	Free blood glucose and cholesterol screenings at health 	fairs</a:t>
            </a:r>
          </a:p>
          <a:p>
            <a:pPr lvl="4"/>
            <a:endParaRPr lang="en-US" dirty="0" smtClean="0"/>
          </a:p>
          <a:p>
            <a:pPr lvl="3"/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Student Fees Revenue for FY 2014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8129879"/>
              </p:ext>
            </p:extLst>
          </p:nvPr>
        </p:nvGraphicFramePr>
        <p:xfrm>
          <a:off x="1371600" y="1828800"/>
          <a:ext cx="6705600" cy="1876425"/>
        </p:xfrm>
        <a:graphic>
          <a:graphicData uri="http://schemas.openxmlformats.org/drawingml/2006/table">
            <a:tbl>
              <a:tblPr/>
              <a:tblGrid>
                <a:gridCol w="4078368"/>
                <a:gridCol w="427688"/>
                <a:gridCol w="2199544"/>
              </a:tblGrid>
              <a:tr h="29908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effectLst/>
                          <a:latin typeface="Times New Roman"/>
                        </a:rPr>
                        <a:t>Revenues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effectLst/>
                          <a:latin typeface="Times New Roman"/>
                        </a:rPr>
                        <a:t>Operating Revenues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effectLst/>
                          <a:latin typeface="Times New Roman"/>
                        </a:rPr>
                        <a:t>   Student Health Fees</a:t>
                      </a:r>
                    </a:p>
                  </a:txBody>
                  <a:tcPr marL="11430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2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solidFill>
                            <a:srgbClr val="003300"/>
                          </a:solidFill>
                          <a:effectLst/>
                          <a:latin typeface="Times New Roman"/>
                        </a:rPr>
                        <a:t>$721,338.44</a:t>
                      </a:r>
                      <a:r>
                        <a:rPr lang="en-US" sz="2400" b="0" i="0" u="none" strike="noStrike" dirty="0" smtClean="0">
                          <a:effectLst/>
                          <a:latin typeface="Times New Roman"/>
                        </a:rPr>
                        <a:t> </a:t>
                      </a:r>
                      <a:endParaRPr lang="en-US" sz="2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effectLst/>
                          <a:latin typeface="Times New Roman"/>
                        </a:rPr>
                        <a:t>   Fee Waivers</a:t>
                      </a:r>
                    </a:p>
                  </a:txBody>
                  <a:tcPr marL="11430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2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($35,333.26)</a:t>
                      </a:r>
                      <a:endParaRPr lang="en-US" sz="24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 smtClean="0">
                          <a:effectLst/>
                          <a:latin typeface="Times New Roman"/>
                        </a:rPr>
                        <a:t>TOTAL</a:t>
                      </a:r>
                      <a:endParaRPr lang="en-US" sz="2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24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solidFill>
                            <a:srgbClr val="003300"/>
                          </a:solidFill>
                          <a:effectLst/>
                          <a:latin typeface="Times New Roman"/>
                        </a:rPr>
                        <a:t>$686,005.18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554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FY15 Health Fee Shortfall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Fall Semester 2014 Health Fees:</a:t>
            </a:r>
          </a:p>
          <a:p>
            <a:pPr lvl="1"/>
            <a:r>
              <a:rPr lang="en-US" dirty="0" smtClean="0"/>
              <a:t>$308,660  Budgeted</a:t>
            </a:r>
          </a:p>
          <a:p>
            <a:pPr lvl="1"/>
            <a:r>
              <a:rPr lang="en-US" dirty="0" smtClean="0"/>
              <a:t>$275,878  Actual</a:t>
            </a:r>
          </a:p>
          <a:p>
            <a:pPr lvl="1"/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Deficit of $32,782 from first semester with anticipated total fee shortfall of $75,000 for the year.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7713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Expenditures for FY 2014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Operating Expenses</a:t>
            </a:r>
          </a:p>
          <a:p>
            <a:pPr lvl="1"/>
            <a:r>
              <a:rPr lang="en-US" dirty="0" smtClean="0"/>
              <a:t>Salaries &amp; Benefits:		$313,024</a:t>
            </a:r>
          </a:p>
          <a:p>
            <a:pPr lvl="1"/>
            <a:r>
              <a:rPr lang="en-US" dirty="0" smtClean="0"/>
              <a:t>Travel:					$1,010</a:t>
            </a:r>
          </a:p>
          <a:p>
            <a:pPr lvl="1"/>
            <a:r>
              <a:rPr lang="en-US" dirty="0" smtClean="0"/>
              <a:t>Materials &amp; Supplies:		$169,567*</a:t>
            </a:r>
          </a:p>
          <a:p>
            <a:pPr lvl="1"/>
            <a:r>
              <a:rPr lang="en-US" dirty="0" smtClean="0"/>
              <a:t>Contract workers:		$207,900</a:t>
            </a:r>
          </a:p>
          <a:p>
            <a:pPr lvl="1"/>
            <a:r>
              <a:rPr lang="en-US" dirty="0" smtClean="0"/>
              <a:t>Utilities:				$8,106*</a:t>
            </a:r>
          </a:p>
          <a:p>
            <a:pPr lvl="1"/>
            <a:r>
              <a:rPr lang="en-US" dirty="0" smtClean="0"/>
              <a:t>Clayton Station </a:t>
            </a:r>
            <a:r>
              <a:rPr lang="en-US" dirty="0" err="1" smtClean="0"/>
              <a:t>Buildout</a:t>
            </a:r>
            <a:r>
              <a:rPr lang="en-US" dirty="0" smtClean="0"/>
              <a:t>:	$239,052	</a:t>
            </a:r>
            <a:r>
              <a:rPr lang="en-US" dirty="0"/>
              <a:t> </a:t>
            </a:r>
          </a:p>
          <a:p>
            <a:r>
              <a:rPr lang="en-US" dirty="0" smtClean="0"/>
              <a:t> Total				$938,659</a:t>
            </a:r>
          </a:p>
          <a:p>
            <a:pPr marL="0" indent="0">
              <a:buNone/>
            </a:pPr>
            <a:r>
              <a:rPr lang="en-US" dirty="0" smtClean="0"/>
              <a:t>* Includes total of $38,841 in </a:t>
            </a:r>
            <a:r>
              <a:rPr lang="en-US" dirty="0" err="1" smtClean="0"/>
              <a:t>buildout</a:t>
            </a:r>
            <a:r>
              <a:rPr lang="en-US" dirty="0" smtClean="0"/>
              <a:t> expenses charged to UHS operating budget during FY14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Reserve balance at closing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for FY 2014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Fund Balance: $57,432</a:t>
            </a:r>
          </a:p>
          <a:p>
            <a:pPr>
              <a:buNone/>
            </a:pPr>
            <a:endParaRPr lang="en-US" dirty="0" smtClean="0"/>
          </a:p>
          <a:p>
            <a:pPr marL="365760" lvl="1" indent="0">
              <a:buNone/>
            </a:pPr>
            <a:r>
              <a:rPr lang="en-US" dirty="0" smtClean="0"/>
              <a:t>In FY13 and FY14, approximately $538,000 was spent in renovations for new health clinic in Clayton Station from reserves. An additional $39,000 was expensed to UHS operating budget, as well in FY14.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Staffing Model </a:t>
            </a:r>
            <a:br>
              <a:rPr lang="en-US" dirty="0" smtClean="0"/>
            </a:br>
            <a:r>
              <a:rPr lang="en-US" dirty="0" smtClean="0"/>
              <a:t>(as of 10/2014)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Director</a:t>
            </a:r>
          </a:p>
          <a:p>
            <a:r>
              <a:rPr lang="en-US" dirty="0" smtClean="0"/>
              <a:t>Medical Director (part-time contracted physician)</a:t>
            </a:r>
          </a:p>
          <a:p>
            <a:r>
              <a:rPr lang="en-US" dirty="0" smtClean="0"/>
              <a:t>Nurse Practitioner (three days per week)</a:t>
            </a:r>
          </a:p>
          <a:p>
            <a:r>
              <a:rPr lang="en-US" dirty="0" smtClean="0"/>
              <a:t>Registered Nurse</a:t>
            </a:r>
          </a:p>
          <a:p>
            <a:r>
              <a:rPr lang="en-US" dirty="0" smtClean="0"/>
              <a:t>3 Medical Assistants</a:t>
            </a:r>
          </a:p>
          <a:p>
            <a:r>
              <a:rPr lang="en-US" dirty="0" smtClean="0"/>
              <a:t>Administrative Assistant</a:t>
            </a:r>
          </a:p>
          <a:p>
            <a:r>
              <a:rPr lang="en-US" dirty="0" smtClean="0"/>
              <a:t>Student Worker (part-time)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6052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770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302</TotalTime>
  <Words>224</Words>
  <Application>Microsoft Office PowerPoint</Application>
  <PresentationFormat>On-screen Show (4:3)</PresentationFormat>
  <Paragraphs>64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Times New Roman</vt:lpstr>
      <vt:lpstr>Trebuchet MS</vt:lpstr>
      <vt:lpstr>Wingdings 3</vt:lpstr>
      <vt:lpstr>Facet</vt:lpstr>
      <vt:lpstr>University Health Services</vt:lpstr>
      <vt:lpstr>The Student Health Fee Supports…</vt:lpstr>
      <vt:lpstr>Current Student Fee</vt:lpstr>
      <vt:lpstr>Student Fees Revenue for FY 2014</vt:lpstr>
      <vt:lpstr>FY15 Health Fee Shortfall</vt:lpstr>
      <vt:lpstr>Expenditures for FY 2014</vt:lpstr>
      <vt:lpstr>Reserve balance at closing  for FY 2014</vt:lpstr>
      <vt:lpstr>Current Staffing Model  (as of 10/2014)</vt:lpstr>
      <vt:lpstr>Questions?</vt:lpstr>
    </vt:vector>
  </TitlesOfParts>
  <Company>csu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University Health Services</dc:title>
  <dc:creator>jspinolo</dc:creator>
  <cp:lastModifiedBy>Polly Parks</cp:lastModifiedBy>
  <cp:revision>45</cp:revision>
  <dcterms:created xsi:type="dcterms:W3CDTF">2010-10-04T13:48:30Z</dcterms:created>
  <dcterms:modified xsi:type="dcterms:W3CDTF">2014-10-24T12:28:03Z</dcterms:modified>
</cp:coreProperties>
</file>