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Technology Fee</a:t>
            </a:r>
            <a:br>
              <a:rPr lang="en-US" dirty="0" smtClean="0"/>
            </a:br>
            <a:r>
              <a:rPr lang="en-US" dirty="0" smtClean="0"/>
              <a:t>Report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0" y="4953000"/>
            <a:ext cx="2819400" cy="685800"/>
          </a:xfrm>
        </p:spPr>
        <p:txBody>
          <a:bodyPr/>
          <a:lstStyle/>
          <a:p>
            <a:r>
              <a:rPr lang="en-US" dirty="0" smtClean="0"/>
              <a:t>October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4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Student Technology Fee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Technology Fee is to provide funding for technology which aids student learning.  Items funded include:</a:t>
            </a:r>
          </a:p>
          <a:p>
            <a:pPr lvl="1"/>
            <a:r>
              <a:rPr lang="en-US" dirty="0" smtClean="0"/>
              <a:t>Technical Support</a:t>
            </a:r>
          </a:p>
          <a:p>
            <a:pPr lvl="1"/>
            <a:r>
              <a:rPr lang="en-US" dirty="0" smtClean="0"/>
              <a:t>Software Licenses for use on student computers</a:t>
            </a:r>
          </a:p>
          <a:p>
            <a:pPr lvl="1"/>
            <a:r>
              <a:rPr lang="en-US" dirty="0" smtClean="0"/>
              <a:t>Classroom technology</a:t>
            </a:r>
          </a:p>
          <a:p>
            <a:pPr lvl="1"/>
            <a:r>
              <a:rPr lang="en-US" dirty="0" smtClean="0"/>
              <a:t>Other software used by students in classrooms</a:t>
            </a:r>
          </a:p>
          <a:p>
            <a:pPr lvl="1"/>
            <a:r>
              <a:rPr lang="en-US" dirty="0" smtClean="0"/>
              <a:t>Campus infrastructure used by students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9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Student Technology Fee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Technology Fee:</a:t>
            </a:r>
          </a:p>
          <a:p>
            <a:pPr lvl="1"/>
            <a:r>
              <a:rPr lang="en-US" dirty="0" smtClean="0"/>
              <a:t>$57 per semester</a:t>
            </a:r>
          </a:p>
          <a:p>
            <a:pPr lvl="1"/>
            <a:endParaRPr lang="en-US" dirty="0"/>
          </a:p>
          <a:p>
            <a:r>
              <a:rPr lang="en-US" dirty="0" smtClean="0"/>
              <a:t>Last raised in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4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2014 Usage of Fee</a:t>
            </a:r>
          </a:p>
          <a:p>
            <a:pPr lvl="1"/>
            <a:r>
              <a:rPr lang="en-US" dirty="0" smtClean="0"/>
              <a:t>Support of student devices (the HUB)</a:t>
            </a:r>
          </a:p>
          <a:p>
            <a:pPr lvl="2"/>
            <a:r>
              <a:rPr lang="en-US" dirty="0" smtClean="0"/>
              <a:t>38 Student Employees</a:t>
            </a:r>
          </a:p>
          <a:p>
            <a:pPr lvl="2"/>
            <a:r>
              <a:rPr lang="en-US" dirty="0" smtClean="0"/>
              <a:t>Hours expanded to 49 (from 46.5)</a:t>
            </a:r>
          </a:p>
          <a:p>
            <a:pPr lvl="2"/>
            <a:r>
              <a:rPr lang="en-US" dirty="0" smtClean="0"/>
              <a:t>25,000 Service requests</a:t>
            </a:r>
          </a:p>
          <a:p>
            <a:pPr lvl="1"/>
            <a:r>
              <a:rPr lang="en-US" dirty="0" smtClean="0"/>
              <a:t>Campus-wide Software licenses</a:t>
            </a:r>
          </a:p>
          <a:p>
            <a:pPr lvl="2"/>
            <a:r>
              <a:rPr lang="en-US" dirty="0" smtClean="0"/>
              <a:t>Microsoft (Operating systems and Office)</a:t>
            </a:r>
          </a:p>
          <a:p>
            <a:pPr lvl="2"/>
            <a:r>
              <a:rPr lang="en-US" dirty="0" smtClean="0"/>
              <a:t>Desire2Learn  </a:t>
            </a:r>
          </a:p>
        </p:txBody>
      </p:sp>
    </p:spTree>
    <p:extLst>
      <p:ext uri="{BB962C8B-B14F-4D97-AF65-F5344CB8AC3E}">
        <p14:creationId xmlns:p14="http://schemas.microsoft.com/office/powerpoint/2010/main" val="412572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2014 Usage of </a:t>
            </a:r>
            <a:r>
              <a:rPr lang="en-US" dirty="0" smtClean="0"/>
              <a:t>Fee (Continued)</a:t>
            </a:r>
          </a:p>
          <a:p>
            <a:pPr lvl="1"/>
            <a:r>
              <a:rPr lang="en-US" dirty="0"/>
              <a:t>Classroom Audio Visual </a:t>
            </a:r>
            <a:r>
              <a:rPr lang="en-US" dirty="0" smtClean="0"/>
              <a:t>Support</a:t>
            </a:r>
          </a:p>
          <a:p>
            <a:pPr lvl="2"/>
            <a:r>
              <a:rPr lang="en-US" dirty="0" smtClean="0"/>
              <a:t>Maintenance items (Bulbs, cables, etc.)</a:t>
            </a:r>
          </a:p>
          <a:p>
            <a:pPr lvl="2"/>
            <a:r>
              <a:rPr lang="en-US" dirty="0" smtClean="0"/>
              <a:t>Projectors/Presenters</a:t>
            </a:r>
            <a:endParaRPr lang="en-US" dirty="0"/>
          </a:p>
          <a:p>
            <a:pPr lvl="1"/>
            <a:r>
              <a:rPr lang="en-US" dirty="0" smtClean="0"/>
              <a:t>Networking/Security</a:t>
            </a:r>
          </a:p>
          <a:p>
            <a:pPr lvl="2"/>
            <a:r>
              <a:rPr lang="en-US" dirty="0" smtClean="0"/>
              <a:t>Maintenance/Upgrades</a:t>
            </a:r>
          </a:p>
          <a:p>
            <a:pPr lvl="2"/>
            <a:r>
              <a:rPr lang="en-US" dirty="0" smtClean="0"/>
              <a:t>Firewall enhancements</a:t>
            </a:r>
          </a:p>
          <a:p>
            <a:pPr lvl="2"/>
            <a:r>
              <a:rPr lang="en-US" dirty="0" smtClean="0"/>
              <a:t>Spam Detection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50585" y="1600200"/>
          <a:ext cx="4642829" cy="4525964"/>
        </p:xfrm>
        <a:graphic>
          <a:graphicData uri="http://schemas.openxmlformats.org/drawingml/2006/table">
            <a:tbl>
              <a:tblPr/>
              <a:tblGrid>
                <a:gridCol w="1559991"/>
                <a:gridCol w="342243"/>
                <a:gridCol w="721628"/>
                <a:gridCol w="307753"/>
                <a:gridCol w="700404"/>
                <a:gridCol w="286529"/>
                <a:gridCol w="724281"/>
              </a:tblGrid>
              <a:tr h="17530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FY2012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FY2013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FY2014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REVENUE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Technology Fees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853,137.01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970,563.19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955,584.50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Fee Waivers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(10,543.86)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(27,347.01)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(60,773.74)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Allowance for Doubtful Revenue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   (444.62)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   (630.23)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Other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 5,256.61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847,849.76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942,771.56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894,180.53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EXPENDITURES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Personal Services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475,260.92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505,455.96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430,407.20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Operating Supplies &amp; Expenses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222,016.00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117,608.76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147,127.58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   Encumbrances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 7,975.32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</a:rPr>
                        <a:t>License Fees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192,504.20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258,082.53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174,120.46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Equipment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38,782.12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12,996.75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15,725.62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936,538.56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894,144.00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767,380.86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Change in Net Assets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(88,688.80)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48,627.56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126,799.67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Prior Year Adjustment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Prior Year Reserve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62,399.67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(26,289.13)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    22,338.43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Reserve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(26,289.13)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 22,338.43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 149,138.10 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3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effectLst/>
                        <a:latin typeface="Arial" panose="020B0604020202020204" pitchFamily="34" charset="0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6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</a:rPr>
                        <a:t>6/30/2014</a:t>
                      </a:r>
                    </a:p>
                  </a:txBody>
                  <a:tcPr marL="7968" marR="7968" marT="7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53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Reserves</a:t>
            </a:r>
          </a:p>
          <a:p>
            <a:pPr lvl="1"/>
            <a:r>
              <a:rPr lang="en-US" dirty="0" smtClean="0"/>
              <a:t>Beginning Balance: $22,388	</a:t>
            </a:r>
          </a:p>
          <a:p>
            <a:pPr lvl="1"/>
            <a:r>
              <a:rPr lang="en-US" dirty="0" smtClean="0"/>
              <a:t>Ending Balance: $149,138</a:t>
            </a:r>
          </a:p>
          <a:p>
            <a:pPr lvl="1"/>
            <a:r>
              <a:rPr lang="en-US" dirty="0" smtClean="0"/>
              <a:t>Reason for additional Reserves</a:t>
            </a:r>
          </a:p>
          <a:p>
            <a:pPr lvl="2"/>
            <a:r>
              <a:rPr lang="en-US" dirty="0" smtClean="0"/>
              <a:t>Major item from FY 14 paid for in FY 15</a:t>
            </a:r>
          </a:p>
          <a:p>
            <a:pPr lvl="1"/>
            <a:r>
              <a:rPr lang="en-US" dirty="0" smtClean="0"/>
              <a:t>Plans for Reserve</a:t>
            </a:r>
          </a:p>
          <a:p>
            <a:pPr lvl="2"/>
            <a:r>
              <a:rPr lang="en-US" dirty="0" smtClean="0"/>
              <a:t>Balance Budget Shortfall</a:t>
            </a:r>
          </a:p>
          <a:p>
            <a:pPr lvl="3"/>
            <a:r>
              <a:rPr lang="en-US" dirty="0" smtClean="0"/>
              <a:t>Caused by FY 14 purchases in FY 15</a:t>
            </a:r>
          </a:p>
          <a:p>
            <a:pPr lvl="3"/>
            <a:r>
              <a:rPr lang="en-US" dirty="0" smtClean="0"/>
              <a:t>Reduced enrollment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20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2015 Budget: $879,000</a:t>
            </a:r>
          </a:p>
          <a:p>
            <a:pPr lvl="1"/>
            <a:r>
              <a:rPr lang="en-US" dirty="0" smtClean="0"/>
              <a:t>Includes $90,000 reduction from Original Budget</a:t>
            </a:r>
          </a:p>
          <a:p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Salaries (including Fringe): $580,000</a:t>
            </a:r>
          </a:p>
          <a:p>
            <a:pPr lvl="1"/>
            <a:r>
              <a:rPr lang="en-US" dirty="0" smtClean="0"/>
              <a:t>Operating Supplies and Expenses: $389,000</a:t>
            </a:r>
          </a:p>
          <a:p>
            <a:pPr lvl="2"/>
            <a:r>
              <a:rPr lang="en-US" dirty="0" smtClean="0"/>
              <a:t>Software: $226,000</a:t>
            </a:r>
          </a:p>
          <a:p>
            <a:pPr lvl="2"/>
            <a:r>
              <a:rPr lang="en-US" dirty="0" smtClean="0"/>
              <a:t>AV Equipment/Supplies: $100,000</a:t>
            </a:r>
          </a:p>
          <a:p>
            <a:pPr lvl="2"/>
            <a:r>
              <a:rPr lang="en-US" dirty="0" smtClean="0"/>
              <a:t>Other: $63,000</a:t>
            </a:r>
          </a:p>
          <a:p>
            <a:r>
              <a:rPr lang="en-US" dirty="0" smtClean="0"/>
              <a:t>Should leave reserve Balance of $59,136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7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Student Technology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dirty="0" smtClean="0"/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53097"/>
      </p:ext>
    </p:extLst>
  </p:cSld>
  <p:clrMapOvr>
    <a:masterClrMapping/>
  </p:clrMapOvr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EB9D5CCEC484E8256FD49ECFAB201" ma:contentTypeVersion="0" ma:contentTypeDescription="Create a new document." ma:contentTypeScope="" ma:versionID="14463e59b4af6ec62f727720abfaf8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4554bf74a86f066b98f9d432cd8c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1AEF79-881A-4B6D-AB3C-4AD6EBB4B863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2D1158C-4F14-4245-8C3F-A1B7518DEF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7D1659-1077-4CE0-8A75-1384AF7982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DMR</Template>
  <TotalTime>1579</TotalTime>
  <Words>330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DMR</vt:lpstr>
      <vt:lpstr>Student Technology Fee Report </vt:lpstr>
      <vt:lpstr>Student Technology Fee </vt:lpstr>
      <vt:lpstr>Student Technology Fee  </vt:lpstr>
      <vt:lpstr>Student Technology Fee</vt:lpstr>
      <vt:lpstr>Student Technology Fee</vt:lpstr>
      <vt:lpstr>Student Technology Fee</vt:lpstr>
      <vt:lpstr>Student Technology Fee</vt:lpstr>
      <vt:lpstr>Student Technology Fee</vt:lpstr>
      <vt:lpstr>Student Technology Fee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wpolite</cp:lastModifiedBy>
  <cp:revision>25</cp:revision>
  <dcterms:created xsi:type="dcterms:W3CDTF">2014-03-18T19:38:06Z</dcterms:created>
  <dcterms:modified xsi:type="dcterms:W3CDTF">2014-10-21T18:41:14Z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0x010100DB7EB9D5CCEC484E8256FD49ECFAB201</vt:lpwstr>
  </property>
</Properties>
</file>