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87" r:id="rId9"/>
    <p:sldId id="279" r:id="rId10"/>
    <p:sldId id="281" r:id="rId11"/>
    <p:sldId id="282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4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5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7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4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2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6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84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99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28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>
                <a:solidFill>
                  <a:prstClr val="black"/>
                </a:solidFill>
              </a:rPr>
              <a:pPr/>
              <a:t>10/23/2014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6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1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8382000" cy="147002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DEPARTMENT OF PUBLIC SAFETY</a:t>
            </a:r>
            <a:br>
              <a:rPr lang="en-US" dirty="0" smtClean="0"/>
            </a:br>
            <a:r>
              <a:rPr lang="en-US" dirty="0" smtClean="0"/>
              <a:t>PARKING SERVICES</a:t>
            </a:r>
            <a:br>
              <a:rPr lang="en-US" dirty="0" smtClean="0"/>
            </a:br>
            <a:r>
              <a:rPr lang="en-US" dirty="0" smtClean="0"/>
              <a:t>  STUDENT FEE USAGE UPDATE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OCTOBER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56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2743200"/>
          </a:xfrm>
        </p:spPr>
        <p:txBody>
          <a:bodyPr/>
          <a:lstStyle/>
          <a:p>
            <a:r>
              <a:rPr lang="en-US" sz="1800" dirty="0" smtClean="0"/>
              <a:t>End of FY 14:</a:t>
            </a:r>
          </a:p>
          <a:p>
            <a:pPr marL="109728" indent="0">
              <a:buNone/>
            </a:pPr>
            <a:r>
              <a:rPr lang="en-US" sz="1800" dirty="0" smtClean="0"/>
              <a:t>	Total revenue---		                                      $531,884</a:t>
            </a:r>
          </a:p>
          <a:p>
            <a:pPr marL="109728" indent="0">
              <a:buNone/>
            </a:pPr>
            <a:r>
              <a:rPr lang="en-US" sz="1800" dirty="0" smtClean="0"/>
              <a:t>	Total expenses---		                                      $620,414</a:t>
            </a:r>
          </a:p>
          <a:p>
            <a:pPr marL="109728" indent="0">
              <a:buNone/>
            </a:pPr>
            <a:r>
              <a:rPr lang="en-US" sz="1800" dirty="0" smtClean="0"/>
              <a:t>	Net revenue/loss--- 		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$ -88,530</a:t>
            </a:r>
          </a:p>
          <a:p>
            <a:pPr marL="109728" indent="0">
              <a:buNone/>
            </a:pPr>
            <a:r>
              <a:rPr lang="en-US" sz="1800" dirty="0" smtClean="0"/>
              <a:t>	Beginning of FY 14 parking reserves--                         $528,884  </a:t>
            </a:r>
          </a:p>
          <a:p>
            <a:pPr marL="109728" indent="0">
              <a:buNone/>
            </a:pPr>
            <a:r>
              <a:rPr lang="en-US" sz="1800" dirty="0" smtClean="0"/>
              <a:t>	Beginning of FY 15 parking reserves--                         $439,624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/>
          <a:lstStyle/>
          <a:p>
            <a:r>
              <a:rPr lang="en-US" sz="3200" dirty="0" smtClean="0"/>
              <a:t>PARKING RESERVES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419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50222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+mj-lt"/>
              </a:rPr>
              <a:t>ANTICIPATED USAGE OF RESERVE BALANCE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905000"/>
            <a:ext cx="6400800" cy="39624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PURCHASE OF NEW PARKING AND CASE MANAGEMENT SOFTWARE:  $45,000</a:t>
            </a:r>
          </a:p>
          <a:p>
            <a:pPr algn="l"/>
            <a:endParaRPr lang="en-US" sz="1900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ACQUISITION OF ADDITIONAL OFFICE SPACE AND FURNITURE FOR DEPARTMENT OF PUBLIC SAFETY:  TBD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9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PURCHASE OF NEW VEHICLE FOR PATROL OF CAMPUS PARKING LOTS AND ROADWAYS: $25,000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9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PURCHASE OF NEW RADIO SYSTEM : $90,000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9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900" dirty="0" smtClean="0">
                <a:solidFill>
                  <a:schemeClr val="tx1"/>
                </a:solidFill>
              </a:rPr>
              <a:t>UNANTICIPATED REPAIRS AND MAINTENANCES			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763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133600"/>
            <a:ext cx="8229600" cy="4525963"/>
          </a:xfrm>
        </p:spPr>
        <p:txBody>
          <a:bodyPr/>
          <a:lstStyle/>
          <a:p>
            <a:r>
              <a:rPr lang="en-US" sz="1800" dirty="0" smtClean="0"/>
              <a:t>PARKING SERVICES BUDGET FOR FY15 INITIALLY SET AT $555,815 ($23,931 LESS THAN </a:t>
            </a:r>
            <a:r>
              <a:rPr lang="en-US" sz="1800" cap="all" dirty="0" smtClean="0"/>
              <a:t>Budgeted </a:t>
            </a:r>
            <a:r>
              <a:rPr lang="en-US" sz="1800" dirty="0" smtClean="0"/>
              <a:t>FOR FY14)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DUE TO  REDUCTION IN TOTAL STUDENT FEES COLLECTED, ADDITIONAL REDUCTION OF $60,000 EXPECTED FOR FY15.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BUDGET CHANGES IN FY15</a:t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8399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-13855"/>
            <a:ext cx="7772400" cy="14616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/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PARKING SERVICES FUNCTIONS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3429000"/>
          </a:xfrm>
        </p:spPr>
        <p:txBody>
          <a:bodyPr>
            <a:normAutofit lnSpcReduction="10000"/>
          </a:bodyPr>
          <a:lstStyle/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ISSUANCE OF PARKING PERMITS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24/7 DISPATCHERS TO  SUPPORT CAMPUS POLICE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  MONITORING OF ALL CAMPUS SECURITY 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      EQUIPMENT, TO INCLUDE SECURITY CAMERAS,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      EMERGENCY TELEPHONES, AND PANIC BUTTONS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COLLECTION OF FINES AND APPEALS FOR CAMPUS PARKING VIOLATIONS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7724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solidFill>
                  <a:schemeClr val="tx1"/>
                </a:solidFill>
              </a:rPr>
              <a:t>PARKING SERVICES SHARE OF STUDENT FEES 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 FY 2014</a:t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/>
            </a:r>
            <a:br>
              <a:rPr lang="en-US" sz="2700" dirty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$34 PER SEMESTER</a:t>
            </a:r>
            <a:r>
              <a:rPr lang="en-US" sz="3100" dirty="0">
                <a:solidFill>
                  <a:schemeClr val="tx1"/>
                </a:solidFill>
              </a:rPr>
              <a:t/>
            </a:r>
            <a:br>
              <a:rPr lang="en-US" sz="3100" dirty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(NO CHANGE SINCE  FY 2009)</a:t>
            </a:r>
            <a:endParaRPr lang="en-US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36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5115"/>
            <a:ext cx="8534400" cy="459377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FUNDS  THE PAYMENT OF ADMINISTRATIVE  EXPENSES---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1.  </a:t>
            </a:r>
            <a:r>
              <a:rPr lang="en-US" sz="1800" dirty="0" smtClean="0"/>
              <a:t>FUNDS PURCHASE OF PERMITS ISSUED FOR PARKING ON CAMPUS 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</a:t>
            </a:r>
            <a:r>
              <a:rPr lang="en-US" sz="2000" dirty="0" smtClean="0"/>
              <a:t>  2. FUNDS EMPLOYEE SALARIES AND BENEFITS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USES OF STUDENT FEES TO  SUPPORT PARKING SERVICES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63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FUNDS PAYMENT OF OPERATIONAL  EXPENSES ---</a:t>
            </a:r>
          </a:p>
          <a:p>
            <a:pPr marL="457200" indent="-457200">
              <a:buAutoNum type="arabicPeriod"/>
            </a:pPr>
            <a:r>
              <a:rPr lang="en-US" sz="1800" dirty="0" smtClean="0"/>
              <a:t>FUNDS SOFTWARE AND MAINTENANCE AGREEMENTS  FOR RECORDS MANAGEMENT AND PARKING SERVICES PROGRAMS</a:t>
            </a:r>
          </a:p>
          <a:p>
            <a:pPr marL="0" indent="0">
              <a:buNone/>
            </a:pPr>
            <a:r>
              <a:rPr lang="en-US" sz="1800" dirty="0" smtClean="0"/>
              <a:t>2.     PURCHASE AND MAINTENANCE OF EMERGENCY RESPONSE SYSTEMS, TO                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INCLUDE OUTDOOR ALERT TOWERS, EMERGENCY PHONES, PANIC BUTTONS, 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/>
              <a:t>SECURITY CAMERAS AND </a:t>
            </a:r>
            <a:r>
              <a:rPr lang="en-US" sz="1800" dirty="0" smtClean="0"/>
              <a:t>MONITORS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3.     RADIO COMMUNICATION SYSTEM AND VOICE RECORDER</a:t>
            </a:r>
          </a:p>
          <a:p>
            <a:pPr marL="0" indent="0">
              <a:buNone/>
            </a:pPr>
            <a:r>
              <a:rPr lang="en-US" sz="1800" dirty="0" smtClean="0"/>
              <a:t>4.     LANGUAGE LINE SUPPORT</a:t>
            </a:r>
          </a:p>
          <a:p>
            <a:pPr marL="457200" indent="-457200">
              <a:buAutoNum type="arabicPeriod" startAt="5"/>
            </a:pPr>
            <a:r>
              <a:rPr lang="en-US" sz="1800" dirty="0" smtClean="0"/>
              <a:t>ADA LINE SUPPORT</a:t>
            </a:r>
          </a:p>
          <a:p>
            <a:pPr marL="457200" indent="-457200">
              <a:buAutoNum type="arabicPeriod" startAt="5"/>
            </a:pPr>
            <a:r>
              <a:rPr lang="en-US" sz="1800" cap="all" dirty="0" smtClean="0"/>
              <a:t>Assists </a:t>
            </a:r>
            <a:r>
              <a:rPr lang="en-US" sz="1800" cap="all" dirty="0"/>
              <a:t>in funding purchase and maintenance of police and security officer  </a:t>
            </a:r>
            <a:r>
              <a:rPr lang="en-US" sz="1800" cap="all" dirty="0" smtClean="0"/>
              <a:t>patrol </a:t>
            </a:r>
            <a:r>
              <a:rPr lang="en-US" sz="1800" cap="all" dirty="0"/>
              <a:t>vehicles.</a:t>
            </a:r>
          </a:p>
          <a:p>
            <a:pPr marL="0" indent="0">
              <a:buNone/>
            </a:pPr>
            <a:r>
              <a:rPr lang="en-US" sz="2000" dirty="0"/>
              <a:t>     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9144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USES OF STUDENT FEES TO  SUPPORT PARKING SERVICES (CONTD.)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4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696200" cy="6858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USES OF STUDENT FEES TO SUPPORT PARKING SERVICES (CONTD)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676400"/>
            <a:ext cx="6705600" cy="4191000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FUNDS PAYMENT OF OPERATIONAL EXPENSES (CONT.)	</a:t>
            </a:r>
          </a:p>
          <a:p>
            <a:pPr algn="l"/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buAutoNum type="arabicPeriod" startAt="7"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SUPPLIES AND EQUIPMENT NEEDS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---LAPTOPS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, PRINTERS,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     SHREDDERS, ETC.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buAutoNum type="arabicPeriod" startAt="8"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OPERATION AND MAINTENANCE OF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SECURITY GATES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AT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     GUARD STATION AND ENTRY TO UNIVERSITY CENTER 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      PARKING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LOT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buAutoNum type="arabicPeriod" startAt="9"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FUNDS NEW AND ADUSTED SIGNAGE ON CAMPUS AND IN  PARKING LOTS AS NEEDED</a:t>
            </a:r>
          </a:p>
          <a:p>
            <a:pPr marL="228600" indent="-228600" algn="l">
              <a:buAutoNum type="arabicPeriod" startAt="10"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 FUNDS PARKING LOT ADJUSTMENTS AS PERIODICALLY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     REQUIRED TO MEET ADA COMPLIANCE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11. RESURFACING AND MAINTENANCE OF PARKING LOTS,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     SIDEWALKS  AND CAMPUS ROADWAYS </a:t>
            </a:r>
            <a:r>
              <a:rPr lang="en-US" sz="1400" dirty="0" smtClean="0"/>
              <a:t>maintenance </a:t>
            </a:r>
            <a:r>
              <a:rPr lang="en-US" sz="1400" dirty="0"/>
              <a:t>of police and </a:t>
            </a:r>
            <a:r>
              <a:rPr lang="en-US" sz="1400" dirty="0" smtClean="0"/>
              <a:t>security</a:t>
            </a: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78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2953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STUDENT FEE REVENUES FOR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FY 2014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86000"/>
            <a:ext cx="6400800" cy="32766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ACTUAL REVENUES FROM STUDENT FEES: 	$506,894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FINES COLLECTED: 			$  24,991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TOTAL REVENUE: 	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Aharoni" pitchFamily="2" charset="-79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Aharoni" pitchFamily="2" charset="-79"/>
              </a:rPr>
              <a:t>                                               $531,885</a:t>
            </a:r>
            <a:endParaRPr lang="en-US" sz="2000" dirty="0">
              <a:solidFill>
                <a:schemeClr val="tx1"/>
              </a:solidFill>
              <a:latin typeface="+mj-lt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11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762000" y="1808480"/>
            <a:ext cx="7457440" cy="3048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800" dirty="0" smtClean="0"/>
              <a:t>SALARIES AND BENEFITS OF PARKING SERVICES STAFF:   	$468,300</a:t>
            </a:r>
          </a:p>
          <a:p>
            <a:pPr marL="285750" indent="-285750"/>
            <a:r>
              <a:rPr lang="en-US" sz="1800" dirty="0" smtClean="0"/>
              <a:t>TRAVEL:  				</a:t>
            </a:r>
            <a:r>
              <a:rPr lang="en-US" sz="1800" dirty="0"/>
              <a:t> </a:t>
            </a:r>
            <a:r>
              <a:rPr lang="en-US" sz="1800" dirty="0" smtClean="0"/>
              <a:t>                $       230</a:t>
            </a:r>
          </a:p>
          <a:p>
            <a:pPr marL="285750" indent="-285750"/>
            <a:r>
              <a:rPr lang="en-US" sz="1800" dirty="0" smtClean="0"/>
              <a:t>SUPPLIES AND MATERIALS:      		                 $  55,105</a:t>
            </a:r>
          </a:p>
          <a:p>
            <a:pPr marL="285750" indent="-285750"/>
            <a:r>
              <a:rPr lang="en-US" sz="1800" dirty="0" smtClean="0"/>
              <a:t>REPAIRS AND MAINTENANCE:  		                 $  26,223</a:t>
            </a:r>
          </a:p>
          <a:p>
            <a:pPr marL="285750" indent="-285750"/>
            <a:r>
              <a:rPr lang="en-US" sz="1800" dirty="0" smtClean="0"/>
              <a:t>TELECOMMUNICATIONS:         		                 $    2,564</a:t>
            </a:r>
          </a:p>
          <a:p>
            <a:pPr marL="285750" indent="-285750"/>
            <a:r>
              <a:rPr lang="en-US" sz="1800" dirty="0" smtClean="0"/>
              <a:t>CONTRACTED SERVICES:        	                                   $    3,657</a:t>
            </a:r>
          </a:p>
          <a:p>
            <a:pPr marL="285750" indent="-285750"/>
            <a:r>
              <a:rPr lang="en-US" sz="1800" dirty="0" smtClean="0"/>
              <a:t>EQUIPMENT CAPITALIZED:                                                     $  39,000</a:t>
            </a:r>
          </a:p>
          <a:p>
            <a:pPr marL="285750" indent="-285750"/>
            <a:r>
              <a:rPr lang="en-US" sz="1800" dirty="0" smtClean="0"/>
              <a:t>PLANT ALLOCATION:                                                               $     2,923</a:t>
            </a:r>
          </a:p>
          <a:p>
            <a:pPr marL="285750" indent="-285750"/>
            <a:r>
              <a:rPr lang="en-US" sz="1800" dirty="0" smtClean="0"/>
              <a:t>OTHER EXPENSES: </a:t>
            </a:r>
            <a:r>
              <a:rPr lang="en-US" sz="1200" dirty="0" smtClean="0"/>
              <a:t>(Encumbered)                                                                           </a:t>
            </a:r>
            <a:r>
              <a:rPr lang="en-US" sz="1800" dirty="0" smtClean="0"/>
              <a:t>$   22,412</a:t>
            </a:r>
          </a:p>
          <a:p>
            <a:pPr marL="285750" indent="-285750"/>
            <a:r>
              <a:rPr lang="en-US" sz="1800" b="1" dirty="0" smtClean="0"/>
              <a:t>TOTAL OPERATING EXPENSES: </a:t>
            </a:r>
            <a:r>
              <a:rPr lang="en-US" sz="1800" dirty="0" smtClean="0"/>
              <a:t>	                                   </a:t>
            </a:r>
            <a:r>
              <a:rPr lang="en-US" sz="1800" b="1" dirty="0" smtClean="0"/>
              <a:t>$620,414</a:t>
            </a:r>
            <a:endParaRPr lang="en-US" sz="1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906959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EXPENDITURES FOR FY 2014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310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7772400" cy="2362199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NET REVENUE FOR FY 2014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772400" cy="2286000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TOTAL REVENUES:  		 $531,884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	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TOTAL EXPENSES:    		 $620,414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NET REVENUE/LOSS: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$-88,530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97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M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322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DMR</vt:lpstr>
      <vt:lpstr>DEPARTMENT OF PUBLIC SAFETY PARKING SERVICES   STUDENT FEE USAGE UPDATE  OCTOBER 2014</vt:lpstr>
      <vt:lpstr>  PARKING SERVICES FUNCTIONS</vt:lpstr>
      <vt:lpstr>PARKING SERVICES SHARE OF STUDENT FEES   FY 2014  $34 PER SEMESTER (NO CHANGE SINCE  FY 2009)</vt:lpstr>
      <vt:lpstr>USES OF STUDENT FEES TO  SUPPORT PARKING SERVICES</vt:lpstr>
      <vt:lpstr>USES OF STUDENT FEES TO  SUPPORT PARKING SERVICES (CONTD.)</vt:lpstr>
      <vt:lpstr>USES OF STUDENT FEES TO SUPPORT PARKING SERVICES (CONTD)</vt:lpstr>
      <vt:lpstr>STUDENT FEE REVENUES FOR  FY 2014</vt:lpstr>
      <vt:lpstr>PowerPoint Presentation</vt:lpstr>
      <vt:lpstr>NET REVENUE FOR FY 2014 </vt:lpstr>
      <vt:lpstr>PARKING RESERVES</vt:lpstr>
      <vt:lpstr>ANTICIPATED USAGE OF RESERVE BALANCE</vt:lpstr>
      <vt:lpstr> BUDGET CHANGES IN FY15 </vt:lpstr>
    </vt:vector>
  </TitlesOfParts>
  <Company>Clayton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Corlis Cummings</dc:creator>
  <cp:lastModifiedBy>Bobby Hamil</cp:lastModifiedBy>
  <cp:revision>33</cp:revision>
  <dcterms:created xsi:type="dcterms:W3CDTF">2014-10-06T17:22:27Z</dcterms:created>
  <dcterms:modified xsi:type="dcterms:W3CDTF">2014-10-23T16:04:31Z</dcterms:modified>
</cp:coreProperties>
</file>