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85F718-3DCC-47B4-99A7-93BD976E39B1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530057-4404-444C-861E-1083F29D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5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1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2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8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5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6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3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Activities Fee Update</a:t>
            </a:r>
            <a:br>
              <a:rPr lang="en-US" dirty="0" smtClean="0"/>
            </a:br>
            <a:r>
              <a:rPr lang="en-US" dirty="0" smtClean="0"/>
              <a:t>FY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3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Purposes of Student Activities Fee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student activities fee supports:</a:t>
            </a:r>
          </a:p>
          <a:p>
            <a:pPr lvl="1"/>
            <a:r>
              <a:rPr lang="en-US" sz="2400" dirty="0" smtClean="0"/>
              <a:t>Enhanced student and campus life</a:t>
            </a:r>
          </a:p>
          <a:p>
            <a:pPr lvl="1"/>
            <a:r>
              <a:rPr lang="en-US" sz="2400" dirty="0" smtClean="0"/>
              <a:t>Opportunities for student engagement</a:t>
            </a:r>
          </a:p>
          <a:p>
            <a:pPr lvl="1"/>
            <a:r>
              <a:rPr lang="en-US" sz="2400" dirty="0" smtClean="0"/>
              <a:t>Mission and vision of the University and Student Affairs</a:t>
            </a:r>
          </a:p>
          <a:p>
            <a:pPr lvl="1"/>
            <a:r>
              <a:rPr lang="en-US" sz="2400" dirty="0" smtClean="0"/>
              <a:t>Operating budgets for registered student organizations</a:t>
            </a:r>
          </a:p>
          <a:p>
            <a:pPr lvl="1"/>
            <a:r>
              <a:rPr lang="en-US" sz="2400" dirty="0" smtClean="0"/>
              <a:t>Programs and services to include but not limited to:</a:t>
            </a:r>
          </a:p>
          <a:p>
            <a:pPr lvl="2"/>
            <a:r>
              <a:rPr lang="en-US" sz="2000" dirty="0" smtClean="0"/>
              <a:t>Outdoor adventure, intramural programs, student media, multicultural initiatives, leadership initiatives, community standards, volunteer and community engagement, personal services of full time, part-time, and student staff who manage and facilitate the programs and services provided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776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Student Activities Fee</a:t>
            </a:r>
          </a:p>
          <a:p>
            <a:pPr lvl="1"/>
            <a:r>
              <a:rPr lang="en-US" dirty="0"/>
              <a:t>$60 per semester</a:t>
            </a:r>
          </a:p>
          <a:p>
            <a:pPr lvl="1">
              <a:buNone/>
            </a:pPr>
            <a:r>
              <a:rPr lang="en-US" dirty="0"/>
              <a:t>Historical data</a:t>
            </a:r>
          </a:p>
          <a:p>
            <a:pPr lvl="1"/>
            <a:r>
              <a:rPr lang="en-US" dirty="0"/>
              <a:t>FY04: $41</a:t>
            </a:r>
          </a:p>
          <a:p>
            <a:pPr lvl="1"/>
            <a:r>
              <a:rPr lang="en-US" dirty="0"/>
              <a:t>FY05: $48</a:t>
            </a:r>
          </a:p>
          <a:p>
            <a:pPr lvl="1"/>
            <a:r>
              <a:rPr lang="en-US" dirty="0"/>
              <a:t>FY06: $50</a:t>
            </a:r>
          </a:p>
          <a:p>
            <a:pPr lvl="1"/>
            <a:r>
              <a:rPr lang="en-US" dirty="0"/>
              <a:t>FY12: $60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6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Student Activities Fee Revenues for FY 2014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Activities Fee		</a:t>
            </a:r>
            <a:r>
              <a:rPr lang="en-US" dirty="0" smtClean="0"/>
              <a:t>$</a:t>
            </a:r>
            <a:r>
              <a:rPr lang="en-US" dirty="0" smtClean="0"/>
              <a:t>1,075,902</a:t>
            </a:r>
            <a:endParaRPr lang="en-US" dirty="0" smtClean="0"/>
          </a:p>
          <a:p>
            <a:r>
              <a:rPr lang="en-US" dirty="0" smtClean="0"/>
              <a:t>Other Revenue			$  </a:t>
            </a:r>
            <a:r>
              <a:rPr lang="en-US" dirty="0" smtClean="0"/>
              <a:t>21,904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Total</a:t>
            </a:r>
            <a:r>
              <a:rPr lang="en-US" dirty="0" smtClean="0"/>
              <a:t>				</a:t>
            </a: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smtClean="0"/>
              <a:t>$</a:t>
            </a:r>
            <a:r>
              <a:rPr lang="en-US" dirty="0" smtClean="0"/>
              <a:t>1,097,806</a:t>
            </a:r>
          </a:p>
          <a:p>
            <a:endParaRPr lang="en-US" dirty="0"/>
          </a:p>
          <a:p>
            <a:r>
              <a:rPr lang="en-US" dirty="0" smtClean="0"/>
              <a:t>*Revenue numbers include orientation fees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05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Expenditures for FY 2014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679699"/>
              </p:ext>
            </p:extLst>
          </p:nvPr>
        </p:nvGraphicFramePr>
        <p:xfrm>
          <a:off x="914400" y="914400"/>
          <a:ext cx="7315200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090"/>
                <a:gridCol w="3693110"/>
              </a:tblGrid>
              <a:tr h="34446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02818">
                <a:tc>
                  <a:txBody>
                    <a:bodyPr/>
                    <a:lstStyle/>
                    <a:p>
                      <a:r>
                        <a:rPr lang="en-US" dirty="0" smtClean="0"/>
                        <a:t>Outdoor Adventure and Intramurals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144,784 (salaries; programmatic</a:t>
                      </a:r>
                      <a:r>
                        <a:rPr lang="en-US" baseline="0" dirty="0" smtClean="0"/>
                        <a:t> support; supplies; student assistants)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44467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&amp; Wellness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20,729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44467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Entertainment/Activity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109,636          </a:t>
                      </a:r>
                      <a:r>
                        <a:rPr lang="en-US" dirty="0" smtClean="0"/>
                        <a:t>(student</a:t>
                      </a:r>
                      <a:r>
                        <a:rPr lang="en-US" baseline="0" dirty="0" smtClean="0"/>
                        <a:t> organizations)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44467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</a:t>
                      </a:r>
                      <a:r>
                        <a:rPr lang="en-US" baseline="0" dirty="0" smtClean="0"/>
                        <a:t> Government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7,544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44467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Media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18,735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74112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Conduct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23,771 </a:t>
                      </a:r>
                      <a:r>
                        <a:rPr lang="en-US" sz="1600" dirty="0" smtClean="0"/>
                        <a:t>(student</a:t>
                      </a:r>
                      <a:r>
                        <a:rPr lang="en-US" sz="1600" baseline="0" dirty="0" smtClean="0"/>
                        <a:t> assistants</a:t>
                      </a:r>
                      <a:r>
                        <a:rPr lang="en-US" sz="1600" dirty="0" smtClean="0"/>
                        <a:t>;</a:t>
                      </a:r>
                      <a:r>
                        <a:rPr lang="en-US" sz="1600" baseline="0" dirty="0" smtClean="0"/>
                        <a:t> operating supplies)</a:t>
                      </a:r>
                      <a:endParaRPr lang="en-US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861168">
                <a:tc>
                  <a:txBody>
                    <a:bodyPr/>
                    <a:lstStyle/>
                    <a:p>
                      <a:r>
                        <a:rPr lang="en-US" dirty="0" smtClean="0"/>
                        <a:t>Campus Life Programs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381,722 (salaries; stipends; all multicultural,</a:t>
                      </a:r>
                      <a:r>
                        <a:rPr lang="en-US" baseline="0" dirty="0" smtClean="0"/>
                        <a:t> leadership, volunteer, etc. programs)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861168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Affairs Operations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122,736 (salaries;</a:t>
                      </a:r>
                      <a:r>
                        <a:rPr lang="en-US" baseline="0" dirty="0" smtClean="0"/>
                        <a:t> student assistants; miscellaneous programmatic support; licenses, etc.)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36199">
                <a:tc>
                  <a:txBody>
                    <a:bodyPr/>
                    <a:lstStyle/>
                    <a:p>
                      <a:r>
                        <a:rPr lang="en-US" dirty="0" smtClean="0"/>
                        <a:t>Orientation</a:t>
                      </a:r>
                    </a:p>
                    <a:p>
                      <a:r>
                        <a:rPr lang="en-US" dirty="0" smtClean="0"/>
                        <a:t>Miscellaneous (AmeriCorps,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Encum</a:t>
                      </a:r>
                      <a:r>
                        <a:rPr lang="en-US" baseline="0" dirty="0" smtClean="0"/>
                        <a:t>.)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132,220</a:t>
                      </a:r>
                    </a:p>
                    <a:p>
                      <a:r>
                        <a:rPr lang="en-US" dirty="0" smtClean="0"/>
                        <a:t>17,041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70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for FY 2014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revenues			$1,097,806</a:t>
            </a:r>
          </a:p>
          <a:p>
            <a:r>
              <a:rPr lang="en-US" dirty="0" smtClean="0"/>
              <a:t>Total expenditures		$978,919</a:t>
            </a:r>
          </a:p>
          <a:p>
            <a:r>
              <a:rPr lang="en-US" dirty="0" smtClean="0"/>
              <a:t>Net gain				$118,887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75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Reserve balance at the end of FY2014 </a:t>
            </a:r>
            <a:br>
              <a:rPr lang="en-US" sz="3200" dirty="0" smtClean="0"/>
            </a:br>
            <a:r>
              <a:rPr lang="en-US" sz="3200" dirty="0" smtClean="0"/>
              <a:t>(Net Assets)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Beginning of FY 2014 	$244,397</a:t>
            </a:r>
          </a:p>
          <a:p>
            <a:pPr marL="3657600" lvl="8" indent="0">
              <a:buNone/>
            </a:pPr>
            <a:r>
              <a:rPr lang="en-US" dirty="0" smtClean="0"/>
              <a:t>Plus	</a:t>
            </a:r>
            <a:r>
              <a:rPr lang="en-US" sz="3200" dirty="0" smtClean="0"/>
              <a:t>$118,887</a:t>
            </a:r>
            <a:r>
              <a:rPr lang="en-US" dirty="0" smtClean="0"/>
              <a:t>	</a:t>
            </a:r>
          </a:p>
          <a:p>
            <a:r>
              <a:rPr lang="en-US" dirty="0" smtClean="0"/>
              <a:t>End of FY 2014 	      	$363,284</a:t>
            </a:r>
          </a:p>
          <a:p>
            <a:endParaRPr lang="en-US" dirty="0" smtClean="0"/>
          </a:p>
          <a:p>
            <a:r>
              <a:rPr lang="en-US" dirty="0" smtClean="0"/>
              <a:t>Anticipated Uses of Reserve Balance</a:t>
            </a:r>
          </a:p>
          <a:p>
            <a:pPr lvl="1"/>
            <a:r>
              <a:rPr lang="en-US" dirty="0" smtClean="0"/>
              <a:t>Intramural/all-purpose field</a:t>
            </a:r>
          </a:p>
          <a:p>
            <a:pPr lvl="1"/>
            <a:r>
              <a:rPr lang="en-US" dirty="0" smtClean="0"/>
              <a:t>Protect against enrollment fluctuations or unexpected expenses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41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2015 Student Activities Fee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Initial budget based on projected student headcount was $980,850</a:t>
            </a:r>
          </a:p>
          <a:p>
            <a:r>
              <a:rPr lang="en-US" sz="2800" dirty="0" smtClean="0"/>
              <a:t>Revised budget for fiscal year: reduction in projected revenue of $100,000</a:t>
            </a:r>
          </a:p>
        </p:txBody>
      </p:sp>
    </p:spTree>
    <p:extLst>
      <p:ext uri="{BB962C8B-B14F-4D97-AF65-F5344CB8AC3E}">
        <p14:creationId xmlns:p14="http://schemas.microsoft.com/office/powerpoint/2010/main" val="2851762217"/>
      </p:ext>
    </p:extLst>
  </p:cSld>
  <p:clrMapOvr>
    <a:masterClrMapping/>
  </p:clrMapOvr>
</p:sld>
</file>

<file path=ppt/theme/theme1.xml><?xml version="1.0" encoding="utf-8"?>
<a:theme xmlns:a="http://schemas.openxmlformats.org/drawingml/2006/main" name="DM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DMR</Template>
  <TotalTime>463</TotalTime>
  <Words>247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DMR</vt:lpstr>
      <vt:lpstr>Student Activities Fee Update FY 2014</vt:lpstr>
      <vt:lpstr> Purposes of Student Activities Fee</vt:lpstr>
      <vt:lpstr>PowerPoint Presentation</vt:lpstr>
      <vt:lpstr> Student Activities Fee Revenues for FY 2014</vt:lpstr>
      <vt:lpstr>Expenditures for FY 2014</vt:lpstr>
      <vt:lpstr> Summary for FY 2014</vt:lpstr>
      <vt:lpstr>Reserve balance at the end of FY2014  (Net Assets)</vt:lpstr>
      <vt:lpstr> 2015 Student Activities Fee Budget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Bradberry</dc:creator>
  <cp:lastModifiedBy>Elaine Manglitz</cp:lastModifiedBy>
  <cp:revision>28</cp:revision>
  <cp:lastPrinted>2014-10-28T17:06:05Z</cp:lastPrinted>
  <dcterms:created xsi:type="dcterms:W3CDTF">2014-03-18T19:38:06Z</dcterms:created>
  <dcterms:modified xsi:type="dcterms:W3CDTF">2014-10-29T11:45:11Z</dcterms:modified>
</cp:coreProperties>
</file>