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0"/>
  </p:handoutMasterIdLst>
  <p:sldIdLst>
    <p:sldId id="256" r:id="rId2"/>
    <p:sldId id="261" r:id="rId3"/>
    <p:sldId id="259" r:id="rId4"/>
    <p:sldId id="262" r:id="rId5"/>
    <p:sldId id="263" r:id="rId6"/>
    <p:sldId id="264" r:id="rId7"/>
    <p:sldId id="265" r:id="rId8"/>
    <p:sldId id="266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119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85F718-3DCC-47B4-99A7-93BD976E39B1}" type="datetimeFigureOut">
              <a:rPr lang="en-US" smtClean="0"/>
              <a:t>10/29/2014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530057-4404-444C-861E-1083F29DC9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958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9314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4187A2-3BC4-49EB-B4D1-2EB34A044613}" type="datetimeFigureOut">
              <a:rPr lang="en-US" smtClean="0"/>
              <a:t>10/29/2014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A4AA153-FC2A-4E51-833B-68D6B118CE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222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4187A2-3BC4-49EB-B4D1-2EB34A044613}" type="datetimeFigureOut">
              <a:rPr lang="en-US" smtClean="0"/>
              <a:t>10/29/2014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A4AA153-FC2A-4E51-833B-68D6B118CE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185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4187A2-3BC4-49EB-B4D1-2EB34A044613}" type="datetimeFigureOut">
              <a:rPr lang="en-US" smtClean="0"/>
              <a:t>10/29/2014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A4AA153-FC2A-4E51-833B-68D6B118CE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272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4187A2-3BC4-49EB-B4D1-2EB34A044613}" type="datetimeFigureOut">
              <a:rPr lang="en-US" smtClean="0"/>
              <a:t>10/29/2014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A4AA153-FC2A-4E51-833B-68D6B118CE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986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4187A2-3BC4-49EB-B4D1-2EB34A044613}" type="datetimeFigureOut">
              <a:rPr lang="en-US" smtClean="0"/>
              <a:t>10/29/2014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A4AA153-FC2A-4E51-833B-68D6B118CE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30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4187A2-3BC4-49EB-B4D1-2EB34A044613}" type="datetimeFigureOut">
              <a:rPr lang="en-US" smtClean="0"/>
              <a:t>10/29/2014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A4AA153-FC2A-4E51-833B-68D6B118CE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783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4187A2-3BC4-49EB-B4D1-2EB34A044613}" type="datetimeFigureOut">
              <a:rPr lang="en-US" smtClean="0"/>
              <a:t>10/29/2014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A4AA153-FC2A-4E51-833B-68D6B118CE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452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4187A2-3BC4-49EB-B4D1-2EB34A044613}" type="datetimeFigureOut">
              <a:rPr lang="en-US" smtClean="0"/>
              <a:t>10/29/2014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A4AA153-FC2A-4E51-833B-68D6B118CE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767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4187A2-3BC4-49EB-B4D1-2EB34A044613}" type="datetimeFigureOut">
              <a:rPr lang="en-US" smtClean="0"/>
              <a:t>10/29/2014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A4AA153-FC2A-4E51-833B-68D6B118CE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694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4187A2-3BC4-49EB-B4D1-2EB34A044613}" type="datetimeFigureOut">
              <a:rPr lang="en-US" smtClean="0"/>
              <a:t>10/29/2014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A4AA153-FC2A-4E51-833B-68D6B118CE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23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0030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600" dirty="0" smtClean="0"/>
              <a:t>Student Activities Center (SAC) Fee Use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smtClean="0"/>
              <a:t>FY 2014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5000" y="4419600"/>
            <a:ext cx="5867400" cy="121920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5731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Current SAC Fee = $100 per semester</a:t>
            </a:r>
          </a:p>
          <a:p>
            <a:r>
              <a:rPr lang="en-US" dirty="0" smtClean="0"/>
              <a:t>Fee began in Fall, 2007 and was $75 until Fall,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0009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Uses of SAC Fee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Pay our debt service</a:t>
            </a:r>
          </a:p>
          <a:p>
            <a:r>
              <a:rPr lang="en-US" sz="2800" dirty="0" smtClean="0"/>
              <a:t>Student assistants for Fitness Center, Game Room, set-up for ballroom, building managers</a:t>
            </a:r>
          </a:p>
          <a:p>
            <a:r>
              <a:rPr lang="en-US" sz="2800" dirty="0" smtClean="0"/>
              <a:t>Two staff salaries</a:t>
            </a:r>
          </a:p>
          <a:p>
            <a:r>
              <a:rPr lang="en-US" sz="2800" dirty="0" smtClean="0"/>
              <a:t>Operations and maintenance of building</a:t>
            </a:r>
          </a:p>
          <a:p>
            <a:r>
              <a:rPr lang="en-US" sz="2800" dirty="0" smtClean="0"/>
              <a:t>Programming support for building/events</a:t>
            </a:r>
          </a:p>
          <a:p>
            <a:r>
              <a:rPr lang="en-US" sz="2800" dirty="0" smtClean="0"/>
              <a:t>Project proforma includes a state portion for partial operations and maintenance (utilities, supplies, and custodial salaries)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587731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SAC Revenues for FY 2014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Revenues: $1,605, 905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Collected 1,521,557 from SAC fee (students), 49,165 from ballroom rentals to external clients, and 35,183 from Fitness Center memberships to faculty/staff/community members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31101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SAC Fee Expenditures for FY 2013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5683390"/>
              </p:ext>
            </p:extLst>
          </p:nvPr>
        </p:nvGraphicFramePr>
        <p:xfrm>
          <a:off x="533400" y="2133600"/>
          <a:ext cx="82296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Debt Service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1,239,331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Student assistants/casual labor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115,492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Staff salaries/benefits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73,194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Operating supplies/expenses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27,905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1,455,922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26038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Summary for FY 2014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Total Revenues		$1,605,905	</a:t>
            </a:r>
          </a:p>
          <a:p>
            <a:r>
              <a:rPr lang="en-US" dirty="0" smtClean="0"/>
              <a:t>Total Expenses		$1,455,922</a:t>
            </a:r>
          </a:p>
          <a:p>
            <a:r>
              <a:rPr lang="en-US" dirty="0" smtClean="0"/>
              <a:t>Net Gain				</a:t>
            </a:r>
            <a:r>
              <a:rPr lang="en-US" dirty="0"/>
              <a:t> </a:t>
            </a:r>
            <a:r>
              <a:rPr lang="en-US" dirty="0" smtClean="0"/>
              <a:t>   $149,983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02991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Reserve balance at the end of FY 2014</a:t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End of 2013			$623,307</a:t>
            </a:r>
          </a:p>
          <a:p>
            <a:r>
              <a:rPr lang="en-US" dirty="0" smtClean="0"/>
              <a:t>BOR PPV Reserve		- 160,739</a:t>
            </a:r>
          </a:p>
          <a:p>
            <a:r>
              <a:rPr lang="en-US" dirty="0" smtClean="0"/>
              <a:t>FY 14 net			$149,983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b="1" dirty="0" smtClean="0"/>
              <a:t>Reserves as of 6-30-14	$612,551	</a:t>
            </a:r>
          </a:p>
          <a:p>
            <a:r>
              <a:rPr lang="en-US" dirty="0" smtClean="0"/>
              <a:t>Anticipated uses of reserve balance: </a:t>
            </a:r>
          </a:p>
          <a:p>
            <a:pPr lvl="1"/>
            <a:r>
              <a:rPr lang="en-US" dirty="0" smtClean="0"/>
              <a:t>Protect against enrollment shortfalls</a:t>
            </a:r>
          </a:p>
          <a:p>
            <a:pPr lvl="1"/>
            <a:r>
              <a:rPr lang="en-US" dirty="0" smtClean="0"/>
              <a:t>Unexpected expenditures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94438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2015 SAC Budget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Initial budget based on projected student headcount was $1, 688,750</a:t>
            </a:r>
          </a:p>
          <a:p>
            <a:r>
              <a:rPr lang="en-US" sz="2800" dirty="0" smtClean="0"/>
              <a:t>Revised budget for current fiscal year: reduction in projected revenue of $150,000</a:t>
            </a:r>
          </a:p>
          <a:p>
            <a:pPr marL="0" indent="0">
              <a:buNone/>
            </a:pPr>
            <a:endParaRPr lang="en-US" sz="2800" dirty="0" smtClean="0"/>
          </a:p>
          <a:p>
            <a:r>
              <a:rPr lang="en-US" sz="2800" dirty="0" smtClean="0"/>
              <a:t>Debt service for this year = $1,255,125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9107963"/>
      </p:ext>
    </p:extLst>
  </p:cSld>
  <p:clrMapOvr>
    <a:masterClrMapping/>
  </p:clrMapOvr>
</p:sld>
</file>

<file path=ppt/theme/theme1.xml><?xml version="1.0" encoding="utf-8"?>
<a:theme xmlns:a="http://schemas.openxmlformats.org/drawingml/2006/main" name="DM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DMR</Template>
  <TotalTime>197</TotalTime>
  <Words>170</Words>
  <Application>Microsoft Office PowerPoint</Application>
  <PresentationFormat>On-screen Show (4:3)</PresentationFormat>
  <Paragraphs>43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DMR</vt:lpstr>
      <vt:lpstr>Student Activities Center (SAC) Fee Use FY 2014</vt:lpstr>
      <vt:lpstr>PowerPoint Presentation</vt:lpstr>
      <vt:lpstr>Uses of SAC Fee</vt:lpstr>
      <vt:lpstr> SAC Revenues for FY 2014</vt:lpstr>
      <vt:lpstr> SAC Fee Expenditures for FY 2013</vt:lpstr>
      <vt:lpstr> Summary for FY 2014</vt:lpstr>
      <vt:lpstr> Reserve balance at the end of FY 2014 </vt:lpstr>
      <vt:lpstr> 2015 SAC Budget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Leanne Bradberry</dc:creator>
  <cp:lastModifiedBy>Elaine Manglitz</cp:lastModifiedBy>
  <cp:revision>21</cp:revision>
  <dcterms:created xsi:type="dcterms:W3CDTF">2014-03-18T19:38:06Z</dcterms:created>
  <dcterms:modified xsi:type="dcterms:W3CDTF">2014-10-29T14:09:20Z</dcterms:modified>
</cp:coreProperties>
</file>