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6" r:id="rId3"/>
    <p:sldId id="278" r:id="rId4"/>
    <p:sldId id="267" r:id="rId5"/>
    <p:sldId id="274" r:id="rId6"/>
    <p:sldId id="280" r:id="rId7"/>
    <p:sldId id="284" r:id="rId8"/>
    <p:sldId id="285" r:id="rId9"/>
    <p:sldId id="273" r:id="rId10"/>
    <p:sldId id="275" r:id="rId11"/>
    <p:sldId id="277" r:id="rId12"/>
    <p:sldId id="283" r:id="rId13"/>
    <p:sldId id="279" r:id="rId14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286"/>
    <a:srgbClr val="376092"/>
    <a:srgbClr val="0D4C85"/>
    <a:srgbClr val="0F5799"/>
    <a:srgbClr val="BC631A"/>
    <a:srgbClr val="EAEAEA"/>
    <a:srgbClr val="DDDDDD"/>
    <a:srgbClr val="967740"/>
    <a:srgbClr val="90B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34" cy="4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665" y="0"/>
            <a:ext cx="3045034" cy="4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363"/>
            <a:ext cx="3045034" cy="4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665" y="8844363"/>
            <a:ext cx="3045034" cy="4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82B69-9DC7-4C3C-969C-6BFD89515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2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67D71-72FE-4E8B-8A50-AA812ECA6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1C87-2921-45DD-BA45-419AA3D58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E99F-A901-4A7B-9408-F014CDED3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A326-15AA-4462-8362-8F86C3927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657AB-76C2-470E-8B8A-7E9B7194B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1BC9-4B8A-426C-BD10-A1BA60DA1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2E61-F12E-463B-B74E-F3CAEF1EC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7AF39-697C-4173-B718-652520032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FC355-E4DE-445E-9649-90241F675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BE888-DB6B-4154-A074-FA6B7BCE6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93A4D-F7B0-46A5-AC3E-AF75B7A24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AC8713-A5A1-4C37-9C52-2D9035B491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1331"/>
          <a:stretch/>
        </p:blipFill>
        <p:spPr bwMode="auto">
          <a:xfrm>
            <a:off x="4473455" y="257995"/>
            <a:ext cx="4475364" cy="313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2778" b="7508"/>
          <a:stretch/>
        </p:blipFill>
        <p:spPr bwMode="auto">
          <a:xfrm>
            <a:off x="205854" y="4428198"/>
            <a:ext cx="3050676" cy="227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7" y="95002"/>
            <a:ext cx="2273596" cy="3420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r="18060" b="18651"/>
          <a:stretch/>
        </p:blipFill>
        <p:spPr bwMode="auto">
          <a:xfrm>
            <a:off x="7092417" y="4369684"/>
            <a:ext cx="1856402" cy="239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0" y="3465320"/>
            <a:ext cx="7238507" cy="2659091"/>
            <a:chOff x="0" y="3581400"/>
            <a:chExt cx="7238507" cy="2659091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3948056" y="4834173"/>
              <a:ext cx="2405042" cy="14063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638800" y="3814922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October 2014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08225" y="446544"/>
            <a:ext cx="4124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Expenses for FY2014</a:t>
            </a:r>
            <a:endParaRPr lang="en-US" sz="3200" dirty="0">
              <a:solidFill>
                <a:srgbClr val="044286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4800" y="1056144"/>
            <a:ext cx="8305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Personal Services </a:t>
            </a:r>
            <a:r>
              <a:rPr lang="en-US" sz="1600" dirty="0" smtClean="0"/>
              <a:t>(salaries and benefits)</a:t>
            </a:r>
          </a:p>
          <a:p>
            <a:pPr lvl="1">
              <a:buFontTx/>
              <a:buChar char="-"/>
            </a:pPr>
            <a:r>
              <a:rPr lang="en-US" sz="2400" dirty="0" smtClean="0"/>
              <a:t> LakerCard Center:		$193,265</a:t>
            </a:r>
          </a:p>
          <a:p>
            <a:pPr lvl="1"/>
            <a:endParaRPr lang="en-US" sz="1200" dirty="0" smtClean="0"/>
          </a:p>
          <a:p>
            <a:r>
              <a:rPr lang="en-US" sz="2400" dirty="0" smtClean="0"/>
              <a:t>Operating Expenses:		$154,286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License and Maintenance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Supplies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Repairs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Utilities 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Overhead and allocations</a:t>
            </a:r>
          </a:p>
          <a:p>
            <a:pPr marL="0" lvl="1"/>
            <a:endParaRPr lang="en-US" sz="1200" dirty="0"/>
          </a:p>
          <a:p>
            <a:pPr marL="0" lvl="1"/>
            <a:r>
              <a:rPr lang="en-US" sz="2400" dirty="0" smtClean="0"/>
              <a:t>Employee Travel			    $2,606	</a:t>
            </a:r>
          </a:p>
          <a:p>
            <a:pPr marL="0" lvl="1"/>
            <a:r>
              <a:rPr lang="en-US" sz="2400" dirty="0" smtClean="0"/>
              <a:t>Equipment				           $0</a:t>
            </a:r>
          </a:p>
          <a:p>
            <a:pPr marL="0" lvl="1"/>
            <a:endParaRPr lang="en-US" sz="1400" dirty="0"/>
          </a:p>
          <a:p>
            <a:pPr marL="0" lvl="1"/>
            <a:r>
              <a:rPr lang="en-US" sz="2400" dirty="0" smtClean="0"/>
              <a:t>Total Operating Expenses		$350,157</a:t>
            </a:r>
          </a:p>
          <a:p>
            <a:pPr marL="0" lvl="1"/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381000" y="4767944"/>
            <a:ext cx="5867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08225" y="405825"/>
            <a:ext cx="5825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Expense Variances for FY2014</a:t>
            </a:r>
            <a:endParaRPr lang="en-US" sz="3200" dirty="0">
              <a:solidFill>
                <a:srgbClr val="04428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048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dirty="0" smtClean="0"/>
              <a:t>Variances in expenses compared to prior FY because:</a:t>
            </a:r>
          </a:p>
          <a:p>
            <a:pPr lvl="1">
              <a:buFontTx/>
              <a:buChar char="-"/>
            </a:pPr>
            <a:r>
              <a:rPr lang="en-US" sz="2000" dirty="0" smtClean="0"/>
              <a:t> Personal services higher because of organizational restructuring</a:t>
            </a:r>
          </a:p>
          <a:p>
            <a:pPr lvl="1">
              <a:buFontTx/>
              <a:buChar char="-"/>
            </a:pPr>
            <a:r>
              <a:rPr lang="en-US" sz="2000" dirty="0" smtClean="0"/>
              <a:t> Software license fee increased 24%</a:t>
            </a:r>
          </a:p>
          <a:p>
            <a:pPr lvl="1"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LakerCard Center office renovation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08225" y="405825"/>
            <a:ext cx="8082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44286"/>
                </a:solidFill>
              </a:rPr>
              <a:t>Anticipated reserve balance at the end of FY2014</a:t>
            </a:r>
            <a:endParaRPr lang="en-US" sz="2800" dirty="0">
              <a:solidFill>
                <a:srgbClr val="04428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4800" y="1010722"/>
            <a:ext cx="61205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Revenue:	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$331,138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/>
            <a:r>
              <a:rPr lang="en-US" sz="2400" dirty="0"/>
              <a:t>Total Operating Expenses		</a:t>
            </a:r>
            <a:r>
              <a:rPr lang="en-US" sz="2400" dirty="0" smtClean="0"/>
              <a:t>$350,157</a:t>
            </a:r>
          </a:p>
          <a:p>
            <a:pPr marL="0" lvl="1"/>
            <a:endParaRPr lang="en-US" sz="1200" dirty="0"/>
          </a:p>
          <a:p>
            <a:pPr marL="0" lvl="1"/>
            <a:r>
              <a:rPr lang="en-US" sz="2400" dirty="0" smtClean="0"/>
              <a:t>Net income before adjustments	($19,019)</a:t>
            </a:r>
          </a:p>
          <a:p>
            <a:pPr marL="0" lvl="1"/>
            <a:r>
              <a:rPr lang="en-US" sz="2400" dirty="0" smtClean="0"/>
              <a:t>Prior year fund balance		$49,270</a:t>
            </a:r>
          </a:p>
          <a:p>
            <a:pPr marL="0" lvl="1"/>
            <a:endParaRPr lang="en-US" sz="1200" dirty="0"/>
          </a:p>
          <a:p>
            <a:pPr marL="0" lvl="1"/>
            <a:r>
              <a:rPr lang="en-US" sz="2400" dirty="0" smtClean="0"/>
              <a:t>Total reserve balance		$30,251</a:t>
            </a:r>
            <a:endParaRPr lang="en-US" sz="2400" dirty="0"/>
          </a:p>
          <a:p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0525" y="2810947"/>
            <a:ext cx="5867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08225" y="457200"/>
            <a:ext cx="7380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Anticipated budget changes for FY2015</a:t>
            </a:r>
            <a:endParaRPr lang="en-US" sz="3200" dirty="0">
              <a:solidFill>
                <a:srgbClr val="044286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4800" y="1066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Increased software licensing (annual increase)</a:t>
            </a:r>
          </a:p>
          <a:p>
            <a:pPr>
              <a:buFontTx/>
              <a:buChar char="-"/>
            </a:pPr>
            <a:r>
              <a:rPr lang="en-US" sz="2400" dirty="0" smtClean="0"/>
              <a:t> Proposed chargeback model (FY15 or FY16)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04800" y="306387"/>
            <a:ext cx="7699375" cy="5365752"/>
            <a:chOff x="192" y="241"/>
            <a:chExt cx="4850" cy="3380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94" y="241"/>
              <a:ext cx="24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44286"/>
                  </a:solidFill>
                </a:rPr>
                <a:t>LakerCard Functions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92" y="577"/>
              <a:ext cx="4850" cy="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US" sz="2200" dirty="0"/>
                <a:t> Identification</a:t>
              </a:r>
            </a:p>
            <a:p>
              <a:pPr>
                <a:buFontTx/>
                <a:buChar char="-"/>
              </a:pPr>
              <a:r>
                <a:rPr lang="en-US" sz="2200" dirty="0"/>
                <a:t> LakerBucks (flexible spending</a:t>
              </a:r>
              <a:r>
                <a:rPr lang="en-US" sz="2200" dirty="0" smtClean="0"/>
                <a:t>)</a:t>
              </a:r>
            </a:p>
            <a:p>
              <a:pPr>
                <a:buFontTx/>
                <a:buChar char="-"/>
              </a:pPr>
              <a:r>
                <a:rPr lang="en-US" sz="2200" dirty="0"/>
                <a:t> </a:t>
              </a:r>
              <a:r>
                <a:rPr lang="en-US" sz="2200" dirty="0" smtClean="0"/>
                <a:t>Meal Plans</a:t>
              </a:r>
            </a:p>
            <a:p>
              <a:pPr>
                <a:buFontTx/>
                <a:buChar char="-"/>
              </a:pPr>
              <a:r>
                <a:rPr lang="en-US" sz="2200" dirty="0"/>
                <a:t> </a:t>
              </a:r>
              <a:r>
                <a:rPr lang="en-US" sz="2200" dirty="0" smtClean="0"/>
                <a:t>Dining Dollars</a:t>
              </a:r>
              <a:endParaRPr lang="en-US" sz="2200" dirty="0"/>
            </a:p>
            <a:p>
              <a:pPr>
                <a:buFontTx/>
                <a:buChar char="-"/>
              </a:pPr>
              <a:r>
                <a:rPr lang="en-US" sz="2200" dirty="0"/>
                <a:t> Library </a:t>
              </a:r>
              <a:r>
                <a:rPr lang="en-US" sz="2200" dirty="0" smtClean="0"/>
                <a:t>Access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Financial Aid Book Money</a:t>
              </a:r>
              <a:endParaRPr lang="en-US" sz="2200" dirty="0"/>
            </a:p>
            <a:p>
              <a:pPr>
                <a:buFontTx/>
                <a:buChar char="-"/>
              </a:pPr>
              <a:r>
                <a:rPr lang="en-US" sz="2200" dirty="0"/>
                <a:t> Copying</a:t>
              </a:r>
            </a:p>
            <a:p>
              <a:pPr>
                <a:buFontTx/>
                <a:buChar char="-"/>
              </a:pPr>
              <a:r>
                <a:rPr lang="en-US" sz="2200" dirty="0"/>
                <a:t> Printing</a:t>
              </a:r>
            </a:p>
            <a:p>
              <a:pPr>
                <a:buFontTx/>
                <a:buChar char="-"/>
              </a:pPr>
              <a:r>
                <a:rPr lang="en-US" sz="2200" dirty="0"/>
                <a:t> Vending</a:t>
              </a:r>
            </a:p>
            <a:p>
              <a:pPr>
                <a:buFontTx/>
                <a:buChar char="-"/>
              </a:pPr>
              <a:r>
                <a:rPr lang="en-US" sz="2200" dirty="0"/>
                <a:t> </a:t>
              </a:r>
              <a:r>
                <a:rPr lang="en-US" sz="2200" dirty="0" smtClean="0"/>
                <a:t>Laundry</a:t>
              </a:r>
            </a:p>
            <a:p>
              <a:pPr>
                <a:buFontTx/>
                <a:buChar char="-"/>
              </a:pPr>
              <a:r>
                <a:rPr lang="en-US" sz="2200" dirty="0"/>
                <a:t> </a:t>
              </a:r>
              <a:r>
                <a:rPr lang="en-US" sz="2200" dirty="0" smtClean="0"/>
                <a:t>Fitness Center Access</a:t>
              </a:r>
              <a:endParaRPr lang="en-US" sz="2200" dirty="0"/>
            </a:p>
            <a:p>
              <a:pPr>
                <a:buFontTx/>
                <a:buChar char="-"/>
              </a:pPr>
              <a:r>
                <a:rPr lang="en-US" sz="2200" dirty="0"/>
                <a:t> Event </a:t>
              </a:r>
              <a:r>
                <a:rPr lang="en-US" sz="2200" dirty="0" smtClean="0"/>
                <a:t>Access</a:t>
              </a:r>
            </a:p>
            <a:p>
              <a:pPr>
                <a:buFontTx/>
                <a:buChar char="-"/>
              </a:pPr>
              <a:r>
                <a:rPr lang="en-US" sz="2200" dirty="0" smtClean="0"/>
                <a:t> Door Access at Clayton Station</a:t>
              </a:r>
            </a:p>
            <a:p>
              <a:r>
                <a:rPr lang="en-US" sz="2200" dirty="0" smtClean="0"/>
                <a:t>- Attendance Tracking</a:t>
              </a:r>
              <a:endParaRPr lang="en-US" sz="2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2" y="381000"/>
            <a:ext cx="8762998" cy="5349878"/>
            <a:chOff x="3120" y="240"/>
            <a:chExt cx="3403" cy="3370"/>
          </a:xfrm>
        </p:grpSpPr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122" y="240"/>
              <a:ext cx="340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044286"/>
                  </a:solidFill>
                </a:rPr>
                <a:t>LakerCard </a:t>
              </a:r>
              <a:r>
                <a:rPr lang="en-US" sz="3200" dirty="0">
                  <a:solidFill>
                    <a:srgbClr val="044286"/>
                  </a:solidFill>
                </a:rPr>
                <a:t>Center </a:t>
              </a:r>
              <a:r>
                <a:rPr lang="en-US" sz="3200" dirty="0" smtClean="0">
                  <a:solidFill>
                    <a:srgbClr val="044286"/>
                  </a:solidFill>
                </a:rPr>
                <a:t>Supports</a:t>
              </a:r>
              <a:endParaRPr lang="en-US" sz="3200" dirty="0">
                <a:solidFill>
                  <a:srgbClr val="044286"/>
                </a:solidFill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3120" y="624"/>
              <a:ext cx="3360" cy="2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en-US" sz="2000" dirty="0" smtClean="0"/>
                <a:t>Student Account Program (LakerBucks, Bookstore Bucks, Dining Dollars, Meal Plans)</a:t>
              </a:r>
            </a:p>
            <a:p>
              <a:pPr>
                <a:buFontTx/>
                <a:buChar char="-"/>
              </a:pPr>
              <a:r>
                <a:rPr lang="en-US" sz="2000" dirty="0" smtClean="0"/>
                <a:t> Online and Mobile Card Services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Access Control (Clayton Station)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Point of Sale Support (Dental Hygiene, Public Safety, Health Services, SAC, Dining-6 locations)</a:t>
              </a:r>
              <a:endParaRPr lang="en-US" sz="2000" dirty="0"/>
            </a:p>
            <a:p>
              <a:pPr>
                <a:buFontTx/>
                <a:buChar char="-"/>
              </a:pPr>
              <a:r>
                <a:rPr lang="en-US" sz="2000" dirty="0"/>
                <a:t> Higher One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Laundry</a:t>
              </a:r>
            </a:p>
            <a:p>
              <a:pPr>
                <a:buFontTx/>
                <a:buChar char="-"/>
              </a:pPr>
              <a:r>
                <a:rPr lang="en-US" sz="2000" dirty="0" smtClean="0"/>
                <a:t> SmartPrint &amp; Copying</a:t>
              </a:r>
              <a:endParaRPr lang="en-US" sz="2000" dirty="0"/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Vending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Faxes and mailing services</a:t>
              </a:r>
              <a:endParaRPr lang="en-US" sz="2000" dirty="0"/>
            </a:p>
            <a:p>
              <a:pPr>
                <a:buFontTx/>
                <a:buChar char="-"/>
              </a:pPr>
              <a:r>
                <a:rPr lang="en-US" sz="2000" dirty="0"/>
                <a:t> Collection of various </a:t>
              </a:r>
              <a:r>
                <a:rPr lang="en-US" sz="2000" dirty="0" smtClean="0"/>
                <a:t>fees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Sr. Class Gift Initiative (supports Office of Development)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err="1" smtClean="0"/>
                <a:t>GoGreen</a:t>
              </a:r>
              <a:r>
                <a:rPr lang="en-US" sz="2000" dirty="0" smtClean="0"/>
                <a:t> Initiatives (new employees, cell phone and battery recycling)</a:t>
              </a:r>
            </a:p>
            <a:p>
              <a:pPr>
                <a:buFontTx/>
                <a:buChar char="-"/>
              </a:pPr>
              <a:r>
                <a:rPr lang="en-US" sz="2000" dirty="0"/>
                <a:t> </a:t>
              </a:r>
              <a:r>
                <a:rPr lang="en-US" sz="2000" dirty="0" smtClean="0"/>
                <a:t>Tell Us! Customer Service Initiative Program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304800" y="1836737"/>
            <a:ext cx="7699375" cy="1071563"/>
            <a:chOff x="192" y="288"/>
            <a:chExt cx="4850" cy="675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194" y="288"/>
              <a:ext cx="27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44286"/>
                  </a:solidFill>
                </a:rPr>
                <a:t>Current LakerCard </a:t>
              </a:r>
              <a:r>
                <a:rPr lang="en-US" sz="3200" dirty="0" smtClean="0">
                  <a:solidFill>
                    <a:srgbClr val="044286"/>
                  </a:solidFill>
                </a:rPr>
                <a:t>fee</a:t>
              </a:r>
              <a:endParaRPr lang="en-US" sz="3200" dirty="0">
                <a:solidFill>
                  <a:srgbClr val="044286"/>
                </a:solidFill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192" y="672"/>
              <a:ext cx="48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 smtClean="0"/>
                <a:t>$20 </a:t>
              </a:r>
              <a:r>
                <a:rPr lang="en-US" sz="2400" dirty="0"/>
                <a:t>per student, per </a:t>
              </a:r>
              <a:r>
                <a:rPr lang="en-US" sz="2400" dirty="0" smtClean="0"/>
                <a:t>semester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457200"/>
            <a:ext cx="8305800" cy="4210051"/>
            <a:chOff x="192" y="288"/>
            <a:chExt cx="4850" cy="2652"/>
          </a:xfrm>
        </p:grpSpPr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194" y="288"/>
              <a:ext cx="28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044286"/>
                  </a:solidFill>
                </a:rPr>
                <a:t>Use of the LakerCard Fee</a:t>
              </a:r>
              <a:endParaRPr lang="en-US" sz="3200" dirty="0">
                <a:solidFill>
                  <a:srgbClr val="044286"/>
                </a:solidFill>
              </a:endParaRPr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192" y="672"/>
              <a:ext cx="4850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- Funds operation of LakerCard program</a:t>
              </a:r>
              <a:br>
                <a:rPr lang="en-US" sz="2400" dirty="0"/>
              </a:br>
              <a:r>
                <a:rPr lang="en-US" sz="2400" dirty="0"/>
                <a:t>	- </a:t>
              </a:r>
              <a:r>
                <a:rPr lang="en-US" sz="2000" dirty="0"/>
                <a:t>Software licensing</a:t>
              </a:r>
            </a:p>
            <a:p>
              <a:r>
                <a:rPr lang="en-US" sz="2000" dirty="0"/>
                <a:t>	- Hardware maintenance</a:t>
              </a:r>
            </a:p>
            <a:p>
              <a:r>
                <a:rPr lang="en-US" sz="2000" dirty="0"/>
                <a:t>	- Card supplies</a:t>
              </a:r>
            </a:p>
            <a:p>
              <a:r>
                <a:rPr lang="en-US" sz="2000" dirty="0"/>
                <a:t>	- Staff salaries and operating expenses</a:t>
              </a:r>
            </a:p>
            <a:p>
              <a:pPr>
                <a:buFontTx/>
                <a:buChar char="-"/>
              </a:pPr>
              <a:r>
                <a:rPr lang="en-US" sz="2400" dirty="0" smtClean="0"/>
                <a:t> Supports the expansion of card services across campus</a:t>
              </a:r>
            </a:p>
            <a:p>
              <a:pPr>
                <a:buFontTx/>
                <a:buChar char="-"/>
              </a:pPr>
              <a:r>
                <a:rPr lang="en-US" sz="2400" dirty="0" smtClean="0"/>
                <a:t> Provides </a:t>
              </a:r>
              <a:r>
                <a:rPr lang="en-US" sz="2400" dirty="0"/>
                <a:t>reserve funds for renewal and replacement</a:t>
              </a:r>
              <a:br>
                <a:rPr lang="en-US" sz="2400" dirty="0"/>
              </a:br>
              <a:r>
                <a:rPr lang="en-US" sz="2400" dirty="0"/>
                <a:t>  of system </a:t>
              </a:r>
              <a:r>
                <a:rPr lang="en-US" sz="2400" dirty="0" smtClean="0"/>
                <a:t>hardware</a:t>
              </a:r>
            </a:p>
            <a:p>
              <a:pPr>
                <a:buFontTx/>
                <a:buChar char="-"/>
              </a:pPr>
              <a:r>
                <a:rPr lang="en-US" sz="2400" dirty="0"/>
                <a:t> </a:t>
              </a:r>
              <a:r>
                <a:rPr lang="en-US" sz="2400" dirty="0" smtClean="0"/>
                <a:t>Funds the maintenance and renovation of LakerCard</a:t>
              </a:r>
              <a:br>
                <a:rPr lang="en-US" sz="2400" dirty="0" smtClean="0"/>
              </a:br>
              <a:r>
                <a:rPr lang="en-US" sz="2400" dirty="0" smtClean="0"/>
                <a:t>  Center facilities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08225" y="457200"/>
            <a:ext cx="7428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Recent Additions to LakerCard Services</a:t>
            </a:r>
            <a:endParaRPr lang="en-US" sz="3200" dirty="0">
              <a:solidFill>
                <a:srgbClr val="044286"/>
              </a:solidFill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41046" y="1371600"/>
            <a:ext cx="77220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LakerCard Online and LakerCard Mobile ($18,000 per year)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5% Discount on </a:t>
            </a:r>
            <a:r>
              <a:rPr lang="en-US" dirty="0"/>
              <a:t>v</a:t>
            </a:r>
            <a:r>
              <a:rPr lang="en-US" dirty="0" smtClean="0">
                <a:cs typeface="Arial" charset="0"/>
              </a:rPr>
              <a:t>ending purchases made with LakerBucks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New SmartPrint station for Edgewater Hall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Increased HigherOne support for student Athletes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Badgeholder</a:t>
            </a:r>
            <a:r>
              <a:rPr lang="en-US" dirty="0" smtClean="0"/>
              <a:t> giveaways for incoming Freshmen at Orientation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Access control for Clayton Station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Administration for Tell Us! Surveys (USG </a:t>
            </a:r>
            <a:r>
              <a:rPr lang="en-US" dirty="0" smtClean="0">
                <a:cs typeface="Arial" charset="0"/>
              </a:rPr>
              <a:t>Service Excellence Initiative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Go Green Initiative Support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9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08225" y="457200"/>
            <a:ext cx="783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Expected Additions to LakerCard Services</a:t>
            </a:r>
            <a:endParaRPr lang="en-US" sz="3200" dirty="0">
              <a:solidFill>
                <a:srgbClr val="044286"/>
              </a:solidFill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41046" y="1371600"/>
            <a:ext cx="77220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Online Photo Upload Tool</a:t>
            </a:r>
            <a:endParaRPr lang="en-US" dirty="0" smtClean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cs typeface="Arial" charset="0"/>
              </a:rPr>
              <a:t>SmartPrint</a:t>
            </a:r>
            <a:r>
              <a:rPr lang="en-US" dirty="0" smtClean="0">
                <a:cs typeface="Arial" charset="0"/>
              </a:rPr>
              <a:t> station for new </a:t>
            </a:r>
            <a:r>
              <a:rPr lang="en-US" dirty="0" smtClean="0">
                <a:cs typeface="Arial" charset="0"/>
              </a:rPr>
              <a:t>Science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Additional POS register for Jazzman’s to decrease wait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cs typeface="Arial" charset="0"/>
              </a:rPr>
              <a:t>New replacement registers for all retail locations (end of life)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Increased attendance tracking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Potential changes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Dining Services administration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5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419862" y="477672"/>
            <a:ext cx="3921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Wish List – Mobility!!</a:t>
            </a:r>
            <a:endParaRPr lang="en-US" sz="3200" dirty="0">
              <a:solidFill>
                <a:srgbClr val="04428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31" y="1219200"/>
            <a:ext cx="5670529" cy="42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7975" y="533400"/>
            <a:ext cx="4169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Revenues for FY2014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610600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Student Fees: 	$311,452</a:t>
            </a:r>
            <a:r>
              <a:rPr lang="en-US" sz="1600" dirty="0" smtClean="0"/>
              <a:t> (includes waivers for dual-enrolled students)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Lost Card Fees:	    $5,365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Other Revenue:  	  $14,321</a:t>
            </a:r>
            <a:br>
              <a:rPr lang="en-US" sz="2400" dirty="0" smtClean="0"/>
            </a:br>
            <a:endParaRPr lang="en-US" sz="1050" dirty="0" smtClean="0"/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Total Revenue:	$331,138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08225" y="3131403"/>
            <a:ext cx="58705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44286"/>
                </a:solidFill>
              </a:rPr>
              <a:t>Revenue Variances for FY2014</a:t>
            </a:r>
            <a:endParaRPr lang="en-US" sz="3200" dirty="0">
              <a:solidFill>
                <a:srgbClr val="044286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4800" y="3741003"/>
            <a:ext cx="8305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dirty="0" smtClean="0"/>
              <a:t>Variances in revenue compared to prior FY because:</a:t>
            </a:r>
          </a:p>
          <a:p>
            <a:pPr lvl="1">
              <a:buFontTx/>
              <a:buChar char="-"/>
            </a:pPr>
            <a:r>
              <a:rPr lang="en-US" sz="2000" dirty="0" smtClean="0"/>
              <a:t> Total </a:t>
            </a:r>
            <a:r>
              <a:rPr lang="en-US" sz="2000" dirty="0" smtClean="0"/>
              <a:t>Revenue down 12.7% from FY13 </a:t>
            </a:r>
          </a:p>
          <a:p>
            <a:pPr lvl="1">
              <a:buFontTx/>
              <a:buChar char="-"/>
            </a:pPr>
            <a:r>
              <a:rPr lang="en-US" sz="2000" dirty="0" smtClean="0"/>
              <a:t> Increased </a:t>
            </a:r>
            <a:r>
              <a:rPr lang="en-US" sz="2000" dirty="0" smtClean="0"/>
              <a:t>number of fee waivers for all dual enrolled students</a:t>
            </a:r>
          </a:p>
          <a:p>
            <a:pPr lvl="1">
              <a:buFontTx/>
              <a:buChar char="-"/>
            </a:pPr>
            <a:r>
              <a:rPr lang="en-US" sz="2000" dirty="0" smtClean="0"/>
              <a:t> Abandoned </a:t>
            </a:r>
            <a:r>
              <a:rPr lang="en-US" sz="2000" dirty="0" smtClean="0"/>
              <a:t>LakerBucks deposit sweep was much less for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year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5762625"/>
            <a:ext cx="9087678" cy="1081280"/>
            <a:chOff x="0" y="3581400"/>
            <a:chExt cx="9087678" cy="108128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2057401" y="3581863"/>
              <a:ext cx="5181106" cy="804672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3581400"/>
              <a:ext cx="2209800" cy="813816"/>
            </a:xfrm>
            <a:prstGeom prst="rect">
              <a:avLst/>
            </a:prstGeom>
            <a:solidFill>
              <a:srgbClr val="BC631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52400" y="3691950"/>
              <a:ext cx="51940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LakerCard Fee </a:t>
              </a:r>
              <a:r>
                <a:rPr lang="en-US" sz="3200" dirty="0" smtClean="0">
                  <a:solidFill>
                    <a:schemeClr val="bg1"/>
                  </a:solidFill>
                </a:rPr>
                <a:t>Use Update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6"/>
            <a:stretch/>
          </p:blipFill>
          <p:spPr bwMode="auto">
            <a:xfrm>
              <a:off x="7238506" y="3581400"/>
              <a:ext cx="1849172" cy="108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81000" y="2362200"/>
            <a:ext cx="4023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475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 Grizzell</dc:creator>
  <cp:lastModifiedBy>Carolina Amero</cp:lastModifiedBy>
  <cp:revision>143</cp:revision>
  <cp:lastPrinted>2012-11-12T15:29:51Z</cp:lastPrinted>
  <dcterms:created xsi:type="dcterms:W3CDTF">2007-10-09T15:09:42Z</dcterms:created>
  <dcterms:modified xsi:type="dcterms:W3CDTF">2014-10-28T19:40:47Z</dcterms:modified>
</cp:coreProperties>
</file>