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1" r:id="rId3"/>
  </p:sldMasterIdLst>
  <p:notesMasterIdLst>
    <p:notesMasterId r:id="rId19"/>
  </p:notesMasterIdLst>
  <p:sldIdLst>
    <p:sldId id="256" r:id="rId4"/>
    <p:sldId id="259" r:id="rId5"/>
    <p:sldId id="261" r:id="rId6"/>
    <p:sldId id="257" r:id="rId7"/>
    <p:sldId id="260" r:id="rId8"/>
    <p:sldId id="262" r:id="rId9"/>
    <p:sldId id="263" r:id="rId10"/>
    <p:sldId id="264" r:id="rId11"/>
    <p:sldId id="268" r:id="rId12"/>
    <p:sldId id="266" r:id="rId13"/>
    <p:sldId id="272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9453F8-2DF7-47A9-929D-2426D385D698}">
          <p14:sldIdLst>
            <p14:sldId id="256"/>
            <p14:sldId id="259"/>
            <p14:sldId id="261"/>
            <p14:sldId id="257"/>
            <p14:sldId id="260"/>
            <p14:sldId id="262"/>
            <p14:sldId id="263"/>
            <p14:sldId id="264"/>
            <p14:sldId id="268"/>
            <p14:sldId id="266"/>
            <p14:sldId id="272"/>
            <p14:sldId id="269"/>
            <p14:sldId id="270"/>
            <p14:sldId id="271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5E611-3AD2-4E88-AEB9-6E5C8328ED5E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FFC6F-2D6D-4217-90B5-8D53592AB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94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FFC6F-2D6D-4217-90B5-8D53592AB22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68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6FFC6F-2D6D-4217-90B5-8D53592AB2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6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latin typeface="Bell MT" panose="020205030603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tduncan13\Pictures\Logos\ClaytonStateUniversity-Loch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886451"/>
            <a:ext cx="1295399" cy="97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tduncan13\Pictures\Logos\ClaytonStateUniversity-Loch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7" y="594286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tduncan13\Pictures\Student-Athletes\AthelticsGroupPhoto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495" y="4114800"/>
            <a:ext cx="3275861" cy="2183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66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80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75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  <p:pic>
        <p:nvPicPr>
          <p:cNvPr id="2053" name="Picture 5" descr="C:\Users\tduncan13\Pictures\Student-Athletes\AthelticsGroupPhot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025" y="4057835"/>
            <a:ext cx="3352800" cy="223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85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38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1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31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14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44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6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9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20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287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383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994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80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608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28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985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500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1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60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822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70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850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21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060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42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65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37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51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35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36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D0F9-51B0-4CC8-981E-A1146564482B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2D371-7457-4A7D-B37B-3C9160020732}" type="slidenum">
              <a:rPr lang="en-US" smtClean="0"/>
              <a:t>‹#›</a:t>
            </a:fld>
            <a:endParaRPr lang="en-US"/>
          </a:p>
        </p:txBody>
      </p:sp>
      <p:pic>
        <p:nvPicPr>
          <p:cNvPr id="3075" name="Picture 3" descr="C:\Users\tduncan13\Pictures\Logos\ChampionsMadeReal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887" y="6324600"/>
            <a:ext cx="3355975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84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Bell MT" panose="020205030603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Bell MT" panose="020205030603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DDD31-2168-48B7-B69A-CDF79059CF9F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8BBCB-B9AB-4C82-9BC2-56E66222A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2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78CC-38D3-4EE8-B22E-7548A046B399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55A81-97D9-48EC-9320-30755F79E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4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Bell MT" panose="02020503060305020303" pitchFamily="18" charset="0"/>
              </a:rPr>
              <a:t>Fee Usage &amp; Accountability Presentation</a:t>
            </a:r>
            <a:endParaRPr lang="en-US" sz="4000" dirty="0">
              <a:latin typeface="Bell MT" panose="02020503060305020303" pitchFamily="18" charset="0"/>
            </a:endParaRPr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1447800" y="1981200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  <a:latin typeface="Bell MT" panose="02020503060305020303" pitchFamily="18" charset="0"/>
              </a:rPr>
              <a:t>Department of Athletics</a:t>
            </a:r>
            <a:endParaRPr lang="en-US" dirty="0">
              <a:solidFill>
                <a:schemeClr val="tx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7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and Fee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800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FY14: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724288"/>
              </p:ext>
            </p:extLst>
          </p:nvPr>
        </p:nvGraphicFramePr>
        <p:xfrm>
          <a:off x="304799" y="2438397"/>
          <a:ext cx="6400801" cy="3276604"/>
        </p:xfrm>
        <a:graphic>
          <a:graphicData uri="http://schemas.openxmlformats.org/drawingml/2006/table">
            <a:tbl>
              <a:tblPr/>
              <a:tblGrid>
                <a:gridCol w="2059194"/>
                <a:gridCol w="1222124"/>
                <a:gridCol w="1489986"/>
                <a:gridCol w="1629497"/>
              </a:tblGrid>
              <a:tr h="261709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On-Campus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0058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crhrs or &lt;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4+ crhrs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 2013  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 2013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 2014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 2014 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6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Athletics Fee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691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$87,520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$2,462,560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$2,550,080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66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and Fee History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FY ‘15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166908"/>
              </p:ext>
            </p:extLst>
          </p:nvPr>
        </p:nvGraphicFramePr>
        <p:xfrm>
          <a:off x="1752600" y="2438400"/>
          <a:ext cx="4337050" cy="2952589"/>
        </p:xfrm>
        <a:graphic>
          <a:graphicData uri="http://schemas.openxmlformats.org/drawingml/2006/table">
            <a:tbl>
              <a:tblPr/>
              <a:tblGrid>
                <a:gridCol w="1395267"/>
                <a:gridCol w="828085"/>
                <a:gridCol w="1009584"/>
                <a:gridCol w="1104114"/>
              </a:tblGrid>
              <a:tr h="351999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On-Campus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99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crhrs or &lt;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4+ crhrs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 2014 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Fall 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 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 2015 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Enrollment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Athletics Fee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9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SF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$87,440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$2,371,200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$2,458,640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761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Reserve Balance at the Start of FY 15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85344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FY ‘15 Reserve Balance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($175,746.26)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8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to Erase Deficit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Manage non-personnel line items more efficiently</a:t>
            </a:r>
          </a:p>
          <a:p>
            <a:r>
              <a:rPr lang="en-US" dirty="0" smtClean="0"/>
              <a:t>Examine current organizational structure</a:t>
            </a:r>
          </a:p>
          <a:p>
            <a:r>
              <a:rPr lang="en-US" dirty="0" smtClean="0"/>
              <a:t>Increase current revenue streams </a:t>
            </a:r>
          </a:p>
          <a:p>
            <a:r>
              <a:rPr lang="en-US" dirty="0" smtClean="0"/>
              <a:t>Explore new revenue streams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02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Anticipated Budget Changes for FY ‘16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Increased scholarships for female student-athletes</a:t>
            </a:r>
          </a:p>
          <a:p>
            <a:r>
              <a:rPr lang="en-US" dirty="0" smtClean="0"/>
              <a:t>Increased operational budgets for female programs</a:t>
            </a:r>
          </a:p>
          <a:p>
            <a:r>
              <a:rPr lang="en-US" dirty="0" smtClean="0"/>
              <a:t>Facilities renovations</a:t>
            </a:r>
          </a:p>
          <a:p>
            <a:pPr lvl="1"/>
            <a:r>
              <a:rPr lang="en-US" dirty="0" smtClean="0"/>
              <a:t>Athletic Training Room</a:t>
            </a:r>
          </a:p>
          <a:p>
            <a:pPr lvl="1"/>
            <a:r>
              <a:rPr lang="en-US" dirty="0" smtClean="0"/>
              <a:t>Locker Rooms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099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  <p:pic>
        <p:nvPicPr>
          <p:cNvPr id="3074" name="Picture 2" descr="C:\Users\tduncan13\Pictures\Student-Athletes\M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82" y="2133600"/>
            <a:ext cx="1737951" cy="1152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duncan13\Pictures\Student-Athletes\Che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861468"/>
            <a:ext cx="1219200" cy="153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tduncan13\Pictures\Student-Athletes\Getting Read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43400"/>
            <a:ext cx="1905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tduncan13\Pictures\Student-Athletes\WT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307" y="4343400"/>
            <a:ext cx="2121870" cy="132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tduncan13\Pictures\Student-Athletes\PBCWomSOCPrePo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307" y="228600"/>
            <a:ext cx="183509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tduncan13\Pictures\Student-Athletes\MXC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306" y="2198115"/>
            <a:ext cx="1884893" cy="117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C:\Users\tduncan13\Pictures\Student-Athletes\WXC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55" y="199255"/>
            <a:ext cx="1554414" cy="103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4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1905001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ell MT" panose="02020503060305020303" pitchFamily="18" charset="0"/>
              </a:rPr>
              <a:t>Purpose of fee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ell MT" panose="02020503060305020303" pitchFamily="18" charset="0"/>
              </a:rPr>
              <a:t>Department functions (if appropriate)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ell MT" panose="02020503060305020303" pitchFamily="18" charset="0"/>
              </a:rPr>
              <a:t>Services funded by fee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ell MT" panose="02020503060305020303" pitchFamily="18" charset="0"/>
              </a:rPr>
              <a:t>Current fee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ell MT" panose="02020503060305020303" pitchFamily="18" charset="0"/>
              </a:rPr>
              <a:t>Details of how fee is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Bell MT" panose="02020503060305020303" pitchFamily="18" charset="0"/>
              </a:rPr>
              <a:t>Financials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latin typeface="Bell MT" panose="02020503060305020303" pitchFamily="18" charset="0"/>
              </a:rPr>
              <a:t>Budget, fee history, and trends for up to 3 years max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latin typeface="Bell MT" panose="02020503060305020303" pitchFamily="18" charset="0"/>
              </a:rPr>
              <a:t>Reserve balance at start of current fiscal year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latin typeface="Bell MT" panose="02020503060305020303" pitchFamily="18" charset="0"/>
              </a:rPr>
              <a:t>Purpose and anticipated usage of reserve balance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dirty="0" smtClean="0">
                <a:latin typeface="Bell MT" panose="02020503060305020303" pitchFamily="18" charset="0"/>
              </a:rPr>
              <a:t>Anticipated budget changes for upcoming fiscal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9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229600" cy="1143000"/>
          </a:xfrm>
        </p:spPr>
        <p:txBody>
          <a:bodyPr/>
          <a:lstStyle/>
          <a:p>
            <a:r>
              <a:rPr lang="en-US" dirty="0" smtClean="0"/>
              <a:t>Purpose of Fee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Athletics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2"/>
            <a:r>
              <a:rPr lang="en-US" dirty="0" smtClean="0"/>
              <a:t>The Department of Athletics serves as an outreach, auxiliary unit of Clayton State University.  The department supports 137 students, has 14 full-time, 8 part-time, and 6 volunteer employees.  Athletics is a member of the Peach Belt Conference and sponsors the following 12 sports: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Men’s &amp; Women’s Cross Country 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Men’s &amp; Women’s Basketball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Men’s &amp; Women’s Indoor Track &amp; Field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Men’s &amp; Women’s Outdoor Track &amp; Field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Men’s &amp; Women’s Soccer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Men’s Golf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Women’s Tennis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9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Funded by Fee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Scholarships </a:t>
            </a:r>
          </a:p>
          <a:p>
            <a:r>
              <a:rPr lang="en-US" dirty="0" smtClean="0"/>
              <a:t>Personnel Services</a:t>
            </a:r>
          </a:p>
          <a:p>
            <a:r>
              <a:rPr lang="en-US" dirty="0" smtClean="0"/>
              <a:t>Non-Personnel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Athletics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$160 per full-time student, per semester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$80 per part-time student, per semester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4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Athletics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Athletics fee funds 95% of the </a:t>
            </a:r>
            <a:r>
              <a:rPr lang="en-US" dirty="0"/>
              <a:t>o</a:t>
            </a:r>
            <a:r>
              <a:rPr lang="en-US" dirty="0" smtClean="0"/>
              <a:t>perating </a:t>
            </a:r>
            <a:r>
              <a:rPr lang="en-US" dirty="0"/>
              <a:t>b</a:t>
            </a:r>
            <a:r>
              <a:rPr lang="en-US" dirty="0" smtClean="0"/>
              <a:t>udget for the Department. </a:t>
            </a:r>
          </a:p>
          <a:p>
            <a:pPr lvl="1"/>
            <a:r>
              <a:rPr lang="en-US" dirty="0" smtClean="0"/>
              <a:t>Student-Athlete Scholarships</a:t>
            </a:r>
          </a:p>
          <a:p>
            <a:pPr lvl="1"/>
            <a:r>
              <a:rPr lang="en-US" dirty="0" smtClean="0"/>
              <a:t>Travel Expenses</a:t>
            </a:r>
          </a:p>
          <a:p>
            <a:pPr lvl="1"/>
            <a:r>
              <a:rPr lang="en-US" dirty="0" smtClean="0"/>
              <a:t>Uniforms</a:t>
            </a:r>
          </a:p>
          <a:p>
            <a:pPr lvl="1"/>
            <a:r>
              <a:rPr lang="en-US" dirty="0" smtClean="0"/>
              <a:t>Equipment </a:t>
            </a:r>
          </a:p>
          <a:p>
            <a:pPr lvl="1"/>
            <a:r>
              <a:rPr lang="en-US" dirty="0" smtClean="0"/>
              <a:t>Officials </a:t>
            </a:r>
          </a:p>
          <a:p>
            <a:pPr lvl="1"/>
            <a:r>
              <a:rPr lang="en-US" dirty="0" smtClean="0"/>
              <a:t>Salaries &amp; Benefits</a:t>
            </a:r>
          </a:p>
          <a:p>
            <a:pPr lvl="1"/>
            <a:r>
              <a:rPr lang="en-US" dirty="0" smtClean="0"/>
              <a:t>Recruiting</a:t>
            </a:r>
            <a:endParaRPr lang="en-US" dirty="0"/>
          </a:p>
          <a:p>
            <a:pPr lvl="1"/>
            <a:r>
              <a:rPr lang="en-US" dirty="0" smtClean="0"/>
              <a:t>Medical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/>
              <a:t>Financials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and Fee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800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FY13: </a:t>
            </a:r>
            <a:endParaRPr lang="en-US" sz="3600" dirty="0"/>
          </a:p>
          <a:p>
            <a:pPr lvl="0"/>
            <a:r>
              <a:rPr lang="en-US" dirty="0"/>
              <a:t>Fall 2012 $1,056,433.60 </a:t>
            </a:r>
            <a:endParaRPr lang="en-US" dirty="0" smtClean="0"/>
          </a:p>
          <a:p>
            <a:pPr lvl="0"/>
            <a:r>
              <a:rPr lang="en-US" dirty="0" smtClean="0"/>
              <a:t>Spring </a:t>
            </a:r>
            <a:r>
              <a:rPr lang="en-US" dirty="0"/>
              <a:t>2013 $1,032,333.60 </a:t>
            </a:r>
            <a:endParaRPr lang="en-US" dirty="0" smtClean="0"/>
          </a:p>
          <a:p>
            <a:pPr lvl="0"/>
            <a:r>
              <a:rPr lang="en-US" u="sng" dirty="0" smtClean="0"/>
              <a:t>Summer </a:t>
            </a:r>
            <a:r>
              <a:rPr lang="en-US" u="sng" dirty="0"/>
              <a:t>2013 $528,899.92 </a:t>
            </a: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	Total $2,617,667.12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3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393</Words>
  <Application>Microsoft Office PowerPoint</Application>
  <PresentationFormat>On-screen Show (4:3)</PresentationFormat>
  <Paragraphs>120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1_Custom Design</vt:lpstr>
      <vt:lpstr>Custom Design</vt:lpstr>
      <vt:lpstr>Fee Usage &amp; Accountability Presentation</vt:lpstr>
      <vt:lpstr>Agenda</vt:lpstr>
      <vt:lpstr>Purpose of Fee</vt:lpstr>
      <vt:lpstr>Athletics Functions</vt:lpstr>
      <vt:lpstr>Services Funded by Fee</vt:lpstr>
      <vt:lpstr>Current Athletics Fee</vt:lpstr>
      <vt:lpstr>Use of Athletics Fee</vt:lpstr>
      <vt:lpstr>Financials</vt:lpstr>
      <vt:lpstr>Budget and Fee History</vt:lpstr>
      <vt:lpstr>Budget and Fee History</vt:lpstr>
      <vt:lpstr>Budget and Fee History</vt:lpstr>
      <vt:lpstr>Reserve Balance at the Start of FY 15</vt:lpstr>
      <vt:lpstr>Plan to Erase Deficit </vt:lpstr>
      <vt:lpstr>Anticipated Budget Changes for FY ‘16</vt:lpstr>
      <vt:lpstr>Thank You! </vt:lpstr>
    </vt:vector>
  </TitlesOfParts>
  <Company>Clayton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Duncan</dc:creator>
  <cp:lastModifiedBy>Timothy Duncan</cp:lastModifiedBy>
  <cp:revision>18</cp:revision>
  <dcterms:created xsi:type="dcterms:W3CDTF">2014-10-23T17:29:38Z</dcterms:created>
  <dcterms:modified xsi:type="dcterms:W3CDTF">2014-10-24T16:01:50Z</dcterms:modified>
</cp:coreProperties>
</file>