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17"/>
  </p:notesMasterIdLst>
  <p:sldIdLst>
    <p:sldId id="477" r:id="rId5"/>
    <p:sldId id="769" r:id="rId6"/>
    <p:sldId id="450" r:id="rId7"/>
    <p:sldId id="452" r:id="rId8"/>
    <p:sldId id="451" r:id="rId9"/>
    <p:sldId id="779" r:id="rId10"/>
    <p:sldId id="453" r:id="rId11"/>
    <p:sldId id="790" r:id="rId12"/>
    <p:sldId id="316" r:id="rId13"/>
    <p:sldId id="317" r:id="rId14"/>
    <p:sldId id="318" r:id="rId15"/>
    <p:sldId id="475" r:id="rId16"/>
  </p:sldIdLst>
  <p:sldSz cx="10058400" cy="7772400"/>
  <p:notesSz cx="7077075" cy="93630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Template" id="{BB08D3D0-BB84-4185-BC54-B2138E5C5BE1}">
          <p14:sldIdLst>
            <p14:sldId id="477"/>
            <p14:sldId id="769"/>
            <p14:sldId id="450"/>
            <p14:sldId id="452"/>
            <p14:sldId id="451"/>
            <p14:sldId id="779"/>
            <p14:sldId id="453"/>
            <p14:sldId id="790"/>
            <p14:sldId id="316"/>
            <p14:sldId id="317"/>
            <p14:sldId id="318"/>
            <p14:sldId id="475"/>
          </p14:sldIdLst>
        </p14:section>
      </p14:sectionLst>
    </p:ext>
    <p:ext uri="{EFAFB233-063F-42B5-8137-9DF3F51BA10A}">
      <p15:sldGuideLst xmlns:p15="http://schemas.microsoft.com/office/powerpoint/2012/main">
        <p15:guide id="1" orient="horz" pos="4608">
          <p15:clr>
            <a:srgbClr val="A4A3A4"/>
          </p15:clr>
        </p15:guide>
        <p15:guide id="2" orient="horz" pos="1488">
          <p15:clr>
            <a:srgbClr val="A4A3A4"/>
          </p15:clr>
        </p15:guide>
        <p15:guide id="3" orient="horz" pos="288">
          <p15:clr>
            <a:srgbClr val="A4A3A4"/>
          </p15:clr>
        </p15:guide>
        <p15:guide id="4" pos="5904">
          <p15:clr>
            <a:srgbClr val="A4A3A4"/>
          </p15:clr>
        </p15:guide>
        <p15:guide id="5" pos="3168">
          <p15:clr>
            <a:srgbClr val="A4A3A4"/>
          </p15:clr>
        </p15:guide>
        <p15:guide id="6" pos="4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tooley" initials="a" lastIdx="14" clrIdx="0"/>
  <p:cmAuthor id="1" name="RBHK" initials="R"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7F7F7F"/>
    <a:srgbClr val="0096DB"/>
    <a:srgbClr val="0096D6"/>
    <a:srgbClr val="FDEA33"/>
    <a:srgbClr val="00B5AD"/>
    <a:srgbClr val="004B8D"/>
    <a:srgbClr val="BEBEBE"/>
    <a:srgbClr val="DEDEDE"/>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25179-A86B-43AB-B302-5ACCCB46F057}" v="674" dt="2019-04-23T19:50:59.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4" autoAdjust="0"/>
    <p:restoredTop sz="92100" autoAdjust="0"/>
  </p:normalViewPr>
  <p:slideViewPr>
    <p:cSldViewPr>
      <p:cViewPr varScale="1">
        <p:scale>
          <a:sx n="91" d="100"/>
          <a:sy n="91" d="100"/>
        </p:scale>
        <p:origin x="1812" y="84"/>
      </p:cViewPr>
      <p:guideLst>
        <p:guide orient="horz" pos="4608"/>
        <p:guide orient="horz" pos="1488"/>
        <p:guide orient="horz" pos="288"/>
        <p:guide pos="5904"/>
        <p:guide pos="3168"/>
        <p:guide pos="43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8154"/>
          </a:xfrm>
          <a:prstGeom prst="rect">
            <a:avLst/>
          </a:prstGeom>
        </p:spPr>
        <p:txBody>
          <a:bodyPr vert="horz" lIns="94390" tIns="47194" rIns="94390" bIns="47194" rtlCol="0"/>
          <a:lstStyle>
            <a:lvl1pPr algn="l">
              <a:defRPr sz="1200"/>
            </a:lvl1pPr>
          </a:lstStyle>
          <a:p>
            <a:endParaRPr lang="en-US" dirty="0"/>
          </a:p>
        </p:txBody>
      </p:sp>
      <p:sp>
        <p:nvSpPr>
          <p:cNvPr id="3" name="Date Placeholder 2"/>
          <p:cNvSpPr>
            <a:spLocks noGrp="1"/>
          </p:cNvSpPr>
          <p:nvPr>
            <p:ph type="dt" idx="1"/>
          </p:nvPr>
        </p:nvSpPr>
        <p:spPr>
          <a:xfrm>
            <a:off x="4008705" y="1"/>
            <a:ext cx="3066733" cy="468154"/>
          </a:xfrm>
          <a:prstGeom prst="rect">
            <a:avLst/>
          </a:prstGeom>
        </p:spPr>
        <p:txBody>
          <a:bodyPr vert="horz" lIns="94390" tIns="47194" rIns="94390" bIns="47194" rtlCol="0"/>
          <a:lstStyle>
            <a:lvl1pPr algn="r">
              <a:defRPr sz="1200"/>
            </a:lvl1pPr>
          </a:lstStyle>
          <a:p>
            <a:fld id="{BBE2F66F-4D9E-46B9-90FA-2F653756E8C5}" type="datetimeFigureOut">
              <a:rPr lang="en-US" smtClean="0"/>
              <a:pPr/>
              <a:t>5/31/2019</a:t>
            </a:fld>
            <a:endParaRPr lang="en-US" dirty="0"/>
          </a:p>
        </p:txBody>
      </p:sp>
      <p:sp>
        <p:nvSpPr>
          <p:cNvPr id="4" name="Slide Image Placeholder 3"/>
          <p:cNvSpPr>
            <a:spLocks noGrp="1" noRot="1" noChangeAspect="1"/>
          </p:cNvSpPr>
          <p:nvPr>
            <p:ph type="sldImg" idx="2"/>
          </p:nvPr>
        </p:nvSpPr>
        <p:spPr>
          <a:xfrm>
            <a:off x="1265238" y="701675"/>
            <a:ext cx="4546600" cy="3513138"/>
          </a:xfrm>
          <a:prstGeom prst="rect">
            <a:avLst/>
          </a:prstGeom>
          <a:noFill/>
          <a:ln w="12700">
            <a:solidFill>
              <a:prstClr val="black"/>
            </a:solidFill>
          </a:ln>
        </p:spPr>
        <p:txBody>
          <a:bodyPr vert="horz" lIns="94390" tIns="47194" rIns="94390" bIns="47194" rtlCol="0" anchor="ctr"/>
          <a:lstStyle/>
          <a:p>
            <a:endParaRPr lang="en-US" dirty="0"/>
          </a:p>
        </p:txBody>
      </p:sp>
      <p:sp>
        <p:nvSpPr>
          <p:cNvPr id="5" name="Notes Placeholder 4"/>
          <p:cNvSpPr>
            <a:spLocks noGrp="1"/>
          </p:cNvSpPr>
          <p:nvPr>
            <p:ph type="body" sz="quarter" idx="3"/>
          </p:nvPr>
        </p:nvSpPr>
        <p:spPr>
          <a:xfrm>
            <a:off x="707708" y="4447462"/>
            <a:ext cx="5661660" cy="4213384"/>
          </a:xfrm>
          <a:prstGeom prst="rect">
            <a:avLst/>
          </a:prstGeom>
        </p:spPr>
        <p:txBody>
          <a:bodyPr vert="horz" lIns="94390" tIns="47194" rIns="94390" bIns="471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4390" tIns="47194" rIns="94390" bIns="4719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4390" tIns="47194" rIns="94390" bIns="47194" rtlCol="0" anchor="b"/>
          <a:lstStyle>
            <a:lvl1pPr algn="r">
              <a:defRPr sz="1200"/>
            </a:lvl1pPr>
          </a:lstStyle>
          <a:p>
            <a:fld id="{CDB51E30-3A0A-4414-8A45-B1DE33CCED22}" type="slidenum">
              <a:rPr lang="en-US" smtClean="0"/>
              <a:pPr/>
              <a:t>‹#›</a:t>
            </a:fld>
            <a:endParaRPr lang="en-US" dirty="0"/>
          </a:p>
        </p:txBody>
      </p:sp>
    </p:spTree>
    <p:extLst>
      <p:ext uri="{BB962C8B-B14F-4D97-AF65-F5344CB8AC3E}">
        <p14:creationId xmlns:p14="http://schemas.microsoft.com/office/powerpoint/2010/main" val="686546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01675"/>
            <a:ext cx="4543425" cy="3511550"/>
          </a:xfrm>
        </p:spPr>
      </p:sp>
      <p:sp>
        <p:nvSpPr>
          <p:cNvPr id="3" name="Notes Placeholder 2"/>
          <p:cNvSpPr>
            <a:spLocks noGrp="1"/>
          </p:cNvSpPr>
          <p:nvPr>
            <p:ph type="body" idx="1"/>
          </p:nvPr>
        </p:nvSpPr>
        <p:spPr/>
        <p:txBody>
          <a:bodyPr>
            <a:normAutofit/>
          </a:bodyPr>
          <a:lstStyle/>
          <a:p>
            <a:r>
              <a:rPr lang="en-US" baseline="0" dirty="0"/>
              <a:t>Welcome and introductions</a:t>
            </a:r>
          </a:p>
          <a:p>
            <a:pPr defTabSz="469682">
              <a:defRPr/>
            </a:pPr>
            <a:endParaRPr lang="en-US" baseline="0" dirty="0"/>
          </a:p>
          <a:p>
            <a:pPr defTabSz="469682">
              <a:defRPr/>
            </a:pPr>
            <a:endParaRPr lang="en-US" baseline="0" dirty="0"/>
          </a:p>
          <a:p>
            <a:pPr defTabSz="469682">
              <a:defRPr/>
            </a:pPr>
            <a:r>
              <a:rPr lang="en-US" baseline="0" dirty="0"/>
              <a:t>Note: This presentation is about education trends and research, not SES as an organization. Consider using the SES one-page overview as a handout to accompany this presentation. </a:t>
            </a:r>
            <a:endParaRPr lang="en-US" dirty="0"/>
          </a:p>
        </p:txBody>
      </p:sp>
      <p:sp>
        <p:nvSpPr>
          <p:cNvPr id="4" name="Slide Number Placeholder 3"/>
          <p:cNvSpPr>
            <a:spLocks noGrp="1"/>
          </p:cNvSpPr>
          <p:nvPr>
            <p:ph type="sldNum" sz="quarter" idx="10"/>
          </p:nvPr>
        </p:nvSpPr>
        <p:spPr/>
        <p:txBody>
          <a:bodyPr/>
          <a:lstStyle/>
          <a:p>
            <a:fld id="{644334D5-B5DB-004B-8DB1-262A6E43A63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374212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7F7F7F"/>
                </a:solidFill>
                <a:latin typeface="Arial"/>
                <a:cs typeface="Arial"/>
              </a:rPr>
              <a:t>As a student, as a teacher, as a superintendent, as a college president, leverage space as a tool to improve learning and student success…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232B3D2-3FE5-488E-BDB6-BF5D998B46BA}" type="slidenum">
              <a:rPr lang="en-US" smtClean="0"/>
              <a:pPr>
                <a:defRPr/>
              </a:pPr>
              <a:t>9</a:t>
            </a:fld>
            <a:endParaRPr lang="en-US"/>
          </a:p>
        </p:txBody>
      </p:sp>
    </p:spTree>
    <p:extLst>
      <p:ext uri="{BB962C8B-B14F-4D97-AF65-F5344CB8AC3E}">
        <p14:creationId xmlns:p14="http://schemas.microsoft.com/office/powerpoint/2010/main" val="3111688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7F7F7F"/>
                </a:solidFill>
                <a:latin typeface="Arial"/>
                <a:cs typeface="Arial"/>
              </a:rPr>
              <a:t>As a student, as a teacher, as a superintendent, as a college president, leverage space as a tool to improve learning and student success…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232B3D2-3FE5-488E-BDB6-BF5D998B46BA}" type="slidenum">
              <a:rPr lang="en-US" smtClean="0"/>
              <a:pPr>
                <a:defRPr/>
              </a:pPr>
              <a:t>10</a:t>
            </a:fld>
            <a:endParaRPr lang="en-US"/>
          </a:p>
        </p:txBody>
      </p:sp>
    </p:spTree>
    <p:extLst>
      <p:ext uri="{BB962C8B-B14F-4D97-AF65-F5344CB8AC3E}">
        <p14:creationId xmlns:p14="http://schemas.microsoft.com/office/powerpoint/2010/main" val="254996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rgbClr val="7F7F7F"/>
                </a:solidFill>
                <a:latin typeface="Arial"/>
                <a:cs typeface="Arial"/>
              </a:rPr>
              <a:t>As a student, as a teacher, as a superintendent, as a college president, leverage space as a tool to improve learning and student success…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232B3D2-3FE5-488E-BDB6-BF5D998B46BA}" type="slidenum">
              <a:rPr lang="en-US" smtClean="0"/>
              <a:pPr>
                <a:defRPr/>
              </a:pPr>
              <a:t>11</a:t>
            </a:fld>
            <a:endParaRPr lang="en-US"/>
          </a:p>
        </p:txBody>
      </p:sp>
    </p:spTree>
    <p:extLst>
      <p:ext uri="{BB962C8B-B14F-4D97-AF65-F5344CB8AC3E}">
        <p14:creationId xmlns:p14="http://schemas.microsoft.com/office/powerpoint/2010/main" val="336199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17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4"/>
            <a:ext cx="8549640" cy="1666028"/>
          </a:xfrm>
          <a:prstGeom prst="rect">
            <a:avLst/>
          </a:prstGeom>
        </p:spPr>
        <p:txBody>
          <a:bodyPr lIns="101882" tIns="50941" rIns="101882" bIns="50941"/>
          <a:lstStyle/>
          <a:p>
            <a:r>
              <a:rPr lang="en-US"/>
              <a:t>Click to edit Master title style</a:t>
            </a:r>
          </a:p>
        </p:txBody>
      </p:sp>
      <p:sp>
        <p:nvSpPr>
          <p:cNvPr id="3" name="Subtitle 2"/>
          <p:cNvSpPr>
            <a:spLocks noGrp="1"/>
          </p:cNvSpPr>
          <p:nvPr>
            <p:ph type="subTitle" idx="1"/>
          </p:nvPr>
        </p:nvSpPr>
        <p:spPr>
          <a:xfrm>
            <a:off x="1508760" y="4404360"/>
            <a:ext cx="7040880" cy="1986280"/>
          </a:xfrm>
          <a:prstGeom prst="rect">
            <a:avLst/>
          </a:prstGeom>
        </p:spPr>
        <p:txBody>
          <a:bodyPr lIns="101882" tIns="50941" rIns="101882" bIns="50941"/>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5"/>
            <a:ext cx="2346960" cy="413808"/>
          </a:xfrm>
          <a:prstGeom prst="rect">
            <a:avLst/>
          </a:prstGeom>
        </p:spPr>
        <p:txBody>
          <a:bodyPr lIns="101882" tIns="50941" rIns="101882" bIns="50941"/>
          <a:lstStyle/>
          <a:p>
            <a:fld id="{2FE923B6-E1BB-EA4C-A971-CD1E75F1973A}" type="datetimeFigureOut">
              <a:rPr lang="en-US" smtClean="0">
                <a:solidFill>
                  <a:prstClr val="black">
                    <a:tint val="75000"/>
                  </a:prstClr>
                </a:solidFill>
              </a:rPr>
              <a:pPr/>
              <a:t>5/31/2019</a:t>
            </a:fld>
            <a:endParaRPr lang="en-US">
              <a:solidFill>
                <a:prstClr val="black">
                  <a:tint val="75000"/>
                </a:prstClr>
              </a:solidFill>
            </a:endParaRPr>
          </a:p>
        </p:txBody>
      </p:sp>
      <p:sp>
        <p:nvSpPr>
          <p:cNvPr id="5" name="Footer Placeholder 4"/>
          <p:cNvSpPr>
            <a:spLocks noGrp="1"/>
          </p:cNvSpPr>
          <p:nvPr>
            <p:ph type="ftr" sz="quarter" idx="11"/>
          </p:nvPr>
        </p:nvSpPr>
        <p:spPr>
          <a:xfrm>
            <a:off x="3436620" y="7203865"/>
            <a:ext cx="3185160" cy="413808"/>
          </a:xfrm>
          <a:prstGeom prst="rect">
            <a:avLst/>
          </a:prstGeom>
        </p:spPr>
        <p:txBody>
          <a:bodyPr lIns="101882" tIns="50941" rIns="101882" bIns="50941"/>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208520" y="7203865"/>
            <a:ext cx="2346960" cy="413808"/>
          </a:xfrm>
          <a:prstGeom prst="rect">
            <a:avLst/>
          </a:prstGeom>
        </p:spPr>
        <p:txBody>
          <a:bodyPr lIns="101882" tIns="50941" rIns="101882" bIns="50941"/>
          <a:lstStyle/>
          <a:p>
            <a:fld id="{FD4838DF-FB54-8F4E-8D36-BF3E2FEBA6D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35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7564120" y="7282375"/>
            <a:ext cx="2346960" cy="413808"/>
          </a:xfrm>
          <a:prstGeom prst="rect">
            <a:avLst/>
          </a:prstGeom>
        </p:spPr>
        <p:txBody>
          <a:bodyPr vert="horz" lIns="101882" tIns="50941" rIns="101882" bIns="50941" rtlCol="0" anchor="ctr"/>
          <a:lstStyle>
            <a:lvl1pPr algn="r">
              <a:defRPr sz="900" b="0">
                <a:solidFill>
                  <a:schemeClr val="tx1">
                    <a:tint val="75000"/>
                  </a:schemeClr>
                </a:solidFill>
              </a:defRPr>
            </a:lvl1pPr>
          </a:lstStyle>
          <a:p>
            <a:fld id="{A6D28EF8-2A7F-9142-828A-7E625EE80B79}" type="slidenum">
              <a:rPr lang="en-US" smtClean="0"/>
              <a:pPr/>
              <a:t>‹#›</a:t>
            </a:fld>
            <a:endParaRPr lang="en-US" dirty="0"/>
          </a:p>
        </p:txBody>
      </p:sp>
    </p:spTree>
    <p:extLst>
      <p:ext uri="{BB962C8B-B14F-4D97-AF65-F5344CB8AC3E}">
        <p14:creationId xmlns:p14="http://schemas.microsoft.com/office/powerpoint/2010/main" val="4130527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8750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marL="0" algn="l" defTabSz="909499" rtl="0" eaLnBrk="1" latinLnBrk="0" hangingPunct="1">
        <a:spcBef>
          <a:spcPct val="0"/>
        </a:spcBef>
        <a:buNone/>
        <a:tabLst/>
        <a:defRPr kumimoji="0" lang="en-US" sz="2400" b="1" i="0" u="none" strike="noStrike" kern="1200" cap="all" spc="0" normalizeH="0" baseline="0" noProof="0" dirty="0">
          <a:ln>
            <a:noFill/>
          </a:ln>
          <a:solidFill>
            <a:srgbClr val="0096DB"/>
          </a:solidFill>
          <a:effectLst/>
          <a:uLnTx/>
          <a:uFillTx/>
          <a:latin typeface="+mn-lt"/>
          <a:ea typeface="+mn-ea"/>
          <a:cs typeface="+mn-cs"/>
        </a:defRPr>
      </a:lvl1pPr>
    </p:titleStyle>
    <p:bodyStyle>
      <a:lvl1pPr marL="341062" indent="-341062" algn="l" defTabSz="909499" rtl="0" eaLnBrk="1" latinLnBrk="0" hangingPunct="1">
        <a:lnSpc>
          <a:spcPct val="100000"/>
        </a:lnSpc>
        <a:spcBef>
          <a:spcPts val="0"/>
        </a:spcBef>
        <a:spcAft>
          <a:spcPts val="600"/>
        </a:spcAft>
        <a:buFont typeface="Arial" pitchFamily="34" charset="0"/>
        <a:buNone/>
        <a:defRPr sz="1600" kern="1200">
          <a:solidFill>
            <a:schemeClr val="tx1"/>
          </a:solidFill>
          <a:latin typeface="+mn-lt"/>
          <a:ea typeface="+mn-ea"/>
          <a:cs typeface="+mn-cs"/>
        </a:defRPr>
      </a:lvl1pPr>
      <a:lvl2pPr marL="202654"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613628" indent="-201236"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816281" indent="-202653"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1228674" indent="-412393"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9499" rtl="0" eaLnBrk="1" latinLnBrk="0" hangingPunct="1">
        <a:defRPr sz="1800" kern="1200">
          <a:solidFill>
            <a:schemeClr val="tx1"/>
          </a:solidFill>
          <a:latin typeface="+mn-lt"/>
          <a:ea typeface="+mn-ea"/>
          <a:cs typeface="+mn-cs"/>
        </a:defRPr>
      </a:lvl1pPr>
      <a:lvl2pPr marL="454750" algn="l" defTabSz="909499" rtl="0" eaLnBrk="1" latinLnBrk="0" hangingPunct="1">
        <a:defRPr sz="1800" kern="1200">
          <a:solidFill>
            <a:schemeClr val="tx1"/>
          </a:solidFill>
          <a:latin typeface="+mn-lt"/>
          <a:ea typeface="+mn-ea"/>
          <a:cs typeface="+mn-cs"/>
        </a:defRPr>
      </a:lvl2pPr>
      <a:lvl3pPr marL="909499" algn="l" defTabSz="909499" rtl="0" eaLnBrk="1" latinLnBrk="0" hangingPunct="1">
        <a:defRPr sz="1800" kern="1200">
          <a:solidFill>
            <a:schemeClr val="tx1"/>
          </a:solidFill>
          <a:latin typeface="+mn-lt"/>
          <a:ea typeface="+mn-ea"/>
          <a:cs typeface="+mn-cs"/>
        </a:defRPr>
      </a:lvl3pPr>
      <a:lvl4pPr marL="1364251" algn="l" defTabSz="909499" rtl="0" eaLnBrk="1" latinLnBrk="0" hangingPunct="1">
        <a:defRPr sz="1800" kern="1200">
          <a:solidFill>
            <a:schemeClr val="tx1"/>
          </a:solidFill>
          <a:latin typeface="+mn-lt"/>
          <a:ea typeface="+mn-ea"/>
          <a:cs typeface="+mn-cs"/>
        </a:defRPr>
      </a:lvl4pPr>
      <a:lvl5pPr marL="1819001" algn="l" defTabSz="909499" rtl="0" eaLnBrk="1" latinLnBrk="0" hangingPunct="1">
        <a:defRPr sz="1800" kern="1200">
          <a:solidFill>
            <a:schemeClr val="tx1"/>
          </a:solidFill>
          <a:latin typeface="+mn-lt"/>
          <a:ea typeface="+mn-ea"/>
          <a:cs typeface="+mn-cs"/>
        </a:defRPr>
      </a:lvl5pPr>
      <a:lvl6pPr marL="2273750" algn="l" defTabSz="909499" rtl="0" eaLnBrk="1" latinLnBrk="0" hangingPunct="1">
        <a:defRPr sz="1800" kern="1200">
          <a:solidFill>
            <a:schemeClr val="tx1"/>
          </a:solidFill>
          <a:latin typeface="+mn-lt"/>
          <a:ea typeface="+mn-ea"/>
          <a:cs typeface="+mn-cs"/>
        </a:defRPr>
      </a:lvl6pPr>
      <a:lvl7pPr marL="2728500" algn="l" defTabSz="909499" rtl="0" eaLnBrk="1" latinLnBrk="0" hangingPunct="1">
        <a:defRPr sz="1800" kern="1200">
          <a:solidFill>
            <a:schemeClr val="tx1"/>
          </a:solidFill>
          <a:latin typeface="+mn-lt"/>
          <a:ea typeface="+mn-ea"/>
          <a:cs typeface="+mn-cs"/>
        </a:defRPr>
      </a:lvl7pPr>
      <a:lvl8pPr marL="3183250" algn="l" defTabSz="909499" rtl="0" eaLnBrk="1" latinLnBrk="0" hangingPunct="1">
        <a:defRPr sz="1800" kern="1200">
          <a:solidFill>
            <a:schemeClr val="tx1"/>
          </a:solidFill>
          <a:latin typeface="+mn-lt"/>
          <a:ea typeface="+mn-ea"/>
          <a:cs typeface="+mn-cs"/>
        </a:defRPr>
      </a:lvl8pPr>
      <a:lvl9pPr marL="3638001" algn="l" defTabSz="9094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5272" y="1472195"/>
            <a:ext cx="8666921" cy="3022815"/>
          </a:xfrm>
          <a:prstGeom prst="rect">
            <a:avLst/>
          </a:prstGeom>
          <a:noFill/>
        </p:spPr>
        <p:txBody>
          <a:bodyPr wrap="square" lIns="0" tIns="0" rIns="0" bIns="0" rtlCol="0">
            <a:spAutoFit/>
          </a:bodyPr>
          <a:lstStyle/>
          <a:p>
            <a:pPr>
              <a:lnSpc>
                <a:spcPts val="8290"/>
              </a:lnSpc>
            </a:pPr>
            <a:r>
              <a:rPr lang="en-US" sz="6600" spc="-557" dirty="0">
                <a:solidFill>
                  <a:prstClr val="white">
                    <a:lumMod val="65000"/>
                  </a:prstClr>
                </a:solidFill>
                <a:latin typeface="Arial"/>
                <a:cs typeface="Arial"/>
              </a:rPr>
              <a:t>Faculty Office</a:t>
            </a:r>
          </a:p>
          <a:p>
            <a:pPr>
              <a:lnSpc>
                <a:spcPts val="8290"/>
              </a:lnSpc>
            </a:pPr>
            <a:r>
              <a:rPr lang="en-US" sz="6600" spc="-557" dirty="0">
                <a:solidFill>
                  <a:prstClr val="white">
                    <a:lumMod val="65000"/>
                  </a:prstClr>
                </a:solidFill>
                <a:latin typeface="Arial"/>
                <a:cs typeface="Arial"/>
              </a:rPr>
              <a:t> Workshop</a:t>
            </a:r>
          </a:p>
          <a:p>
            <a:pPr>
              <a:lnSpc>
                <a:spcPts val="8290"/>
              </a:lnSpc>
            </a:pPr>
            <a:r>
              <a:rPr lang="en-US" sz="3600" spc="-557" dirty="0">
                <a:solidFill>
                  <a:prstClr val="white">
                    <a:lumMod val="65000"/>
                  </a:prstClr>
                </a:solidFill>
                <a:latin typeface="Verdana" panose="020B0604030504040204" pitchFamily="34" charset="0"/>
                <a:ea typeface="Verdana" panose="020B0604030504040204" pitchFamily="34" charset="0"/>
                <a:cs typeface="Verdana" panose="020B0604030504040204" pitchFamily="34" charset="0"/>
              </a:rPr>
              <a:t>Summary Report</a:t>
            </a:r>
          </a:p>
        </p:txBody>
      </p:sp>
      <p:sp>
        <p:nvSpPr>
          <p:cNvPr id="7" name="TextBox 6"/>
          <p:cNvSpPr txBox="1"/>
          <p:nvPr/>
        </p:nvSpPr>
        <p:spPr>
          <a:xfrm>
            <a:off x="609600" y="4904803"/>
            <a:ext cx="6318601" cy="886397"/>
          </a:xfrm>
          <a:prstGeom prst="rect">
            <a:avLst/>
          </a:prstGeom>
          <a:noFill/>
        </p:spPr>
        <p:txBody>
          <a:bodyPr wrap="square" lIns="0" tIns="0" rIns="0" bIns="0" rtlCol="0">
            <a:spAutoFit/>
          </a:bodyPr>
          <a:lstStyle/>
          <a:p>
            <a:pPr>
              <a:lnSpc>
                <a:spcPct val="80000"/>
              </a:lnSpc>
            </a:pPr>
            <a:r>
              <a:rPr lang="en-US" sz="3600" spc="-223" dirty="0">
                <a:solidFill>
                  <a:srgbClr val="4BC7E7"/>
                </a:solidFill>
                <a:latin typeface="Arial"/>
                <a:cs typeface="Arial"/>
              </a:rPr>
              <a:t>Clayton State University</a:t>
            </a:r>
          </a:p>
          <a:p>
            <a:pPr>
              <a:lnSpc>
                <a:spcPct val="80000"/>
              </a:lnSpc>
            </a:pPr>
            <a:r>
              <a:rPr lang="en-US" sz="3600" spc="-223" dirty="0">
                <a:solidFill>
                  <a:srgbClr val="4BC7E7"/>
                </a:solidFill>
                <a:latin typeface="Arial"/>
                <a:cs typeface="Arial"/>
              </a:rPr>
              <a:t>April 11, 2019</a:t>
            </a:r>
          </a:p>
        </p:txBody>
      </p:sp>
      <p:pic>
        <p:nvPicPr>
          <p:cNvPr id="3074" name="Picture 2" descr="C:\Users\LRANEY\Google Drive\Education\SES\SC_EDU_424_LG_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6183" y="6386373"/>
            <a:ext cx="2863291" cy="1081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90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52" t="5476" r="1752" b="5476"/>
          <a:stretch/>
        </p:blipFill>
        <p:spPr>
          <a:xfrm>
            <a:off x="1257302" y="1057275"/>
            <a:ext cx="7543799" cy="5657850"/>
          </a:xfrm>
          <a:prstGeom prst="rect">
            <a:avLst/>
          </a:prstGeom>
          <a:solidFill>
            <a:schemeClr val="bg2"/>
          </a:solidFill>
        </p:spPr>
      </p:pic>
      <p:sp>
        <p:nvSpPr>
          <p:cNvPr id="6" name="Title 6"/>
          <p:cNvSpPr txBox="1">
            <a:spLocks/>
          </p:cNvSpPr>
          <p:nvPr/>
        </p:nvSpPr>
        <p:spPr>
          <a:xfrm>
            <a:off x="1565950" y="2740829"/>
            <a:ext cx="6920927" cy="2181478"/>
          </a:xfrm>
          <a:prstGeom prst="rect">
            <a:avLst/>
          </a:prstGeom>
        </p:spPr>
        <p:txBody>
          <a:bodyPr anchor="ctr"/>
          <a:lstStyle/>
          <a:p>
            <a:pPr algn="ctr" defTabSz="377190">
              <a:lnSpc>
                <a:spcPct val="90000"/>
              </a:lnSpc>
              <a:spcBef>
                <a:spcPct val="0"/>
              </a:spcBef>
              <a:defRPr/>
            </a:pPr>
            <a:r>
              <a:rPr lang="en-US" sz="3630" spc="-83" dirty="0">
                <a:solidFill>
                  <a:schemeClr val="bg1"/>
                </a:solidFill>
                <a:latin typeface="Arial"/>
                <a:ea typeface="+mj-ea"/>
                <a:cs typeface="Arial"/>
              </a:rPr>
              <a:t>…and new behaviors are needed to support better learning</a:t>
            </a:r>
            <a:endParaRPr lang="en-US" sz="3630" b="1" spc="-83" dirty="0">
              <a:solidFill>
                <a:schemeClr val="bg1"/>
              </a:solidFill>
              <a:latin typeface="Arial"/>
              <a:ea typeface="+mj-ea"/>
              <a:cs typeface="Arial"/>
            </a:endParaRPr>
          </a:p>
        </p:txBody>
      </p:sp>
    </p:spTree>
    <p:extLst>
      <p:ext uri="{BB962C8B-B14F-4D97-AF65-F5344CB8AC3E}">
        <p14:creationId xmlns:p14="http://schemas.microsoft.com/office/powerpoint/2010/main" val="305768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52" t="5476" r="1752" b="5476"/>
          <a:stretch/>
        </p:blipFill>
        <p:spPr>
          <a:xfrm>
            <a:off x="1257302" y="1057275"/>
            <a:ext cx="7543799" cy="5657850"/>
          </a:xfrm>
          <a:prstGeom prst="rect">
            <a:avLst/>
          </a:prstGeom>
          <a:solidFill>
            <a:schemeClr val="bg2"/>
          </a:solidFill>
        </p:spPr>
      </p:pic>
      <p:sp>
        <p:nvSpPr>
          <p:cNvPr id="6" name="Title 6"/>
          <p:cNvSpPr txBox="1">
            <a:spLocks/>
          </p:cNvSpPr>
          <p:nvPr/>
        </p:nvSpPr>
        <p:spPr>
          <a:xfrm>
            <a:off x="1565950" y="2740829"/>
            <a:ext cx="6920927" cy="2181478"/>
          </a:xfrm>
          <a:prstGeom prst="rect">
            <a:avLst/>
          </a:prstGeom>
        </p:spPr>
        <p:txBody>
          <a:bodyPr anchor="ctr"/>
          <a:lstStyle/>
          <a:p>
            <a:pPr algn="ctr" defTabSz="377190">
              <a:lnSpc>
                <a:spcPct val="90000"/>
              </a:lnSpc>
              <a:spcBef>
                <a:spcPct val="0"/>
              </a:spcBef>
              <a:defRPr/>
            </a:pPr>
            <a:r>
              <a:rPr lang="en-US" sz="3630" spc="-83" dirty="0">
                <a:solidFill>
                  <a:schemeClr val="bg1"/>
                </a:solidFill>
                <a:latin typeface="Arial"/>
                <a:ea typeface="+mj-ea"/>
                <a:cs typeface="Arial"/>
              </a:rPr>
              <a:t>h</a:t>
            </a:r>
            <a:r>
              <a:rPr lang="en-US" sz="3630" b="1" spc="-83" dirty="0">
                <a:solidFill>
                  <a:schemeClr val="bg1"/>
                </a:solidFill>
                <a:latin typeface="Arial"/>
                <a:ea typeface="+mj-ea"/>
                <a:cs typeface="Arial"/>
              </a:rPr>
              <a:t>ow</a:t>
            </a:r>
            <a:r>
              <a:rPr lang="en-US" sz="3630" spc="-83" dirty="0">
                <a:solidFill>
                  <a:schemeClr val="bg1"/>
                </a:solidFill>
                <a:latin typeface="Arial"/>
                <a:ea typeface="+mj-ea"/>
                <a:cs typeface="Arial"/>
              </a:rPr>
              <a:t> might you</a:t>
            </a:r>
            <a:r>
              <a:rPr lang="en-US" sz="3630" b="1" spc="-83" dirty="0">
                <a:solidFill>
                  <a:schemeClr val="bg1"/>
                </a:solidFill>
                <a:latin typeface="Arial"/>
                <a:ea typeface="+mj-ea"/>
                <a:cs typeface="Arial"/>
              </a:rPr>
              <a:t> leverage your faculty spaces as a strategic tool to improve student success?</a:t>
            </a:r>
          </a:p>
        </p:txBody>
      </p:sp>
    </p:spTree>
    <p:extLst>
      <p:ext uri="{BB962C8B-B14F-4D97-AF65-F5344CB8AC3E}">
        <p14:creationId xmlns:p14="http://schemas.microsoft.com/office/powerpoint/2010/main" val="407079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100" y="7174369"/>
            <a:ext cx="186531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fld id="{B726EB82-585A-48B5-9CC0-BBCC17FDBB71}" type="datetime1">
              <a:rPr kumimoji="0" lang="en-US" sz="800" b="0" i="0" u="none" strike="noStrike" cap="none" normalizeH="0" baseline="0" smtClean="0">
                <a:ln>
                  <a:noFill/>
                </a:ln>
                <a:solidFill>
                  <a:srgbClr val="6C6F70"/>
                </a:solidFill>
                <a:effectLst/>
                <a:latin typeface="Arial" pitchFamily="34" charset="0"/>
                <a:ea typeface="Calibri" pitchFamily="34" charset="0"/>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pPr>
              <a:t>5/31/2019</a:t>
            </a:fld>
            <a:r>
              <a:rPr kumimoji="0" lang="en-US" sz="800" b="0" i="0" u="none" strike="noStrike" cap="none" normalizeH="0" baseline="0" dirty="0">
                <a:ln>
                  <a:noFill/>
                </a:ln>
                <a:solidFill>
                  <a:srgbClr val="6C6F70"/>
                </a:solidFill>
                <a:effectLst/>
                <a:latin typeface="Arial" pitchFamily="34" charset="0"/>
                <a:ea typeface="Calibri" pitchFamily="34" charset="0"/>
                <a:cs typeface="Times New Roman" pitchFamily="18" charset="0"/>
              </a:rPr>
              <a:t> Steelcase Inc.</a:t>
            </a:r>
            <a:endParaRPr kumimoji="0" lang="en-US" sz="1100" b="0" i="0" u="none" strike="noStrike" cap="none" normalizeH="0" baseline="0" dirty="0">
              <a:ln>
                <a:noFill/>
              </a:ln>
              <a:solidFill>
                <a:srgbClr val="6C6F70"/>
              </a:solidFill>
              <a:effectLst/>
              <a:latin typeface="Arial" pitchFamily="34" charset="0"/>
            </a:endParaRPr>
          </a:p>
        </p:txBody>
      </p:sp>
      <p:sp>
        <p:nvSpPr>
          <p:cNvPr id="4" name="Rectangle 3"/>
          <p:cNvSpPr/>
          <p:nvPr/>
        </p:nvSpPr>
        <p:spPr>
          <a:xfrm>
            <a:off x="0" y="7239000"/>
            <a:ext cx="835818"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800" dirty="0">
              <a:solidFill>
                <a:srgbClr val="6C6F70"/>
              </a:solidFill>
            </a:endParaRPr>
          </a:p>
        </p:txBody>
      </p:sp>
      <p:sp>
        <p:nvSpPr>
          <p:cNvPr id="5" name="TextBox 4"/>
          <p:cNvSpPr txBox="1"/>
          <p:nvPr/>
        </p:nvSpPr>
        <p:spPr>
          <a:xfrm>
            <a:off x="611981" y="7181850"/>
            <a:ext cx="259985" cy="215433"/>
          </a:xfrm>
          <a:prstGeom prst="rect">
            <a:avLst/>
          </a:prstGeom>
        </p:spPr>
        <p:txBody>
          <a:bodyPr vert="horz" wrap="none" lIns="91429" tIns="45715" rIns="91429" bIns="45715" rtlCol="0" anchor="t" anchorCtr="0">
            <a:spAutoFit/>
          </a:bodyPr>
          <a:lstStyle/>
          <a:p>
            <a:pPr>
              <a:spcAft>
                <a:spcPts val="1800"/>
              </a:spcAft>
              <a:buClr>
                <a:srgbClr val="0090CA"/>
              </a:buClr>
            </a:pPr>
            <a:r>
              <a:rPr lang="en-US" sz="800" baseline="0" dirty="0">
                <a:solidFill>
                  <a:srgbClr val="6C6F70"/>
                </a:solidFill>
                <a:latin typeface="Arial" pitchFamily="34" charset="0"/>
                <a:cs typeface="Arial" pitchFamily="34" charset="0"/>
              </a:rPr>
              <a:t>©</a:t>
            </a:r>
          </a:p>
        </p:txBody>
      </p:sp>
      <p:pic>
        <p:nvPicPr>
          <p:cNvPr id="7" name="Picture 2" descr="C:\Users\LRANEY\Google Drive\Education\SES\SC_EDU_424_LG_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1" y="2410409"/>
            <a:ext cx="4953000" cy="181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63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762A0-8D3E-4C00-8B61-ECA9AC7BEB96}"/>
              </a:ext>
            </a:extLst>
          </p:cNvPr>
          <p:cNvSpPr/>
          <p:nvPr/>
        </p:nvSpPr>
        <p:spPr>
          <a:xfrm>
            <a:off x="4832350" y="2286000"/>
            <a:ext cx="5073650" cy="3317062"/>
          </a:xfrm>
          <a:prstGeom prst="rect">
            <a:avLst/>
          </a:prstGeom>
        </p:spPr>
        <p:txBody>
          <a:bodyPr wrap="square">
            <a:spAutoFit/>
          </a:bodyPr>
          <a:lstStyle/>
          <a:p>
            <a:endParaRPr lang="en-US" sz="1650" b="1" dirty="0">
              <a:latin typeface="Tahoma" panose="020B0604030504040204" pitchFamily="34" charset="0"/>
              <a:ea typeface="Calibri" panose="020F0502020204030204" pitchFamily="34" charset="0"/>
              <a:cs typeface="Times New Roman" panose="02020603050405020304" pitchFamily="18" charset="0"/>
            </a:endParaRPr>
          </a:p>
          <a:p>
            <a:endParaRPr lang="en-US" sz="1155" b="1" dirty="0">
              <a:latin typeface="Verdana" panose="020B0604030504040204" pitchFamily="34" charset="0"/>
              <a:ea typeface="Calibri" panose="020F0502020204030204" pitchFamily="34" charset="0"/>
              <a:cs typeface="Times New Roman" panose="02020603050405020304" pitchFamily="18" charset="0"/>
            </a:endParaRPr>
          </a:p>
          <a:p>
            <a:r>
              <a:rPr lang="en-US" sz="1650" b="1" dirty="0">
                <a:latin typeface="Tahoma" panose="020B0604030504040204" pitchFamily="34" charset="0"/>
                <a:ea typeface="Calibri" panose="020F0502020204030204" pitchFamily="34" charset="0"/>
                <a:cs typeface="Times New Roman" panose="02020603050405020304" pitchFamily="18" charset="0"/>
              </a:rPr>
              <a:t>*</a:t>
            </a:r>
            <a:r>
              <a:rPr lang="en-US" sz="1650" i="1" dirty="0">
                <a:latin typeface="Tahoma" panose="020B0604030504040204" pitchFamily="34" charset="0"/>
                <a:ea typeface="Calibri" panose="020F0502020204030204" pitchFamily="34" charset="0"/>
                <a:cs typeface="Times New Roman" panose="02020603050405020304" pitchFamily="18" charset="0"/>
              </a:rPr>
              <a:t>Brief share of research on the key trends and  issues colleges and universities face today:</a:t>
            </a:r>
            <a:r>
              <a:rPr lang="en-US" sz="1650" b="1" dirty="0">
                <a:latin typeface="Tahoma" panose="020B0604030504040204" pitchFamily="34" charset="0"/>
                <a:ea typeface="Calibri" panose="020F0502020204030204" pitchFamily="34" charset="0"/>
                <a:cs typeface="Times New Roman" panose="02020603050405020304" pitchFamily="18" charset="0"/>
              </a:rPr>
              <a:t>  Introduce the idea of “hop, skip, jump” regarding Private Office </a:t>
            </a:r>
            <a:r>
              <a:rPr lang="en-US" sz="1650" b="1" dirty="0" err="1">
                <a:latin typeface="Tahoma" panose="020B0604030504040204" pitchFamily="34" charset="0"/>
                <a:ea typeface="Calibri" panose="020F0502020204030204" pitchFamily="34" charset="0"/>
                <a:cs typeface="Times New Roman" panose="02020603050405020304" pitchFamily="18" charset="0"/>
              </a:rPr>
              <a:t>deskgn</a:t>
            </a:r>
            <a:endParaRPr lang="en-US" sz="1155" b="1" dirty="0">
              <a:latin typeface="Verdana" panose="020B0604030504040204" pitchFamily="34" charset="0"/>
              <a:ea typeface="Calibri" panose="020F0502020204030204" pitchFamily="34" charset="0"/>
              <a:cs typeface="Times New Roman" panose="02020603050405020304" pitchFamily="18" charset="0"/>
            </a:endParaRPr>
          </a:p>
          <a:p>
            <a:r>
              <a:rPr lang="en-US" sz="1650" dirty="0">
                <a:latin typeface="Tahoma" panose="020B0604030504040204" pitchFamily="34" charset="0"/>
                <a:ea typeface="Calibri" panose="020F0502020204030204" pitchFamily="34" charset="0"/>
                <a:cs typeface="Times New Roman" panose="02020603050405020304" pitchFamily="18" charset="0"/>
              </a:rPr>
              <a:t> </a:t>
            </a:r>
            <a:endParaRPr lang="en-US" sz="1155" b="1" dirty="0">
              <a:latin typeface="Verdana" panose="020B0604030504040204" pitchFamily="34" charset="0"/>
              <a:ea typeface="Calibri" panose="020F0502020204030204" pitchFamily="34" charset="0"/>
              <a:cs typeface="Times New Roman" panose="02020603050405020304" pitchFamily="18" charset="0"/>
            </a:endParaRPr>
          </a:p>
          <a:p>
            <a:r>
              <a:rPr lang="en-US" sz="1650" b="1" dirty="0">
                <a:latin typeface="Tahoma" panose="020B0604030504040204" pitchFamily="34" charset="0"/>
                <a:ea typeface="Calibri" panose="020F0502020204030204" pitchFamily="34" charset="0"/>
                <a:cs typeface="Times New Roman" panose="02020603050405020304" pitchFamily="18" charset="0"/>
              </a:rPr>
              <a:t>*</a:t>
            </a:r>
            <a:r>
              <a:rPr lang="en-US" sz="1650" i="1" dirty="0">
                <a:latin typeface="Tahoma" panose="020B0604030504040204" pitchFamily="34" charset="0"/>
                <a:ea typeface="Calibri" panose="020F0502020204030204" pitchFamily="34" charset="0"/>
                <a:cs typeface="Times New Roman" panose="02020603050405020304" pitchFamily="18" charset="0"/>
              </a:rPr>
              <a:t>Group activity and share around where work is being done today:</a:t>
            </a:r>
            <a:r>
              <a:rPr lang="en-US" sz="1650" b="1" dirty="0">
                <a:latin typeface="Tahoma" panose="020B0604030504040204" pitchFamily="34" charset="0"/>
                <a:ea typeface="Calibri" panose="020F0502020204030204" pitchFamily="34" charset="0"/>
                <a:cs typeface="Times New Roman" panose="02020603050405020304" pitchFamily="18" charset="0"/>
              </a:rPr>
              <a:t>  Discuss what opportunities and challenges that </a:t>
            </a:r>
            <a:r>
              <a:rPr lang="en-US" sz="1650" b="1" dirty="0" smtClean="0">
                <a:latin typeface="Tahoma" panose="020B0604030504040204" pitchFamily="34" charset="0"/>
                <a:ea typeface="Calibri" panose="020F0502020204030204" pitchFamily="34" charset="0"/>
                <a:cs typeface="Times New Roman" panose="02020603050405020304" pitchFamily="18" charset="0"/>
              </a:rPr>
              <a:t>CSU </a:t>
            </a:r>
            <a:r>
              <a:rPr lang="en-US" sz="1650" b="1" dirty="0">
                <a:latin typeface="Tahoma" panose="020B0604030504040204" pitchFamily="34" charset="0"/>
                <a:ea typeface="Calibri" panose="020F0502020204030204" pitchFamily="34" charset="0"/>
                <a:cs typeface="Times New Roman" panose="02020603050405020304" pitchFamily="18" charset="0"/>
              </a:rPr>
              <a:t>has with these key elements today</a:t>
            </a:r>
            <a:endParaRPr lang="en-US" sz="1155" b="1" dirty="0">
              <a:latin typeface="Verdana" panose="020B0604030504040204" pitchFamily="34" charset="0"/>
              <a:ea typeface="Calibri" panose="020F0502020204030204" pitchFamily="34" charset="0"/>
              <a:cs typeface="Times New Roman" panose="02020603050405020304" pitchFamily="18" charset="0"/>
            </a:endParaRPr>
          </a:p>
          <a:p>
            <a:r>
              <a:rPr lang="en-US" sz="1650" b="1" dirty="0">
                <a:latin typeface="Tahoma" panose="020B0604030504040204" pitchFamily="34" charset="0"/>
                <a:ea typeface="Calibri" panose="020F0502020204030204" pitchFamily="34" charset="0"/>
                <a:cs typeface="Times New Roman" panose="02020603050405020304" pitchFamily="18" charset="0"/>
              </a:rPr>
              <a:t> </a:t>
            </a:r>
            <a:endParaRPr lang="en-US" sz="1155" b="1" dirty="0">
              <a:latin typeface="Verdana" panose="020B0604030504040204" pitchFamily="34" charset="0"/>
              <a:ea typeface="Calibri" panose="020F0502020204030204" pitchFamily="34" charset="0"/>
              <a:cs typeface="Times New Roman" panose="02020603050405020304" pitchFamily="18" charset="0"/>
            </a:endParaRPr>
          </a:p>
          <a:p>
            <a:r>
              <a:rPr lang="en-US" sz="1650" b="1" dirty="0">
                <a:latin typeface="Tahoma" panose="020B0604030504040204" pitchFamily="34" charset="0"/>
                <a:ea typeface="Calibri" panose="020F0502020204030204" pitchFamily="34" charset="0"/>
                <a:cs typeface="Times New Roman" panose="02020603050405020304" pitchFamily="18" charset="0"/>
              </a:rPr>
              <a:t>*trending </a:t>
            </a:r>
            <a:r>
              <a:rPr lang="en-US" sz="1650" i="1" dirty="0">
                <a:latin typeface="Tahoma" panose="020B0604030504040204" pitchFamily="34" charset="0"/>
                <a:ea typeface="Calibri" panose="020F0502020204030204" pitchFamily="34" charset="0"/>
                <a:cs typeface="Times New Roman" panose="02020603050405020304" pitchFamily="18" charset="0"/>
              </a:rPr>
              <a:t>Design Application review</a:t>
            </a:r>
            <a:endParaRPr lang="en-US" sz="1155" b="1" dirty="0">
              <a:solidFill>
                <a:schemeClr val="accent1"/>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37D754A-AB99-43AD-BB38-8140F339883E}"/>
              </a:ext>
            </a:extLst>
          </p:cNvPr>
          <p:cNvSpPr txBox="1"/>
          <p:nvPr/>
        </p:nvSpPr>
        <p:spPr>
          <a:xfrm>
            <a:off x="4485662" y="838200"/>
            <a:ext cx="5039338" cy="523220"/>
          </a:xfrm>
          <a:prstGeom prst="rect">
            <a:avLst/>
          </a:prstGeom>
          <a:noFill/>
        </p:spPr>
        <p:txBody>
          <a:bodyPr wrap="square" rtlCol="0">
            <a:spAutoFit/>
          </a:bodyPr>
          <a:lstStyle/>
          <a:p>
            <a:pPr algn="ctr"/>
            <a:r>
              <a:rPr lang="en-US" sz="2800" b="1" dirty="0">
                <a:solidFill>
                  <a:schemeClr val="accent1"/>
                </a:solidFill>
                <a:latin typeface="Tahoma" panose="020B0604030504040204" pitchFamily="34" charset="0"/>
                <a:cs typeface="Times New Roman" panose="02020603050405020304" pitchFamily="18" charset="0"/>
              </a:rPr>
              <a:t>Workshop Overview:</a:t>
            </a:r>
          </a:p>
        </p:txBody>
      </p:sp>
      <p:pic>
        <p:nvPicPr>
          <p:cNvPr id="4" name="Picture 3">
            <a:extLst>
              <a:ext uri="{FF2B5EF4-FFF2-40B4-BE49-F238E27FC236}">
                <a16:creationId xmlns:a16="http://schemas.microsoft.com/office/drawing/2014/main" id="{2F80BD1B-7F32-46C6-9C7E-B1283EFB9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70" y="4459096"/>
            <a:ext cx="4064000" cy="3048000"/>
          </a:xfrm>
          <a:prstGeom prst="rect">
            <a:avLst/>
          </a:prstGeom>
        </p:spPr>
      </p:pic>
      <p:pic>
        <p:nvPicPr>
          <p:cNvPr id="6" name="Picture 5">
            <a:extLst>
              <a:ext uri="{FF2B5EF4-FFF2-40B4-BE49-F238E27FC236}">
                <a16:creationId xmlns:a16="http://schemas.microsoft.com/office/drawing/2014/main" id="{DBD460AF-A8A5-4416-B50F-613D6D45A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082" y="914400"/>
            <a:ext cx="4165688" cy="3124266"/>
          </a:xfrm>
          <a:prstGeom prst="rect">
            <a:avLst/>
          </a:prstGeom>
        </p:spPr>
      </p:pic>
    </p:spTree>
    <p:extLst>
      <p:ext uri="{BB962C8B-B14F-4D97-AF65-F5344CB8AC3E}">
        <p14:creationId xmlns:p14="http://schemas.microsoft.com/office/powerpoint/2010/main" val="383538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txBox="1">
            <a:spLocks/>
          </p:cNvSpPr>
          <p:nvPr/>
        </p:nvSpPr>
        <p:spPr>
          <a:xfrm>
            <a:off x="5867400" y="3124200"/>
            <a:ext cx="3499936" cy="304800"/>
          </a:xfrm>
          <a:prstGeom prst="rect">
            <a:avLst/>
          </a:prstGeom>
        </p:spPr>
        <p:txBody>
          <a:bodyPr anchor="t" anchorCtr="0">
            <a:noAutofit/>
          </a:bodyPr>
          <a:lstStyle>
            <a:lvl1pPr marL="0" indent="0" algn="l" defTabSz="909499" rtl="0" eaLnBrk="1" latinLnBrk="0" hangingPunct="1">
              <a:lnSpc>
                <a:spcPct val="100000"/>
              </a:lnSpc>
              <a:spcBef>
                <a:spcPts val="0"/>
              </a:spcBef>
              <a:spcAft>
                <a:spcPts val="669"/>
              </a:spcAft>
              <a:buFont typeface="Arial" pitchFamily="34" charset="0"/>
              <a:buNone/>
              <a:tabLst/>
              <a:defRPr sz="1800" b="1" kern="1200" cap="all" baseline="0">
                <a:solidFill>
                  <a:srgbClr val="0096DB"/>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cap="none" dirty="0">
                <a:solidFill>
                  <a:srgbClr val="4BC7E7"/>
                </a:solidFill>
              </a:rPr>
              <a:t>contents include</a:t>
            </a:r>
          </a:p>
        </p:txBody>
      </p:sp>
      <p:sp>
        <p:nvSpPr>
          <p:cNvPr id="11" name="Title 1"/>
          <p:cNvSpPr txBox="1">
            <a:spLocks/>
          </p:cNvSpPr>
          <p:nvPr/>
        </p:nvSpPr>
        <p:spPr>
          <a:xfrm>
            <a:off x="609600" y="853440"/>
            <a:ext cx="8686800" cy="365760"/>
          </a:xfrm>
          <a:prstGeom prst="rect">
            <a:avLst/>
          </a:prstGeom>
        </p:spPr>
        <p:txBody>
          <a:bodyPr anchor="b" anchorCtr="0">
            <a:noAutofit/>
          </a:bodyPr>
          <a:lstStyle>
            <a:lvl1pPr marL="0" algn="l" defTabSz="909499" rtl="0" eaLnBrk="1" latinLnBrk="0" hangingPunct="1">
              <a:spcBef>
                <a:spcPct val="0"/>
              </a:spcBef>
              <a:buNone/>
              <a:tabLst/>
              <a:defRPr kumimoji="0" lang="en-US" sz="2400" b="1" i="0" u="none" strike="noStrike" kern="1200" cap="all" spc="0" normalizeH="0" baseline="0" noProof="0">
                <a:ln>
                  <a:noFill/>
                </a:ln>
                <a:solidFill>
                  <a:srgbClr val="0096DB"/>
                </a:solidFill>
                <a:effectLst/>
                <a:uLnTx/>
                <a:uFillTx/>
                <a:latin typeface="+mn-lt"/>
                <a:ea typeface="+mn-ea"/>
                <a:cs typeface="+mn-cs"/>
              </a:defRPr>
            </a:lvl1pPr>
          </a:lstStyle>
          <a:p>
            <a:r>
              <a:rPr lang="en-US" cap="none" dirty="0">
                <a:solidFill>
                  <a:srgbClr val="4BC7E7"/>
                </a:solidFill>
              </a:rPr>
              <a:t>discovery exercise discussion summary</a:t>
            </a:r>
          </a:p>
        </p:txBody>
      </p:sp>
      <p:sp>
        <p:nvSpPr>
          <p:cNvPr id="12" name="L-Shape 11"/>
          <p:cNvSpPr/>
          <p:nvPr/>
        </p:nvSpPr>
        <p:spPr>
          <a:xfrm rot="5400000">
            <a:off x="700605" y="1792963"/>
            <a:ext cx="360040" cy="360040"/>
          </a:xfrm>
          <a:prstGeom prst="corner">
            <a:avLst>
              <a:gd name="adj1" fmla="val 39931"/>
              <a:gd name="adj2" fmla="val 37562"/>
            </a:avLst>
          </a:prstGeom>
          <a:solidFill>
            <a:srgbClr val="D9D9D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9D9D9"/>
              </a:solidFill>
              <a:effectLst/>
              <a:uLnTx/>
              <a:uFillTx/>
              <a:latin typeface="Arial"/>
              <a:ea typeface="+mn-ea"/>
              <a:cs typeface="+mn-cs"/>
            </a:endParaRPr>
          </a:p>
        </p:txBody>
      </p:sp>
      <p:sp>
        <p:nvSpPr>
          <p:cNvPr id="16" name="Text Placeholder 3"/>
          <p:cNvSpPr txBox="1">
            <a:spLocks/>
          </p:cNvSpPr>
          <p:nvPr/>
        </p:nvSpPr>
        <p:spPr>
          <a:xfrm>
            <a:off x="914400" y="1981200"/>
            <a:ext cx="3733800" cy="3471672"/>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400" kern="120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6C6F70"/>
                </a:solidFill>
              </a:rPr>
              <a:t>In a </a:t>
            </a:r>
            <a:r>
              <a:rPr lang="en-US" b="1" dirty="0">
                <a:solidFill>
                  <a:srgbClr val="6C6F70"/>
                </a:solidFill>
              </a:rPr>
              <a:t>Discovery Exercise </a:t>
            </a:r>
            <a:r>
              <a:rPr lang="en-US" dirty="0">
                <a:solidFill>
                  <a:srgbClr val="6C6F70"/>
                </a:solidFill>
              </a:rPr>
              <a:t>discussion, we explored a broad range of issues focusing on where work gets done. Our goal was to prioritize and align on the top issues that impact your institution. We discussed the physical space implications of each and opportunities to explicitly support students and instructors within your institution.</a:t>
            </a:r>
          </a:p>
          <a:p>
            <a:r>
              <a:rPr lang="en-US" dirty="0">
                <a:solidFill>
                  <a:srgbClr val="6C6F70"/>
                </a:solidFill>
              </a:rPr>
              <a:t>Within this document, we have summarized the issues that were identified as the highest priorities. Let’s review the discussion and understand  potential next steps.</a:t>
            </a:r>
          </a:p>
        </p:txBody>
      </p:sp>
      <p:sp>
        <p:nvSpPr>
          <p:cNvPr id="17" name="Text Placeholder 3"/>
          <p:cNvSpPr txBox="1">
            <a:spLocks/>
          </p:cNvSpPr>
          <p:nvPr/>
        </p:nvSpPr>
        <p:spPr>
          <a:xfrm>
            <a:off x="5867400" y="3505200"/>
            <a:ext cx="3505200" cy="3741738"/>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400" b="0" kern="1200" cap="none"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6C6F70"/>
                </a:solidFill>
              </a:rPr>
              <a:t>Intent</a:t>
            </a:r>
          </a:p>
          <a:p>
            <a:r>
              <a:rPr lang="en-US" dirty="0">
                <a:solidFill>
                  <a:srgbClr val="6C6F70"/>
                </a:solidFill>
              </a:rPr>
              <a:t>Issues and priorities</a:t>
            </a:r>
          </a:p>
          <a:p>
            <a:r>
              <a:rPr lang="en-US" dirty="0">
                <a:solidFill>
                  <a:srgbClr val="6C6F70"/>
                </a:solidFill>
              </a:rPr>
              <a:t>Space implications and next steps</a:t>
            </a:r>
          </a:p>
        </p:txBody>
      </p:sp>
      <p:cxnSp>
        <p:nvCxnSpPr>
          <p:cNvPr id="21" name="Straight Connector 20"/>
          <p:cNvCxnSpPr/>
          <p:nvPr/>
        </p:nvCxnSpPr>
        <p:spPr>
          <a:xfrm flipH="1">
            <a:off x="5934476" y="3453014"/>
            <a:ext cx="3432860" cy="0"/>
          </a:xfrm>
          <a:prstGeom prst="line">
            <a:avLst/>
          </a:prstGeom>
          <a:ln w="9525" cmpd="sng">
            <a:solidFill>
              <a:srgbClr val="D9D9D9"/>
            </a:solidFill>
          </a:ln>
          <a:effectLst/>
        </p:spPr>
        <p:style>
          <a:lnRef idx="1">
            <a:schemeClr val="dk1"/>
          </a:lnRef>
          <a:fillRef idx="0">
            <a:schemeClr val="dk1"/>
          </a:fillRef>
          <a:effectRef idx="0">
            <a:schemeClr val="dk1"/>
          </a:effectRef>
          <a:fontRef idx="minor">
            <a:schemeClr val="tx1"/>
          </a:fontRef>
        </p:style>
      </p:cxnSp>
      <p:sp>
        <p:nvSpPr>
          <p:cNvPr id="22" name="L-Shape 21"/>
          <p:cNvSpPr/>
          <p:nvPr/>
        </p:nvSpPr>
        <p:spPr>
          <a:xfrm rot="16200000">
            <a:off x="4267200" y="4572000"/>
            <a:ext cx="936104" cy="936104"/>
          </a:xfrm>
          <a:prstGeom prst="corner">
            <a:avLst>
              <a:gd name="adj1" fmla="val 39931"/>
              <a:gd name="adj2" fmla="val 37562"/>
            </a:avLst>
          </a:prstGeom>
          <a:solidFill>
            <a:srgbClr val="D9D9D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Rectangle 1"/>
          <p:cNvSpPr>
            <a:spLocks noChangeArrowheads="1"/>
          </p:cNvSpPr>
          <p:nvPr/>
        </p:nvSpPr>
        <p:spPr bwMode="auto">
          <a:xfrm>
            <a:off x="6628332" y="7252156"/>
            <a:ext cx="282046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all" normalizeH="0" dirty="0">
                <a:ln>
                  <a:noFill/>
                </a:ln>
                <a:solidFill>
                  <a:srgbClr val="6C6F70"/>
                </a:solidFill>
                <a:effectLst/>
                <a:latin typeface="Arial" pitchFamily="34" charset="0"/>
                <a:ea typeface="Calibri" pitchFamily="34" charset="0"/>
                <a:cs typeface="Times New Roman" pitchFamily="18" charset="0"/>
              </a:rPr>
              <a:t>Discovery Exercise</a:t>
            </a:r>
            <a:r>
              <a:rPr kumimoji="0" lang="en-US" sz="800" b="0" i="0" u="none" strike="noStrike" cap="none" normalizeH="0" baseline="0" dirty="0">
                <a:ln>
                  <a:noFill/>
                </a:ln>
                <a:solidFill>
                  <a:srgbClr val="6C6F70"/>
                </a:solidFill>
                <a:effectLst/>
                <a:latin typeface="Arial" pitchFamily="34" charset="0"/>
                <a:ea typeface="Calibri" pitchFamily="34" charset="0"/>
                <a:cs typeface="Times New Roman" pitchFamily="18" charset="0"/>
              </a:rPr>
              <a:t>  |  Education</a:t>
            </a:r>
            <a:endParaRPr kumimoji="0" lang="en-US" sz="1100" b="0" i="0" u="none" strike="noStrike" cap="none" normalizeH="0" baseline="0" dirty="0">
              <a:ln>
                <a:noFill/>
              </a:ln>
              <a:solidFill>
                <a:srgbClr val="6C6F70"/>
              </a:solidFill>
              <a:effectLst/>
              <a:latin typeface="Arial" pitchFamily="34" charset="0"/>
            </a:endParaRPr>
          </a:p>
        </p:txBody>
      </p:sp>
    </p:spTree>
    <p:extLst>
      <p:ext uri="{BB962C8B-B14F-4D97-AF65-F5344CB8AC3E}">
        <p14:creationId xmlns:p14="http://schemas.microsoft.com/office/powerpoint/2010/main" val="170272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515" y="335280"/>
            <a:ext cx="9417051" cy="7132320"/>
          </a:xfrm>
          <a:prstGeom prst="rect">
            <a:avLst/>
          </a:prstGeom>
          <a:solidFill>
            <a:srgbClr val="4BC7E7"/>
          </a:solidFill>
          <a:ln>
            <a:noFill/>
          </a:ln>
        </p:spPr>
        <p:style>
          <a:lnRef idx="2">
            <a:schemeClr val="accent1">
              <a:shade val="50000"/>
            </a:schemeClr>
          </a:lnRef>
          <a:fillRef idx="1">
            <a:schemeClr val="accent1"/>
          </a:fillRef>
          <a:effectRef idx="0">
            <a:schemeClr val="accent1"/>
          </a:effectRef>
          <a:fontRef idx="minor">
            <a:schemeClr val="lt1"/>
          </a:fontRef>
        </p:style>
        <p:txBody>
          <a:bodyPr lIns="101876" tIns="50938" rIns="101876" bIns="50938" rtlCol="0" anchor="ctr"/>
          <a:lstStyle/>
          <a:p>
            <a:pPr algn="ctr" defTabSz="1018759"/>
            <a:endParaRPr lang="en-US" dirty="0">
              <a:solidFill>
                <a:srgbClr val="00489A"/>
              </a:solidFill>
            </a:endParaRPr>
          </a:p>
        </p:txBody>
      </p:sp>
      <p:sp>
        <p:nvSpPr>
          <p:cNvPr id="3" name="Title 1"/>
          <p:cNvSpPr txBox="1">
            <a:spLocks/>
          </p:cNvSpPr>
          <p:nvPr/>
        </p:nvSpPr>
        <p:spPr>
          <a:xfrm>
            <a:off x="696913" y="3439180"/>
            <a:ext cx="8668383" cy="523220"/>
          </a:xfrm>
          <a:prstGeom prst="rect">
            <a:avLst/>
          </a:prstGeom>
        </p:spPr>
        <p:txBody>
          <a:bodyPr wrap="square" anchor="b" anchorCtr="0">
            <a:spAutoFit/>
          </a:bodyPr>
          <a:lstStyle>
            <a:lvl1pPr marL="0" algn="r" defTabSz="1018759" rtl="0" eaLnBrk="1" latinLnBrk="0" hangingPunct="1">
              <a:spcBef>
                <a:spcPct val="0"/>
              </a:spcBef>
              <a:buNone/>
              <a:tabLst/>
              <a:defRPr kumimoji="0" lang="en-US" sz="2800" b="1" i="0" u="none" strike="noStrike" kern="1200" cap="all" spc="-100" normalizeH="0" baseline="0" noProof="0" dirty="0">
                <a:ln>
                  <a:noFill/>
                </a:ln>
                <a:solidFill>
                  <a:srgbClr val="191919"/>
                </a:solidFill>
                <a:effectLst/>
                <a:uLnTx/>
                <a:uFillTx/>
                <a:latin typeface="Arial" pitchFamily="34" charset="0"/>
                <a:ea typeface="+mn-ea"/>
                <a:cs typeface="+mn-cs"/>
              </a:defRPr>
            </a:lvl1pPr>
          </a:lstStyle>
          <a:p>
            <a:r>
              <a:rPr lang="en-US" cap="none" dirty="0">
                <a:solidFill>
                  <a:schemeClr val="bg1"/>
                </a:solidFill>
              </a:rPr>
              <a:t>issues and priorities</a:t>
            </a:r>
          </a:p>
        </p:txBody>
      </p:sp>
    </p:spTree>
    <p:extLst>
      <p:ext uri="{BB962C8B-B14F-4D97-AF65-F5344CB8AC3E}">
        <p14:creationId xmlns:p14="http://schemas.microsoft.com/office/powerpoint/2010/main" val="2689763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srcRect l="2500" t="2211" b="12483"/>
          <a:stretch>
            <a:fillRect/>
          </a:stretch>
        </p:blipFill>
        <p:spPr bwMode="auto">
          <a:xfrm>
            <a:off x="6096000" y="1828800"/>
            <a:ext cx="3276600" cy="3827387"/>
          </a:xfrm>
          <a:prstGeom prst="rect">
            <a:avLst/>
          </a:prstGeom>
          <a:noFill/>
          <a:ln w="9525">
            <a:noFill/>
            <a:miter lim="800000"/>
            <a:headEnd/>
            <a:tailEnd/>
          </a:ln>
          <a:effectLst/>
        </p:spPr>
      </p:pic>
      <p:sp>
        <p:nvSpPr>
          <p:cNvPr id="7" name="Text Placeholder 3"/>
          <p:cNvSpPr txBox="1">
            <a:spLocks/>
          </p:cNvSpPr>
          <p:nvPr/>
        </p:nvSpPr>
        <p:spPr>
          <a:xfrm>
            <a:off x="609600" y="1752600"/>
            <a:ext cx="8686800"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669"/>
              </a:spcAft>
              <a:buFont typeface="Arial" pitchFamily="34" charset="0"/>
              <a:buNone/>
              <a:tabLst/>
              <a:defRPr sz="1400" b="1" kern="1200" cap="all"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cap="none" dirty="0">
                <a:solidFill>
                  <a:srgbClr val="6C6F70"/>
                </a:solidFill>
              </a:rPr>
              <a:t>prioritizing faculty office issues</a:t>
            </a:r>
          </a:p>
        </p:txBody>
      </p:sp>
      <p:sp>
        <p:nvSpPr>
          <p:cNvPr id="8" name="Text Placeholder 3"/>
          <p:cNvSpPr txBox="1">
            <a:spLocks/>
          </p:cNvSpPr>
          <p:nvPr/>
        </p:nvSpPr>
        <p:spPr>
          <a:xfrm>
            <a:off x="609600" y="1981200"/>
            <a:ext cx="4419600" cy="381000"/>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400" b="0" kern="1200" cap="none"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6C6F70"/>
                </a:solidFill>
              </a:rPr>
              <a:t>Our discussion included:</a:t>
            </a:r>
          </a:p>
          <a:p>
            <a:pPr marL="173038" indent="-173038">
              <a:buClr>
                <a:srgbClr val="6C6F70"/>
              </a:buClr>
              <a:buFont typeface="Arial" pitchFamily="34" charset="0"/>
              <a:buChar char="•"/>
            </a:pPr>
            <a:r>
              <a:rPr lang="en-US" dirty="0">
                <a:solidFill>
                  <a:srgbClr val="6C6F70"/>
                </a:solidFill>
              </a:rPr>
              <a:t>Identification of key issues and priorities that may be impacting your institution</a:t>
            </a:r>
          </a:p>
          <a:p>
            <a:pPr marL="173038" indent="-173038">
              <a:buClr>
                <a:srgbClr val="6C6F70"/>
              </a:buClr>
              <a:buFont typeface="Arial" pitchFamily="34" charset="0"/>
              <a:buChar char="•"/>
            </a:pPr>
            <a:r>
              <a:rPr lang="en-US" dirty="0">
                <a:solidFill>
                  <a:srgbClr val="6C6F70"/>
                </a:solidFill>
              </a:rPr>
              <a:t>Determination of the multiple places and spaces faculty both work and meet with students.</a:t>
            </a:r>
          </a:p>
          <a:p>
            <a:pPr marL="173038" indent="-173038">
              <a:buClr>
                <a:srgbClr val="6C6F70"/>
              </a:buClr>
              <a:buFont typeface="Arial" pitchFamily="34" charset="0"/>
              <a:buChar char="•"/>
            </a:pPr>
            <a:r>
              <a:rPr lang="en-US" dirty="0">
                <a:solidFill>
                  <a:srgbClr val="6C6F70"/>
                </a:solidFill>
              </a:rPr>
              <a:t>A dialogue regarding statements for the </a:t>
            </a:r>
            <a:br>
              <a:rPr lang="en-US" dirty="0">
                <a:solidFill>
                  <a:srgbClr val="6C6F70"/>
                </a:solidFill>
              </a:rPr>
            </a:br>
            <a:r>
              <a:rPr lang="en-US" dirty="0">
                <a:solidFill>
                  <a:srgbClr val="6C6F70"/>
                </a:solidFill>
              </a:rPr>
              <a:t>collective group</a:t>
            </a:r>
          </a:p>
          <a:p>
            <a:r>
              <a:rPr lang="en-US" dirty="0">
                <a:solidFill>
                  <a:srgbClr val="6C6F70"/>
                </a:solidFill>
              </a:rPr>
              <a:t>A group discussion helped us understand the results and discover key insights for your institution. </a:t>
            </a:r>
          </a:p>
        </p:txBody>
      </p:sp>
      <p:sp>
        <p:nvSpPr>
          <p:cNvPr id="9" name="Text Placeholder 3"/>
          <p:cNvSpPr txBox="1">
            <a:spLocks/>
          </p:cNvSpPr>
          <p:nvPr/>
        </p:nvSpPr>
        <p:spPr>
          <a:xfrm>
            <a:off x="609600" y="1143000"/>
            <a:ext cx="8686800"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669"/>
              </a:spcAft>
              <a:buFont typeface="Arial" pitchFamily="34" charset="0"/>
              <a:buNone/>
              <a:tabLst/>
              <a:defRPr sz="1600" b="1" kern="1200" cap="all" baseline="0">
                <a:solidFill>
                  <a:srgbClr val="6C6F70"/>
                </a:solidFill>
                <a:latin typeface="Arial" pitchFamily="34" charset="0"/>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cap="none" dirty="0"/>
              <a:t>intent</a:t>
            </a:r>
          </a:p>
        </p:txBody>
      </p:sp>
      <p:sp>
        <p:nvSpPr>
          <p:cNvPr id="10" name="Title 1"/>
          <p:cNvSpPr txBox="1">
            <a:spLocks/>
          </p:cNvSpPr>
          <p:nvPr/>
        </p:nvSpPr>
        <p:spPr>
          <a:xfrm>
            <a:off x="609600" y="853440"/>
            <a:ext cx="8686800" cy="365760"/>
          </a:xfrm>
          <a:prstGeom prst="rect">
            <a:avLst/>
          </a:prstGeom>
        </p:spPr>
        <p:txBody>
          <a:bodyPr anchor="b" anchorCtr="0">
            <a:noAutofit/>
          </a:bodyPr>
          <a:lstStyle>
            <a:lvl1pPr marL="0" algn="l" defTabSz="909499" rtl="0" eaLnBrk="1" latinLnBrk="0" hangingPunct="1">
              <a:spcBef>
                <a:spcPct val="0"/>
              </a:spcBef>
              <a:buNone/>
              <a:tabLst/>
              <a:defRPr kumimoji="0" lang="en-US" sz="2400" b="1" i="0" u="none" strike="noStrike" kern="1200" cap="all" spc="0" normalizeH="0" baseline="0" noProof="0">
                <a:ln>
                  <a:noFill/>
                </a:ln>
                <a:solidFill>
                  <a:srgbClr val="0096DB"/>
                </a:solidFill>
                <a:effectLst/>
                <a:uLnTx/>
                <a:uFillTx/>
                <a:latin typeface="+mn-lt"/>
                <a:ea typeface="+mn-ea"/>
                <a:cs typeface="+mn-cs"/>
              </a:defRPr>
            </a:lvl1pPr>
          </a:lstStyle>
          <a:p>
            <a:r>
              <a:rPr lang="en-US" cap="none" dirty="0">
                <a:solidFill>
                  <a:srgbClr val="4BC7E7"/>
                </a:solidFill>
              </a:rPr>
              <a:t>discovery exercise </a:t>
            </a:r>
          </a:p>
        </p:txBody>
      </p:sp>
      <p:sp>
        <p:nvSpPr>
          <p:cNvPr id="11" name="Rectangle 1"/>
          <p:cNvSpPr>
            <a:spLocks noChangeArrowheads="1"/>
          </p:cNvSpPr>
          <p:nvPr/>
        </p:nvSpPr>
        <p:spPr bwMode="auto">
          <a:xfrm>
            <a:off x="6628332" y="7252156"/>
            <a:ext cx="282046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all" normalizeH="0" dirty="0">
                <a:ln>
                  <a:noFill/>
                </a:ln>
                <a:solidFill>
                  <a:srgbClr val="6C6F70"/>
                </a:solidFill>
                <a:effectLst/>
                <a:latin typeface="Arial" pitchFamily="34" charset="0"/>
                <a:ea typeface="Calibri" pitchFamily="34" charset="0"/>
                <a:cs typeface="Times New Roman" pitchFamily="18" charset="0"/>
              </a:rPr>
              <a:t>Discovery Exercise</a:t>
            </a:r>
            <a:r>
              <a:rPr kumimoji="0" lang="en-US" sz="800" b="0" i="0" u="none" strike="noStrike" cap="none" normalizeH="0" baseline="0" dirty="0">
                <a:ln>
                  <a:noFill/>
                </a:ln>
                <a:solidFill>
                  <a:srgbClr val="6C6F70"/>
                </a:solidFill>
                <a:effectLst/>
                <a:latin typeface="Arial" pitchFamily="34" charset="0"/>
                <a:ea typeface="Calibri" pitchFamily="34" charset="0"/>
                <a:cs typeface="Times New Roman" pitchFamily="18" charset="0"/>
              </a:rPr>
              <a:t>  |  Education</a:t>
            </a:r>
            <a:endParaRPr kumimoji="0" lang="en-US" sz="1100" b="0" i="0" u="none" strike="noStrike" cap="none" normalizeH="0" baseline="0" dirty="0">
              <a:ln>
                <a:noFill/>
              </a:ln>
              <a:solidFill>
                <a:srgbClr val="6C6F70"/>
              </a:solidFill>
              <a:effectLst/>
              <a:latin typeface="Arial" pitchFamily="34" charset="0"/>
            </a:endParaRPr>
          </a:p>
        </p:txBody>
      </p:sp>
      <p:sp>
        <p:nvSpPr>
          <p:cNvPr id="12" name="Text Placeholder 3"/>
          <p:cNvSpPr txBox="1">
            <a:spLocks/>
          </p:cNvSpPr>
          <p:nvPr/>
        </p:nvSpPr>
        <p:spPr>
          <a:xfrm>
            <a:off x="6019800" y="5656187"/>
            <a:ext cx="3276600"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200" b="0" kern="1200" cap="none"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6C6F70"/>
                </a:solidFill>
              </a:rPr>
              <a:t>Photo of a Discovery Exercise poster</a:t>
            </a:r>
          </a:p>
        </p:txBody>
      </p:sp>
    </p:spTree>
    <p:extLst>
      <p:ext uri="{BB962C8B-B14F-4D97-AF65-F5344CB8AC3E}">
        <p14:creationId xmlns:p14="http://schemas.microsoft.com/office/powerpoint/2010/main" val="35248902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AB702D-C458-4DF7-8D19-53EC18C717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7000" y="4346612"/>
            <a:ext cx="3251200" cy="2438400"/>
          </a:xfrm>
          <a:prstGeom prst="rect">
            <a:avLst/>
          </a:prstGeom>
        </p:spPr>
      </p:pic>
      <p:pic>
        <p:nvPicPr>
          <p:cNvPr id="4" name="Picture 3" descr="A picture containing whiteboard, text&#10;&#10;Description generated with very high confidence">
            <a:extLst>
              <a:ext uri="{FF2B5EF4-FFF2-40B4-BE49-F238E27FC236}">
                <a16:creationId xmlns:a16="http://schemas.microsoft.com/office/drawing/2014/main" id="{D326778D-DCE0-48D8-827A-BADDDA237C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51200" y="4380454"/>
            <a:ext cx="3251200" cy="2438400"/>
          </a:xfrm>
          <a:prstGeom prst="rect">
            <a:avLst/>
          </a:prstGeom>
        </p:spPr>
      </p:pic>
      <p:pic>
        <p:nvPicPr>
          <p:cNvPr id="6" name="Picture 5" descr="A picture containing indoor&#10;&#10;Description generated with high confidence">
            <a:extLst>
              <a:ext uri="{FF2B5EF4-FFF2-40B4-BE49-F238E27FC236}">
                <a16:creationId xmlns:a16="http://schemas.microsoft.com/office/drawing/2014/main" id="{9AF39AD4-C891-4E5B-A8F3-27B96811BA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448013" y="4354009"/>
            <a:ext cx="3279885" cy="2459914"/>
          </a:xfrm>
          <a:prstGeom prst="rect">
            <a:avLst/>
          </a:prstGeom>
        </p:spPr>
      </p:pic>
      <p:pic>
        <p:nvPicPr>
          <p:cNvPr id="8" name="Picture 7" descr="A close up of text on a whiteboard&#10;&#10;Description generated with high confidence">
            <a:extLst>
              <a:ext uri="{FF2B5EF4-FFF2-40B4-BE49-F238E27FC236}">
                <a16:creationId xmlns:a16="http://schemas.microsoft.com/office/drawing/2014/main" id="{BC6AC83E-5742-4A4F-A675-99B403EAD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171414" y="638586"/>
            <a:ext cx="3279886" cy="2459915"/>
          </a:xfrm>
          <a:prstGeom prst="rect">
            <a:avLst/>
          </a:prstGeom>
        </p:spPr>
      </p:pic>
      <p:sp>
        <p:nvSpPr>
          <p:cNvPr id="9" name="TextBox 8">
            <a:extLst>
              <a:ext uri="{FF2B5EF4-FFF2-40B4-BE49-F238E27FC236}">
                <a16:creationId xmlns:a16="http://schemas.microsoft.com/office/drawing/2014/main" id="{0620CD49-067F-4306-BB64-24C53B54A04E}"/>
              </a:ext>
            </a:extLst>
          </p:cNvPr>
          <p:cNvSpPr txBox="1"/>
          <p:nvPr/>
        </p:nvSpPr>
        <p:spPr>
          <a:xfrm>
            <a:off x="381000" y="914400"/>
            <a:ext cx="2819724" cy="754042"/>
          </a:xfrm>
          <a:prstGeom prst="rect">
            <a:avLst/>
          </a:prstGeom>
        </p:spPr>
        <p:txBody>
          <a:bodyPr vert="horz" wrap="none" lIns="91429" tIns="45715" rIns="91429" bIns="45715" rtlCol="0" anchor="t" anchorCtr="0">
            <a:spAutoFit/>
          </a:bodyPr>
          <a:lstStyle/>
          <a:p>
            <a:pPr>
              <a:spcAft>
                <a:spcPts val="1800"/>
              </a:spcAft>
              <a:buClr>
                <a:srgbClr val="0090CA"/>
              </a:buClr>
            </a:pPr>
            <a:r>
              <a:rPr lang="en-US" sz="1400" b="1" dirty="0">
                <a:solidFill>
                  <a:schemeClr val="accent5"/>
                </a:solidFill>
                <a:latin typeface="Arial" pitchFamily="34" charset="0"/>
                <a:cs typeface="Arial" pitchFamily="34" charset="0"/>
              </a:rPr>
              <a:t>WHERE AND HOW DIFFERENT</a:t>
            </a:r>
          </a:p>
          <a:p>
            <a:pPr>
              <a:spcAft>
                <a:spcPts val="1800"/>
              </a:spcAft>
              <a:buClr>
                <a:srgbClr val="0090CA"/>
              </a:buClr>
            </a:pPr>
            <a:r>
              <a:rPr lang="en-US" sz="1400" b="1" dirty="0">
                <a:solidFill>
                  <a:schemeClr val="accent5"/>
                </a:solidFill>
                <a:latin typeface="Arial" pitchFamily="34" charset="0"/>
                <a:cs typeface="Arial" pitchFamily="34" charset="0"/>
              </a:rPr>
              <a:t>TYPES OF WORK ARE DONE</a:t>
            </a:r>
          </a:p>
        </p:txBody>
      </p:sp>
    </p:spTree>
    <p:extLst>
      <p:ext uri="{BB962C8B-B14F-4D97-AF65-F5344CB8AC3E}">
        <p14:creationId xmlns:p14="http://schemas.microsoft.com/office/powerpoint/2010/main" val="367346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609600" y="1752600"/>
            <a:ext cx="4419600"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669"/>
              </a:spcAft>
              <a:buFont typeface="Arial" pitchFamily="34" charset="0"/>
              <a:buNone/>
              <a:tabLst/>
              <a:defRPr sz="1400" b="1" kern="1200" cap="all"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cap="none" dirty="0">
                <a:solidFill>
                  <a:srgbClr val="6C6F70"/>
                </a:solidFill>
              </a:rPr>
              <a:t>The places faculty are doing their non- classroom work:</a:t>
            </a:r>
          </a:p>
          <a:p>
            <a:endParaRPr lang="en-US" cap="none" dirty="0">
              <a:solidFill>
                <a:srgbClr val="6C6F70"/>
              </a:solidFill>
            </a:endParaRPr>
          </a:p>
          <a:p>
            <a:endParaRPr lang="en-US" cap="none" dirty="0">
              <a:solidFill>
                <a:srgbClr val="6C6F70"/>
              </a:solidFill>
            </a:endParaRPr>
          </a:p>
          <a:p>
            <a:endParaRPr lang="en-US" cap="none" dirty="0">
              <a:solidFill>
                <a:srgbClr val="6C6F70"/>
              </a:solidFill>
            </a:endParaRPr>
          </a:p>
          <a:p>
            <a:endParaRPr lang="en-US" cap="none" dirty="0">
              <a:solidFill>
                <a:srgbClr val="6C6F70"/>
              </a:solidFill>
            </a:endParaRPr>
          </a:p>
        </p:txBody>
      </p:sp>
      <p:sp>
        <p:nvSpPr>
          <p:cNvPr id="11" name="Text Placeholder 3"/>
          <p:cNvSpPr txBox="1">
            <a:spLocks/>
          </p:cNvSpPr>
          <p:nvPr/>
        </p:nvSpPr>
        <p:spPr>
          <a:xfrm>
            <a:off x="609600" y="2819400"/>
            <a:ext cx="4419600" cy="533400"/>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400" b="0" kern="1200" cap="none"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6C6F70"/>
                </a:solidFill>
              </a:rPr>
              <a:t>1.  </a:t>
            </a:r>
            <a:r>
              <a:rPr lang="en-US" b="1" dirty="0">
                <a:solidFill>
                  <a:schemeClr val="accent5"/>
                </a:solidFill>
              </a:rPr>
              <a:t>Lounge Areas: </a:t>
            </a:r>
            <a:r>
              <a:rPr lang="en-US" dirty="0">
                <a:solidFill>
                  <a:schemeClr val="tx1"/>
                </a:solidFill>
              </a:rPr>
              <a:t>No dedicated faculty spot. Currently utilizing the dining area, bookstore, various areas with lounge type furniture</a:t>
            </a:r>
            <a:endParaRPr lang="en-US" dirty="0">
              <a:solidFill>
                <a:srgbClr val="6C6F70"/>
              </a:solidFill>
            </a:endParaRPr>
          </a:p>
          <a:p>
            <a:r>
              <a:rPr lang="en-US" b="1" dirty="0">
                <a:solidFill>
                  <a:srgbClr val="6C6F70"/>
                </a:solidFill>
              </a:rPr>
              <a:t>2. </a:t>
            </a:r>
            <a:r>
              <a:rPr lang="en-US" b="1" dirty="0">
                <a:solidFill>
                  <a:schemeClr val="accent5"/>
                </a:solidFill>
              </a:rPr>
              <a:t>Outdoors:  </a:t>
            </a:r>
            <a:r>
              <a:rPr lang="en-US" dirty="0">
                <a:solidFill>
                  <a:schemeClr val="tx1"/>
                </a:solidFill>
              </a:rPr>
              <a:t>Rejuvenation type activities, walking to clear head</a:t>
            </a:r>
          </a:p>
          <a:p>
            <a:r>
              <a:rPr lang="en-US" b="1" dirty="0">
                <a:solidFill>
                  <a:srgbClr val="6C6F70"/>
                </a:solidFill>
              </a:rPr>
              <a:t>2. </a:t>
            </a:r>
            <a:r>
              <a:rPr lang="en-US" b="1" dirty="0">
                <a:solidFill>
                  <a:schemeClr val="accent5"/>
                </a:solidFill>
              </a:rPr>
              <a:t>The Office:  </a:t>
            </a:r>
            <a:r>
              <a:rPr lang="en-US" dirty="0">
                <a:solidFill>
                  <a:schemeClr val="tx1"/>
                </a:solidFill>
              </a:rPr>
              <a:t>Office used primarily when there is a need to control stimulus </a:t>
            </a:r>
            <a:endParaRPr lang="en-US" dirty="0">
              <a:solidFill>
                <a:srgbClr val="6C6F70"/>
              </a:solidFill>
            </a:endParaRPr>
          </a:p>
          <a:p>
            <a:r>
              <a:rPr lang="en-US" b="1" dirty="0">
                <a:solidFill>
                  <a:srgbClr val="6C6F70"/>
                </a:solidFill>
              </a:rPr>
              <a:t>2. </a:t>
            </a:r>
            <a:r>
              <a:rPr lang="en-US" b="1" dirty="0">
                <a:solidFill>
                  <a:schemeClr val="accent5"/>
                </a:solidFill>
              </a:rPr>
              <a:t>Car:  </a:t>
            </a:r>
            <a:r>
              <a:rPr lang="en-US" dirty="0">
                <a:solidFill>
                  <a:schemeClr val="tx1"/>
                </a:solidFill>
              </a:rPr>
              <a:t>Great down time to gather thoughts and priorities</a:t>
            </a:r>
          </a:p>
          <a:p>
            <a:r>
              <a:rPr lang="en-US" b="1" dirty="0">
                <a:solidFill>
                  <a:srgbClr val="6C6F70"/>
                </a:solidFill>
              </a:rPr>
              <a:t>5. </a:t>
            </a:r>
            <a:r>
              <a:rPr lang="en-US" b="1" dirty="0">
                <a:solidFill>
                  <a:schemeClr val="accent5"/>
                </a:solidFill>
              </a:rPr>
              <a:t>Coffee Shop: </a:t>
            </a:r>
            <a:r>
              <a:rPr lang="en-US" dirty="0">
                <a:solidFill>
                  <a:schemeClr val="tx1"/>
                </a:solidFill>
              </a:rPr>
              <a:t>Enables some work anonymity while also making them available</a:t>
            </a:r>
          </a:p>
          <a:p>
            <a:r>
              <a:rPr lang="en-US" b="1" dirty="0">
                <a:solidFill>
                  <a:schemeClr val="tx1"/>
                </a:solidFill>
              </a:rPr>
              <a:t>6. </a:t>
            </a:r>
            <a:r>
              <a:rPr lang="en-US" b="1" dirty="0">
                <a:solidFill>
                  <a:schemeClr val="bg2">
                    <a:lumMod val="60000"/>
                    <a:lumOff val="40000"/>
                  </a:schemeClr>
                </a:solidFill>
              </a:rPr>
              <a:t>Home:  </a:t>
            </a:r>
            <a:r>
              <a:rPr lang="en-US" dirty="0">
                <a:solidFill>
                  <a:schemeClr val="tx1"/>
                </a:solidFill>
              </a:rPr>
              <a:t>It was noted that when doing shadow work at home, they use a relaxed posture (sofa) but if getting into serious work they will likely move to a table or desk</a:t>
            </a:r>
            <a:endParaRPr lang="en-US" b="1" dirty="0">
              <a:solidFill>
                <a:schemeClr val="bg2">
                  <a:lumMod val="60000"/>
                  <a:lumOff val="40000"/>
                </a:schemeClr>
              </a:solidFill>
            </a:endParaRPr>
          </a:p>
          <a:p>
            <a:r>
              <a:rPr lang="en-US" dirty="0">
                <a:solidFill>
                  <a:srgbClr val="6C6F70"/>
                </a:solidFill>
              </a:rPr>
              <a:t>.</a:t>
            </a:r>
          </a:p>
        </p:txBody>
      </p:sp>
      <p:sp>
        <p:nvSpPr>
          <p:cNvPr id="12" name="Text Placeholder 3"/>
          <p:cNvSpPr txBox="1">
            <a:spLocks/>
          </p:cNvSpPr>
          <p:nvPr/>
        </p:nvSpPr>
        <p:spPr>
          <a:xfrm>
            <a:off x="609600" y="1143000"/>
            <a:ext cx="8686800"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669"/>
              </a:spcAft>
              <a:buFont typeface="Arial" pitchFamily="34" charset="0"/>
              <a:buNone/>
              <a:tabLst/>
              <a:defRPr sz="1600" b="1" kern="1200" cap="all" baseline="0">
                <a:solidFill>
                  <a:srgbClr val="6C6F70"/>
                </a:solidFill>
                <a:latin typeface="Arial" pitchFamily="34" charset="0"/>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cap="none" dirty="0"/>
              <a:t>where</a:t>
            </a:r>
          </a:p>
        </p:txBody>
      </p:sp>
      <p:sp>
        <p:nvSpPr>
          <p:cNvPr id="13" name="Title 1"/>
          <p:cNvSpPr txBox="1">
            <a:spLocks/>
          </p:cNvSpPr>
          <p:nvPr/>
        </p:nvSpPr>
        <p:spPr>
          <a:xfrm>
            <a:off x="609600" y="853440"/>
            <a:ext cx="8686800" cy="365760"/>
          </a:xfrm>
          <a:prstGeom prst="rect">
            <a:avLst/>
          </a:prstGeom>
        </p:spPr>
        <p:txBody>
          <a:bodyPr anchor="b" anchorCtr="0">
            <a:noAutofit/>
          </a:bodyPr>
          <a:lstStyle>
            <a:lvl1pPr marL="0" algn="l" defTabSz="909499" rtl="0" eaLnBrk="1" latinLnBrk="0" hangingPunct="1">
              <a:spcBef>
                <a:spcPct val="0"/>
              </a:spcBef>
              <a:buNone/>
              <a:tabLst/>
              <a:defRPr kumimoji="0" lang="en-US" sz="2400" b="1" i="0" u="none" strike="noStrike" kern="1200" cap="all" spc="0" normalizeH="0" baseline="0" noProof="0">
                <a:ln>
                  <a:noFill/>
                </a:ln>
                <a:solidFill>
                  <a:srgbClr val="0096DB"/>
                </a:solidFill>
                <a:effectLst/>
                <a:uLnTx/>
                <a:uFillTx/>
                <a:latin typeface="+mn-lt"/>
                <a:ea typeface="+mn-ea"/>
                <a:cs typeface="+mn-cs"/>
              </a:defRPr>
            </a:lvl1pPr>
          </a:lstStyle>
          <a:p>
            <a:r>
              <a:rPr lang="en-US" cap="none" dirty="0">
                <a:solidFill>
                  <a:srgbClr val="4BC7E7"/>
                </a:solidFill>
              </a:rPr>
              <a:t>discovery exercise discussion</a:t>
            </a:r>
          </a:p>
        </p:txBody>
      </p:sp>
      <p:sp>
        <p:nvSpPr>
          <p:cNvPr id="15" name="Text Placeholder 3"/>
          <p:cNvSpPr txBox="1">
            <a:spLocks/>
          </p:cNvSpPr>
          <p:nvPr/>
        </p:nvSpPr>
        <p:spPr>
          <a:xfrm>
            <a:off x="5225667" y="6324600"/>
            <a:ext cx="4146933"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200" b="0" kern="1200" cap="none"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6C6F70"/>
              </a:solidFill>
            </a:endParaRPr>
          </a:p>
        </p:txBody>
      </p:sp>
      <p:sp>
        <p:nvSpPr>
          <p:cNvPr id="16" name="Rectangle 1"/>
          <p:cNvSpPr>
            <a:spLocks noChangeArrowheads="1"/>
          </p:cNvSpPr>
          <p:nvPr/>
        </p:nvSpPr>
        <p:spPr bwMode="auto">
          <a:xfrm>
            <a:off x="6628332" y="7252156"/>
            <a:ext cx="282046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all" normalizeH="0" dirty="0">
                <a:ln>
                  <a:noFill/>
                </a:ln>
                <a:solidFill>
                  <a:srgbClr val="6C6F70"/>
                </a:solidFill>
                <a:effectLst/>
                <a:latin typeface="Arial" pitchFamily="34" charset="0"/>
                <a:ea typeface="Calibri" pitchFamily="34" charset="0"/>
                <a:cs typeface="Times New Roman" pitchFamily="18" charset="0"/>
              </a:rPr>
              <a:t>Discovery Exercise</a:t>
            </a:r>
            <a:r>
              <a:rPr kumimoji="0" lang="en-US" sz="800" b="0" i="0" u="none" strike="noStrike" cap="none" normalizeH="0" baseline="0" dirty="0">
                <a:ln>
                  <a:noFill/>
                </a:ln>
                <a:solidFill>
                  <a:srgbClr val="6C6F70"/>
                </a:solidFill>
                <a:effectLst/>
                <a:latin typeface="Arial" pitchFamily="34" charset="0"/>
                <a:ea typeface="Calibri" pitchFamily="34" charset="0"/>
                <a:cs typeface="Times New Roman" pitchFamily="18" charset="0"/>
              </a:rPr>
              <a:t>  |  Education</a:t>
            </a:r>
            <a:endParaRPr kumimoji="0" lang="en-US" sz="1100" b="0" i="0" u="none" strike="noStrike" cap="none" normalizeH="0" baseline="0" dirty="0">
              <a:ln>
                <a:noFill/>
              </a:ln>
              <a:solidFill>
                <a:srgbClr val="6C6F70"/>
              </a:solidFill>
              <a:effectLst/>
              <a:latin typeface="Arial" pitchFamily="34" charset="0"/>
            </a:endParaRPr>
          </a:p>
        </p:txBody>
      </p:sp>
    </p:spTree>
    <p:extLst>
      <p:ext uri="{BB962C8B-B14F-4D97-AF65-F5344CB8AC3E}">
        <p14:creationId xmlns:p14="http://schemas.microsoft.com/office/powerpoint/2010/main" val="99095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609600" y="1752600"/>
            <a:ext cx="4419600"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669"/>
              </a:spcAft>
              <a:buFont typeface="Arial" pitchFamily="34" charset="0"/>
              <a:buNone/>
              <a:tabLst/>
              <a:defRPr sz="1400" b="1" kern="1200" cap="all"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cap="none" dirty="0">
                <a:solidFill>
                  <a:srgbClr val="6C6F70"/>
                </a:solidFill>
              </a:rPr>
              <a:t>Significant comments from discussion:</a:t>
            </a:r>
          </a:p>
          <a:p>
            <a:endParaRPr lang="en-US" cap="none" dirty="0">
              <a:solidFill>
                <a:srgbClr val="6C6F70"/>
              </a:solidFill>
            </a:endParaRPr>
          </a:p>
          <a:p>
            <a:endParaRPr lang="en-US" cap="none" dirty="0">
              <a:solidFill>
                <a:srgbClr val="6C6F70"/>
              </a:solidFill>
            </a:endParaRPr>
          </a:p>
          <a:p>
            <a:endParaRPr lang="en-US" cap="none" dirty="0">
              <a:solidFill>
                <a:srgbClr val="6C6F70"/>
              </a:solidFill>
            </a:endParaRPr>
          </a:p>
          <a:p>
            <a:endParaRPr lang="en-US" cap="none" dirty="0">
              <a:solidFill>
                <a:srgbClr val="6C6F70"/>
              </a:solidFill>
            </a:endParaRPr>
          </a:p>
        </p:txBody>
      </p:sp>
      <p:sp>
        <p:nvSpPr>
          <p:cNvPr id="11" name="Text Placeholder 3"/>
          <p:cNvSpPr txBox="1">
            <a:spLocks/>
          </p:cNvSpPr>
          <p:nvPr/>
        </p:nvSpPr>
        <p:spPr>
          <a:xfrm>
            <a:off x="609600" y="2819400"/>
            <a:ext cx="4419600" cy="533400"/>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400" b="0" kern="1200" cap="none"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srgbClr val="6C6F70"/>
                </a:solidFill>
              </a:rPr>
              <a:t>1.  </a:t>
            </a:r>
            <a:r>
              <a:rPr lang="en-US" dirty="0">
                <a:solidFill>
                  <a:schemeClr val="tx1"/>
                </a:solidFill>
              </a:rPr>
              <a:t>Sterile, empty spaces are not good for students or faculty</a:t>
            </a:r>
            <a:endParaRPr lang="en-US" dirty="0">
              <a:solidFill>
                <a:srgbClr val="6C6F70"/>
              </a:solidFill>
            </a:endParaRPr>
          </a:p>
          <a:p>
            <a:r>
              <a:rPr lang="en-US" b="1" dirty="0">
                <a:solidFill>
                  <a:srgbClr val="6C6F70"/>
                </a:solidFill>
              </a:rPr>
              <a:t>2. </a:t>
            </a:r>
            <a:r>
              <a:rPr lang="en-US" dirty="0">
                <a:solidFill>
                  <a:schemeClr val="tx1"/>
                </a:solidFill>
              </a:rPr>
              <a:t>Importance of being able to close an office door for privacy when a student is upset etc.</a:t>
            </a:r>
            <a:endParaRPr lang="en-US" dirty="0">
              <a:solidFill>
                <a:srgbClr val="6C6F70"/>
              </a:solidFill>
            </a:endParaRPr>
          </a:p>
          <a:p>
            <a:r>
              <a:rPr lang="en-US" b="1" dirty="0">
                <a:solidFill>
                  <a:srgbClr val="6C6F70"/>
                </a:solidFill>
              </a:rPr>
              <a:t>2. </a:t>
            </a:r>
            <a:r>
              <a:rPr lang="en-US" dirty="0">
                <a:solidFill>
                  <a:schemeClr val="tx1"/>
                </a:solidFill>
              </a:rPr>
              <a:t> Faculty need their privacy throughout the day – isolation is valuable for heads down work</a:t>
            </a:r>
            <a:endParaRPr lang="en-US" dirty="0">
              <a:solidFill>
                <a:srgbClr val="6C6F70"/>
              </a:solidFill>
            </a:endParaRPr>
          </a:p>
          <a:p>
            <a:r>
              <a:rPr lang="en-US" b="1" dirty="0">
                <a:solidFill>
                  <a:srgbClr val="6C6F70"/>
                </a:solidFill>
              </a:rPr>
              <a:t>2. </a:t>
            </a:r>
            <a:r>
              <a:rPr lang="en-US" i="1" dirty="0">
                <a:solidFill>
                  <a:schemeClr val="tx1"/>
                </a:solidFill>
              </a:rPr>
              <a:t>Digital office hours are hit or miss – software not effective outside of office</a:t>
            </a:r>
          </a:p>
          <a:p>
            <a:r>
              <a:rPr lang="en-US" b="1" dirty="0">
                <a:solidFill>
                  <a:srgbClr val="6C6F70"/>
                </a:solidFill>
              </a:rPr>
              <a:t>5. </a:t>
            </a:r>
            <a:r>
              <a:rPr lang="en-US" b="1" dirty="0">
                <a:solidFill>
                  <a:schemeClr val="accent5"/>
                </a:solidFill>
              </a:rPr>
              <a:t> </a:t>
            </a:r>
            <a:r>
              <a:rPr lang="en-US" dirty="0">
                <a:solidFill>
                  <a:schemeClr val="tx1"/>
                </a:solidFill>
              </a:rPr>
              <a:t>Popup lectures are a possible opportunity in some of the space ideas we shared</a:t>
            </a:r>
          </a:p>
          <a:p>
            <a:r>
              <a:rPr lang="en-US" b="1" dirty="0">
                <a:solidFill>
                  <a:schemeClr val="tx1"/>
                </a:solidFill>
              </a:rPr>
              <a:t>6. </a:t>
            </a:r>
            <a:r>
              <a:rPr lang="en-US" dirty="0">
                <a:solidFill>
                  <a:schemeClr val="tx1"/>
                </a:solidFill>
              </a:rPr>
              <a:t>Collaboration can be random but varies by department</a:t>
            </a:r>
          </a:p>
          <a:p>
            <a:r>
              <a:rPr lang="en-US" b="1" dirty="0">
                <a:solidFill>
                  <a:schemeClr val="tx1"/>
                </a:solidFill>
              </a:rPr>
              <a:t>7.  </a:t>
            </a:r>
            <a:r>
              <a:rPr lang="en-US" dirty="0">
                <a:solidFill>
                  <a:schemeClr val="tx1"/>
                </a:solidFill>
              </a:rPr>
              <a:t>The variety of spaces was a positive</a:t>
            </a:r>
            <a:endParaRPr lang="en-US" b="1" dirty="0">
              <a:solidFill>
                <a:schemeClr val="bg2">
                  <a:lumMod val="60000"/>
                  <a:lumOff val="40000"/>
                </a:schemeClr>
              </a:solidFill>
            </a:endParaRPr>
          </a:p>
          <a:p>
            <a:r>
              <a:rPr lang="en-US" dirty="0">
                <a:solidFill>
                  <a:srgbClr val="6C6F70"/>
                </a:solidFill>
              </a:rPr>
              <a:t>.</a:t>
            </a:r>
          </a:p>
        </p:txBody>
      </p:sp>
      <p:sp>
        <p:nvSpPr>
          <p:cNvPr id="12" name="Text Placeholder 3"/>
          <p:cNvSpPr txBox="1">
            <a:spLocks/>
          </p:cNvSpPr>
          <p:nvPr/>
        </p:nvSpPr>
        <p:spPr>
          <a:xfrm>
            <a:off x="609600" y="1143000"/>
            <a:ext cx="8686800"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669"/>
              </a:spcAft>
              <a:buFont typeface="Arial" pitchFamily="34" charset="0"/>
              <a:buNone/>
              <a:tabLst/>
              <a:defRPr sz="1600" b="1" kern="1200" cap="all" baseline="0">
                <a:solidFill>
                  <a:srgbClr val="6C6F70"/>
                </a:solidFill>
                <a:latin typeface="Arial" pitchFamily="34" charset="0"/>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cap="none" dirty="0"/>
              <a:t>issues and priorities</a:t>
            </a:r>
          </a:p>
        </p:txBody>
      </p:sp>
      <p:sp>
        <p:nvSpPr>
          <p:cNvPr id="13" name="Title 1"/>
          <p:cNvSpPr txBox="1">
            <a:spLocks/>
          </p:cNvSpPr>
          <p:nvPr/>
        </p:nvSpPr>
        <p:spPr>
          <a:xfrm>
            <a:off x="609600" y="853440"/>
            <a:ext cx="8686800" cy="365760"/>
          </a:xfrm>
          <a:prstGeom prst="rect">
            <a:avLst/>
          </a:prstGeom>
        </p:spPr>
        <p:txBody>
          <a:bodyPr anchor="b" anchorCtr="0">
            <a:noAutofit/>
          </a:bodyPr>
          <a:lstStyle>
            <a:lvl1pPr marL="0" algn="l" defTabSz="909499" rtl="0" eaLnBrk="1" latinLnBrk="0" hangingPunct="1">
              <a:spcBef>
                <a:spcPct val="0"/>
              </a:spcBef>
              <a:buNone/>
              <a:tabLst/>
              <a:defRPr kumimoji="0" lang="en-US" sz="2400" b="1" i="0" u="none" strike="noStrike" kern="1200" cap="all" spc="0" normalizeH="0" baseline="0" noProof="0">
                <a:ln>
                  <a:noFill/>
                </a:ln>
                <a:solidFill>
                  <a:srgbClr val="0096DB"/>
                </a:solidFill>
                <a:effectLst/>
                <a:uLnTx/>
                <a:uFillTx/>
                <a:latin typeface="+mn-lt"/>
                <a:ea typeface="+mn-ea"/>
                <a:cs typeface="+mn-cs"/>
              </a:defRPr>
            </a:lvl1pPr>
          </a:lstStyle>
          <a:p>
            <a:r>
              <a:rPr lang="en-US" cap="none" dirty="0">
                <a:solidFill>
                  <a:srgbClr val="4BC7E7"/>
                </a:solidFill>
              </a:rPr>
              <a:t>discovery exercise discussion</a:t>
            </a:r>
          </a:p>
        </p:txBody>
      </p:sp>
      <p:sp>
        <p:nvSpPr>
          <p:cNvPr id="15" name="Text Placeholder 3"/>
          <p:cNvSpPr txBox="1">
            <a:spLocks/>
          </p:cNvSpPr>
          <p:nvPr/>
        </p:nvSpPr>
        <p:spPr>
          <a:xfrm>
            <a:off x="5225667" y="6324600"/>
            <a:ext cx="4146933" cy="228600"/>
          </a:xfrm>
          <a:prstGeom prst="rect">
            <a:avLst/>
          </a:prstGeom>
        </p:spPr>
        <p:txBody>
          <a:bodyPr anchor="t" anchorCtr="0">
            <a:noAutofit/>
          </a:bodyPr>
          <a:lstStyle>
            <a:lvl1pPr marL="0" indent="0" algn="l" defTabSz="909499" rtl="0" eaLnBrk="1" latinLnBrk="0" hangingPunct="1">
              <a:lnSpc>
                <a:spcPct val="100000"/>
              </a:lnSpc>
              <a:spcBef>
                <a:spcPts val="0"/>
              </a:spcBef>
              <a:spcAft>
                <a:spcPts val="1200"/>
              </a:spcAft>
              <a:buFont typeface="Arial" pitchFamily="34" charset="0"/>
              <a:buNone/>
              <a:tabLst/>
              <a:defRPr sz="1200" b="0" kern="1200" cap="none" baseline="0">
                <a:solidFill>
                  <a:srgbClr val="191919"/>
                </a:solidFill>
                <a:latin typeface="+mn-lt"/>
                <a:ea typeface="+mn-ea"/>
                <a:cs typeface="+mn-cs"/>
              </a:defRPr>
            </a:lvl1pPr>
            <a:lvl2pPr marL="0" indent="0" algn="l" defTabSz="909499" rtl="0" eaLnBrk="1" latinLnBrk="0" hangingPunct="1">
              <a:lnSpc>
                <a:spcPct val="100000"/>
              </a:lnSpc>
              <a:spcBef>
                <a:spcPts val="0"/>
              </a:spcBef>
              <a:spcAft>
                <a:spcPts val="600"/>
              </a:spcAft>
              <a:buFont typeface="Arial" pitchFamily="34" charset="0"/>
              <a:buNone/>
              <a:defRPr sz="1400" kern="1200">
                <a:solidFill>
                  <a:schemeClr val="tx1"/>
                </a:solidFill>
                <a:latin typeface="+mn-lt"/>
                <a:ea typeface="+mn-ea"/>
                <a:cs typeface="+mn-cs"/>
              </a:defRPr>
            </a:lvl2pPr>
            <a:lvl3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3pPr>
            <a:lvl4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4pPr>
            <a:lvl5pPr marL="0" indent="0" algn="l" defTabSz="909499" rtl="0" eaLnBrk="1" latinLnBrk="0" hangingPunct="1">
              <a:lnSpc>
                <a:spcPct val="100000"/>
              </a:lnSpc>
              <a:spcBef>
                <a:spcPts val="0"/>
              </a:spcBef>
              <a:spcAft>
                <a:spcPts val="600"/>
              </a:spcAft>
              <a:buFont typeface="Arial" pitchFamily="34" charset="0"/>
              <a:buNone/>
              <a:defRPr sz="1200" kern="1200">
                <a:solidFill>
                  <a:schemeClr val="tx1"/>
                </a:solidFill>
                <a:latin typeface="+mn-lt"/>
                <a:ea typeface="+mn-ea"/>
                <a:cs typeface="+mn-cs"/>
              </a:defRPr>
            </a:lvl5pPr>
            <a:lvl6pPr marL="250112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58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0625"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5376" indent="-227375" algn="l" defTabSz="9094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6C6F70"/>
              </a:solidFill>
            </a:endParaRPr>
          </a:p>
        </p:txBody>
      </p:sp>
      <p:sp>
        <p:nvSpPr>
          <p:cNvPr id="16" name="Rectangle 1"/>
          <p:cNvSpPr>
            <a:spLocks noChangeArrowheads="1"/>
          </p:cNvSpPr>
          <p:nvPr/>
        </p:nvSpPr>
        <p:spPr bwMode="auto">
          <a:xfrm>
            <a:off x="6628332" y="7252156"/>
            <a:ext cx="282046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all" normalizeH="0" dirty="0">
                <a:ln>
                  <a:noFill/>
                </a:ln>
                <a:solidFill>
                  <a:srgbClr val="6C6F70"/>
                </a:solidFill>
                <a:effectLst/>
                <a:latin typeface="Arial" pitchFamily="34" charset="0"/>
                <a:ea typeface="Calibri" pitchFamily="34" charset="0"/>
                <a:cs typeface="Times New Roman" pitchFamily="18" charset="0"/>
              </a:rPr>
              <a:t>Discovery Exercise</a:t>
            </a:r>
            <a:r>
              <a:rPr kumimoji="0" lang="en-US" sz="800" b="0" i="0" u="none" strike="noStrike" cap="none" normalizeH="0" baseline="0" dirty="0">
                <a:ln>
                  <a:noFill/>
                </a:ln>
                <a:solidFill>
                  <a:srgbClr val="6C6F70"/>
                </a:solidFill>
                <a:effectLst/>
                <a:latin typeface="Arial" pitchFamily="34" charset="0"/>
                <a:ea typeface="Calibri" pitchFamily="34" charset="0"/>
                <a:cs typeface="Times New Roman" pitchFamily="18" charset="0"/>
              </a:rPr>
              <a:t>  |  Education</a:t>
            </a:r>
            <a:endParaRPr kumimoji="0" lang="en-US" sz="1100" b="0" i="0" u="none" strike="noStrike" cap="none" normalizeH="0" baseline="0" dirty="0">
              <a:ln>
                <a:noFill/>
              </a:ln>
              <a:solidFill>
                <a:srgbClr val="6C6F70"/>
              </a:solidFill>
              <a:effectLst/>
              <a:latin typeface="Arial" pitchFamily="34" charset="0"/>
            </a:endParaRPr>
          </a:p>
        </p:txBody>
      </p:sp>
    </p:spTree>
    <p:extLst>
      <p:ext uri="{BB962C8B-B14F-4D97-AF65-F5344CB8AC3E}">
        <p14:creationId xmlns:p14="http://schemas.microsoft.com/office/powerpoint/2010/main" val="28191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752" t="5476" r="1752" b="5476"/>
          <a:stretch/>
        </p:blipFill>
        <p:spPr>
          <a:xfrm>
            <a:off x="1257302" y="1057275"/>
            <a:ext cx="7543799" cy="5657850"/>
          </a:xfrm>
          <a:prstGeom prst="rect">
            <a:avLst/>
          </a:prstGeom>
          <a:solidFill>
            <a:schemeClr val="bg2"/>
          </a:solidFill>
        </p:spPr>
      </p:pic>
      <p:sp>
        <p:nvSpPr>
          <p:cNvPr id="6" name="Title 6"/>
          <p:cNvSpPr txBox="1">
            <a:spLocks/>
          </p:cNvSpPr>
          <p:nvPr/>
        </p:nvSpPr>
        <p:spPr>
          <a:xfrm>
            <a:off x="1565950" y="2740829"/>
            <a:ext cx="6920927" cy="2181478"/>
          </a:xfrm>
          <a:prstGeom prst="rect">
            <a:avLst/>
          </a:prstGeom>
        </p:spPr>
        <p:txBody>
          <a:bodyPr anchor="ctr"/>
          <a:lstStyle/>
          <a:p>
            <a:pPr algn="ctr" defTabSz="377190">
              <a:lnSpc>
                <a:spcPct val="90000"/>
              </a:lnSpc>
              <a:spcBef>
                <a:spcPct val="0"/>
              </a:spcBef>
              <a:defRPr/>
            </a:pPr>
            <a:r>
              <a:rPr lang="en-US" sz="3630" spc="-83" dirty="0">
                <a:solidFill>
                  <a:schemeClr val="bg1"/>
                </a:solidFill>
                <a:latin typeface="Arial"/>
                <a:ea typeface="+mj-ea"/>
                <a:cs typeface="Arial"/>
              </a:rPr>
              <a:t>space impacts behavior…</a:t>
            </a:r>
            <a:endParaRPr lang="en-US" sz="3630" b="1" spc="-83" dirty="0">
              <a:solidFill>
                <a:schemeClr val="bg1"/>
              </a:solidFill>
              <a:latin typeface="Arial"/>
              <a:ea typeface="+mj-ea"/>
              <a:cs typeface="Arial"/>
            </a:endParaRPr>
          </a:p>
        </p:txBody>
      </p:sp>
    </p:spTree>
    <p:extLst>
      <p:ext uri="{BB962C8B-B14F-4D97-AF65-F5344CB8AC3E}">
        <p14:creationId xmlns:p14="http://schemas.microsoft.com/office/powerpoint/2010/main" val="3408341491"/>
      </p:ext>
    </p:extLst>
  </p:cSld>
  <p:clrMapOvr>
    <a:masterClrMapping/>
  </p:clrMapOvr>
</p:sld>
</file>

<file path=ppt/theme/theme1.xml><?xml version="1.0" encoding="utf-8"?>
<a:theme xmlns:a="http://schemas.openxmlformats.org/drawingml/2006/main" name="Steelcase">
  <a:themeElements>
    <a:clrScheme name="Steelcase Brand Colors (PRINT)">
      <a:dk1>
        <a:srgbClr val="191919"/>
      </a:dk1>
      <a:lt1>
        <a:srgbClr val="FFFFFF"/>
      </a:lt1>
      <a:dk2>
        <a:srgbClr val="404040"/>
      </a:dk2>
      <a:lt2>
        <a:srgbClr val="0096DB"/>
      </a:lt2>
      <a:accent1>
        <a:srgbClr val="0039A6"/>
      </a:accent1>
      <a:accent2>
        <a:srgbClr val="F4AA00"/>
      </a:accent2>
      <a:accent3>
        <a:srgbClr val="C9DD0A"/>
      </a:accent3>
      <a:accent4>
        <a:srgbClr val="3D9B35"/>
      </a:accent4>
      <a:accent5>
        <a:srgbClr val="50C8E8"/>
      </a:accent5>
      <a:accent6>
        <a:srgbClr val="292929"/>
      </a:accent6>
      <a:hlink>
        <a:srgbClr val="404040"/>
      </a:hlink>
      <a:folHlink>
        <a:srgbClr val="7F7F7F"/>
      </a:folHlink>
    </a:clrScheme>
    <a:fontScheme name="Play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29" tIns="45715" rIns="91429" bIns="45715" rtlCol="0" anchor="t" anchorCtr="0"/>
      <a:lstStyle>
        <a:defPPr>
          <a:spcAft>
            <a:spcPts val="1800"/>
          </a:spcAft>
          <a:buClr>
            <a:srgbClr val="0090CA"/>
          </a:buClr>
          <a:defRPr sz="1400" dirty="0" smtClean="0">
            <a:solidFill>
              <a:srgbClr val="191919"/>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90D330377D964DA93747F75E6D0DC8" ma:contentTypeVersion="0" ma:contentTypeDescription="Create a new document." ma:contentTypeScope="" ma:versionID="c14a39b332e036026dea967af5875fb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B6AAA0-B227-4D99-BA06-4B3FA25C0D7F}">
  <ds:schemaRefs>
    <ds:schemaRef ds:uri="http://schemas.microsoft.com/sharepoint/v3/contenttype/forms"/>
  </ds:schemaRefs>
</ds:datastoreItem>
</file>

<file path=customXml/itemProps2.xml><?xml version="1.0" encoding="utf-8"?>
<ds:datastoreItem xmlns:ds="http://schemas.openxmlformats.org/officeDocument/2006/customXml" ds:itemID="{DA2F0B41-B139-486E-9897-1FEBF87CC378}">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FF5EE06D-46FE-4A2B-AF50-4447DCD8A7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292</TotalTime>
  <Words>613</Words>
  <Application>Microsoft Office PowerPoint</Application>
  <PresentationFormat>Custom</PresentationFormat>
  <Paragraphs>77</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Tahoma</vt:lpstr>
      <vt:lpstr>Times New Roman</vt:lpstr>
      <vt:lpstr>Verdana</vt:lpstr>
      <vt:lpstr>Steelcase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Steelcase,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Bev Rosser</dc:creator>
  <cp:lastModifiedBy>Priti Bhatia</cp:lastModifiedBy>
  <cp:revision>198</cp:revision>
  <cp:lastPrinted>2013-08-07T04:29:40Z</cp:lastPrinted>
  <dcterms:created xsi:type="dcterms:W3CDTF">2013-01-18T18:59:44Z</dcterms:created>
  <dcterms:modified xsi:type="dcterms:W3CDTF">2019-05-31T15:04:37Z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0x0101008590D330377D964DA93747F75E6D0DC8</vt:lpwstr>
  </property>
</Properties>
</file>