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8" r:id="rId6"/>
    <p:sldId id="1117" r:id="rId7"/>
    <p:sldId id="359" r:id="rId8"/>
    <p:sldId id="1140" r:id="rId9"/>
    <p:sldId id="1162" r:id="rId10"/>
    <p:sldId id="1147" r:id="rId11"/>
    <p:sldId id="1148" r:id="rId12"/>
    <p:sldId id="257" r:id="rId13"/>
    <p:sldId id="1149" r:id="rId14"/>
    <p:sldId id="1150" r:id="rId15"/>
    <p:sldId id="1151" r:id="rId16"/>
    <p:sldId id="1152" r:id="rId17"/>
    <p:sldId id="1153" r:id="rId18"/>
    <p:sldId id="1154" r:id="rId19"/>
    <p:sldId id="1155" r:id="rId20"/>
    <p:sldId id="1157" r:id="rId21"/>
    <p:sldId id="1158" r:id="rId22"/>
    <p:sldId id="1159" r:id="rId23"/>
    <p:sldId id="1160" r:id="rId24"/>
    <p:sldId id="1161" r:id="rId25"/>
    <p:sldId id="1163" r:id="rId26"/>
    <p:sldId id="1116" r:id="rId2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la Elliott" initials="KE" lastIdx="11" clrIdx="0">
    <p:extLst>
      <p:ext uri="{19B8F6BF-5375-455C-9EA6-DF929625EA0E}">
        <p15:presenceInfo xmlns:p15="http://schemas.microsoft.com/office/powerpoint/2012/main" userId="S::kelliott@edtrust.org::1038bc89-cc82-4866-a59a-bfea9db9c3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BD2"/>
    <a:srgbClr val="667B7A"/>
    <a:srgbClr val="63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F4BCC-9CEA-4F12-A1C7-315A49C94990}" v="110" dt="2023-10-05T22:23:31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/>
    <p:restoredTop sz="94643"/>
  </p:normalViewPr>
  <p:slideViewPr>
    <p:cSldViewPr snapToGrid="0" snapToObjects="1">
      <p:cViewPr varScale="1">
        <p:scale>
          <a:sx n="31" d="100"/>
          <a:sy n="31" d="100"/>
        </p:scale>
        <p:origin x="6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Low-Income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4-year School</c:v>
                </c:pt>
                <c:pt idx="1">
                  <c:v>Side Gig/Job</c:v>
                </c:pt>
                <c:pt idx="2">
                  <c:v>Community College</c:v>
                </c:pt>
                <c:pt idx="3">
                  <c:v>Pursuing a Career Opportunity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0.38</c:v>
                </c:pt>
                <c:pt idx="1">
                  <c:v>0.28999999999999998</c:v>
                </c:pt>
                <c:pt idx="2">
                  <c:v>0.21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6-4532-920A-355B37CD6D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BIPOC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4-year School</c:v>
                </c:pt>
                <c:pt idx="1">
                  <c:v>Side Gig/Job</c:v>
                </c:pt>
                <c:pt idx="2">
                  <c:v>Community College</c:v>
                </c:pt>
                <c:pt idx="3">
                  <c:v>Pursuing a Career Opportunity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0.48</c:v>
                </c:pt>
                <c:pt idx="1">
                  <c:v>0.31</c:v>
                </c:pt>
                <c:pt idx="2">
                  <c:v>0.19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6-4532-920A-355B37CD6D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First 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4-year School</c:v>
                </c:pt>
                <c:pt idx="1">
                  <c:v>Side Gig/Job</c:v>
                </c:pt>
                <c:pt idx="2">
                  <c:v>Community College</c:v>
                </c:pt>
                <c:pt idx="3">
                  <c:v>Pursuing a Career Opportunity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0.52</c:v>
                </c:pt>
                <c:pt idx="1">
                  <c:v>0.32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6-4532-920A-355B37CD6D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9587120"/>
        <c:axId val="505941888"/>
      </c:barChart>
      <c:catAx>
        <c:axId val="6495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941888"/>
        <c:crosses val="autoZero"/>
        <c:auto val="1"/>
        <c:lblAlgn val="ctr"/>
        <c:lblOffset val="100"/>
        <c:noMultiLvlLbl val="0"/>
      </c:catAx>
      <c:valAx>
        <c:axId val="50594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5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2464730"/>
          </a:xfrm>
          <a:prstGeom prst="rect">
            <a:avLst/>
          </a:prstGeom>
        </p:spPr>
        <p:txBody>
          <a:bodyPr vert="horz" lIns="182661" tIns="91330" rIns="182661" bIns="91330" rtlCol="0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2464730"/>
          </a:xfrm>
          <a:prstGeom prst="rect">
            <a:avLst/>
          </a:prstGeom>
        </p:spPr>
        <p:txBody>
          <a:bodyPr vert="horz" lIns="182661" tIns="91330" rIns="182661" bIns="91330" rtlCol="0"/>
          <a:lstStyle>
            <a:lvl1pPr algn="r">
              <a:defRPr sz="2400"/>
            </a:lvl1pPr>
          </a:lstStyle>
          <a:p>
            <a:fld id="{E47D6203-9412-44F8-A433-97D549373512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088563" y="6140450"/>
            <a:ext cx="29473526" cy="16579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2661" tIns="91330" rIns="182661" bIns="913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23640911"/>
            <a:ext cx="7437120" cy="19342564"/>
          </a:xfrm>
          <a:prstGeom prst="rect">
            <a:avLst/>
          </a:prstGeom>
        </p:spPr>
        <p:txBody>
          <a:bodyPr vert="horz" lIns="182661" tIns="91330" rIns="182661" bIns="913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6659249"/>
            <a:ext cx="4028440" cy="2464724"/>
          </a:xfrm>
          <a:prstGeom prst="rect">
            <a:avLst/>
          </a:prstGeom>
        </p:spPr>
        <p:txBody>
          <a:bodyPr vert="horz" lIns="182661" tIns="91330" rIns="182661" bIns="91330" rtlCol="0" anchor="b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46659249"/>
            <a:ext cx="4028440" cy="2464724"/>
          </a:xfrm>
          <a:prstGeom prst="rect">
            <a:avLst/>
          </a:prstGeom>
        </p:spPr>
        <p:txBody>
          <a:bodyPr vert="horz" lIns="182661" tIns="91330" rIns="182661" bIns="91330" rtlCol="0" anchor="b"/>
          <a:lstStyle>
            <a:lvl1pPr algn="r">
              <a:defRPr sz="2400"/>
            </a:lvl1pPr>
          </a:lstStyle>
          <a:p>
            <a:fld id="{95B0241E-74E0-4DF5-8532-5CFDFC2AE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4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"FY" to 2021 and/or July 1, 2020 to June 30, 2021 so everyone clear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0241E-74E0-4DF5-8532-5CFDFC2AE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0C95-AB5F-4CC0-B7E0-303C893D853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7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A029-6B46-714E-B68B-E5F41A004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FDD77-31FD-DD44-9E4B-4AC7B5012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DA1F-961F-C442-9555-65821F91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06642-237C-814C-8A33-D49B8055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84194-6012-AD4D-B8E6-C4786F8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1FA3-695E-904C-B8DC-7C092544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D85D3-7E31-7647-8B64-601C120DD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DC0A-9C1B-8948-934E-6846420F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2CE90-8913-A64B-944B-030DE95B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5599C-83E9-A044-8A10-32C99036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3A012-F060-944C-986F-C774D43A0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B56EB-5070-064E-9726-FCBEC50DC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BDE5E-1C34-D34C-B52E-D041D993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CB4F-0658-F94C-90B5-B997EC43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59D2-EE06-4940-8352-1DB52DB4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6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CF50-56B5-E649-B511-A8042F4D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2437-12A8-8443-86BC-3A2EB09FF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B7A30-9070-554E-BE14-5C1C1B8A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0815-71BD-C540-BCAF-EFF47BE5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BB637-E5E9-954B-965A-653E135D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9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C5C9-DD82-D544-AA04-4ACD638B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625F-968D-1F46-8D1E-1AE48178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0C3EE-A486-7E48-A5F9-FDD9785D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0DA5E-A859-9C4F-B1B4-670B82F3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47CF-C7D5-014F-8C4B-0737353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4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D7AB-09BB-8E42-BA10-6F6650A5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1D7B-FAF2-B948-A5A0-38D15CDAD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74BBD-8CEA-884A-A168-26449A79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B6123-B752-8E4E-A536-F1A2CB83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609E1-FBFF-D04A-AC8C-A4A2BD49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D0C13-F1CB-A643-8076-67D0D3CC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0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A2AF-0BBB-094B-9927-7EC1A79B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0A52B-58F3-174B-8EB4-BBE534126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EF04A-5E2C-0F40-B2B6-E4C9379D1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5B10F-CAA3-8F48-9751-44855FFF0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A2EB3-C3A5-764E-BCF7-FD32E2106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39E8E-E261-1F46-933C-F4EFB07D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734A1-90CB-2F44-B23B-E057F051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600C5-2B5C-1649-8601-9A0A075E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F0E1-C751-CB4E-82F6-5FE1E6E9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B0BBE-0DCC-2045-9D70-408F58DA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64DDB-30A2-3041-8889-961A8CEC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B6B0B-A98D-ED40-86B8-47EC06D1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2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88C8D-8784-0E4F-BB7C-504C42DA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A65CD-0EB8-AE4F-8201-067545C3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A3B22-A3FF-1A45-A420-EEA04F86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7858-3015-E24B-AC99-232FED9D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6AADA-11AC-7943-928B-2B3EA3CE6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6AF3A-4A21-CB4C-AAC0-07EB10E13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DEDC4-B38B-7740-A524-E5B91734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7E96E-BBE8-B548-86E3-BAA2EE26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020C0-9E18-F64B-B7D6-58025012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6CD9-5C5F-2043-B006-8DDE90CF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2469A-C890-3F42-BCF0-6807FCBA0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4CF46-0214-D645-966D-2C5C5EDC5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791D8-5F85-7344-B817-A6F1DC86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577D8-FF0C-5E40-B6E8-9AA7559F060B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A0603-1F3A-3340-8823-45C8ACE8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17A67-CB36-0D44-B555-FADBD4A8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A65B1-DBF1-4A43-A283-DEE2B8D07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8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7BE189-1C33-3C43-90A7-CDC21545A27D}"/>
              </a:ext>
            </a:extLst>
          </p:cNvPr>
          <p:cNvSpPr/>
          <p:nvPr userDrawn="1"/>
        </p:nvSpPr>
        <p:spPr>
          <a:xfrm>
            <a:off x="0" y="-11470"/>
            <a:ext cx="12192000" cy="241658"/>
          </a:xfrm>
          <a:prstGeom prst="rect">
            <a:avLst/>
          </a:prstGeom>
          <a:gradFill flip="none" rotWithShape="1">
            <a:gsLst>
              <a:gs pos="0">
                <a:srgbClr val="71CBD2"/>
              </a:gs>
              <a:gs pos="100000">
                <a:srgbClr val="63B2B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68295-3D1B-D14C-8191-04ED860D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82FA5-2F32-CB48-9742-CBD99E09E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FF5652-0DE2-BE40-9F1A-A30006C19B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18852"/>
            <a:ext cx="12192000" cy="149657"/>
          </a:xfrm>
          <a:prstGeom prst="rect">
            <a:avLst/>
          </a:prstGeom>
          <a:solidFill>
            <a:srgbClr val="667B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31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ACD7EF-44B1-BE44-8F0D-82B35F49F3E2}"/>
              </a:ext>
            </a:extLst>
          </p:cNvPr>
          <p:cNvSpPr/>
          <p:nvPr/>
        </p:nvSpPr>
        <p:spPr>
          <a:xfrm>
            <a:off x="0" y="-11470"/>
            <a:ext cx="12192000" cy="6869470"/>
          </a:xfrm>
          <a:prstGeom prst="rect">
            <a:avLst/>
          </a:prstGeom>
          <a:gradFill flip="none" rotWithShape="1">
            <a:gsLst>
              <a:gs pos="0">
                <a:srgbClr val="71CBD2"/>
              </a:gs>
              <a:gs pos="100000">
                <a:srgbClr val="63B2B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B763C-C293-9E49-A312-47D9DEB26A63}"/>
              </a:ext>
            </a:extLst>
          </p:cNvPr>
          <p:cNvSpPr/>
          <p:nvPr/>
        </p:nvSpPr>
        <p:spPr>
          <a:xfrm>
            <a:off x="246849" y="3245997"/>
            <a:ext cx="1009703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the Divide: Opportunity Gaps Impacting Students of Color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 Del Pilar, Senior Vice President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FAE1E-94D5-D149-91E7-6D5C8ED6CB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3009" y="-11470"/>
            <a:ext cx="10934700" cy="2705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D9A2B6-15CA-CB43-A648-1DEA803329D5}"/>
              </a:ext>
            </a:extLst>
          </p:cNvPr>
          <p:cNvCxnSpPr>
            <a:cxnSpLocks/>
          </p:cNvCxnSpPr>
          <p:nvPr/>
        </p:nvCxnSpPr>
        <p:spPr>
          <a:xfrm>
            <a:off x="-86161" y="2665634"/>
            <a:ext cx="1227816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C1A488F-4942-C94F-AEED-BE70E5D2AE68}"/>
              </a:ext>
            </a:extLst>
          </p:cNvPr>
          <p:cNvSpPr/>
          <p:nvPr/>
        </p:nvSpPr>
        <p:spPr>
          <a:xfrm>
            <a:off x="246849" y="2951797"/>
            <a:ext cx="3397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2024| Morrow, GA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07A3C-0C88-6F43-8B02-D7F2BE4D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49" y="5458678"/>
            <a:ext cx="1617123" cy="722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8BEF88-F1C2-4741-9F33-557B2122F279}"/>
              </a:ext>
            </a:extLst>
          </p:cNvPr>
          <p:cNvSpPr/>
          <p:nvPr/>
        </p:nvSpPr>
        <p:spPr>
          <a:xfrm>
            <a:off x="0" y="6345936"/>
            <a:ext cx="12192000" cy="512064"/>
          </a:xfrm>
          <a:prstGeom prst="rect">
            <a:avLst/>
          </a:prstGeom>
          <a:solidFill>
            <a:srgbClr val="667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F4DCD4F-4829-0E40-9C85-EE053F9D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49" y="6527935"/>
            <a:ext cx="1089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2018 The Education Trust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@EdTrust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/edtrust 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edtrust         www.edtrust.org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83AF83-77AA-524D-9062-BC768CF2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19" y="6577534"/>
            <a:ext cx="29464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Nationally for Black Students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The average change in enrollment of Black students nationally is 1.22%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338 Institutions Increased enrollment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Enrollment of Black students decreased at 157 institutions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91875E-B0F1-7925-F5A5-2ADBC4129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212"/>
          <a:stretch/>
        </p:blipFill>
        <p:spPr>
          <a:xfrm>
            <a:off x="4654296" y="1411715"/>
            <a:ext cx="6903720" cy="40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in the South for Black Students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The average change in enrollment of Black students in the South is 1.65%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113 Institutions Increased enrollment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Enrollment of Black students decreased at 65 institutions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08846B-2E0B-7724-AE2D-0126DDF0B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49211"/>
            <a:ext cx="6172200" cy="3750053"/>
          </a:xfrm>
        </p:spPr>
      </p:pic>
    </p:spTree>
    <p:extLst>
      <p:ext uri="{BB962C8B-B14F-4D97-AF65-F5344CB8AC3E}">
        <p14:creationId xmlns:p14="http://schemas.microsoft.com/office/powerpoint/2010/main" val="283651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in Georgia for Black Students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The average change in enrollment of Black students in the South is 6.04%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7  Institutions Increased enrollment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Enrollment of Black students decreased at 4 institutions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D8A84B-5A3F-F2EC-90C3-A425BC27E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5757"/>
            <a:ext cx="6172200" cy="3716960"/>
          </a:xfrm>
        </p:spPr>
      </p:pic>
    </p:spTree>
    <p:extLst>
      <p:ext uri="{BB962C8B-B14F-4D97-AF65-F5344CB8AC3E}">
        <p14:creationId xmlns:p14="http://schemas.microsoft.com/office/powerpoint/2010/main" val="166911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Nationally for Latino Students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The average change in enrollment of Latino students nationally is 8.41%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491  Institutions Increased enrollment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Enrollment of Latino students decreased at 4 institutions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97C626-8CF7-F3E0-6B38-B634D9377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98697"/>
            <a:ext cx="6172200" cy="3651080"/>
          </a:xfrm>
        </p:spPr>
      </p:pic>
    </p:spTree>
    <p:extLst>
      <p:ext uri="{BB962C8B-B14F-4D97-AF65-F5344CB8AC3E}">
        <p14:creationId xmlns:p14="http://schemas.microsoft.com/office/powerpoint/2010/main" val="101310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in the South for Latino Students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The average change in enrollment of Latino students in the South is 7.84%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175  Institutions Increased enrollment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Enrollment of Latino students decreased at 2 institutions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C878C7-3BA4-A2F2-860E-886C0D077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76600"/>
            <a:ext cx="6172200" cy="3695274"/>
          </a:xfrm>
        </p:spPr>
      </p:pic>
    </p:spTree>
    <p:extLst>
      <p:ext uri="{BB962C8B-B14F-4D97-AF65-F5344CB8AC3E}">
        <p14:creationId xmlns:p14="http://schemas.microsoft.com/office/powerpoint/2010/main" val="140646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in Georgia for Latino Students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The average change in enrollment of Latino students in Georgia is 8.40%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Every public  Institution in Georgia Increased enrollment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No institutions decreased enrollments of Latino students.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CD3333-29F6-FDA3-3EEF-CC7B15E70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37805"/>
            <a:ext cx="6172200" cy="3772865"/>
          </a:xfrm>
        </p:spPr>
      </p:pic>
    </p:spTree>
    <p:extLst>
      <p:ext uri="{BB962C8B-B14F-4D97-AF65-F5344CB8AC3E}">
        <p14:creationId xmlns:p14="http://schemas.microsoft.com/office/powerpoint/2010/main" val="36268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Enrollment Trends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White students enrollment is close to the benchmark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Black student access has decreases minimally in the last 20 years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Latino student enrollment has made significant progress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556378-4641-C9E9-8209-68E9BA969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6914" y="987425"/>
            <a:ext cx="6124748" cy="4873625"/>
          </a:xfrm>
        </p:spPr>
      </p:pic>
    </p:spTree>
    <p:extLst>
      <p:ext uri="{BB962C8B-B14F-4D97-AF65-F5344CB8AC3E}">
        <p14:creationId xmlns:p14="http://schemas.microsoft.com/office/powerpoint/2010/main" val="199487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Enrollment Trends in the South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White students are overenrolled in the South compared to their percent in the population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Black student access has barely moved and needs to make significant improvements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Latino student enrollment has made progress but is still below the benchmark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100CD3F-53DB-A592-059C-116549CE0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920" y="987425"/>
            <a:ext cx="5796735" cy="4873625"/>
          </a:xfrm>
        </p:spPr>
      </p:pic>
    </p:spTree>
    <p:extLst>
      <p:ext uri="{BB962C8B-B14F-4D97-AF65-F5344CB8AC3E}">
        <p14:creationId xmlns:p14="http://schemas.microsoft.com/office/powerpoint/2010/main" val="223355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Enrollment Trends in </a:t>
            </a:r>
            <a:r>
              <a:rPr lang="en-US" sz="3800" dirty="0"/>
              <a:t>Georgia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White students are overenrolled in the Georgia compared to their percent in the population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Black student access has barely moved and needs to make significant improvements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Latino student enrollment is nearly at the benchmark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D535DD-5F0D-A7A1-671C-5E2B00031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132" y="987425"/>
            <a:ext cx="5422311" cy="4873625"/>
          </a:xfrm>
        </p:spPr>
      </p:pic>
    </p:spTree>
    <p:extLst>
      <p:ext uri="{BB962C8B-B14F-4D97-AF65-F5344CB8AC3E}">
        <p14:creationId xmlns:p14="http://schemas.microsoft.com/office/powerpoint/2010/main" val="1431481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Growth Needed to Reach Benchmark Nationally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On average enrollment of Black students at 362 institutions would need to improve by 7.61%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On average enrollment of Latino students at 385 institutions would need to improve by 6.27%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A4C671-9463-E0B2-96E1-0282EBC7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018" y="278853"/>
            <a:ext cx="6005946" cy="6352748"/>
          </a:xfrm>
        </p:spPr>
      </p:pic>
    </p:spTree>
    <p:extLst>
      <p:ext uri="{BB962C8B-B14F-4D97-AF65-F5344CB8AC3E}">
        <p14:creationId xmlns:p14="http://schemas.microsoft.com/office/powerpoint/2010/main" val="122208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This Work is Important to Me</a:t>
            </a:r>
          </a:p>
          <a:p>
            <a:r>
              <a:rPr lang="en-US" dirty="0"/>
              <a:t>Current Context &amp; Education</a:t>
            </a:r>
          </a:p>
          <a:p>
            <a:r>
              <a:rPr lang="en-US" dirty="0"/>
              <a:t>Grounding in the Data</a:t>
            </a:r>
          </a:p>
          <a:p>
            <a:r>
              <a:rPr lang="en-US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9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Growth Needed to Reach Benchmark in the South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On average enrollment of Black students at 134 institutions would need to improve by 12.49%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On average enrollment of Latino students at 137 institutions would need to improve by 6.31%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9E85F9-A419-37F5-7BE0-EC8353699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900" y="521713"/>
            <a:ext cx="5960164" cy="5814574"/>
          </a:xfrm>
        </p:spPr>
      </p:pic>
    </p:spTree>
    <p:extLst>
      <p:ext uri="{BB962C8B-B14F-4D97-AF65-F5344CB8AC3E}">
        <p14:creationId xmlns:p14="http://schemas.microsoft.com/office/powerpoint/2010/main" val="284217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B81C2-A1AA-7440-780C-2DDCD53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Growth Needed to Reach Benchmark in </a:t>
            </a:r>
            <a:r>
              <a:rPr lang="en-US" sz="3800" dirty="0"/>
              <a:t>Georgia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D24AA-F33F-BA7F-D81F-33CDFF88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On average enrollment of Black students at 7 institutions would need to improve by nearly 20%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On average enrollment of Latino students at 9 institutions would need to improve by 4.09%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223325-FB21-EFA6-9C35-428F5BE26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9654" y="510775"/>
            <a:ext cx="6350279" cy="5836449"/>
          </a:xfrm>
        </p:spPr>
      </p:pic>
    </p:spTree>
    <p:extLst>
      <p:ext uri="{BB962C8B-B14F-4D97-AF65-F5344CB8AC3E}">
        <p14:creationId xmlns:p14="http://schemas.microsoft.com/office/powerpoint/2010/main" val="2977595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827F97-2B17-CCE7-EBFA-733B3641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42184-E310-B340-E047-516ADFD6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change at the institutional level to address these disparities in enrollment?</a:t>
            </a:r>
          </a:p>
          <a:p>
            <a:r>
              <a:rPr lang="en-US" dirty="0"/>
              <a:t>What can be done at the state level to address these disparities?</a:t>
            </a:r>
          </a:p>
          <a:p>
            <a:r>
              <a:rPr lang="en-US" dirty="0"/>
              <a:t>Is there a federal response?</a:t>
            </a:r>
          </a:p>
        </p:txBody>
      </p:sp>
    </p:spTree>
    <p:extLst>
      <p:ext uri="{BB962C8B-B14F-4D97-AF65-F5344CB8AC3E}">
        <p14:creationId xmlns:p14="http://schemas.microsoft.com/office/powerpoint/2010/main" val="169153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6EC6-445A-EA25-FB5E-77662835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366A-594B-3963-BA81-588C53F7E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3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E475-069B-6C71-2D89-CCE39A91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Over the next five years, we will: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650D-9F07-6820-409C-40B33A5D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Build a national narrative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that focuses on the aspirations and excellence of all students, but especially students of color.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Work to influence federal policy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to better support students of color and students from low-income backgrounds.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Expand our influence at the state level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to have the greatest impact on students of color and students from low-income backgrounds.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Re-emphasize our focus on improving the practices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that influence student opportunities.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754AFFD-A3CA-4EBA-9720-C0A7EEDCC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54872" y="1373155"/>
            <a:ext cx="5482255" cy="4111690"/>
          </a:xfrm>
        </p:spPr>
      </p:pic>
    </p:spTree>
    <p:extLst>
      <p:ext uri="{BB962C8B-B14F-4D97-AF65-F5344CB8AC3E}">
        <p14:creationId xmlns:p14="http://schemas.microsoft.com/office/powerpoint/2010/main" val="248542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0CCE-1DDC-5EF9-136D-975B1380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Context &amp;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ABC0B-983D-9598-CD05-BF1853F59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502CF-4527-7A35-F3E1-44533D8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 Trust Anti-Dei Tracker 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FBF0091B-7738-42A7-9AED-C4DA1B0E2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845796"/>
            <a:ext cx="7225748" cy="51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9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D7FEB-4856-6F58-99A4-897E0F8E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7" y="244742"/>
            <a:ext cx="10632399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This Generation Want?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1470F-6A07-AAA9-004E-C38CCEE78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48" y="1997705"/>
            <a:ext cx="10252308" cy="38446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556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71EB-C6EF-54EA-A6AC-50C34B84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Post-High School Plans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ADA015-BEAA-BCC6-31F6-54C17C731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965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01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0024-5A35-937F-2589-0198C6CE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17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McMurry University 2020 SR Latino Access Score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656B5-C7AE-CF00-6236-8BE6F0B25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9457"/>
                <a:ext cx="10515600" cy="491750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sz="2000" dirty="0">
                    <a:latin typeface="+mj-lt"/>
                  </a:rPr>
                  <a:t>In fall 2020, McMurry University enrolled 214 first-time students</a:t>
                </a:r>
                <a:r>
                  <a:rPr lang="en-US" sz="1800" baseline="30000" dirty="0">
                    <a:latin typeface="+mj-lt"/>
                  </a:rPr>
                  <a:t>*</a:t>
                </a:r>
                <a:r>
                  <a:rPr lang="en-US" sz="2000" dirty="0">
                    <a:latin typeface="+mj-lt"/>
                  </a:rPr>
                  <a:t>. Since McMurry University is in Texas, we use Texas Census data from 2020 to calculate the percentage of Latino Texas Residents ages 18-24 years old.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1300531 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Latino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Texas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Residents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ages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18− 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24−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years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old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 2020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+mj-lt"/>
                                </a:rPr>
                                <m:t>2804109 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Texas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Residents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ages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18−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24−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years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old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solidFill>
                                    <a:prstClr val="black"/>
                                  </a:solidFill>
                                  <a:latin typeface="Calibri Light" panose="020F0302020204030204"/>
                                </a:rPr>
                                <m:t> 2020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i="0" smtClean="0">
                          <a:latin typeface="+mj-lt"/>
                        </a:rPr>
                        <m:t>46.37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Latino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Enrollment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Benchmark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sz="900" dirty="0">
                  <a:latin typeface="+mj-lt"/>
                </a:endParaRPr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sz="2000" dirty="0">
                    <a:latin typeface="+mj-lt"/>
                  </a:rPr>
                  <a:t>Since we want to avoid anomalies in undergraduate enrollments, we take the average percent of Latino undergraduates at McMurry from 2019 through 2021, which is 30.48%.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30.48%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Average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Latino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undergraduates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 2019−202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46.37%</m:t>
                              </m:r>
                              <m:r>
                                <m:rPr>
                                  <m:nor/>
                                </m:rPr>
                                <a:rPr lang="en-US" sz="200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</a:rPr>
                                <m:t>Latino</m:t>
                              </m:r>
                              <m:r>
                                <m:rPr>
                                  <m:nor/>
                                </m:rPr>
                                <a:rPr lang="en-US" sz="200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 smtClean="0">
                                  <a:latin typeface="+mj-lt"/>
                                </a:rPr>
                                <m:t>enrollment</m:t>
                              </m:r>
                              <m:r>
                                <m:rPr>
                                  <m:nor/>
                                </m:rPr>
                                <a:rPr lang="en-US" sz="200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 smtClean="0">
                                  <a:latin typeface="+mj-lt"/>
                                </a:rPr>
                                <m:t>benchmark</m:t>
                              </m:r>
                              <m:r>
                                <m:rPr>
                                  <m:nor/>
                                </m:rPr>
                                <a:rPr lang="en-US" sz="2000" i="0" smtClean="0">
                                  <a:latin typeface="+mj-lt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+mj-lt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+mj-lt"/>
                        </a:rPr>
                        <m:t>66 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+mj-lt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Access Score – How well the institution’s undergraduate population represents that of the 18–24-year-old population in the state for a specific racial or ethnic group.</a:t>
                </a:r>
              </a:p>
              <a:p>
                <a:r>
                  <a:rPr lang="en-US" sz="2000" dirty="0">
                    <a:latin typeface="+mj-lt"/>
                  </a:rPr>
                  <a:t>Range: 0-100+</a:t>
                </a:r>
              </a:p>
              <a:p>
                <a:r>
                  <a:rPr lang="en-US" sz="2000" dirty="0">
                    <a:latin typeface="+mj-lt"/>
                  </a:rPr>
                  <a:t>Grade: &lt;60 (F), 60 to &lt;70 (D), 70 to &lt;80 (C), 80 to &lt;90 (B), 90+ (A)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656B5-C7AE-CF00-6236-8BE6F0B25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9457"/>
                <a:ext cx="10515600" cy="4917506"/>
              </a:xfrm>
              <a:blipFill>
                <a:blip r:embed="rId2"/>
                <a:stretch>
                  <a:fillRect l="-522" t="-1861" r="-928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95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1E0697D382C48B241E0139EBAB9FA" ma:contentTypeVersion="12" ma:contentTypeDescription="Create a new document." ma:contentTypeScope="" ma:versionID="c0e7aae9f62b7a2b0a5d08a301a4a08a">
  <xsd:schema xmlns:xsd="http://www.w3.org/2001/XMLSchema" xmlns:xs="http://www.w3.org/2001/XMLSchema" xmlns:p="http://schemas.microsoft.com/office/2006/metadata/properties" xmlns:ns3="15f50ae2-fcb1-4c6f-a10c-5f76900b15fc" xmlns:ns4="4ddd8b1a-0bd5-4a94-bcc6-ec63859af6d6" targetNamespace="http://schemas.microsoft.com/office/2006/metadata/properties" ma:root="true" ma:fieldsID="a85b45ef16024dbc51b7076cc22cca2d" ns3:_="" ns4:_="">
    <xsd:import namespace="15f50ae2-fcb1-4c6f-a10c-5f76900b15fc"/>
    <xsd:import namespace="4ddd8b1a-0bd5-4a94-bcc6-ec63859af6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50ae2-fcb1-4c6f-a10c-5f76900b1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d8b1a-0bd5-4a94-bcc6-ec63859af6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1DD315-13E5-4A9D-9BF7-04C50F2D2B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1C4796-FF26-4143-8710-FB3448CCC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50ae2-fcb1-4c6f-a10c-5f76900b15fc"/>
    <ds:schemaRef ds:uri="4ddd8b1a-0bd5-4a94-bcc6-ec63859af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CB0D9C-AE06-42E9-9772-F0695E3B24BF}">
  <ds:schemaRefs>
    <ds:schemaRef ds:uri="http://purl.org/dc/terms/"/>
    <ds:schemaRef ds:uri="4ddd8b1a-0bd5-4a94-bcc6-ec63859af6d6"/>
    <ds:schemaRef ds:uri="15f50ae2-fcb1-4c6f-a10c-5f76900b15fc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37121</TotalTime>
  <Words>790</Words>
  <Application>Microsoft Office PowerPoint</Application>
  <PresentationFormat>Widescreen</PresentationFormat>
  <Paragraphs>86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Session Overview</vt:lpstr>
      <vt:lpstr>Over the next five years, we will:</vt:lpstr>
      <vt:lpstr>PowerPoint Presentation</vt:lpstr>
      <vt:lpstr>Current Context &amp; Education</vt:lpstr>
      <vt:lpstr>Ed Trust Anti-Dei Tracker </vt:lpstr>
      <vt:lpstr>What Does This Generation Want?</vt:lpstr>
      <vt:lpstr>Post-High School Plans</vt:lpstr>
      <vt:lpstr>McMurry University 2020 SR Latino Access Score</vt:lpstr>
      <vt:lpstr>Access Nationally for Black Students </vt:lpstr>
      <vt:lpstr>Access in the South for Black Students </vt:lpstr>
      <vt:lpstr>Access in Georgia for Black Students </vt:lpstr>
      <vt:lpstr>Access Nationally for Latino Students </vt:lpstr>
      <vt:lpstr>Access in the South for Latino Students </vt:lpstr>
      <vt:lpstr>Access in Georgia for Latino Students </vt:lpstr>
      <vt:lpstr>National Enrollment Trends</vt:lpstr>
      <vt:lpstr>Enrollment Trends in the South</vt:lpstr>
      <vt:lpstr>Enrollment Trends in Georgia</vt:lpstr>
      <vt:lpstr>Growth Needed to Reach Benchmark Nationally </vt:lpstr>
      <vt:lpstr>Growth Needed to Reach Benchmark in the South </vt:lpstr>
      <vt:lpstr>Growth Needed to Reach Benchmark in Georgia</vt:lpstr>
      <vt:lpstr>Discussion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Lomax</dc:creator>
  <cp:lastModifiedBy>Wil Del Pilar</cp:lastModifiedBy>
  <cp:revision>93</cp:revision>
  <cp:lastPrinted>2023-09-07T13:41:16Z</cp:lastPrinted>
  <dcterms:created xsi:type="dcterms:W3CDTF">2018-04-10T19:46:19Z</dcterms:created>
  <dcterms:modified xsi:type="dcterms:W3CDTF">2024-06-17T04:06:35Z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0x0101009A71E0697D382C48B241E0139EBAB9FA</vt:lpwstr>
  </property>
</Properties>
</file>