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9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5" d="100"/>
          <a:sy n="85" d="100"/>
        </p:scale>
        <p:origin x="14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5C712-3E2E-4D74-94E6-7C59C3DB3185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91A43-86F1-43C5-B092-24DF412B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91A43-86F1-43C5-B092-24DF412BD0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African-American children and Latino/Latinx children = 7.5 times more likely and 2.3 times more likely, respectively, than white children to have an incarcerated parent (NIJ.gov, 2017)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40 % of all incarcerated parents are African-American fathers; has led to increased social disorganization &amp; decrease in collective efficacy in these communities (NIJ.gov, 2017)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 1970s, 15% of African-American children had a parent who was incarcerated. By 1990, the rate nearly doubled to 28%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Wildeman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&amp; Anderson (2017) found a causal relationship between effect of paternal incarceration on boys’ contact with the criminal justice system!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Education &amp; subsequent employment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Increase likelihood of finding pro-social partner, and improving assortative mating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decreases likelihood of future offending for adults and their children (Anderson, 2018;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Rhule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-Louie &amp; McMahon, 2007)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Effectively addressing risks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more likely to find a prosocial partner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decrease in offending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decrease in likelihood their children will become involved in the justice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AE0E4-9775-402A-AE79-A9DAD2E855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9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AE0E4-9775-402A-AE79-A9DAD2E855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27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3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0CC1-726A-6E1E-3EA8-2A918CC75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2827D-2F29-AAC4-AC4F-062BDF483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1225-9253-68A4-A05A-14EF295D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B9D03-7C8E-D1AD-29D9-CA3E9879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DD27-95E4-9493-AAA6-BBF63F66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1C21C-7729-AD26-E783-1BC348B0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7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D5444-6FDD-3C5A-6C61-125A701D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FB01B-2B4E-1E50-183A-6A0209C2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FB2D-002D-1EB3-7897-674E7456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178F-0B5A-C79C-1D8A-FF90DC44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47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645C4-D0E5-1879-133B-3C3F5B769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47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CDA8E-0DD4-5FEA-5A7D-DC5174A7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ADC1-AB8E-576F-4D75-23C7853C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9994-AD86-E312-60BA-67311717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308EB-0933-43B2-B374-3430506DE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E642A-A437-A1B1-CB96-6DAECF4B5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69032-09CE-819F-BD54-24BCFD23A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A4642-A12D-3644-A73A-BE1B20E37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10129-760F-3918-1913-67816324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FD664-010F-6203-C78C-3D85F5EA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4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98E0-BBD4-DAE3-BBA7-D137AFFC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4E344-D439-E90F-499A-713B4210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60E5F-911F-9CB6-811B-D9D3C0A2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E2172-004C-7583-9FB5-D175C91F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B0D9-9339-5F4B-B065-89CC13068648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754B9-3BFD-B2AD-35B2-2A42D33C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FBB9-ED7F-EC42-BD1A-F644C7CE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885C1-E3DF-7CBE-05F9-49AB4060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E25D3-F32F-36FE-6182-5AB068423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2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51BF6-E4AE-07EE-2085-8E4A2B7FC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14940" y="5705225"/>
            <a:ext cx="1305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C94B0D9-9339-5F4B-B065-89CC13068648}" type="datetimeFigureOut">
              <a:rPr lang="en-US" smtClean="0"/>
              <a:pPr/>
              <a:t>6/16/2024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A41C-72EE-DF2E-B2C9-90EE83706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020" y="6088954"/>
            <a:ext cx="91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F6FBB9-ED7F-EC42-BD1A-F644C7CE0D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kolb@westga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84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AACC9E7-FAB3-D01E-1FC9-A1BD4CD82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Education </a:t>
            </a:r>
            <a:r>
              <a:rPr lang="en-US" i="1" dirty="0">
                <a:solidFill>
                  <a:schemeClr val="tx2"/>
                </a:solidFill>
              </a:rPr>
              <a:t>is</a:t>
            </a:r>
            <a:r>
              <a:rPr lang="en-US" dirty="0">
                <a:solidFill>
                  <a:schemeClr val="tx2"/>
                </a:solidFill>
              </a:rPr>
              <a:t> Activism: Carceral </a:t>
            </a:r>
            <a:r>
              <a:rPr lang="en-US">
                <a:solidFill>
                  <a:schemeClr val="tx2"/>
                </a:solidFill>
              </a:rPr>
              <a:t>Education Programs </a:t>
            </a:r>
            <a:r>
              <a:rPr lang="en-US" dirty="0">
                <a:solidFill>
                  <a:schemeClr val="tx2"/>
                </a:solidFill>
              </a:rPr>
              <a:t>for Social Mobility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C6953E9-CC27-E84D-A2AE-11CAA67EC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817796" cy="425810"/>
          </a:xfrm>
        </p:spPr>
        <p:txBody>
          <a:bodyPr/>
          <a:lstStyle/>
          <a:p>
            <a:r>
              <a:rPr lang="en-US" dirty="0"/>
              <a:t>Abby Kolb, Ph.D., LMSW</a:t>
            </a:r>
          </a:p>
        </p:txBody>
      </p:sp>
      <p:pic>
        <p:nvPicPr>
          <p:cNvPr id="3" name="Picture 2" descr="Text gif. The message &quot;education is activism&quot; reads above a scene of three modern, academic adults in conversation as they point at symbols of a government building, the scales of justice, a condom, round white pills, and an IUD.">
            <a:extLst>
              <a:ext uri="{FF2B5EF4-FFF2-40B4-BE49-F238E27FC236}">
                <a16:creationId xmlns:a16="http://schemas.microsoft.com/office/drawing/2014/main" id="{D21533C1-5C60-7DED-19DE-D80A7FDD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95" y="3617636"/>
            <a:ext cx="3903563" cy="27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5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29A0-8651-8D67-185E-7139ECBE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Post-Secondary Ed. in Prisons: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BA89-D239-0E89-582C-68AD9DD7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“Significant evidence shows that prison college programs improve the opportunity available to this population, their future generations, and society as a whole.” (Cohen, 2017)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People who participate in prison ed. programs are 43% less likely to recidivate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Collateral consequences (especially for drug offenders) of incarceration: unable to find affordable housing; unable to receive means-tested benefits; unable to receive federal loan to attend post-secondary ed.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Prison ed. decreases likelihood ex-offenders will experience these consequences…or at least to the same extent as their counterparts who did not participate in higher ed while incarcerated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6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913E-54B8-4347-A4D2-F4BCA8A3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14E8-4041-49BD-AED6-46BCF35F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Incarceration costs approx. $37/inmate/day [depending on the state] X 2.3 million incarcerated people = $85.1 million per day = </a:t>
            </a:r>
            <a:r>
              <a:rPr lang="en-US" b="1" u="sng" dirty="0"/>
              <a:t>$31 billion/year on incarceration!</a:t>
            </a:r>
          </a:p>
          <a:p>
            <a:pPr lvl="1"/>
            <a:r>
              <a:rPr lang="en-US" dirty="0"/>
              <a:t>But…cost is closer to $45 billion/year because cost of housing an inmate over 60 years old is double! (Vera Institute, 2015)</a:t>
            </a:r>
          </a:p>
          <a:p>
            <a:r>
              <a:rPr lang="en-US" dirty="0"/>
              <a:t>Meta-Analysis (Duke, 2018)</a:t>
            </a:r>
          </a:p>
          <a:p>
            <a:pPr lvl="1"/>
            <a:r>
              <a:rPr lang="en-US" dirty="0"/>
              <a:t>Save taxpayers of money</a:t>
            </a:r>
          </a:p>
          <a:p>
            <a:pPr lvl="1"/>
            <a:r>
              <a:rPr lang="en-US" dirty="0"/>
              <a:t>Decrease crime</a:t>
            </a:r>
          </a:p>
          <a:p>
            <a:pPr lvl="1"/>
            <a:r>
              <a:rPr lang="en-US" dirty="0"/>
              <a:t>“When the total cost of the educational programs is divided by the number of inmates who participated, there is roughly $35,400 in savings per year per inmate. In other words, approximately 1,505 potholes could be repaired for every inmate who does not recidivate (Barrett &amp; Greene, 2009)” (p. 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9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F282-76C0-FCF2-6125-6FE46C0F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UWG’s Unique PEP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DA46-E8AE-D34C-F1E2-C397A8466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In-person classes</a:t>
            </a:r>
          </a:p>
          <a:p>
            <a:r>
              <a:rPr lang="en-US" dirty="0"/>
              <a:t>Site director: criminologist and LMSW = focus on mental health</a:t>
            </a:r>
          </a:p>
          <a:p>
            <a:r>
              <a:rPr lang="en-US" dirty="0"/>
              <a:t>Student success model</a:t>
            </a:r>
          </a:p>
          <a:p>
            <a:pPr lvl="1"/>
            <a:r>
              <a:rPr lang="en-US" dirty="0"/>
              <a:t>Study time with faculty </a:t>
            </a:r>
          </a:p>
          <a:p>
            <a:pPr lvl="1"/>
            <a:r>
              <a:rPr lang="en-US" dirty="0"/>
              <a:t>Supplemental instruction</a:t>
            </a:r>
          </a:p>
          <a:p>
            <a:pPr lvl="1"/>
            <a:r>
              <a:rPr lang="en-US" dirty="0"/>
              <a:t>Writing assistance</a:t>
            </a:r>
          </a:p>
          <a:p>
            <a:pPr lvl="1"/>
            <a:r>
              <a:rPr lang="en-US" dirty="0"/>
              <a:t>Undergrad and grad student internships/participation</a:t>
            </a:r>
          </a:p>
          <a:p>
            <a:r>
              <a:rPr lang="en-US" dirty="0"/>
              <a:t>Incarcerated/non-incarcerated peer correspondence </a:t>
            </a:r>
          </a:p>
          <a:p>
            <a:r>
              <a:rPr lang="en-US" dirty="0"/>
              <a:t>Creation of The Institute for Carceral Education and Reentry</a:t>
            </a:r>
          </a:p>
        </p:txBody>
      </p:sp>
    </p:spTree>
    <p:extLst>
      <p:ext uri="{BB962C8B-B14F-4D97-AF65-F5344CB8AC3E}">
        <p14:creationId xmlns:p14="http://schemas.microsoft.com/office/powerpoint/2010/main" val="120287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CDB9-498D-CEE1-D32D-09A5DC2E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Highlights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35DA6A-3F2F-72A5-2FF2-768990592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8557" y="1307087"/>
            <a:ext cx="7820083" cy="4016628"/>
          </a:xfrm>
        </p:spPr>
      </p:pic>
    </p:spTree>
    <p:extLst>
      <p:ext uri="{BB962C8B-B14F-4D97-AF65-F5344CB8AC3E}">
        <p14:creationId xmlns:p14="http://schemas.microsoft.com/office/powerpoint/2010/main" val="191081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ADEB-A5CE-EDBA-B56B-1C804194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D9786-BF4F-8EB6-FD46-A32AAD7C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space </a:t>
            </a:r>
          </a:p>
          <a:p>
            <a:r>
              <a:rPr lang="en-US" dirty="0"/>
              <a:t>Prison staff – escorts</a:t>
            </a:r>
          </a:p>
          <a:p>
            <a:r>
              <a:rPr lang="en-US" dirty="0"/>
              <a:t>Time – everything is slower in prison…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Institutional discipline vs. educational </a:t>
            </a:r>
          </a:p>
          <a:p>
            <a:r>
              <a:rPr lang="en-US" dirty="0"/>
              <a:t>Recruiting faculty </a:t>
            </a:r>
          </a:p>
        </p:txBody>
      </p:sp>
    </p:spTree>
    <p:extLst>
      <p:ext uri="{BB962C8B-B14F-4D97-AF65-F5344CB8AC3E}">
        <p14:creationId xmlns:p14="http://schemas.microsoft.com/office/powerpoint/2010/main" val="424514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81A2-E098-0C31-4F5B-9C7BE205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83362-9146-E04B-32B9-4736D356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are interested in learning more about the PEP, or if you would like to teach for the PEP, please contact us 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Abby Kolb (</a:t>
            </a:r>
            <a:r>
              <a:rPr lang="en-US" dirty="0">
                <a:hlinkClick r:id="rId2"/>
              </a:rPr>
              <a:t>akolb@westga.edu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8736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 Mobility Summit">
      <a:dk1>
        <a:srgbClr val="5B6770"/>
      </a:dk1>
      <a:lt1>
        <a:srgbClr val="FFFFFF"/>
      </a:lt1>
      <a:dk2>
        <a:srgbClr val="092C74"/>
      </a:dk2>
      <a:lt2>
        <a:srgbClr val="FFFFFF"/>
      </a:lt2>
      <a:accent1>
        <a:srgbClr val="0077C8"/>
      </a:accent1>
      <a:accent2>
        <a:srgbClr val="FC6D23"/>
      </a:accent2>
      <a:accent3>
        <a:srgbClr val="C05130"/>
      </a:accent3>
      <a:accent4>
        <a:srgbClr val="58CBE8"/>
      </a:accent4>
      <a:accent5>
        <a:srgbClr val="ED9B33"/>
      </a:accent5>
      <a:accent6>
        <a:srgbClr val="CBC3BC"/>
      </a:accent6>
      <a:hlink>
        <a:srgbClr val="008841"/>
      </a:hlink>
      <a:folHlink>
        <a:srgbClr val="88887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573</Words>
  <Application>Microsoft Office PowerPoint</Application>
  <PresentationFormat>Widescreen</PresentationFormat>
  <Paragraphs>46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Gill Sans MT</vt:lpstr>
      <vt:lpstr>Office Theme</vt:lpstr>
      <vt:lpstr>PowerPoint Presentation</vt:lpstr>
      <vt:lpstr>Education is Activism: Carceral Education Programs for Social Mobility </vt:lpstr>
      <vt:lpstr>Post-Secondary Ed. in Prisons: Outcomes</vt:lpstr>
      <vt:lpstr>Outcomes (cont.)</vt:lpstr>
      <vt:lpstr>UWG’s Unique PEP Approach</vt:lpstr>
      <vt:lpstr>Student Highlights</vt:lpstr>
      <vt:lpstr>Challenges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Weathersby</dc:creator>
  <cp:lastModifiedBy>abby k</cp:lastModifiedBy>
  <cp:revision>7</cp:revision>
  <dcterms:created xsi:type="dcterms:W3CDTF">2024-05-13T15:39:21Z</dcterms:created>
  <dcterms:modified xsi:type="dcterms:W3CDTF">2024-06-16T17:41:20Z</dcterms:modified>
</cp:coreProperties>
</file>