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86" d="100"/>
          <a:sy n="86" d="100"/>
        </p:scale>
        <p:origin x="8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0CC1-726A-6E1E-3EA8-2A918CC75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2827D-2F29-AAC4-AC4F-062BDF483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1225-9253-68A4-A05A-14EF295D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B9D03-7C8E-D1AD-29D9-CA3E9879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DD27-95E4-9493-AAA6-BBF63F66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C21C-7729-AD26-E783-1BC348B0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7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D5444-6FDD-3C5A-6C61-125A701D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B01B-2B4E-1E50-183A-6A0209C2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FB2D-002D-1EB3-7897-674E7456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178F-0B5A-C79C-1D8A-FF90DC44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7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645C4-D0E5-1879-133B-3C3F5B769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47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CDA8E-0DD4-5FEA-5A7D-DC5174A7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ADC1-AB8E-576F-4D75-23C7853C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9994-AD86-E312-60BA-67311717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308EB-0933-43B2-B374-3430506D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E642A-A437-A1B1-CB96-6DAECF4B5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69032-09CE-819F-BD54-24BCFD23A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A4642-A12D-3644-A73A-BE1B20E37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10129-760F-3918-1913-67816324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FD664-010F-6203-C78C-3D85F5EA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98E0-BBD4-DAE3-BBA7-D137AFFC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4E344-D439-E90F-499A-713B4210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60E5F-911F-9CB6-811B-D9D3C0A2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E2172-004C-7583-9FB5-D175C91F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754B9-3BFD-B2AD-35B2-2A42D33C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885C1-E3DF-7CBE-05F9-49AB4060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E25D3-F32F-36FE-6182-5AB068423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2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1BF6-E4AE-07EE-2085-8E4A2B7FC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14940" y="5705225"/>
            <a:ext cx="1305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C94B0D9-9339-5F4B-B065-89CC13068648}" type="datetimeFigureOut">
              <a:rPr lang="en-US" smtClean="0"/>
              <a:pPr/>
              <a:t>6/16/2024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A41C-72EE-DF2E-B2C9-90EE83706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020" y="6088954"/>
            <a:ext cx="91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F6FBB9-ED7F-EC42-BD1A-F644C7CE0D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yton.edu/institutional-research/spring2024fastfacts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84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AACC9E7-FAB3-D01E-1FC9-A1BD4CD82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Beyond Demographics of Disadvantage to Champions of Change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C6953E9-CC27-E84D-A2AE-11CAA67EC3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Taralyn Keese, MSW</a:t>
            </a:r>
          </a:p>
          <a:p>
            <a:r>
              <a:rPr lang="en-US" dirty="0"/>
              <a:t>Dept. of Social Sciences</a:t>
            </a:r>
          </a:p>
          <a:p>
            <a:r>
              <a:rPr lang="en-US" dirty="0"/>
              <a:t>Senior Lecturer</a:t>
            </a:r>
          </a:p>
        </p:txBody>
      </p:sp>
    </p:spTree>
    <p:extLst>
      <p:ext uri="{BB962C8B-B14F-4D97-AF65-F5344CB8AC3E}">
        <p14:creationId xmlns:p14="http://schemas.microsoft.com/office/powerpoint/2010/main" val="162085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B74C-38FA-35E5-6996-A5EA8272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Purposes of Liberal Arts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DD03-94DA-6593-49F7-C0996010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– A liberal arts education provides students with broad knowledge of the wider world to prepare them to deal with the diversity and change in human society and its many complexities.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2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6E23-0518-02C5-FAE2-50A1442E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66" y="1"/>
            <a:ext cx="11084562" cy="1048214"/>
          </a:xfrm>
        </p:spPr>
        <p:txBody>
          <a:bodyPr/>
          <a:lstStyle/>
          <a:p>
            <a:r>
              <a:rPr lang="en-US" dirty="0"/>
              <a:t>CSU: A PBI-Beyond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32B9-F894-97D2-D950-00005844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854927"/>
            <a:ext cx="12080488" cy="4318322"/>
          </a:xfrm>
        </p:spPr>
        <p:txBody>
          <a:bodyPr>
            <a:normAutofit/>
          </a:bodyPr>
          <a:lstStyle/>
          <a:p>
            <a:r>
              <a:rPr lang="en-US" dirty="0"/>
              <a:t>PBI’s must meet three main eligibility requirements to qualify for federal </a:t>
            </a:r>
            <a:r>
              <a:rPr lang="en-US" b="1" dirty="0"/>
              <a:t>Predominately Black Institution (PBI) grant funding: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(1) Enrollment –enrollment of undergraduate students that is at least 40% Black American </a:t>
            </a:r>
          </a:p>
          <a:p>
            <a:pPr lvl="1"/>
            <a:r>
              <a:rPr lang="en-US" b="1" dirty="0"/>
              <a:t>65% of CSU Students identify as Black</a:t>
            </a:r>
          </a:p>
          <a:p>
            <a:pPr lvl="1"/>
            <a:r>
              <a:rPr lang="en-US" b="1" dirty="0"/>
              <a:t>82% of CSU Students identify as  people of color</a:t>
            </a:r>
          </a:p>
          <a:p>
            <a:pPr lvl="2"/>
            <a:r>
              <a:rPr lang="en-US" sz="1400" dirty="0"/>
              <a:t>https://www.clayton.edu/institutional-research/spring2024fastfacts.pdf</a:t>
            </a:r>
          </a:p>
          <a:p>
            <a:pPr marL="0" indent="0">
              <a:buNone/>
            </a:pPr>
            <a:r>
              <a:rPr lang="en-US" dirty="0"/>
              <a:t>(2) Needy students as defined by Title III, Part F, Section 371 of the HEA. </a:t>
            </a:r>
          </a:p>
          <a:p>
            <a:pPr lvl="1"/>
            <a:r>
              <a:rPr lang="en-US" b="1"/>
              <a:t>63% </a:t>
            </a:r>
            <a:r>
              <a:rPr lang="en-US" b="1" dirty="0"/>
              <a:t>of degree/certificate-seeking undergraduate students at CSU were awarded Federal Pell grants in  Academic year 2021-22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F2346-E2DA-78EA-A4F2-AD2818346E65}"/>
              </a:ext>
            </a:extLst>
          </p:cNvPr>
          <p:cNvSpPr txBox="1"/>
          <p:nvPr/>
        </p:nvSpPr>
        <p:spPr>
          <a:xfrm rot="10800000" flipH="1" flipV="1">
            <a:off x="1804253" y="4149971"/>
            <a:ext cx="102302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https://nces.ed.gov/ipeds/dfr/2023/ReportHTML.aspx?unitId=139311</a:t>
            </a:r>
          </a:p>
        </p:txBody>
      </p:sp>
    </p:spTree>
    <p:extLst>
      <p:ext uri="{BB962C8B-B14F-4D97-AF65-F5344CB8AC3E}">
        <p14:creationId xmlns:p14="http://schemas.microsoft.com/office/powerpoint/2010/main" val="122587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C1FC7-6F94-A06A-4E8D-88B21C98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CSU: A PBI-Beyond Demographics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8649-27CE-F95E-F5D6-D97863CD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 dirty="0"/>
              <a:t>(3) Core Expenses Requirement - have an average educational and general expenditure that is low, per full-time equivalent undergraduate student compared to the average educational and general expenditure costs of institutions that offer similar instruction.</a:t>
            </a:r>
          </a:p>
          <a:p>
            <a:r>
              <a:rPr lang="en-US" sz="1900" dirty="0"/>
              <a:t>​</a:t>
            </a:r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20A06-B980-9BDC-5480-D9F5FEB7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177" y="356839"/>
            <a:ext cx="7802179" cy="5333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01D0E-1511-8913-3C43-CACD59C0A988}"/>
              </a:ext>
            </a:extLst>
          </p:cNvPr>
          <p:cNvSpPr txBox="1"/>
          <p:nvPr/>
        </p:nvSpPr>
        <p:spPr>
          <a:xfrm>
            <a:off x="3540029" y="6411584"/>
            <a:ext cx="706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https://nces.ed.gov/ipeds/dfr/2023/ReportHTML.aspx?unitId=139311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8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DC13-B3FC-9183-FCC6-81B9CDA8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76869"/>
            <a:ext cx="10515600" cy="2267558"/>
          </a:xfrm>
        </p:spPr>
        <p:txBody>
          <a:bodyPr/>
          <a:lstStyle/>
          <a:p>
            <a:r>
              <a:rPr lang="en-US" dirty="0"/>
              <a:t>Culturally Responsive Teaching and Design: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C3B72-C763-B616-6616-4C4E72BB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08" y="1405353"/>
            <a:ext cx="10654192" cy="37678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Our students’ identities and experiences can inform interventions and strategies that promote social change and upward social mobility. </a:t>
            </a:r>
          </a:p>
          <a:p>
            <a:endParaRPr lang="en-US" dirty="0"/>
          </a:p>
          <a:p>
            <a:r>
              <a:rPr lang="en-US" dirty="0"/>
              <a:t>As a PBI, we have a unique opportunity to prepare students to be change-makers by addressing the social conditions they have navigated or observed.</a:t>
            </a:r>
          </a:p>
          <a:p>
            <a:endParaRPr lang="en-US" dirty="0"/>
          </a:p>
          <a:p>
            <a:r>
              <a:rPr lang="en-US" dirty="0"/>
              <a:t>Reframing deficit thinking about our students to an asset mindset enables us to produce culturally responsive curriculums affirming our students' agency and resilience.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058D-4D5B-5A90-5932-63C7F44C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8019"/>
          </a:xfrm>
        </p:spPr>
        <p:txBody>
          <a:bodyPr/>
          <a:lstStyle/>
          <a:p>
            <a:r>
              <a:rPr lang="en-US" dirty="0"/>
              <a:t>Culturally Responsive Teaching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BA26F-A6C9-43BA-9C3D-94A71263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4" y="669073"/>
            <a:ext cx="12048440" cy="47246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set of practices designed to </a:t>
            </a:r>
            <a:r>
              <a:rPr lang="en-US" b="1" dirty="0"/>
              <a:t>build on students’ backgrounds as teaching and learning occur</a:t>
            </a:r>
            <a:r>
              <a:rPr lang="en-US" dirty="0"/>
              <a:t>.” </a:t>
            </a:r>
            <a:r>
              <a:rPr lang="en-US" sz="1600" dirty="0"/>
              <a:t>Cruz, R. et.al. (2019).</a:t>
            </a:r>
          </a:p>
          <a:p>
            <a:endParaRPr lang="en-US" sz="1600" dirty="0"/>
          </a:p>
          <a:p>
            <a:r>
              <a:rPr lang="en-US" dirty="0"/>
              <a:t>A </a:t>
            </a:r>
            <a:r>
              <a:rPr lang="en-US" b="1" dirty="0"/>
              <a:t>strength-based approach </a:t>
            </a:r>
            <a:r>
              <a:rPr lang="en-US" dirty="0"/>
              <a:t>to teaching that is grounded in the belief and expectation that minoritized students are capable of high academic achievement when provided with appropriate resources and support.</a:t>
            </a:r>
          </a:p>
          <a:p>
            <a:endParaRPr lang="en-US" dirty="0"/>
          </a:p>
          <a:p>
            <a:r>
              <a:rPr lang="en-US" dirty="0"/>
              <a:t>Incorporates culturally relevant instruction that </a:t>
            </a:r>
            <a:r>
              <a:rPr lang="en-US" b="1" dirty="0"/>
              <a:t>values the diverse backgrounds and lived experiences of students and encourages students to develop an in-depth awareness of social inequities and power dynamics that shape the learning environment and society at large. </a:t>
            </a:r>
            <a:r>
              <a:rPr lang="en-US" sz="1600" dirty="0"/>
              <a:t>(Ladson-Billings, 1995). </a:t>
            </a:r>
          </a:p>
        </p:txBody>
      </p:sp>
    </p:spTree>
    <p:extLst>
      <p:ext uri="{BB962C8B-B14F-4D97-AF65-F5344CB8AC3E}">
        <p14:creationId xmlns:p14="http://schemas.microsoft.com/office/powerpoint/2010/main" val="28332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5622-9D17-773F-BB9C-BD7DA9A8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56" y="-140397"/>
            <a:ext cx="10515600" cy="1325563"/>
          </a:xfrm>
        </p:spPr>
        <p:txBody>
          <a:bodyPr/>
          <a:lstStyle/>
          <a:p>
            <a:r>
              <a:rPr lang="en-US" dirty="0"/>
              <a:t>Culturally Responsive Teaching and Design: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16DC-14D5-4A2D-BC81-E5A7B6E6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67" y="1437498"/>
            <a:ext cx="10515600" cy="3929955"/>
          </a:xfrm>
        </p:spPr>
        <p:txBody>
          <a:bodyPr>
            <a:normAutofit/>
          </a:bodyPr>
          <a:lstStyle/>
          <a:p>
            <a:r>
              <a:rPr lang="en-US" dirty="0"/>
              <a:t>Requires faculty to develop and demonstrate culturally responsive teaching skills and engage in cultural humility. (Aronson &amp; Laughter, 2016). </a:t>
            </a:r>
          </a:p>
          <a:p>
            <a:endParaRPr lang="en-US" dirty="0"/>
          </a:p>
          <a:p>
            <a:r>
              <a:rPr lang="en-US" sz="4000" dirty="0">
                <a:solidFill>
                  <a:schemeClr val="accent2"/>
                </a:solidFill>
              </a:rPr>
              <a:t>How are we leveraging our students’ identities and experiences to shape our pedagogy and praxis with intentionality?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1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C0BE-3282-3B47-DC80-D50B0432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-892097"/>
            <a:ext cx="10662424" cy="2582786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7A94-23D5-87D6-EE46-4AF2C7C2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0" y="691376"/>
            <a:ext cx="11279459" cy="5315413"/>
          </a:xfrm>
        </p:spPr>
        <p:txBody>
          <a:bodyPr>
            <a:normAutofit/>
          </a:bodyPr>
          <a:lstStyle/>
          <a:p>
            <a:r>
              <a:rPr lang="en-US" sz="2400" dirty="0"/>
              <a:t>Aronson, B., &amp; Laughter, J. (2016). The theory and practice of culturally relevant education: A synthesis of research across content areas. Review of Educational Research, 86(1), 163–206. https://doi.org/10.3102/0034654315582066</a:t>
            </a:r>
          </a:p>
          <a:p>
            <a:r>
              <a:rPr lang="en-US" sz="2400" dirty="0"/>
              <a:t>Cruz, R., Manchanda, S., Firestone, A., &amp; </a:t>
            </a:r>
            <a:r>
              <a:rPr lang="en-US" sz="2400" dirty="0" err="1"/>
              <a:t>Rodl</a:t>
            </a:r>
            <a:r>
              <a:rPr lang="en-US" sz="2400" dirty="0"/>
              <a:t>, J. (2019). An Examination of Teachers’ Culturally Responsive Teaching Self-Efficacy. Teacher Education and Special Education The Journal of the Teacher Education Division of the Council for Exceptional Children. 10.1177/0888406419875194. </a:t>
            </a:r>
          </a:p>
          <a:p>
            <a:r>
              <a:rPr lang="en-US" sz="2400" dirty="0"/>
              <a:t>Clayton State University Institutional Research. Fast Facts (2024) </a:t>
            </a:r>
            <a:r>
              <a:rPr lang="en-US" sz="2400" dirty="0">
                <a:hlinkClick r:id="rId2"/>
              </a:rPr>
              <a:t>https://www.clayton.edu/institutional-research/spring2024fastfacts.pdf</a:t>
            </a:r>
            <a:endParaRPr lang="en-US" sz="2400" dirty="0"/>
          </a:p>
          <a:p>
            <a:r>
              <a:rPr lang="en-US" sz="2400" dirty="0"/>
              <a:t>Institution of Education Sciences. IPEDS Data Feedback Report (2023). https://nces.ed.gov/ipeds/dfr/2023/ReportHTML.aspx?unitId=139311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8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Mobility Summit">
      <a:dk1>
        <a:srgbClr val="5B6770"/>
      </a:dk1>
      <a:lt1>
        <a:srgbClr val="FFFFFF"/>
      </a:lt1>
      <a:dk2>
        <a:srgbClr val="092C74"/>
      </a:dk2>
      <a:lt2>
        <a:srgbClr val="FFFFFF"/>
      </a:lt2>
      <a:accent1>
        <a:srgbClr val="0077C8"/>
      </a:accent1>
      <a:accent2>
        <a:srgbClr val="FC6D23"/>
      </a:accent2>
      <a:accent3>
        <a:srgbClr val="C05130"/>
      </a:accent3>
      <a:accent4>
        <a:srgbClr val="58CBE8"/>
      </a:accent4>
      <a:accent5>
        <a:srgbClr val="ED9B33"/>
      </a:accent5>
      <a:accent6>
        <a:srgbClr val="CBC3BC"/>
      </a:accent6>
      <a:hlink>
        <a:srgbClr val="008841"/>
      </a:hlink>
      <a:folHlink>
        <a:srgbClr val="88887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642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Beyond Demographics of Disadvantage to Champions of Change</vt:lpstr>
      <vt:lpstr>Purposes of Liberal Arts Education</vt:lpstr>
      <vt:lpstr>CSU: A PBI-Beyond Demographics</vt:lpstr>
      <vt:lpstr>CSU: A PBI-Beyond Demographics</vt:lpstr>
      <vt:lpstr>Culturally Responsive Teaching and Design:</vt:lpstr>
      <vt:lpstr>Culturally Responsive Teaching and Design</vt:lpstr>
      <vt:lpstr>Culturally Responsive Teaching and Design: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Weathersby</dc:creator>
  <cp:lastModifiedBy>Taralyn Keese</cp:lastModifiedBy>
  <cp:revision>9</cp:revision>
  <dcterms:created xsi:type="dcterms:W3CDTF">2024-05-13T15:39:21Z</dcterms:created>
  <dcterms:modified xsi:type="dcterms:W3CDTF">2024-06-17T15:32:33Z</dcterms:modified>
</cp:coreProperties>
</file>