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7" r:id="rId5"/>
    <p:sldId id="256" r:id="rId6"/>
    <p:sldId id="261" r:id="rId7"/>
    <p:sldId id="276" r:id="rId8"/>
    <p:sldId id="272" r:id="rId9"/>
    <p:sldId id="279" r:id="rId10"/>
    <p:sldId id="281" r:id="rId11"/>
    <p:sldId id="283" r:id="rId12"/>
    <p:sldId id="267" r:id="rId13"/>
    <p:sldId id="260" r:id="rId14"/>
    <p:sldId id="258" r:id="rId15"/>
    <p:sldId id="259" r:id="rId16"/>
    <p:sldId id="262" r:id="rId17"/>
    <p:sldId id="282" r:id="rId18"/>
    <p:sldId id="265" r:id="rId19"/>
    <p:sldId id="263" r:id="rId20"/>
    <p:sldId id="269" r:id="rId21"/>
    <p:sldId id="270" r:id="rId22"/>
    <p:sldId id="284"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23AADD-25D7-957D-E330-22591C7B86DC}" v="1" dt="2024-06-17T15:10:19.049"/>
    <p1510:client id="{4D2D4F9E-6108-4D7F-B54C-B2E0CC2AB404}" v="1" dt="2024-06-17T15:09:49.653"/>
    <p1510:client id="{8E4EBA5B-BDAC-C30B-B6B6-021B02AB48EB}" v="121" dt="2024-06-17T15:23:10.9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p:scale>
          <a:sx n="71" d="100"/>
          <a:sy n="71" d="100"/>
        </p:scale>
        <p:origin x="46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A9CEE-24C4-4A36-9D87-5B399342AACA}" type="datetimeFigureOut">
              <a:rPr lang="en-US" smtClean="0"/>
              <a:t>6/17/2024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49BDB-AAC5-40B9-B0D1-9DB579B469AB}" type="slidenum">
              <a:rPr lang="en-US" smtClean="0"/>
              <a:t>‹#›</a:t>
            </a:fld>
            <a:endParaRPr lang="en-US"/>
          </a:p>
        </p:txBody>
      </p:sp>
    </p:spTree>
    <p:extLst>
      <p:ext uri="{BB962C8B-B14F-4D97-AF65-F5344CB8AC3E}">
        <p14:creationId xmlns:p14="http://schemas.microsoft.com/office/powerpoint/2010/main" val="3550697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549BDB-AAC5-40B9-B0D1-9DB579B469AB}" type="slidenum">
              <a:rPr lang="en-US" smtClean="0"/>
              <a:t>4</a:t>
            </a:fld>
            <a:endParaRPr lang="en-US"/>
          </a:p>
        </p:txBody>
      </p:sp>
    </p:spTree>
    <p:extLst>
      <p:ext uri="{BB962C8B-B14F-4D97-AF65-F5344CB8AC3E}">
        <p14:creationId xmlns:p14="http://schemas.microsoft.com/office/powerpoint/2010/main" val="2540842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549BDB-AAC5-40B9-B0D1-9DB579B469AB}" type="slidenum">
              <a:rPr lang="en-US" smtClean="0"/>
              <a:t>13</a:t>
            </a:fld>
            <a:endParaRPr lang="en-US"/>
          </a:p>
        </p:txBody>
      </p:sp>
    </p:spTree>
    <p:extLst>
      <p:ext uri="{BB962C8B-B14F-4D97-AF65-F5344CB8AC3E}">
        <p14:creationId xmlns:p14="http://schemas.microsoft.com/office/powerpoint/2010/main" val="94856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549BDB-AAC5-40B9-B0D1-9DB579B469AB}" type="slidenum">
              <a:rPr lang="en-US" smtClean="0"/>
              <a:t>14</a:t>
            </a:fld>
            <a:endParaRPr lang="en-US"/>
          </a:p>
        </p:txBody>
      </p:sp>
    </p:spTree>
    <p:extLst>
      <p:ext uri="{BB962C8B-B14F-4D97-AF65-F5344CB8AC3E}">
        <p14:creationId xmlns:p14="http://schemas.microsoft.com/office/powerpoint/2010/main" val="1280308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549BDB-AAC5-40B9-B0D1-9DB579B469AB}" type="slidenum">
              <a:rPr lang="en-US" smtClean="0"/>
              <a:t>15</a:t>
            </a:fld>
            <a:endParaRPr lang="en-US"/>
          </a:p>
        </p:txBody>
      </p:sp>
    </p:spTree>
    <p:extLst>
      <p:ext uri="{BB962C8B-B14F-4D97-AF65-F5344CB8AC3E}">
        <p14:creationId xmlns:p14="http://schemas.microsoft.com/office/powerpoint/2010/main" val="162123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549BDB-AAC5-40B9-B0D1-9DB579B469AB}" type="slidenum">
              <a:rPr lang="en-US" smtClean="0"/>
              <a:t>20</a:t>
            </a:fld>
            <a:endParaRPr lang="en-US"/>
          </a:p>
        </p:txBody>
      </p:sp>
    </p:spTree>
    <p:extLst>
      <p:ext uri="{BB962C8B-B14F-4D97-AF65-F5344CB8AC3E}">
        <p14:creationId xmlns:p14="http://schemas.microsoft.com/office/powerpoint/2010/main" val="2416228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549BDB-AAC5-40B9-B0D1-9DB579B469AB}" type="slidenum">
              <a:rPr lang="en-US" smtClean="0"/>
              <a:t>6</a:t>
            </a:fld>
            <a:endParaRPr lang="en-US"/>
          </a:p>
        </p:txBody>
      </p:sp>
    </p:spTree>
    <p:extLst>
      <p:ext uri="{BB962C8B-B14F-4D97-AF65-F5344CB8AC3E}">
        <p14:creationId xmlns:p14="http://schemas.microsoft.com/office/powerpoint/2010/main" val="1075513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549BDB-AAC5-40B9-B0D1-9DB579B469AB}" type="slidenum">
              <a:rPr lang="en-US" smtClean="0"/>
              <a:t>7</a:t>
            </a:fld>
            <a:endParaRPr lang="en-US"/>
          </a:p>
        </p:txBody>
      </p:sp>
    </p:spTree>
    <p:extLst>
      <p:ext uri="{BB962C8B-B14F-4D97-AF65-F5344CB8AC3E}">
        <p14:creationId xmlns:p14="http://schemas.microsoft.com/office/powerpoint/2010/main" val="256761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549BDB-AAC5-40B9-B0D1-9DB579B469AB}" type="slidenum">
              <a:rPr lang="en-US" smtClean="0"/>
              <a:t>7</a:t>
            </a:fld>
            <a:endParaRPr lang="en-US"/>
          </a:p>
        </p:txBody>
      </p:sp>
    </p:spTree>
    <p:extLst>
      <p:ext uri="{BB962C8B-B14F-4D97-AF65-F5344CB8AC3E}">
        <p14:creationId xmlns:p14="http://schemas.microsoft.com/office/powerpoint/2010/main" val="1320139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549BDB-AAC5-40B9-B0D1-9DB579B469AB}" type="slidenum">
              <a:rPr lang="en-US" smtClean="0"/>
              <a:t>8</a:t>
            </a:fld>
            <a:endParaRPr lang="en-US"/>
          </a:p>
        </p:txBody>
      </p:sp>
    </p:spTree>
    <p:extLst>
      <p:ext uri="{BB962C8B-B14F-4D97-AF65-F5344CB8AC3E}">
        <p14:creationId xmlns:p14="http://schemas.microsoft.com/office/powerpoint/2010/main" val="4121403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549BDB-AAC5-40B9-B0D1-9DB579B469AB}" type="slidenum">
              <a:rPr lang="en-US" smtClean="0"/>
              <a:t>9</a:t>
            </a:fld>
            <a:endParaRPr lang="en-US"/>
          </a:p>
        </p:txBody>
      </p:sp>
    </p:spTree>
    <p:extLst>
      <p:ext uri="{BB962C8B-B14F-4D97-AF65-F5344CB8AC3E}">
        <p14:creationId xmlns:p14="http://schemas.microsoft.com/office/powerpoint/2010/main" val="3224704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549BDB-AAC5-40B9-B0D1-9DB579B469AB}" type="slidenum">
              <a:rPr lang="en-US" smtClean="0"/>
              <a:t>10</a:t>
            </a:fld>
            <a:endParaRPr lang="en-US"/>
          </a:p>
        </p:txBody>
      </p:sp>
    </p:spTree>
    <p:extLst>
      <p:ext uri="{BB962C8B-B14F-4D97-AF65-F5344CB8AC3E}">
        <p14:creationId xmlns:p14="http://schemas.microsoft.com/office/powerpoint/2010/main" val="2758629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549BDB-AAC5-40B9-B0D1-9DB579B469AB}" type="slidenum">
              <a:rPr lang="en-US" smtClean="0"/>
              <a:t>11</a:t>
            </a:fld>
            <a:endParaRPr lang="en-US"/>
          </a:p>
        </p:txBody>
      </p:sp>
    </p:spTree>
    <p:extLst>
      <p:ext uri="{BB962C8B-B14F-4D97-AF65-F5344CB8AC3E}">
        <p14:creationId xmlns:p14="http://schemas.microsoft.com/office/powerpoint/2010/main" val="2949313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549BDB-AAC5-40B9-B0D1-9DB579B469AB}" type="slidenum">
              <a:rPr lang="en-US" smtClean="0"/>
              <a:t>12</a:t>
            </a:fld>
            <a:endParaRPr lang="en-US"/>
          </a:p>
        </p:txBody>
      </p:sp>
    </p:spTree>
    <p:extLst>
      <p:ext uri="{BB962C8B-B14F-4D97-AF65-F5344CB8AC3E}">
        <p14:creationId xmlns:p14="http://schemas.microsoft.com/office/powerpoint/2010/main" val="1484736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365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0CC1-726A-6E1E-3EA8-2A918CC754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52827D-2F29-AAC4-AC4F-062BDF4832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1C1225-9253-68A4-A05A-14EF295D8D3C}"/>
              </a:ext>
            </a:extLst>
          </p:cNvPr>
          <p:cNvSpPr>
            <a:spLocks noGrp="1"/>
          </p:cNvSpPr>
          <p:nvPr>
            <p:ph type="dt" sz="half" idx="10"/>
          </p:nvPr>
        </p:nvSpPr>
        <p:spPr/>
        <p:txBody>
          <a:bodyPr/>
          <a:lstStyle/>
          <a:p>
            <a:fld id="{3C94B0D9-9339-5F4B-B065-89CC13068648}" type="datetimeFigureOut">
              <a:rPr lang="en-US" smtClean="0"/>
              <a:t>6/17/2024</a:t>
            </a:fld>
            <a:endParaRPr lang="en-US"/>
          </a:p>
        </p:txBody>
      </p:sp>
      <p:sp>
        <p:nvSpPr>
          <p:cNvPr id="6" name="Slide Number Placeholder 5">
            <a:extLst>
              <a:ext uri="{FF2B5EF4-FFF2-40B4-BE49-F238E27FC236}">
                <a16:creationId xmlns:a16="http://schemas.microsoft.com/office/drawing/2014/main" id="{735B9D03-7C8E-D1AD-29D9-CA3E98792E1C}"/>
              </a:ext>
            </a:extLst>
          </p:cNvPr>
          <p:cNvSpPr>
            <a:spLocks noGrp="1"/>
          </p:cNvSpPr>
          <p:nvPr>
            <p:ph type="sldNum" sz="quarter" idx="12"/>
          </p:nvPr>
        </p:nvSpPr>
        <p:spPr/>
        <p:txBody>
          <a:bodyPr/>
          <a:lstStyle/>
          <a:p>
            <a:fld id="{04F6FBB9-ED7F-EC42-BD1A-F644C7CE0D44}" type="slidenum">
              <a:rPr lang="en-US" smtClean="0"/>
              <a:t>‹#›</a:t>
            </a:fld>
            <a:endParaRPr lang="en-US"/>
          </a:p>
        </p:txBody>
      </p:sp>
    </p:spTree>
    <p:extLst>
      <p:ext uri="{BB962C8B-B14F-4D97-AF65-F5344CB8AC3E}">
        <p14:creationId xmlns:p14="http://schemas.microsoft.com/office/powerpoint/2010/main" val="1059043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FDD27-95E4-9493-AAA6-BBF63F6645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71C21C-7729-AD26-E783-1BC348B0DA73}"/>
              </a:ext>
            </a:extLst>
          </p:cNvPr>
          <p:cNvSpPr>
            <a:spLocks noGrp="1"/>
          </p:cNvSpPr>
          <p:nvPr>
            <p:ph idx="1"/>
          </p:nvPr>
        </p:nvSpPr>
        <p:spPr>
          <a:xfrm>
            <a:off x="838200" y="1825625"/>
            <a:ext cx="10515600" cy="3347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D5444-6FDD-3C5A-6C61-125A701D10DD}"/>
              </a:ext>
            </a:extLst>
          </p:cNvPr>
          <p:cNvSpPr>
            <a:spLocks noGrp="1"/>
          </p:cNvSpPr>
          <p:nvPr>
            <p:ph type="dt" sz="half" idx="10"/>
          </p:nvPr>
        </p:nvSpPr>
        <p:spPr/>
        <p:txBody>
          <a:bodyPr/>
          <a:lstStyle/>
          <a:p>
            <a:fld id="{3C94B0D9-9339-5F4B-B065-89CC13068648}" type="datetimeFigureOut">
              <a:rPr lang="en-US" smtClean="0"/>
              <a:t>6/17/2024</a:t>
            </a:fld>
            <a:endParaRPr lang="en-US"/>
          </a:p>
        </p:txBody>
      </p:sp>
      <p:sp>
        <p:nvSpPr>
          <p:cNvPr id="6" name="Slide Number Placeholder 5">
            <a:extLst>
              <a:ext uri="{FF2B5EF4-FFF2-40B4-BE49-F238E27FC236}">
                <a16:creationId xmlns:a16="http://schemas.microsoft.com/office/drawing/2014/main" id="{AD0FB01B-2B4E-1E50-183A-6A0209C289EA}"/>
              </a:ext>
            </a:extLst>
          </p:cNvPr>
          <p:cNvSpPr>
            <a:spLocks noGrp="1"/>
          </p:cNvSpPr>
          <p:nvPr>
            <p:ph type="sldNum" sz="quarter" idx="12"/>
          </p:nvPr>
        </p:nvSpPr>
        <p:spPr/>
        <p:txBody>
          <a:bodyPr/>
          <a:lstStyle/>
          <a:p>
            <a:fld id="{04F6FBB9-ED7F-EC42-BD1A-F644C7CE0D44}" type="slidenum">
              <a:rPr lang="en-US" smtClean="0"/>
              <a:t>‹#›</a:t>
            </a:fld>
            <a:endParaRPr lang="en-US"/>
          </a:p>
        </p:txBody>
      </p:sp>
    </p:spTree>
    <p:extLst>
      <p:ext uri="{BB962C8B-B14F-4D97-AF65-F5344CB8AC3E}">
        <p14:creationId xmlns:p14="http://schemas.microsoft.com/office/powerpoint/2010/main" val="134983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FB2D-002D-1EB3-7897-674E7456A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8C178F-0B5A-C79C-1D8A-FF90DC440392}"/>
              </a:ext>
            </a:extLst>
          </p:cNvPr>
          <p:cNvSpPr>
            <a:spLocks noGrp="1"/>
          </p:cNvSpPr>
          <p:nvPr>
            <p:ph sz="half" idx="1"/>
          </p:nvPr>
        </p:nvSpPr>
        <p:spPr>
          <a:xfrm>
            <a:off x="838200" y="1825625"/>
            <a:ext cx="5181600" cy="3347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7645C4-D0E5-1879-133B-3C3F5B7699BE}"/>
              </a:ext>
            </a:extLst>
          </p:cNvPr>
          <p:cNvSpPr>
            <a:spLocks noGrp="1"/>
          </p:cNvSpPr>
          <p:nvPr>
            <p:ph sz="half" idx="2"/>
          </p:nvPr>
        </p:nvSpPr>
        <p:spPr>
          <a:xfrm>
            <a:off x="6172200" y="1825625"/>
            <a:ext cx="5181600" cy="3347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CCDA8E-0DD4-5FEA-5A7D-DC5174A71507}"/>
              </a:ext>
            </a:extLst>
          </p:cNvPr>
          <p:cNvSpPr>
            <a:spLocks noGrp="1"/>
          </p:cNvSpPr>
          <p:nvPr>
            <p:ph type="dt" sz="half" idx="10"/>
          </p:nvPr>
        </p:nvSpPr>
        <p:spPr/>
        <p:txBody>
          <a:bodyPr/>
          <a:lstStyle/>
          <a:p>
            <a:fld id="{3C94B0D9-9339-5F4B-B065-89CC13068648}" type="datetimeFigureOut">
              <a:rPr lang="en-US" smtClean="0"/>
              <a:t>6/17/2024</a:t>
            </a:fld>
            <a:endParaRPr lang="en-US"/>
          </a:p>
        </p:txBody>
      </p:sp>
      <p:sp>
        <p:nvSpPr>
          <p:cNvPr id="7" name="Slide Number Placeholder 6">
            <a:extLst>
              <a:ext uri="{FF2B5EF4-FFF2-40B4-BE49-F238E27FC236}">
                <a16:creationId xmlns:a16="http://schemas.microsoft.com/office/drawing/2014/main" id="{04D5ADC1-AB8E-576F-4D75-23C7853C1C02}"/>
              </a:ext>
            </a:extLst>
          </p:cNvPr>
          <p:cNvSpPr>
            <a:spLocks noGrp="1"/>
          </p:cNvSpPr>
          <p:nvPr>
            <p:ph type="sldNum" sz="quarter" idx="12"/>
          </p:nvPr>
        </p:nvSpPr>
        <p:spPr/>
        <p:txBody>
          <a:bodyPr/>
          <a:lstStyle/>
          <a:p>
            <a:fld id="{04F6FBB9-ED7F-EC42-BD1A-F644C7CE0D44}" type="slidenum">
              <a:rPr lang="en-US" smtClean="0"/>
              <a:t>‹#›</a:t>
            </a:fld>
            <a:endParaRPr lang="en-US"/>
          </a:p>
        </p:txBody>
      </p:sp>
    </p:spTree>
    <p:extLst>
      <p:ext uri="{BB962C8B-B14F-4D97-AF65-F5344CB8AC3E}">
        <p14:creationId xmlns:p14="http://schemas.microsoft.com/office/powerpoint/2010/main" val="607688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9994-AD86-E312-60BA-6731171759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4308EB-0933-43B2-B374-3430506DEF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EE642A-A437-A1B1-CB96-6DAECF4B5FAD}"/>
              </a:ext>
            </a:extLst>
          </p:cNvPr>
          <p:cNvSpPr>
            <a:spLocks noGrp="1"/>
          </p:cNvSpPr>
          <p:nvPr>
            <p:ph sz="half" idx="2"/>
          </p:nvPr>
        </p:nvSpPr>
        <p:spPr>
          <a:xfrm>
            <a:off x="839788" y="2505075"/>
            <a:ext cx="5157787" cy="2671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669032-09CE-819F-BD54-24BCFD23A1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2A4642-A12D-3644-A73A-BE1B20E37868}"/>
              </a:ext>
            </a:extLst>
          </p:cNvPr>
          <p:cNvSpPr>
            <a:spLocks noGrp="1"/>
          </p:cNvSpPr>
          <p:nvPr>
            <p:ph sz="quarter" idx="4"/>
          </p:nvPr>
        </p:nvSpPr>
        <p:spPr>
          <a:xfrm>
            <a:off x="6172200" y="2505075"/>
            <a:ext cx="5183188" cy="2671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810129-760F-3918-1913-67816324F77D}"/>
              </a:ext>
            </a:extLst>
          </p:cNvPr>
          <p:cNvSpPr>
            <a:spLocks noGrp="1"/>
          </p:cNvSpPr>
          <p:nvPr>
            <p:ph type="dt" sz="half" idx="10"/>
          </p:nvPr>
        </p:nvSpPr>
        <p:spPr/>
        <p:txBody>
          <a:bodyPr/>
          <a:lstStyle/>
          <a:p>
            <a:fld id="{3C94B0D9-9339-5F4B-B065-89CC13068648}" type="datetimeFigureOut">
              <a:rPr lang="en-US" smtClean="0"/>
              <a:t>6/17/2024</a:t>
            </a:fld>
            <a:endParaRPr lang="en-US"/>
          </a:p>
        </p:txBody>
      </p:sp>
      <p:sp>
        <p:nvSpPr>
          <p:cNvPr id="9" name="Slide Number Placeholder 8">
            <a:extLst>
              <a:ext uri="{FF2B5EF4-FFF2-40B4-BE49-F238E27FC236}">
                <a16:creationId xmlns:a16="http://schemas.microsoft.com/office/drawing/2014/main" id="{033FD664-010F-6203-C78C-3D85F5EABC33}"/>
              </a:ext>
            </a:extLst>
          </p:cNvPr>
          <p:cNvSpPr>
            <a:spLocks noGrp="1"/>
          </p:cNvSpPr>
          <p:nvPr>
            <p:ph type="sldNum" sz="quarter" idx="12"/>
          </p:nvPr>
        </p:nvSpPr>
        <p:spPr/>
        <p:txBody>
          <a:bodyPr/>
          <a:lstStyle/>
          <a:p>
            <a:fld id="{04F6FBB9-ED7F-EC42-BD1A-F644C7CE0D44}" type="slidenum">
              <a:rPr lang="en-US" smtClean="0"/>
              <a:t>‹#›</a:t>
            </a:fld>
            <a:endParaRPr lang="en-US"/>
          </a:p>
        </p:txBody>
      </p:sp>
    </p:spTree>
    <p:extLst>
      <p:ext uri="{BB962C8B-B14F-4D97-AF65-F5344CB8AC3E}">
        <p14:creationId xmlns:p14="http://schemas.microsoft.com/office/powerpoint/2010/main" val="3241843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C98E0-BBD4-DAE3-BBA7-D137AFFCC8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E4E344-D439-E90F-499A-713B421075E4}"/>
              </a:ext>
            </a:extLst>
          </p:cNvPr>
          <p:cNvSpPr>
            <a:spLocks noGrp="1"/>
          </p:cNvSpPr>
          <p:nvPr>
            <p:ph type="dt" sz="half" idx="10"/>
          </p:nvPr>
        </p:nvSpPr>
        <p:spPr/>
        <p:txBody>
          <a:bodyPr/>
          <a:lstStyle/>
          <a:p>
            <a:fld id="{3C94B0D9-9339-5F4B-B065-89CC13068648}" type="datetimeFigureOut">
              <a:rPr lang="en-US" smtClean="0"/>
              <a:t>6/17/2024</a:t>
            </a:fld>
            <a:endParaRPr lang="en-US"/>
          </a:p>
        </p:txBody>
      </p:sp>
      <p:sp>
        <p:nvSpPr>
          <p:cNvPr id="5" name="Slide Number Placeholder 4">
            <a:extLst>
              <a:ext uri="{FF2B5EF4-FFF2-40B4-BE49-F238E27FC236}">
                <a16:creationId xmlns:a16="http://schemas.microsoft.com/office/drawing/2014/main" id="{93860E5F-911F-9CB6-811B-D9D3C0A2262F}"/>
              </a:ext>
            </a:extLst>
          </p:cNvPr>
          <p:cNvSpPr>
            <a:spLocks noGrp="1"/>
          </p:cNvSpPr>
          <p:nvPr>
            <p:ph type="sldNum" sz="quarter" idx="12"/>
          </p:nvPr>
        </p:nvSpPr>
        <p:spPr/>
        <p:txBody>
          <a:bodyPr/>
          <a:lstStyle/>
          <a:p>
            <a:fld id="{04F6FBB9-ED7F-EC42-BD1A-F644C7CE0D44}" type="slidenum">
              <a:rPr lang="en-US" smtClean="0"/>
              <a:t>‹#›</a:t>
            </a:fld>
            <a:endParaRPr lang="en-US"/>
          </a:p>
        </p:txBody>
      </p:sp>
    </p:spTree>
    <p:extLst>
      <p:ext uri="{BB962C8B-B14F-4D97-AF65-F5344CB8AC3E}">
        <p14:creationId xmlns:p14="http://schemas.microsoft.com/office/powerpoint/2010/main" val="2582628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BE2172-004C-7583-9FB5-D175C91F56B8}"/>
              </a:ext>
            </a:extLst>
          </p:cNvPr>
          <p:cNvSpPr>
            <a:spLocks noGrp="1"/>
          </p:cNvSpPr>
          <p:nvPr>
            <p:ph type="dt" sz="half" idx="10"/>
          </p:nvPr>
        </p:nvSpPr>
        <p:spPr/>
        <p:txBody>
          <a:bodyPr/>
          <a:lstStyle/>
          <a:p>
            <a:fld id="{3C94B0D9-9339-5F4B-B065-89CC13068648}" type="datetimeFigureOut">
              <a:rPr lang="en-US" smtClean="0"/>
              <a:t>6/17/2024</a:t>
            </a:fld>
            <a:endParaRPr lang="en-US"/>
          </a:p>
        </p:txBody>
      </p:sp>
      <p:sp>
        <p:nvSpPr>
          <p:cNvPr id="4" name="Slide Number Placeholder 3">
            <a:extLst>
              <a:ext uri="{FF2B5EF4-FFF2-40B4-BE49-F238E27FC236}">
                <a16:creationId xmlns:a16="http://schemas.microsoft.com/office/drawing/2014/main" id="{BEB754B9-3BFD-B2AD-35B2-2A42D33C59E8}"/>
              </a:ext>
            </a:extLst>
          </p:cNvPr>
          <p:cNvSpPr>
            <a:spLocks noGrp="1"/>
          </p:cNvSpPr>
          <p:nvPr>
            <p:ph type="sldNum" sz="quarter" idx="12"/>
          </p:nvPr>
        </p:nvSpPr>
        <p:spPr/>
        <p:txBody>
          <a:bodyPr/>
          <a:lstStyle/>
          <a:p>
            <a:fld id="{04F6FBB9-ED7F-EC42-BD1A-F644C7CE0D44}" type="slidenum">
              <a:rPr lang="en-US" smtClean="0"/>
              <a:t>‹#›</a:t>
            </a:fld>
            <a:endParaRPr lang="en-US"/>
          </a:p>
        </p:txBody>
      </p:sp>
    </p:spTree>
    <p:extLst>
      <p:ext uri="{BB962C8B-B14F-4D97-AF65-F5344CB8AC3E}">
        <p14:creationId xmlns:p14="http://schemas.microsoft.com/office/powerpoint/2010/main" val="2878143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8885C1-E3DF-7CBE-05F9-49AB4060A1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5E25D3-F32F-36FE-6182-5AB068423635}"/>
              </a:ext>
            </a:extLst>
          </p:cNvPr>
          <p:cNvSpPr>
            <a:spLocks noGrp="1"/>
          </p:cNvSpPr>
          <p:nvPr>
            <p:ph type="body" idx="1"/>
          </p:nvPr>
        </p:nvSpPr>
        <p:spPr>
          <a:xfrm>
            <a:off x="838200" y="1825625"/>
            <a:ext cx="10515600" cy="33225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D51BF6-E4AE-07EE-2085-8E4A2B7FC8D4}"/>
              </a:ext>
            </a:extLst>
          </p:cNvPr>
          <p:cNvSpPr>
            <a:spLocks noGrp="1"/>
          </p:cNvSpPr>
          <p:nvPr>
            <p:ph type="dt" sz="half" idx="2"/>
          </p:nvPr>
        </p:nvSpPr>
        <p:spPr>
          <a:xfrm>
            <a:off x="10314940" y="5705225"/>
            <a:ext cx="1305560" cy="365125"/>
          </a:xfrm>
          <a:prstGeom prst="rect">
            <a:avLst/>
          </a:prstGeom>
        </p:spPr>
        <p:txBody>
          <a:bodyPr vert="horz" lIns="91440" tIns="45720" rIns="91440" bIns="45720" rtlCol="0" anchor="ctr"/>
          <a:lstStyle>
            <a:lvl1pPr algn="r">
              <a:defRPr sz="1200">
                <a:solidFill>
                  <a:schemeClr val="bg1"/>
                </a:solidFill>
              </a:defRPr>
            </a:lvl1pPr>
          </a:lstStyle>
          <a:p>
            <a:fld id="{3C94B0D9-9339-5F4B-B065-89CC13068648}" type="datetimeFigureOut">
              <a:rPr lang="en-US" smtClean="0"/>
              <a:pPr/>
              <a:t>6/17/2024</a:t>
            </a:fld>
            <a:endParaRPr lang="en-US" dirty="0"/>
          </a:p>
        </p:txBody>
      </p:sp>
      <p:sp>
        <p:nvSpPr>
          <p:cNvPr id="6" name="Slide Number Placeholder 5">
            <a:extLst>
              <a:ext uri="{FF2B5EF4-FFF2-40B4-BE49-F238E27FC236}">
                <a16:creationId xmlns:a16="http://schemas.microsoft.com/office/drawing/2014/main" id="{2198A41C-72EE-DF2E-B2C9-90EE837064B4}"/>
              </a:ext>
            </a:extLst>
          </p:cNvPr>
          <p:cNvSpPr>
            <a:spLocks noGrp="1"/>
          </p:cNvSpPr>
          <p:nvPr>
            <p:ph type="sldNum" sz="quarter" idx="4"/>
          </p:nvPr>
        </p:nvSpPr>
        <p:spPr>
          <a:xfrm>
            <a:off x="10701020" y="6088954"/>
            <a:ext cx="919480" cy="365125"/>
          </a:xfrm>
          <a:prstGeom prst="rect">
            <a:avLst/>
          </a:prstGeom>
        </p:spPr>
        <p:txBody>
          <a:bodyPr vert="horz" lIns="91440" tIns="45720" rIns="91440" bIns="45720" rtlCol="0" anchor="ctr"/>
          <a:lstStyle>
            <a:lvl1pPr algn="r">
              <a:defRPr sz="1200">
                <a:solidFill>
                  <a:schemeClr val="bg1"/>
                </a:solidFill>
              </a:defRPr>
            </a:lvl1pPr>
          </a:lstStyle>
          <a:p>
            <a:fld id="{04F6FBB9-ED7F-EC42-BD1A-F644C7CE0D44}" type="slidenum">
              <a:rPr lang="en-US" smtClean="0"/>
              <a:pPr/>
              <a:t>‹#›</a:t>
            </a:fld>
            <a:endParaRPr lang="en-US" dirty="0"/>
          </a:p>
        </p:txBody>
      </p:sp>
    </p:spTree>
    <p:extLst>
      <p:ext uri="{BB962C8B-B14F-4D97-AF65-F5344CB8AC3E}">
        <p14:creationId xmlns:p14="http://schemas.microsoft.com/office/powerpoint/2010/main" val="1349682076"/>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50"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844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B74C-38FA-35E5-6996-A5EA82721C77}"/>
              </a:ext>
            </a:extLst>
          </p:cNvPr>
          <p:cNvSpPr>
            <a:spLocks noGrp="1"/>
          </p:cNvSpPr>
          <p:nvPr>
            <p:ph type="title"/>
          </p:nvPr>
        </p:nvSpPr>
        <p:spPr/>
        <p:txBody>
          <a:bodyPr>
            <a:normAutofit/>
          </a:bodyPr>
          <a:lstStyle/>
          <a:p>
            <a:pPr marL="0" indent="0" algn="ctr">
              <a:buNone/>
            </a:pPr>
            <a:r>
              <a:rPr lang="en-US" dirty="0"/>
              <a:t>Improving Job Prospects </a:t>
            </a:r>
            <a:br>
              <a:rPr lang="en-US" dirty="0"/>
            </a:br>
            <a:r>
              <a:rPr lang="en-US" dirty="0"/>
              <a:t>for Liberal Arts Graduates</a:t>
            </a:r>
          </a:p>
        </p:txBody>
      </p:sp>
      <p:pic>
        <p:nvPicPr>
          <p:cNvPr id="8" name="Content Placeholder 7">
            <a:extLst>
              <a:ext uri="{FF2B5EF4-FFF2-40B4-BE49-F238E27FC236}">
                <a16:creationId xmlns:a16="http://schemas.microsoft.com/office/drawing/2014/main" id="{6BD005CD-36C5-3383-C0A0-F828E7FB3AD6}"/>
              </a:ext>
            </a:extLst>
          </p:cNvPr>
          <p:cNvPicPr>
            <a:picLocks noGrp="1" noChangeAspect="1"/>
          </p:cNvPicPr>
          <p:nvPr>
            <p:ph sz="half" idx="1"/>
          </p:nvPr>
        </p:nvPicPr>
        <p:blipFill>
          <a:blip r:embed="rId3"/>
          <a:stretch>
            <a:fillRect/>
          </a:stretch>
        </p:blipFill>
        <p:spPr>
          <a:xfrm>
            <a:off x="1158968" y="1825625"/>
            <a:ext cx="4540064" cy="3348038"/>
          </a:xfrm>
        </p:spPr>
      </p:pic>
      <p:sp>
        <p:nvSpPr>
          <p:cNvPr id="4" name="Content Placeholder 3">
            <a:extLst>
              <a:ext uri="{FF2B5EF4-FFF2-40B4-BE49-F238E27FC236}">
                <a16:creationId xmlns:a16="http://schemas.microsoft.com/office/drawing/2014/main" id="{21428CF0-06CC-02F7-7BD1-37759D5A699B}"/>
              </a:ext>
            </a:extLst>
          </p:cNvPr>
          <p:cNvSpPr>
            <a:spLocks noGrp="1"/>
          </p:cNvSpPr>
          <p:nvPr>
            <p:ph sz="half" idx="2"/>
          </p:nvPr>
        </p:nvSpPr>
        <p:spPr/>
        <p:txBody>
          <a:bodyPr/>
          <a:lstStyle/>
          <a:p>
            <a:pPr marL="0" indent="0">
              <a:buNone/>
            </a:pPr>
            <a:endParaRPr lang="en-US" dirty="0"/>
          </a:p>
          <a:p>
            <a:pPr marL="0" indent="0">
              <a:buNone/>
            </a:pPr>
            <a:endParaRPr lang="en-US" dirty="0"/>
          </a:p>
          <a:p>
            <a:pPr marL="0" indent="0" algn="ctr">
              <a:buNone/>
            </a:pPr>
            <a:r>
              <a:rPr lang="en-US" sz="3600" dirty="0"/>
              <a:t>Burning Glass </a:t>
            </a:r>
          </a:p>
          <a:p>
            <a:pPr marL="0" indent="0" algn="ctr">
              <a:buNone/>
            </a:pPr>
            <a:r>
              <a:rPr lang="en-US" sz="3600" dirty="0"/>
              <a:t>2012 - 2013</a:t>
            </a:r>
          </a:p>
        </p:txBody>
      </p:sp>
      <p:sp>
        <p:nvSpPr>
          <p:cNvPr id="5" name="Rectangle 1">
            <a:extLst>
              <a:ext uri="{FF2B5EF4-FFF2-40B4-BE49-F238E27FC236}">
                <a16:creationId xmlns:a16="http://schemas.microsoft.com/office/drawing/2014/main" id="{F7291EA7-B604-CF3F-9CFE-BF2AF93C30D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91752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ED9CCF4-FBB1-E60A-04CB-7DE37458638A}"/>
              </a:ext>
            </a:extLst>
          </p:cNvPr>
          <p:cNvGraphicFramePr>
            <a:graphicFrameLocks noGrp="1"/>
          </p:cNvGraphicFramePr>
          <p:nvPr>
            <p:ph idx="1"/>
            <p:extLst>
              <p:ext uri="{D42A27DB-BD31-4B8C-83A1-F6EECF244321}">
                <p14:modId xmlns:p14="http://schemas.microsoft.com/office/powerpoint/2010/main" val="710229028"/>
              </p:ext>
            </p:extLst>
          </p:nvPr>
        </p:nvGraphicFramePr>
        <p:xfrm>
          <a:off x="2353236" y="1041921"/>
          <a:ext cx="7785846" cy="3507667"/>
        </p:xfrm>
        <a:graphic>
          <a:graphicData uri="http://schemas.openxmlformats.org/drawingml/2006/table">
            <a:tbl>
              <a:tblPr/>
              <a:tblGrid>
                <a:gridCol w="2288597">
                  <a:extLst>
                    <a:ext uri="{9D8B030D-6E8A-4147-A177-3AD203B41FA5}">
                      <a16:colId xmlns:a16="http://schemas.microsoft.com/office/drawing/2014/main" val="675146433"/>
                    </a:ext>
                  </a:extLst>
                </a:gridCol>
                <a:gridCol w="1788192">
                  <a:extLst>
                    <a:ext uri="{9D8B030D-6E8A-4147-A177-3AD203B41FA5}">
                      <a16:colId xmlns:a16="http://schemas.microsoft.com/office/drawing/2014/main" val="1063182533"/>
                    </a:ext>
                  </a:extLst>
                </a:gridCol>
                <a:gridCol w="1788913">
                  <a:extLst>
                    <a:ext uri="{9D8B030D-6E8A-4147-A177-3AD203B41FA5}">
                      <a16:colId xmlns:a16="http://schemas.microsoft.com/office/drawing/2014/main" val="3537210999"/>
                    </a:ext>
                  </a:extLst>
                </a:gridCol>
                <a:gridCol w="1920144">
                  <a:extLst>
                    <a:ext uri="{9D8B030D-6E8A-4147-A177-3AD203B41FA5}">
                      <a16:colId xmlns:a16="http://schemas.microsoft.com/office/drawing/2014/main" val="3242863188"/>
                    </a:ext>
                  </a:extLst>
                </a:gridCol>
              </a:tblGrid>
              <a:tr h="808304">
                <a:tc>
                  <a:txBody>
                    <a:bodyPr/>
                    <a:lstStyle/>
                    <a:p>
                      <a:pPr marL="0" marR="0" eaLnBrk="0" hangingPunct="0">
                        <a:lnSpc>
                          <a:spcPct val="115000"/>
                        </a:lnSpc>
                        <a:spcBef>
                          <a:spcPts val="0"/>
                        </a:spcBef>
                        <a:spcAft>
                          <a:spcPts val="0"/>
                        </a:spcAft>
                      </a:pPr>
                      <a:r>
                        <a:rPr lang="en-US" sz="1000" kern="0" dirty="0">
                          <a:effectLst/>
                          <a:highlight>
                            <a:srgbClr val="212A35"/>
                          </a:highlight>
                          <a:latin typeface="Times New Roman" panose="02020603050405020304" pitchFamily="18" charset="0"/>
                          <a:ea typeface="Aptos" panose="020B0004020202020204" pitchFamily="34" charset="0"/>
                          <a:cs typeface="Times New Roman" panose="02020603050405020304" pitchFamily="18" charset="0"/>
                        </a:rPr>
                        <a:t> </a:t>
                      </a:r>
                      <a:endParaRPr lang="en-US" sz="1200" kern="100" dirty="0">
                        <a:effectLst/>
                        <a:highlight>
                          <a:srgbClr val="212A35"/>
                        </a:highlight>
                        <a:latin typeface="Aptos" panose="020B0004020202020204" pitchFamily="34" charset="0"/>
                        <a:ea typeface="Aptos" panose="020B0004020202020204" pitchFamily="34" charset="0"/>
                        <a:cs typeface="Times New Roman" panose="02020603050405020304" pitchFamily="18" charset="0"/>
                      </a:endParaRPr>
                    </a:p>
                  </a:txBody>
                  <a:tcPr marL="0" marR="0" marT="0" marB="0">
                    <a:lnL>
                      <a:noFill/>
                    </a:lnL>
                    <a:lnR w="57150" cap="flat" cmpd="sng" algn="ctr">
                      <a:solidFill>
                        <a:srgbClr val="FFFFFF"/>
                      </a:solidFill>
                      <a:prstDash val="solid"/>
                      <a:round/>
                      <a:headEnd type="none" w="med" len="med"/>
                      <a:tailEnd type="none" w="med" len="med"/>
                    </a:lnR>
                    <a:lnT>
                      <a:noFill/>
                    </a:lnT>
                    <a:lnB w="57150" cap="flat" cmpd="sng" algn="ctr">
                      <a:solidFill>
                        <a:srgbClr val="212A35"/>
                      </a:solidFill>
                      <a:prstDash val="solid"/>
                      <a:round/>
                      <a:headEnd type="none" w="med" len="med"/>
                      <a:tailEnd type="none" w="med" len="med"/>
                    </a:lnB>
                    <a:solidFill>
                      <a:srgbClr val="212A35"/>
                    </a:solidFill>
                  </a:tcPr>
                </a:tc>
                <a:tc>
                  <a:txBody>
                    <a:bodyPr/>
                    <a:lstStyle/>
                    <a:p>
                      <a:pPr marL="394970" marR="390525" indent="42545" eaLnBrk="0" hangingPunct="0">
                        <a:lnSpc>
                          <a:spcPct val="115000"/>
                        </a:lnSpc>
                        <a:spcBef>
                          <a:spcPts val="1095"/>
                        </a:spcBef>
                        <a:spcAft>
                          <a:spcPts val="0"/>
                        </a:spcAft>
                      </a:pPr>
                      <a:r>
                        <a:rPr lang="en-US" sz="1200" kern="0" spc="-10" dirty="0">
                          <a:solidFill>
                            <a:srgbClr val="FFFFFF"/>
                          </a:solidFill>
                          <a:effectLst/>
                          <a:highlight>
                            <a:srgbClr val="44536A"/>
                          </a:highlight>
                          <a:latin typeface="Segoe UI" panose="020B0502040204020203" pitchFamily="34" charset="0"/>
                          <a:ea typeface="Aptos" panose="020B0004020202020204" pitchFamily="34" charset="0"/>
                          <a:cs typeface="Times New Roman" panose="02020603050405020304" pitchFamily="18" charset="0"/>
                        </a:rPr>
                        <a:t>Entry-Level </a:t>
                      </a:r>
                      <a:r>
                        <a:rPr lang="en-US" sz="1200" kern="0" dirty="0">
                          <a:solidFill>
                            <a:srgbClr val="FFFFFF"/>
                          </a:solidFill>
                          <a:effectLst/>
                          <a:highlight>
                            <a:srgbClr val="44536A"/>
                          </a:highlight>
                          <a:latin typeface="Segoe UI" panose="020B0502040204020203" pitchFamily="34" charset="0"/>
                          <a:ea typeface="Aptos" panose="020B0004020202020204" pitchFamily="34" charset="0"/>
                          <a:cs typeface="Times New Roman" panose="02020603050405020304" pitchFamily="18" charset="0"/>
                        </a:rPr>
                        <a:t>Job</a:t>
                      </a:r>
                      <a:r>
                        <a:rPr lang="en-US" sz="1200" kern="0" spc="-75" dirty="0">
                          <a:solidFill>
                            <a:srgbClr val="FFFFFF"/>
                          </a:solidFill>
                          <a:effectLst/>
                          <a:highlight>
                            <a:srgbClr val="44536A"/>
                          </a:highlight>
                          <a:latin typeface="Segoe UI" panose="020B0502040204020203" pitchFamily="34" charset="0"/>
                          <a:ea typeface="Aptos" panose="020B0004020202020204" pitchFamily="34" charset="0"/>
                          <a:cs typeface="Times New Roman" panose="02020603050405020304" pitchFamily="18" charset="0"/>
                        </a:rPr>
                        <a:t> </a:t>
                      </a:r>
                      <a:r>
                        <a:rPr lang="en-US" sz="1200" kern="0" dirty="0">
                          <a:solidFill>
                            <a:srgbClr val="FFFFFF"/>
                          </a:solidFill>
                          <a:effectLst/>
                          <a:highlight>
                            <a:srgbClr val="44536A"/>
                          </a:highlight>
                          <a:latin typeface="Segoe UI" panose="020B0502040204020203" pitchFamily="34" charset="0"/>
                          <a:ea typeface="Aptos" panose="020B0004020202020204" pitchFamily="34" charset="0"/>
                          <a:cs typeface="Times New Roman" panose="02020603050405020304" pitchFamily="18" charset="0"/>
                        </a:rPr>
                        <a:t>Postings</a:t>
                      </a:r>
                      <a:endParaRPr lang="en-US" sz="1200" kern="100" dirty="0">
                        <a:effectLst/>
                        <a:highlight>
                          <a:srgbClr val="44536A"/>
                        </a:highlight>
                        <a:latin typeface="Aptos" panose="020B0004020202020204" pitchFamily="34" charset="0"/>
                        <a:ea typeface="Aptos" panose="020B0004020202020204" pitchFamily="34" charset="0"/>
                        <a:cs typeface="Times New Roman" panose="02020603050405020304" pitchFamily="18" charset="0"/>
                      </a:endParaRPr>
                    </a:p>
                  </a:txBody>
                  <a:tcPr marL="0" marR="0" marT="0" marB="0">
                    <a:lnL w="571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57150" cap="flat" cmpd="sng" algn="ctr">
                      <a:solidFill>
                        <a:srgbClr val="44536A"/>
                      </a:solidFill>
                      <a:prstDash val="solid"/>
                      <a:round/>
                      <a:headEnd type="none" w="med" len="med"/>
                      <a:tailEnd type="none" w="med" len="med"/>
                    </a:lnB>
                    <a:solidFill>
                      <a:srgbClr val="44536A"/>
                    </a:solidFill>
                  </a:tcPr>
                </a:tc>
                <a:tc>
                  <a:txBody>
                    <a:bodyPr/>
                    <a:lstStyle/>
                    <a:p>
                      <a:pPr marL="443230" marR="438785" indent="635" algn="ctr" eaLnBrk="0" hangingPunct="0">
                        <a:lnSpc>
                          <a:spcPct val="115000"/>
                        </a:lnSpc>
                        <a:spcBef>
                          <a:spcPts val="400"/>
                        </a:spcBef>
                        <a:spcAft>
                          <a:spcPts val="0"/>
                        </a:spcAft>
                      </a:pPr>
                      <a:r>
                        <a:rPr lang="en-US" sz="1200" kern="0" spc="-10" dirty="0">
                          <a:solidFill>
                            <a:srgbClr val="FFFFFF"/>
                          </a:solidFill>
                          <a:effectLst/>
                          <a:highlight>
                            <a:srgbClr val="44536A"/>
                          </a:highlight>
                          <a:latin typeface="Segoe UI" panose="020B0502040204020203" pitchFamily="34" charset="0"/>
                          <a:ea typeface="Aptos" panose="020B0004020202020204" pitchFamily="34" charset="0"/>
                          <a:cs typeface="Times New Roman" panose="02020603050405020304" pitchFamily="18" charset="0"/>
                        </a:rPr>
                        <a:t>Average Entry-Level</a:t>
                      </a:r>
                      <a:endParaRPr lang="en-US" sz="1200" kern="100" dirty="0">
                        <a:effectLst/>
                        <a:highlight>
                          <a:srgbClr val="44536A"/>
                        </a:highlight>
                        <a:latin typeface="Aptos" panose="020B0004020202020204" pitchFamily="34" charset="0"/>
                        <a:ea typeface="Aptos" panose="020B0004020202020204" pitchFamily="34" charset="0"/>
                        <a:cs typeface="Times New Roman" panose="02020603050405020304" pitchFamily="18" charset="0"/>
                      </a:endParaRPr>
                    </a:p>
                    <a:p>
                      <a:pPr marL="4445" marR="0" algn="ctr" eaLnBrk="0" hangingPunct="0">
                        <a:lnSpc>
                          <a:spcPts val="1270"/>
                        </a:lnSpc>
                        <a:spcBef>
                          <a:spcPts val="5"/>
                        </a:spcBef>
                        <a:spcAft>
                          <a:spcPts val="0"/>
                        </a:spcAft>
                      </a:pPr>
                      <a:r>
                        <a:rPr lang="en-US" sz="1200" kern="0" spc="-10" dirty="0">
                          <a:solidFill>
                            <a:srgbClr val="FFFFFF"/>
                          </a:solidFill>
                          <a:effectLst/>
                          <a:highlight>
                            <a:srgbClr val="44536A"/>
                          </a:highlight>
                          <a:latin typeface="Segoe UI" panose="020B0502040204020203" pitchFamily="34" charset="0"/>
                          <a:ea typeface="Aptos" panose="020B0004020202020204" pitchFamily="34" charset="0"/>
                          <a:cs typeface="Times New Roman" panose="02020603050405020304" pitchFamily="18" charset="0"/>
                        </a:rPr>
                        <a:t>Salary</a:t>
                      </a:r>
                      <a:endParaRPr lang="en-US" sz="1200" kern="100" dirty="0">
                        <a:effectLst/>
                        <a:highlight>
                          <a:srgbClr val="44536A"/>
                        </a:highlight>
                        <a:latin typeface="Aptos" panose="020B0004020202020204" pitchFamily="34" charset="0"/>
                        <a:ea typeface="Aptos" panose="020B0004020202020204" pitchFamily="34" charset="0"/>
                        <a:cs typeface="Times New Roman" panose="02020603050405020304" pitchFamily="18" charset="0"/>
                      </a:endParaRPr>
                    </a:p>
                  </a:txBody>
                  <a:tcPr marL="0" marR="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4536A"/>
                    </a:solidFill>
                  </a:tcPr>
                </a:tc>
                <a:tc>
                  <a:txBody>
                    <a:bodyPr/>
                    <a:lstStyle/>
                    <a:p>
                      <a:pPr marL="264160" marR="260350" algn="ctr" eaLnBrk="0" hangingPunct="0">
                        <a:lnSpc>
                          <a:spcPct val="115000"/>
                        </a:lnSpc>
                        <a:spcBef>
                          <a:spcPts val="400"/>
                        </a:spcBef>
                        <a:spcAft>
                          <a:spcPts val="0"/>
                        </a:spcAft>
                      </a:pPr>
                      <a:r>
                        <a:rPr lang="en-US" sz="1200" kern="0" dirty="0">
                          <a:solidFill>
                            <a:srgbClr val="FFFFFF"/>
                          </a:solidFill>
                          <a:effectLst/>
                          <a:highlight>
                            <a:srgbClr val="44536A"/>
                          </a:highlight>
                          <a:latin typeface="Segoe UI" panose="020B0502040204020203" pitchFamily="34" charset="0"/>
                          <a:ea typeface="Aptos" panose="020B0004020202020204" pitchFamily="34" charset="0"/>
                          <a:cs typeface="Times New Roman" panose="02020603050405020304" pitchFamily="18" charset="0"/>
                        </a:rPr>
                        <a:t>Percent</a:t>
                      </a:r>
                      <a:r>
                        <a:rPr lang="en-US" sz="1200" kern="0" spc="-75" dirty="0">
                          <a:solidFill>
                            <a:srgbClr val="FFFFFF"/>
                          </a:solidFill>
                          <a:effectLst/>
                          <a:highlight>
                            <a:srgbClr val="44536A"/>
                          </a:highlight>
                          <a:latin typeface="Segoe UI" panose="020B0502040204020203" pitchFamily="34" charset="0"/>
                          <a:ea typeface="Aptos" panose="020B0004020202020204" pitchFamily="34" charset="0"/>
                          <a:cs typeface="Times New Roman" panose="02020603050405020304" pitchFamily="18" charset="0"/>
                        </a:rPr>
                        <a:t> </a:t>
                      </a:r>
                      <a:r>
                        <a:rPr lang="en-US" sz="1200" kern="0" dirty="0">
                          <a:solidFill>
                            <a:srgbClr val="FFFFFF"/>
                          </a:solidFill>
                          <a:effectLst/>
                          <a:highlight>
                            <a:srgbClr val="44536A"/>
                          </a:highlight>
                          <a:latin typeface="Segoe UI" panose="020B0502040204020203" pitchFamily="34" charset="0"/>
                          <a:ea typeface="Aptos" panose="020B0004020202020204" pitchFamily="34" charset="0"/>
                          <a:cs typeface="Times New Roman" panose="02020603050405020304" pitchFamily="18" charset="0"/>
                        </a:rPr>
                        <a:t>of </a:t>
                      </a:r>
                      <a:r>
                        <a:rPr lang="en-US" sz="1200" kern="0" spc="-10" dirty="0">
                          <a:solidFill>
                            <a:srgbClr val="FFFFFF"/>
                          </a:solidFill>
                          <a:effectLst/>
                          <a:highlight>
                            <a:srgbClr val="44536A"/>
                          </a:highlight>
                          <a:latin typeface="Segoe UI" panose="020B0502040204020203" pitchFamily="34" charset="0"/>
                          <a:ea typeface="Aptos" panose="020B0004020202020204" pitchFamily="34" charset="0"/>
                          <a:cs typeface="Times New Roman" panose="02020603050405020304" pitchFamily="18" charset="0"/>
                        </a:rPr>
                        <a:t>Bachelor’s</a:t>
                      </a:r>
                      <a:endParaRPr lang="en-US" sz="1200" kern="100" dirty="0">
                        <a:effectLst/>
                        <a:highlight>
                          <a:srgbClr val="44536A"/>
                        </a:highlight>
                        <a:latin typeface="Aptos" panose="020B0004020202020204" pitchFamily="34" charset="0"/>
                        <a:ea typeface="Aptos" panose="020B0004020202020204" pitchFamily="34" charset="0"/>
                        <a:cs typeface="Times New Roman" panose="02020603050405020304" pitchFamily="18" charset="0"/>
                      </a:endParaRPr>
                    </a:p>
                    <a:p>
                      <a:pPr marL="264795" marR="260350" algn="ctr" eaLnBrk="0" hangingPunct="0">
                        <a:lnSpc>
                          <a:spcPts val="1270"/>
                        </a:lnSpc>
                        <a:spcBef>
                          <a:spcPts val="5"/>
                        </a:spcBef>
                        <a:spcAft>
                          <a:spcPts val="0"/>
                        </a:spcAft>
                      </a:pPr>
                      <a:r>
                        <a:rPr lang="en-US" sz="1200" kern="0" dirty="0">
                          <a:solidFill>
                            <a:srgbClr val="FFFFFF"/>
                          </a:solidFill>
                          <a:effectLst/>
                          <a:highlight>
                            <a:srgbClr val="44536A"/>
                          </a:highlight>
                          <a:latin typeface="Segoe UI" panose="020B0502040204020203" pitchFamily="34" charset="0"/>
                          <a:ea typeface="Aptos" panose="020B0004020202020204" pitchFamily="34" charset="0"/>
                          <a:cs typeface="Times New Roman" panose="02020603050405020304" pitchFamily="18" charset="0"/>
                        </a:rPr>
                        <a:t>Entry-Level Jobs</a:t>
                      </a:r>
                      <a:endParaRPr lang="en-US" sz="1200" kern="100" dirty="0">
                        <a:effectLst/>
                        <a:highlight>
                          <a:srgbClr val="44536A"/>
                        </a:highlight>
                        <a:latin typeface="Aptos" panose="020B0004020202020204" pitchFamily="34" charset="0"/>
                        <a:ea typeface="Aptos" panose="020B0004020202020204" pitchFamily="34" charset="0"/>
                        <a:cs typeface="Times New Roman" panose="02020603050405020304" pitchFamily="18" charset="0"/>
                      </a:endParaRPr>
                    </a:p>
                  </a:txBody>
                  <a:tcPr marL="0" marR="0" marT="0" marB="0">
                    <a:lnL w="38100" cap="flat" cmpd="sng" algn="ctr">
                      <a:solidFill>
                        <a:srgbClr val="FFFFFF"/>
                      </a:solidFill>
                      <a:prstDash val="solid"/>
                      <a:round/>
                      <a:headEnd type="none" w="med" len="med"/>
                      <a:tailEnd type="none" w="med" len="med"/>
                    </a:lnL>
                    <a:lnR>
                      <a:noFill/>
                    </a:lnR>
                    <a:lnT>
                      <a:noFill/>
                    </a:lnT>
                    <a:lnB>
                      <a:noFill/>
                    </a:lnB>
                    <a:solidFill>
                      <a:srgbClr val="44536A"/>
                    </a:solidFill>
                  </a:tcPr>
                </a:tc>
                <a:extLst>
                  <a:ext uri="{0D108BD9-81ED-4DB2-BD59-A6C34878D82A}">
                    <a16:rowId xmlns:a16="http://schemas.microsoft.com/office/drawing/2014/main" val="1825824678"/>
                  </a:ext>
                </a:extLst>
              </a:tr>
              <a:tr h="931364">
                <a:tc>
                  <a:txBody>
                    <a:bodyPr/>
                    <a:lstStyle/>
                    <a:p>
                      <a:pPr marL="0" marR="0" eaLnBrk="0" hangingPunct="0">
                        <a:lnSpc>
                          <a:spcPct val="115000"/>
                        </a:lnSpc>
                        <a:spcBef>
                          <a:spcPts val="160"/>
                        </a:spcBef>
                        <a:spcAft>
                          <a:spcPts val="0"/>
                        </a:spcAft>
                      </a:pPr>
                      <a:r>
                        <a:rPr lang="en-US" sz="1200" kern="0" dirty="0">
                          <a:effectLst/>
                          <a:highlight>
                            <a:srgbClr val="8495AF"/>
                          </a:highlight>
                          <a:latin typeface="Times New Roman" panose="02020603050405020304" pitchFamily="18" charset="0"/>
                          <a:ea typeface="Aptos" panose="020B0004020202020204" pitchFamily="34" charset="0"/>
                          <a:cs typeface="Times New Roman" panose="02020603050405020304" pitchFamily="18" charset="0"/>
                        </a:rPr>
                        <a:t> </a:t>
                      </a:r>
                      <a:endParaRPr lang="en-US" sz="1200" kern="100" dirty="0">
                        <a:effectLst/>
                        <a:highlight>
                          <a:srgbClr val="8495AF"/>
                        </a:highlight>
                        <a:latin typeface="Aptos" panose="020B0004020202020204" pitchFamily="34" charset="0"/>
                        <a:ea typeface="Aptos" panose="020B0004020202020204" pitchFamily="34" charset="0"/>
                        <a:cs typeface="Times New Roman" panose="02020603050405020304" pitchFamily="18" charset="0"/>
                      </a:endParaRPr>
                    </a:p>
                    <a:p>
                      <a:pPr marL="287655" marR="187960" indent="19685" eaLnBrk="0" hangingPunct="0">
                        <a:lnSpc>
                          <a:spcPct val="115000"/>
                        </a:lnSpc>
                        <a:spcBef>
                          <a:spcPts val="5"/>
                        </a:spcBef>
                        <a:spcAft>
                          <a:spcPts val="0"/>
                        </a:spcAft>
                      </a:pPr>
                      <a:r>
                        <a:rPr lang="en-US" sz="1200" kern="0" dirty="0">
                          <a:solidFill>
                            <a:srgbClr val="FFFFFF"/>
                          </a:solidFill>
                          <a:effectLst/>
                          <a:highlight>
                            <a:srgbClr val="8495AF"/>
                          </a:highlight>
                          <a:latin typeface="Segoe UI" panose="020B0502040204020203" pitchFamily="34" charset="0"/>
                          <a:ea typeface="Aptos" panose="020B0004020202020204" pitchFamily="34" charset="0"/>
                          <a:cs typeface="Times New Roman" panose="02020603050405020304" pitchFamily="18" charset="0"/>
                        </a:rPr>
                        <a:t>Jobs Traditionally Open to</a:t>
                      </a:r>
                      <a:r>
                        <a:rPr lang="en-US" sz="1200" kern="0" spc="-55" dirty="0">
                          <a:solidFill>
                            <a:srgbClr val="FFFFFF"/>
                          </a:solidFill>
                          <a:effectLst/>
                          <a:highlight>
                            <a:srgbClr val="8495AF"/>
                          </a:highlight>
                          <a:latin typeface="Segoe UI" panose="020B0502040204020203" pitchFamily="34" charset="0"/>
                          <a:ea typeface="Aptos" panose="020B0004020202020204" pitchFamily="34" charset="0"/>
                          <a:cs typeface="Times New Roman" panose="02020603050405020304" pitchFamily="18" charset="0"/>
                        </a:rPr>
                        <a:t> </a:t>
                      </a:r>
                      <a:r>
                        <a:rPr lang="en-US" sz="1200" kern="0" dirty="0">
                          <a:solidFill>
                            <a:srgbClr val="FFFFFF"/>
                          </a:solidFill>
                          <a:effectLst/>
                          <a:highlight>
                            <a:srgbClr val="8495AF"/>
                          </a:highlight>
                          <a:latin typeface="Segoe UI" panose="020B0502040204020203" pitchFamily="34" charset="0"/>
                          <a:ea typeface="Aptos" panose="020B0004020202020204" pitchFamily="34" charset="0"/>
                          <a:cs typeface="Times New Roman" panose="02020603050405020304" pitchFamily="18" charset="0"/>
                        </a:rPr>
                        <a:t>Liberal</a:t>
                      </a:r>
                      <a:r>
                        <a:rPr lang="en-US" sz="1200" kern="0" spc="-60" dirty="0">
                          <a:solidFill>
                            <a:srgbClr val="FFFFFF"/>
                          </a:solidFill>
                          <a:effectLst/>
                          <a:highlight>
                            <a:srgbClr val="8495AF"/>
                          </a:highlight>
                          <a:latin typeface="Segoe UI" panose="020B0502040204020203" pitchFamily="34" charset="0"/>
                          <a:ea typeface="Aptos" panose="020B0004020202020204" pitchFamily="34" charset="0"/>
                          <a:cs typeface="Times New Roman" panose="02020603050405020304" pitchFamily="18" charset="0"/>
                        </a:rPr>
                        <a:t> </a:t>
                      </a:r>
                      <a:r>
                        <a:rPr lang="en-US" sz="1200" kern="0" dirty="0">
                          <a:solidFill>
                            <a:srgbClr val="FFFFFF"/>
                          </a:solidFill>
                          <a:effectLst/>
                          <a:highlight>
                            <a:srgbClr val="8495AF"/>
                          </a:highlight>
                          <a:latin typeface="Segoe UI" panose="020B0502040204020203" pitchFamily="34" charset="0"/>
                          <a:ea typeface="Aptos" panose="020B0004020202020204" pitchFamily="34" charset="0"/>
                          <a:cs typeface="Times New Roman" panose="02020603050405020304" pitchFamily="18" charset="0"/>
                        </a:rPr>
                        <a:t>Arts</a:t>
                      </a:r>
                      <a:r>
                        <a:rPr lang="en-US" sz="1200" kern="0" spc="-60" dirty="0">
                          <a:solidFill>
                            <a:srgbClr val="FFFFFF"/>
                          </a:solidFill>
                          <a:effectLst/>
                          <a:highlight>
                            <a:srgbClr val="8495AF"/>
                          </a:highlight>
                          <a:latin typeface="Segoe UI" panose="020B0502040204020203" pitchFamily="34" charset="0"/>
                          <a:ea typeface="Aptos" panose="020B0004020202020204" pitchFamily="34" charset="0"/>
                          <a:cs typeface="Times New Roman" panose="02020603050405020304" pitchFamily="18" charset="0"/>
                        </a:rPr>
                        <a:t> </a:t>
                      </a:r>
                      <a:r>
                        <a:rPr lang="en-US" sz="1200" kern="0" dirty="0">
                          <a:solidFill>
                            <a:srgbClr val="FFFFFF"/>
                          </a:solidFill>
                          <a:effectLst/>
                          <a:highlight>
                            <a:srgbClr val="8495AF"/>
                          </a:highlight>
                          <a:latin typeface="Segoe UI" panose="020B0502040204020203" pitchFamily="34" charset="0"/>
                          <a:ea typeface="Aptos" panose="020B0004020202020204" pitchFamily="34" charset="0"/>
                          <a:cs typeface="Times New Roman" panose="02020603050405020304" pitchFamily="18" charset="0"/>
                        </a:rPr>
                        <a:t>Graduates</a:t>
                      </a:r>
                      <a:endParaRPr lang="en-US" sz="1200" kern="100" dirty="0">
                        <a:effectLst/>
                        <a:highlight>
                          <a:srgbClr val="8495AF"/>
                        </a:highlight>
                        <a:latin typeface="Aptos" panose="020B0004020202020204" pitchFamily="34" charset="0"/>
                        <a:ea typeface="Aptos" panose="020B0004020202020204" pitchFamily="34" charset="0"/>
                        <a:cs typeface="Times New Roman" panose="02020603050405020304" pitchFamily="18" charset="0"/>
                      </a:endParaRPr>
                    </a:p>
                  </a:txBody>
                  <a:tcPr marL="0" marR="0" marT="0" marB="0">
                    <a:lnL>
                      <a:noFill/>
                    </a:lnL>
                    <a:lnR w="57150" cap="flat" cmpd="sng" algn="ctr">
                      <a:solidFill>
                        <a:srgbClr val="FFFFFF"/>
                      </a:solidFill>
                      <a:prstDash val="solid"/>
                      <a:round/>
                      <a:headEnd type="none" w="med" len="med"/>
                      <a:tailEnd type="none" w="med" len="med"/>
                    </a:lnR>
                    <a:lnT w="57150" cap="flat" cmpd="sng" algn="ctr">
                      <a:solidFill>
                        <a:srgbClr val="212A35"/>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495AF"/>
                    </a:solidFill>
                  </a:tcPr>
                </a:tc>
                <a:tc>
                  <a:txBody>
                    <a:bodyPr/>
                    <a:lstStyle/>
                    <a:p>
                      <a:pPr marL="0" marR="0" eaLnBrk="0" hangingPunct="0">
                        <a:lnSpc>
                          <a:spcPct val="115000"/>
                        </a:lnSpc>
                        <a:spcBef>
                          <a:spcPts val="800"/>
                        </a:spcBef>
                        <a:spcAft>
                          <a:spcPts val="0"/>
                        </a:spcAft>
                      </a:pPr>
                      <a:r>
                        <a:rPr lang="en-US" sz="1200" kern="0" dirty="0">
                          <a:effectLst/>
                          <a:highlight>
                            <a:srgbClr val="D9D9D9"/>
                          </a:highlight>
                          <a:latin typeface="Times New Roman" panose="02020603050405020304" pitchFamily="18" charset="0"/>
                          <a:ea typeface="Aptos" panose="020B0004020202020204" pitchFamily="34" charset="0"/>
                          <a:cs typeface="Times New Roman" panose="02020603050405020304" pitchFamily="18" charset="0"/>
                        </a:rPr>
                        <a:t> </a:t>
                      </a:r>
                      <a:endParaRPr lang="en-US" sz="1200" kern="100" dirty="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p>
                      <a:pPr marL="0" marR="8255" algn="ctr" eaLnBrk="0" hangingPunct="0">
                        <a:lnSpc>
                          <a:spcPct val="115000"/>
                        </a:lnSpc>
                        <a:spcBef>
                          <a:spcPts val="0"/>
                        </a:spcBef>
                        <a:spcAft>
                          <a:spcPts val="0"/>
                        </a:spcAft>
                      </a:pPr>
                      <a:r>
                        <a:rPr lang="en-US" sz="1200" kern="0" spc="-10" dirty="0">
                          <a:solidFill>
                            <a:srgbClr val="000000"/>
                          </a:solidFill>
                          <a:effectLst/>
                          <a:highlight>
                            <a:srgbClr val="D9D9D9"/>
                          </a:highlight>
                          <a:latin typeface="Segoe UI" panose="020B0502040204020203" pitchFamily="34" charset="0"/>
                          <a:ea typeface="Aptos" panose="020B0004020202020204" pitchFamily="34" charset="0"/>
                          <a:cs typeface="Times New Roman" panose="02020603050405020304" pitchFamily="18" charset="0"/>
                        </a:rPr>
                        <a:t>954,996</a:t>
                      </a:r>
                      <a:endParaRPr lang="en-US" sz="1200" kern="100" dirty="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0" marR="0" marT="0" marB="0">
                    <a:lnL w="571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57150" cap="flat" cmpd="sng" algn="ctr">
                      <a:solidFill>
                        <a:srgbClr val="44536A"/>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9D9D9"/>
                    </a:solidFill>
                  </a:tcPr>
                </a:tc>
                <a:tc>
                  <a:txBody>
                    <a:bodyPr/>
                    <a:lstStyle/>
                    <a:p>
                      <a:pPr marL="0" marR="0" eaLnBrk="0" hangingPunct="0">
                        <a:lnSpc>
                          <a:spcPct val="115000"/>
                        </a:lnSpc>
                        <a:spcBef>
                          <a:spcPts val="800"/>
                        </a:spcBef>
                        <a:spcAft>
                          <a:spcPts val="0"/>
                        </a:spcAft>
                      </a:pPr>
                      <a:r>
                        <a:rPr lang="en-US" sz="1200" kern="0" dirty="0">
                          <a:effectLst/>
                          <a:highlight>
                            <a:srgbClr val="D9D9D9"/>
                          </a:highlight>
                          <a:latin typeface="Times New Roman" panose="02020603050405020304" pitchFamily="18" charset="0"/>
                          <a:ea typeface="Aptos" panose="020B0004020202020204" pitchFamily="34" charset="0"/>
                          <a:cs typeface="Times New Roman" panose="02020603050405020304" pitchFamily="18" charset="0"/>
                        </a:rPr>
                        <a:t> </a:t>
                      </a:r>
                      <a:endParaRPr lang="en-US" sz="1200" kern="100" dirty="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p>
                      <a:pPr marL="4445" marR="3175" algn="ctr" eaLnBrk="0" hangingPunct="0">
                        <a:lnSpc>
                          <a:spcPct val="115000"/>
                        </a:lnSpc>
                        <a:spcBef>
                          <a:spcPts val="0"/>
                        </a:spcBef>
                        <a:spcAft>
                          <a:spcPts val="0"/>
                        </a:spcAft>
                      </a:pPr>
                      <a:r>
                        <a:rPr lang="en-US" sz="1200" kern="0" spc="-10" dirty="0">
                          <a:solidFill>
                            <a:srgbClr val="000000"/>
                          </a:solidFill>
                          <a:effectLst/>
                          <a:highlight>
                            <a:srgbClr val="D9D9D9"/>
                          </a:highlight>
                          <a:latin typeface="Segoe UI" panose="020B0502040204020203" pitchFamily="34" charset="0"/>
                          <a:ea typeface="Aptos" panose="020B0004020202020204" pitchFamily="34" charset="0"/>
                          <a:cs typeface="Times New Roman" panose="02020603050405020304" pitchFamily="18" charset="0"/>
                        </a:rPr>
                        <a:t>$42,731</a:t>
                      </a:r>
                      <a:endParaRPr lang="en-US" sz="1200" kern="100" dirty="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0" marR="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D9D9D9"/>
                    </a:solidFill>
                  </a:tcPr>
                </a:tc>
                <a:tc>
                  <a:txBody>
                    <a:bodyPr/>
                    <a:lstStyle/>
                    <a:p>
                      <a:pPr marL="0" marR="0" eaLnBrk="0" hangingPunct="0">
                        <a:lnSpc>
                          <a:spcPct val="115000"/>
                        </a:lnSpc>
                        <a:spcBef>
                          <a:spcPts val="800"/>
                        </a:spcBef>
                        <a:spcAft>
                          <a:spcPts val="0"/>
                        </a:spcAft>
                      </a:pPr>
                      <a:r>
                        <a:rPr lang="en-US" sz="1200" kern="0">
                          <a:effectLst/>
                          <a:highlight>
                            <a:srgbClr val="D9D9D9"/>
                          </a:highlight>
                          <a:latin typeface="Times New Roman" panose="02020603050405020304" pitchFamily="18" charset="0"/>
                          <a:ea typeface="Aptos" panose="020B0004020202020204" pitchFamily="34" charset="0"/>
                          <a:cs typeface="Times New Roman" panose="02020603050405020304" pitchFamily="18" charset="0"/>
                        </a:rPr>
                        <a:t> </a:t>
                      </a:r>
                      <a:endParaRPr lang="en-US" sz="1200" kern="10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p>
                      <a:pPr marL="264160" marR="261620" algn="ctr" eaLnBrk="0" hangingPunct="0">
                        <a:lnSpc>
                          <a:spcPct val="115000"/>
                        </a:lnSpc>
                        <a:spcBef>
                          <a:spcPts val="0"/>
                        </a:spcBef>
                        <a:spcAft>
                          <a:spcPts val="0"/>
                        </a:spcAft>
                      </a:pPr>
                      <a:r>
                        <a:rPr lang="en-US" sz="1200" kern="0" spc="-20">
                          <a:solidFill>
                            <a:srgbClr val="000000"/>
                          </a:solidFill>
                          <a:effectLst/>
                          <a:highlight>
                            <a:srgbClr val="D9D9D9"/>
                          </a:highlight>
                          <a:latin typeface="Segoe UI" panose="020B0502040204020203" pitchFamily="34" charset="0"/>
                          <a:ea typeface="Aptos" panose="020B0004020202020204" pitchFamily="34" charset="0"/>
                          <a:cs typeface="Times New Roman" panose="02020603050405020304" pitchFamily="18" charset="0"/>
                        </a:rPr>
                        <a:t>25%</a:t>
                      </a:r>
                      <a:endParaRPr lang="en-US" sz="1200" kern="10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0" marR="0" marT="0" marB="0">
                    <a:lnL w="38100" cap="flat" cmpd="sng" algn="ctr">
                      <a:solidFill>
                        <a:srgbClr val="FFFFFF"/>
                      </a:solidFill>
                      <a:prstDash val="solid"/>
                      <a:round/>
                      <a:headEnd type="none" w="med" len="med"/>
                      <a:tailEnd type="none" w="med" len="med"/>
                    </a:lnL>
                    <a:lnR>
                      <a:noFill/>
                    </a:lnR>
                    <a:lnT>
                      <a:noFill/>
                    </a:lnT>
                    <a:lnB w="381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838489867"/>
                  </a:ext>
                </a:extLst>
              </a:tr>
              <a:tr h="884442">
                <a:tc>
                  <a:txBody>
                    <a:bodyPr/>
                    <a:lstStyle/>
                    <a:p>
                      <a:pPr marL="233045" marR="221615" indent="-2540" algn="ctr" eaLnBrk="0" hangingPunct="0">
                        <a:lnSpc>
                          <a:spcPct val="115000"/>
                        </a:lnSpc>
                        <a:spcBef>
                          <a:spcPts val="390"/>
                        </a:spcBef>
                        <a:spcAft>
                          <a:spcPts val="0"/>
                        </a:spcAft>
                      </a:pPr>
                      <a:r>
                        <a:rPr lang="en-US" sz="1200" kern="0" dirty="0">
                          <a:solidFill>
                            <a:srgbClr val="FFFFFF"/>
                          </a:solidFill>
                          <a:effectLst/>
                          <a:highlight>
                            <a:srgbClr val="8495AF"/>
                          </a:highlight>
                          <a:latin typeface="Segoe UI" panose="020B0502040204020203" pitchFamily="34" charset="0"/>
                          <a:ea typeface="Aptos" panose="020B0004020202020204" pitchFamily="34" charset="0"/>
                          <a:cs typeface="Times New Roman" panose="02020603050405020304" pitchFamily="18" charset="0"/>
                        </a:rPr>
                        <a:t>Jobs Open to Liberal Arts Graduates</a:t>
                      </a:r>
                      <a:r>
                        <a:rPr lang="en-US" sz="1200" kern="0" spc="-75" dirty="0">
                          <a:solidFill>
                            <a:srgbClr val="FFFFFF"/>
                          </a:solidFill>
                          <a:effectLst/>
                          <a:highlight>
                            <a:srgbClr val="8495AF"/>
                          </a:highlight>
                          <a:latin typeface="Segoe UI" panose="020B0502040204020203" pitchFamily="34" charset="0"/>
                          <a:ea typeface="Aptos" panose="020B0004020202020204" pitchFamily="34" charset="0"/>
                          <a:cs typeface="Times New Roman" panose="02020603050405020304" pitchFamily="18" charset="0"/>
                        </a:rPr>
                        <a:t> </a:t>
                      </a:r>
                      <a:r>
                        <a:rPr lang="en-US" sz="1200" kern="0" dirty="0">
                          <a:solidFill>
                            <a:srgbClr val="FFFFFF"/>
                          </a:solidFill>
                          <a:effectLst/>
                          <a:highlight>
                            <a:srgbClr val="8495AF"/>
                          </a:highlight>
                          <a:latin typeface="Segoe UI" panose="020B0502040204020203" pitchFamily="34" charset="0"/>
                          <a:ea typeface="Aptos" panose="020B0004020202020204" pitchFamily="34" charset="0"/>
                          <a:cs typeface="Times New Roman" panose="02020603050405020304" pitchFamily="18" charset="0"/>
                        </a:rPr>
                        <a:t>with</a:t>
                      </a:r>
                      <a:r>
                        <a:rPr lang="en-US" sz="1200" kern="0" spc="-70" dirty="0">
                          <a:solidFill>
                            <a:srgbClr val="FFFFFF"/>
                          </a:solidFill>
                          <a:effectLst/>
                          <a:highlight>
                            <a:srgbClr val="8495AF"/>
                          </a:highlight>
                          <a:latin typeface="Segoe UI" panose="020B0502040204020203" pitchFamily="34" charset="0"/>
                          <a:ea typeface="Aptos" panose="020B0004020202020204" pitchFamily="34" charset="0"/>
                          <a:cs typeface="Times New Roman" panose="02020603050405020304" pitchFamily="18" charset="0"/>
                        </a:rPr>
                        <a:t> </a:t>
                      </a:r>
                      <a:r>
                        <a:rPr lang="en-US" sz="1200" kern="0" dirty="0">
                          <a:solidFill>
                            <a:srgbClr val="FFFFFF"/>
                          </a:solidFill>
                          <a:effectLst/>
                          <a:highlight>
                            <a:srgbClr val="8495AF"/>
                          </a:highlight>
                          <a:latin typeface="Segoe UI" panose="020B0502040204020203" pitchFamily="34" charset="0"/>
                          <a:ea typeface="Aptos" panose="020B0004020202020204" pitchFamily="34" charset="0"/>
                          <a:cs typeface="Times New Roman" panose="02020603050405020304" pitchFamily="18" charset="0"/>
                        </a:rPr>
                        <a:t>Additional Technical Skills</a:t>
                      </a:r>
                      <a:endParaRPr lang="en-US" sz="1200" kern="100" dirty="0">
                        <a:effectLst/>
                        <a:highlight>
                          <a:srgbClr val="8495AF"/>
                        </a:highlight>
                        <a:latin typeface="Aptos" panose="020B0004020202020204" pitchFamily="34" charset="0"/>
                        <a:ea typeface="Aptos" panose="020B0004020202020204" pitchFamily="34" charset="0"/>
                        <a:cs typeface="Times New Roman" panose="02020603050405020304" pitchFamily="18" charset="0"/>
                      </a:endParaRPr>
                    </a:p>
                  </a:txBody>
                  <a:tcPr marL="0" marR="0" marT="0" marB="0">
                    <a:lnL>
                      <a:noFill/>
                    </a:lnL>
                    <a:lnR w="571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495AF"/>
                    </a:solidFill>
                  </a:tcPr>
                </a:tc>
                <a:tc>
                  <a:txBody>
                    <a:bodyPr/>
                    <a:lstStyle/>
                    <a:p>
                      <a:pPr marL="0" marR="0" eaLnBrk="0" hangingPunct="0">
                        <a:lnSpc>
                          <a:spcPct val="115000"/>
                        </a:lnSpc>
                        <a:spcBef>
                          <a:spcPts val="530"/>
                        </a:spcBef>
                        <a:spcAft>
                          <a:spcPts val="0"/>
                        </a:spcAft>
                      </a:pPr>
                      <a:r>
                        <a:rPr lang="en-US" sz="1200" kern="0">
                          <a:effectLst/>
                          <a:highlight>
                            <a:srgbClr val="F1F1F1"/>
                          </a:highlight>
                          <a:latin typeface="Times New Roman" panose="02020603050405020304" pitchFamily="18" charset="0"/>
                          <a:ea typeface="Aptos" panose="020B0004020202020204" pitchFamily="34" charset="0"/>
                          <a:cs typeface="Times New Roman" panose="02020603050405020304" pitchFamily="18" charset="0"/>
                        </a:rPr>
                        <a:t> </a:t>
                      </a:r>
                      <a:endParaRPr lang="en-US" sz="1200" kern="100">
                        <a:effectLst/>
                        <a:highlight>
                          <a:srgbClr val="F1F1F1"/>
                        </a:highlight>
                        <a:latin typeface="Aptos" panose="020B0004020202020204" pitchFamily="34" charset="0"/>
                        <a:ea typeface="Aptos" panose="020B0004020202020204" pitchFamily="34" charset="0"/>
                        <a:cs typeface="Times New Roman" panose="02020603050405020304" pitchFamily="18" charset="0"/>
                      </a:endParaRPr>
                    </a:p>
                    <a:p>
                      <a:pPr marL="0" marR="8255" algn="ctr" eaLnBrk="0" hangingPunct="0">
                        <a:lnSpc>
                          <a:spcPct val="115000"/>
                        </a:lnSpc>
                        <a:spcBef>
                          <a:spcPts val="0"/>
                        </a:spcBef>
                        <a:spcAft>
                          <a:spcPts val="0"/>
                        </a:spcAft>
                      </a:pPr>
                      <a:r>
                        <a:rPr lang="en-US" sz="1200" kern="0" spc="-10">
                          <a:solidFill>
                            <a:srgbClr val="000000"/>
                          </a:solidFill>
                          <a:effectLst/>
                          <a:highlight>
                            <a:srgbClr val="F1F1F1"/>
                          </a:highlight>
                          <a:latin typeface="Segoe UI" panose="020B0502040204020203" pitchFamily="34" charset="0"/>
                          <a:ea typeface="Aptos" panose="020B0004020202020204" pitchFamily="34" charset="0"/>
                          <a:cs typeface="Times New Roman" panose="02020603050405020304" pitchFamily="18" charset="0"/>
                        </a:rPr>
                        <a:t>861,572</a:t>
                      </a:r>
                      <a:endParaRPr lang="en-US" sz="1200" kern="100">
                        <a:effectLst/>
                        <a:highlight>
                          <a:srgbClr val="F1F1F1"/>
                        </a:highlight>
                        <a:latin typeface="Aptos" panose="020B0004020202020204" pitchFamily="34" charset="0"/>
                        <a:ea typeface="Aptos" panose="020B0004020202020204" pitchFamily="34" charset="0"/>
                        <a:cs typeface="Times New Roman" panose="02020603050405020304" pitchFamily="18" charset="0"/>
                      </a:endParaRPr>
                    </a:p>
                  </a:txBody>
                  <a:tcPr marL="0" marR="0" marT="0" marB="0">
                    <a:lnL w="571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1F1F1"/>
                    </a:solidFill>
                  </a:tcPr>
                </a:tc>
                <a:tc>
                  <a:txBody>
                    <a:bodyPr/>
                    <a:lstStyle/>
                    <a:p>
                      <a:pPr marL="0" marR="0" eaLnBrk="0" hangingPunct="0">
                        <a:lnSpc>
                          <a:spcPct val="115000"/>
                        </a:lnSpc>
                        <a:spcBef>
                          <a:spcPts val="530"/>
                        </a:spcBef>
                        <a:spcAft>
                          <a:spcPts val="0"/>
                        </a:spcAft>
                      </a:pPr>
                      <a:r>
                        <a:rPr lang="en-US" sz="1200" kern="0" dirty="0">
                          <a:effectLst/>
                          <a:highlight>
                            <a:srgbClr val="F1F1F1"/>
                          </a:highlight>
                          <a:latin typeface="Times New Roman" panose="02020603050405020304" pitchFamily="18" charset="0"/>
                          <a:ea typeface="Aptos" panose="020B0004020202020204" pitchFamily="34" charset="0"/>
                          <a:cs typeface="Times New Roman" panose="02020603050405020304" pitchFamily="18" charset="0"/>
                        </a:rPr>
                        <a:t> </a:t>
                      </a:r>
                      <a:endParaRPr lang="en-US" sz="1200" kern="100" dirty="0">
                        <a:effectLst/>
                        <a:highlight>
                          <a:srgbClr val="F1F1F1"/>
                        </a:highlight>
                        <a:latin typeface="Aptos" panose="020B0004020202020204" pitchFamily="34" charset="0"/>
                        <a:ea typeface="Aptos" panose="020B0004020202020204" pitchFamily="34" charset="0"/>
                        <a:cs typeface="Times New Roman" panose="02020603050405020304" pitchFamily="18" charset="0"/>
                      </a:endParaRPr>
                    </a:p>
                    <a:p>
                      <a:pPr marL="4445" marR="3175" algn="ctr" eaLnBrk="0" hangingPunct="0">
                        <a:lnSpc>
                          <a:spcPct val="115000"/>
                        </a:lnSpc>
                        <a:spcBef>
                          <a:spcPts val="0"/>
                        </a:spcBef>
                        <a:spcAft>
                          <a:spcPts val="0"/>
                        </a:spcAft>
                      </a:pPr>
                      <a:r>
                        <a:rPr lang="en-US" sz="1200" kern="0" spc="-10" dirty="0">
                          <a:solidFill>
                            <a:srgbClr val="000000"/>
                          </a:solidFill>
                          <a:effectLst/>
                          <a:highlight>
                            <a:srgbClr val="F1F1F1"/>
                          </a:highlight>
                          <a:latin typeface="Segoe UI" panose="020B0502040204020203" pitchFamily="34" charset="0"/>
                          <a:ea typeface="Aptos" panose="020B0004020202020204" pitchFamily="34" charset="0"/>
                          <a:cs typeface="Times New Roman" panose="02020603050405020304" pitchFamily="18" charset="0"/>
                        </a:rPr>
                        <a:t>$49,052</a:t>
                      </a:r>
                      <a:endParaRPr lang="en-US" sz="1200" kern="100" dirty="0">
                        <a:effectLst/>
                        <a:highlight>
                          <a:srgbClr val="F1F1F1"/>
                        </a:highlight>
                        <a:latin typeface="Aptos" panose="020B0004020202020204" pitchFamily="34" charset="0"/>
                        <a:ea typeface="Aptos" panose="020B0004020202020204" pitchFamily="34" charset="0"/>
                        <a:cs typeface="Times New Roman" panose="02020603050405020304" pitchFamily="18" charset="0"/>
                      </a:endParaRPr>
                    </a:p>
                  </a:txBody>
                  <a:tcPr marL="0" marR="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1F1F1"/>
                    </a:solidFill>
                  </a:tcPr>
                </a:tc>
                <a:tc>
                  <a:txBody>
                    <a:bodyPr/>
                    <a:lstStyle/>
                    <a:p>
                      <a:pPr marL="0" marR="0" eaLnBrk="0" hangingPunct="0">
                        <a:lnSpc>
                          <a:spcPct val="115000"/>
                        </a:lnSpc>
                        <a:spcBef>
                          <a:spcPts val="530"/>
                        </a:spcBef>
                        <a:spcAft>
                          <a:spcPts val="0"/>
                        </a:spcAft>
                      </a:pPr>
                      <a:r>
                        <a:rPr lang="en-US" sz="1200" kern="0" dirty="0">
                          <a:effectLst/>
                          <a:highlight>
                            <a:srgbClr val="F1F1F1"/>
                          </a:highlight>
                          <a:latin typeface="Times New Roman" panose="02020603050405020304" pitchFamily="18" charset="0"/>
                          <a:ea typeface="Aptos" panose="020B0004020202020204" pitchFamily="34" charset="0"/>
                          <a:cs typeface="Times New Roman" panose="02020603050405020304" pitchFamily="18" charset="0"/>
                        </a:rPr>
                        <a:t> </a:t>
                      </a:r>
                      <a:endParaRPr lang="en-US" sz="1200" kern="100" dirty="0">
                        <a:effectLst/>
                        <a:highlight>
                          <a:srgbClr val="F1F1F1"/>
                        </a:highlight>
                        <a:latin typeface="Aptos" panose="020B0004020202020204" pitchFamily="34" charset="0"/>
                        <a:ea typeface="Aptos" panose="020B0004020202020204" pitchFamily="34" charset="0"/>
                        <a:cs typeface="Times New Roman" panose="02020603050405020304" pitchFamily="18" charset="0"/>
                      </a:endParaRPr>
                    </a:p>
                    <a:p>
                      <a:pPr marL="264160" marR="261620" algn="ctr" eaLnBrk="0" hangingPunct="0">
                        <a:lnSpc>
                          <a:spcPct val="115000"/>
                        </a:lnSpc>
                        <a:spcBef>
                          <a:spcPts val="0"/>
                        </a:spcBef>
                        <a:spcAft>
                          <a:spcPts val="0"/>
                        </a:spcAft>
                      </a:pPr>
                      <a:r>
                        <a:rPr lang="en-US" sz="1200" kern="0" spc="-20" dirty="0">
                          <a:solidFill>
                            <a:srgbClr val="000000"/>
                          </a:solidFill>
                          <a:effectLst/>
                          <a:highlight>
                            <a:srgbClr val="F1F1F1"/>
                          </a:highlight>
                          <a:latin typeface="Segoe UI" panose="020B0502040204020203" pitchFamily="34" charset="0"/>
                          <a:ea typeface="Aptos" panose="020B0004020202020204" pitchFamily="34" charset="0"/>
                          <a:cs typeface="Times New Roman" panose="02020603050405020304" pitchFamily="18" charset="0"/>
                        </a:rPr>
                        <a:t>23%</a:t>
                      </a:r>
                      <a:endParaRPr lang="en-US" sz="1200" kern="100" dirty="0">
                        <a:effectLst/>
                        <a:highlight>
                          <a:srgbClr val="F1F1F1"/>
                        </a:highlight>
                        <a:latin typeface="Aptos" panose="020B0004020202020204" pitchFamily="34" charset="0"/>
                        <a:ea typeface="Aptos" panose="020B0004020202020204" pitchFamily="34" charset="0"/>
                        <a:cs typeface="Times New Roman" panose="02020603050405020304" pitchFamily="18" charset="0"/>
                      </a:endParaRPr>
                    </a:p>
                  </a:txBody>
                  <a:tcPr marL="0" marR="0" marT="0" marB="0">
                    <a:lnL w="381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1F1F1"/>
                    </a:solidFill>
                  </a:tcPr>
                </a:tc>
                <a:extLst>
                  <a:ext uri="{0D108BD9-81ED-4DB2-BD59-A6C34878D82A}">
                    <a16:rowId xmlns:a16="http://schemas.microsoft.com/office/drawing/2014/main" val="1370987009"/>
                  </a:ext>
                </a:extLst>
              </a:tr>
              <a:tr h="883557">
                <a:tc>
                  <a:txBody>
                    <a:bodyPr/>
                    <a:lstStyle/>
                    <a:p>
                      <a:pPr marL="269240" marR="36195" indent="-224155" eaLnBrk="0" hangingPunct="0">
                        <a:lnSpc>
                          <a:spcPct val="115000"/>
                        </a:lnSpc>
                        <a:spcBef>
                          <a:spcPts val="1085"/>
                        </a:spcBef>
                        <a:spcAft>
                          <a:spcPts val="0"/>
                        </a:spcAft>
                      </a:pPr>
                      <a:r>
                        <a:rPr lang="en-US" sz="1200" kern="0" dirty="0">
                          <a:solidFill>
                            <a:srgbClr val="FFFFFF"/>
                          </a:solidFill>
                          <a:effectLst/>
                          <a:highlight>
                            <a:srgbClr val="8495AF"/>
                          </a:highlight>
                          <a:latin typeface="Segoe UI" panose="020B0502040204020203" pitchFamily="34" charset="0"/>
                          <a:ea typeface="Aptos" panose="020B0004020202020204" pitchFamily="34" charset="0"/>
                          <a:cs typeface="Times New Roman" panose="02020603050405020304" pitchFamily="18" charset="0"/>
                        </a:rPr>
                        <a:t>Total</a:t>
                      </a:r>
                      <a:r>
                        <a:rPr lang="en-US" sz="1200" kern="0" spc="-45" dirty="0">
                          <a:solidFill>
                            <a:srgbClr val="FFFFFF"/>
                          </a:solidFill>
                          <a:effectLst/>
                          <a:highlight>
                            <a:srgbClr val="8495AF"/>
                          </a:highlight>
                          <a:latin typeface="Segoe UI" panose="020B0502040204020203" pitchFamily="34" charset="0"/>
                          <a:ea typeface="Aptos" panose="020B0004020202020204" pitchFamily="34" charset="0"/>
                          <a:cs typeface="Times New Roman" panose="02020603050405020304" pitchFamily="18" charset="0"/>
                        </a:rPr>
                        <a:t> </a:t>
                      </a:r>
                      <a:r>
                        <a:rPr lang="en-US" sz="1200" kern="0" dirty="0">
                          <a:solidFill>
                            <a:srgbClr val="FFFFFF"/>
                          </a:solidFill>
                          <a:effectLst/>
                          <a:highlight>
                            <a:srgbClr val="8495AF"/>
                          </a:highlight>
                          <a:latin typeface="Segoe UI" panose="020B0502040204020203" pitchFamily="34" charset="0"/>
                          <a:ea typeface="Aptos" panose="020B0004020202020204" pitchFamily="34" charset="0"/>
                          <a:cs typeface="Times New Roman" panose="02020603050405020304" pitchFamily="18" charset="0"/>
                        </a:rPr>
                        <a:t>Entry</a:t>
                      </a:r>
                      <a:r>
                        <a:rPr lang="en-US" sz="1200" kern="0" spc="-40" dirty="0">
                          <a:solidFill>
                            <a:srgbClr val="FFFFFF"/>
                          </a:solidFill>
                          <a:effectLst/>
                          <a:highlight>
                            <a:srgbClr val="8495AF"/>
                          </a:highlight>
                          <a:latin typeface="Segoe UI" panose="020B0502040204020203" pitchFamily="34" charset="0"/>
                          <a:ea typeface="Aptos" panose="020B0004020202020204" pitchFamily="34" charset="0"/>
                          <a:cs typeface="Times New Roman" panose="02020603050405020304" pitchFamily="18" charset="0"/>
                        </a:rPr>
                        <a:t> </a:t>
                      </a:r>
                      <a:r>
                        <a:rPr lang="en-US" sz="1200" kern="0" dirty="0">
                          <a:solidFill>
                            <a:srgbClr val="FFFFFF"/>
                          </a:solidFill>
                          <a:effectLst/>
                          <a:highlight>
                            <a:srgbClr val="8495AF"/>
                          </a:highlight>
                          <a:latin typeface="Segoe UI" panose="020B0502040204020203" pitchFamily="34" charset="0"/>
                          <a:ea typeface="Aptos" panose="020B0004020202020204" pitchFamily="34" charset="0"/>
                          <a:cs typeface="Times New Roman" panose="02020603050405020304" pitchFamily="18" charset="0"/>
                        </a:rPr>
                        <a:t>Level</a:t>
                      </a:r>
                      <a:r>
                        <a:rPr lang="en-US" sz="1200" kern="0" spc="-50" dirty="0">
                          <a:solidFill>
                            <a:srgbClr val="FFFFFF"/>
                          </a:solidFill>
                          <a:effectLst/>
                          <a:highlight>
                            <a:srgbClr val="8495AF"/>
                          </a:highlight>
                          <a:latin typeface="Segoe UI" panose="020B0502040204020203" pitchFamily="34" charset="0"/>
                          <a:ea typeface="Aptos" panose="020B0004020202020204" pitchFamily="34" charset="0"/>
                          <a:cs typeface="Times New Roman" panose="02020603050405020304" pitchFamily="18" charset="0"/>
                        </a:rPr>
                        <a:t> </a:t>
                      </a:r>
                      <a:r>
                        <a:rPr lang="en-US" sz="1200" kern="0" dirty="0">
                          <a:solidFill>
                            <a:srgbClr val="FFFFFF"/>
                          </a:solidFill>
                          <a:effectLst/>
                          <a:highlight>
                            <a:srgbClr val="8495AF"/>
                          </a:highlight>
                          <a:latin typeface="Segoe UI" panose="020B0502040204020203" pitchFamily="34" charset="0"/>
                          <a:ea typeface="Aptos" panose="020B0004020202020204" pitchFamily="34" charset="0"/>
                          <a:cs typeface="Times New Roman" panose="02020603050405020304" pitchFamily="18" charset="0"/>
                        </a:rPr>
                        <a:t>Jobs</a:t>
                      </a:r>
                      <a:r>
                        <a:rPr lang="en-US" sz="1200" kern="0" spc="-45" dirty="0">
                          <a:solidFill>
                            <a:srgbClr val="FFFFFF"/>
                          </a:solidFill>
                          <a:effectLst/>
                          <a:highlight>
                            <a:srgbClr val="8495AF"/>
                          </a:highlight>
                          <a:latin typeface="Segoe UI" panose="020B0502040204020203" pitchFamily="34" charset="0"/>
                          <a:ea typeface="Aptos" panose="020B0004020202020204" pitchFamily="34" charset="0"/>
                          <a:cs typeface="Times New Roman" panose="02020603050405020304" pitchFamily="18" charset="0"/>
                        </a:rPr>
                        <a:t> </a:t>
                      </a:r>
                      <a:r>
                        <a:rPr lang="en-US" sz="1200" kern="0" dirty="0">
                          <a:solidFill>
                            <a:srgbClr val="FFFFFF"/>
                          </a:solidFill>
                          <a:effectLst/>
                          <a:highlight>
                            <a:srgbClr val="8495AF"/>
                          </a:highlight>
                          <a:latin typeface="Segoe UI" panose="020B0502040204020203" pitchFamily="34" charset="0"/>
                          <a:ea typeface="Aptos" panose="020B0004020202020204" pitchFamily="34" charset="0"/>
                          <a:cs typeface="Times New Roman" panose="02020603050405020304" pitchFamily="18" charset="0"/>
                        </a:rPr>
                        <a:t>Accessible to Liberal Arts Graduates</a:t>
                      </a:r>
                      <a:endParaRPr lang="en-US" sz="1200" kern="100" dirty="0">
                        <a:effectLst/>
                        <a:highlight>
                          <a:srgbClr val="8495AF"/>
                        </a:highlight>
                        <a:latin typeface="Aptos" panose="020B0004020202020204" pitchFamily="34" charset="0"/>
                        <a:ea typeface="Aptos" panose="020B0004020202020204" pitchFamily="34" charset="0"/>
                        <a:cs typeface="Times New Roman" panose="02020603050405020304" pitchFamily="18" charset="0"/>
                      </a:endParaRPr>
                    </a:p>
                  </a:txBody>
                  <a:tcPr marL="0" marR="0" marT="0" marB="0">
                    <a:lnL>
                      <a:noFill/>
                    </a:lnL>
                    <a:lnR w="571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8495AF"/>
                    </a:solidFill>
                  </a:tcPr>
                </a:tc>
                <a:tc>
                  <a:txBody>
                    <a:bodyPr/>
                    <a:lstStyle/>
                    <a:p>
                      <a:pPr marL="0" marR="0" eaLnBrk="0" hangingPunct="0">
                        <a:lnSpc>
                          <a:spcPct val="115000"/>
                        </a:lnSpc>
                        <a:spcBef>
                          <a:spcPts val="525"/>
                        </a:spcBef>
                        <a:spcAft>
                          <a:spcPts val="0"/>
                        </a:spcAft>
                      </a:pPr>
                      <a:r>
                        <a:rPr lang="en-US" sz="1200" kern="0" dirty="0">
                          <a:effectLst/>
                          <a:highlight>
                            <a:srgbClr val="D9D9D9"/>
                          </a:highlight>
                          <a:latin typeface="Times New Roman" panose="02020603050405020304" pitchFamily="18" charset="0"/>
                          <a:ea typeface="Aptos" panose="020B0004020202020204" pitchFamily="34" charset="0"/>
                          <a:cs typeface="Times New Roman" panose="02020603050405020304" pitchFamily="18" charset="0"/>
                        </a:rPr>
                        <a:t> </a:t>
                      </a:r>
                      <a:endParaRPr lang="en-US" sz="1200" kern="100" dirty="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p>
                      <a:pPr marL="0" marR="8255" algn="ctr" eaLnBrk="0" hangingPunct="0">
                        <a:lnSpc>
                          <a:spcPct val="115000"/>
                        </a:lnSpc>
                        <a:spcBef>
                          <a:spcPts val="0"/>
                        </a:spcBef>
                        <a:spcAft>
                          <a:spcPts val="0"/>
                        </a:spcAft>
                      </a:pPr>
                      <a:r>
                        <a:rPr lang="en-US" sz="1200" kern="0" spc="-10" dirty="0">
                          <a:solidFill>
                            <a:srgbClr val="000000"/>
                          </a:solidFill>
                          <a:effectLst/>
                          <a:highlight>
                            <a:srgbClr val="D9D9D9"/>
                          </a:highlight>
                          <a:latin typeface="Segoe UI" panose="020B0502040204020203" pitchFamily="34" charset="0"/>
                          <a:ea typeface="Aptos" panose="020B0004020202020204" pitchFamily="34" charset="0"/>
                          <a:cs typeface="Times New Roman" panose="02020603050405020304" pitchFamily="18" charset="0"/>
                        </a:rPr>
                        <a:t>1,816,568</a:t>
                      </a:r>
                      <a:endParaRPr lang="en-US" sz="1200" kern="100" dirty="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0" marR="0" marT="0" marB="0">
                    <a:lnL w="5715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D9D9D9"/>
                    </a:solidFill>
                  </a:tcPr>
                </a:tc>
                <a:tc>
                  <a:txBody>
                    <a:bodyPr/>
                    <a:lstStyle/>
                    <a:p>
                      <a:pPr marL="0" marR="0" eaLnBrk="0" hangingPunct="0">
                        <a:lnSpc>
                          <a:spcPct val="115000"/>
                        </a:lnSpc>
                        <a:spcBef>
                          <a:spcPts val="525"/>
                        </a:spcBef>
                        <a:spcAft>
                          <a:spcPts val="0"/>
                        </a:spcAft>
                      </a:pPr>
                      <a:r>
                        <a:rPr lang="en-US" sz="1200" kern="0" dirty="0">
                          <a:effectLst/>
                          <a:highlight>
                            <a:srgbClr val="D9D9D9"/>
                          </a:highlight>
                          <a:latin typeface="Times New Roman" panose="02020603050405020304" pitchFamily="18" charset="0"/>
                          <a:ea typeface="Aptos" panose="020B0004020202020204" pitchFamily="34" charset="0"/>
                          <a:cs typeface="Times New Roman" panose="02020603050405020304" pitchFamily="18" charset="0"/>
                        </a:rPr>
                        <a:t> </a:t>
                      </a:r>
                      <a:endParaRPr lang="en-US" sz="1200" kern="100" dirty="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p>
                      <a:pPr marL="4445" marR="3175" algn="ctr" eaLnBrk="0" hangingPunct="0">
                        <a:lnSpc>
                          <a:spcPct val="115000"/>
                        </a:lnSpc>
                        <a:spcBef>
                          <a:spcPts val="0"/>
                        </a:spcBef>
                        <a:spcAft>
                          <a:spcPts val="0"/>
                        </a:spcAft>
                      </a:pPr>
                      <a:r>
                        <a:rPr lang="en-US" sz="1200" kern="0" spc="-10" dirty="0">
                          <a:solidFill>
                            <a:srgbClr val="000000"/>
                          </a:solidFill>
                          <a:effectLst/>
                          <a:highlight>
                            <a:srgbClr val="D9D9D9"/>
                          </a:highlight>
                          <a:latin typeface="Segoe UI" panose="020B0502040204020203" pitchFamily="34" charset="0"/>
                          <a:ea typeface="Aptos" panose="020B0004020202020204" pitchFamily="34" charset="0"/>
                          <a:cs typeface="Times New Roman" panose="02020603050405020304" pitchFamily="18" charset="0"/>
                        </a:rPr>
                        <a:t>$45,729</a:t>
                      </a:r>
                      <a:endParaRPr lang="en-US" sz="1200" kern="100" dirty="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0" marR="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D9D9D9"/>
                    </a:solidFill>
                  </a:tcPr>
                </a:tc>
                <a:tc>
                  <a:txBody>
                    <a:bodyPr/>
                    <a:lstStyle/>
                    <a:p>
                      <a:pPr marL="0" marR="0" eaLnBrk="0" hangingPunct="0">
                        <a:lnSpc>
                          <a:spcPct val="115000"/>
                        </a:lnSpc>
                        <a:spcBef>
                          <a:spcPts val="525"/>
                        </a:spcBef>
                        <a:spcAft>
                          <a:spcPts val="0"/>
                        </a:spcAft>
                      </a:pPr>
                      <a:r>
                        <a:rPr lang="en-US" sz="1200" kern="0" dirty="0">
                          <a:effectLst/>
                          <a:highlight>
                            <a:srgbClr val="D9D9D9"/>
                          </a:highlight>
                          <a:latin typeface="Times New Roman" panose="02020603050405020304" pitchFamily="18" charset="0"/>
                          <a:ea typeface="Aptos" panose="020B0004020202020204" pitchFamily="34" charset="0"/>
                          <a:cs typeface="Times New Roman" panose="02020603050405020304" pitchFamily="18" charset="0"/>
                        </a:rPr>
                        <a:t> </a:t>
                      </a:r>
                      <a:endParaRPr lang="en-US" sz="1200" kern="100" dirty="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p>
                      <a:pPr marL="264795" marR="260350" algn="ctr" eaLnBrk="0" hangingPunct="0">
                        <a:lnSpc>
                          <a:spcPct val="115000"/>
                        </a:lnSpc>
                        <a:spcBef>
                          <a:spcPts val="0"/>
                        </a:spcBef>
                        <a:spcAft>
                          <a:spcPts val="0"/>
                        </a:spcAft>
                      </a:pPr>
                      <a:r>
                        <a:rPr lang="en-US" sz="1200" kern="0" spc="-20" dirty="0">
                          <a:solidFill>
                            <a:srgbClr val="000000"/>
                          </a:solidFill>
                          <a:effectLst/>
                          <a:highlight>
                            <a:srgbClr val="D9D9D9"/>
                          </a:highlight>
                          <a:latin typeface="Segoe UI" panose="020B0502040204020203" pitchFamily="34" charset="0"/>
                          <a:ea typeface="Aptos" panose="020B0004020202020204" pitchFamily="34" charset="0"/>
                          <a:cs typeface="Times New Roman" panose="02020603050405020304" pitchFamily="18" charset="0"/>
                        </a:rPr>
                        <a:t>48%*</a:t>
                      </a:r>
                      <a:endParaRPr lang="en-US" sz="1200" kern="100" dirty="0">
                        <a:effectLst/>
                        <a:highlight>
                          <a:srgbClr val="D9D9D9"/>
                        </a:highlight>
                        <a:latin typeface="Aptos" panose="020B0004020202020204" pitchFamily="34" charset="0"/>
                        <a:ea typeface="Aptos" panose="020B0004020202020204" pitchFamily="34" charset="0"/>
                        <a:cs typeface="Times New Roman" panose="02020603050405020304" pitchFamily="18" charset="0"/>
                      </a:endParaRPr>
                    </a:p>
                  </a:txBody>
                  <a:tcPr marL="0" marR="0" marT="0" marB="0">
                    <a:lnL w="381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919170996"/>
                  </a:ext>
                </a:extLst>
              </a:tr>
            </a:tbl>
          </a:graphicData>
        </a:graphic>
      </p:graphicFrame>
      <p:sp>
        <p:nvSpPr>
          <p:cNvPr id="2" name="Title 1">
            <a:extLst>
              <a:ext uri="{FF2B5EF4-FFF2-40B4-BE49-F238E27FC236}">
                <a16:creationId xmlns:a16="http://schemas.microsoft.com/office/drawing/2014/main" id="{5092B74C-38FA-35E5-6996-A5EA82721C77}"/>
              </a:ext>
            </a:extLst>
          </p:cNvPr>
          <p:cNvSpPr>
            <a:spLocks noGrp="1"/>
          </p:cNvSpPr>
          <p:nvPr>
            <p:ph type="title"/>
          </p:nvPr>
        </p:nvSpPr>
        <p:spPr>
          <a:xfrm>
            <a:off x="838200" y="365126"/>
            <a:ext cx="10515600" cy="226546"/>
          </a:xfrm>
        </p:spPr>
        <p:txBody>
          <a:bodyPr>
            <a:normAutofit fontScale="90000"/>
          </a:bodyPr>
          <a:lstStyle/>
          <a:p>
            <a:pPr algn="ctr"/>
            <a:r>
              <a:rPr lang="en-US" dirty="0">
                <a:solidFill>
                  <a:schemeClr val="tx2"/>
                </a:solidFill>
              </a:rPr>
              <a:t>Job Opportunities for Liberal Arts Graduates</a:t>
            </a:r>
          </a:p>
        </p:txBody>
      </p:sp>
      <p:sp>
        <p:nvSpPr>
          <p:cNvPr id="5" name="Rectangle 1">
            <a:extLst>
              <a:ext uri="{FF2B5EF4-FFF2-40B4-BE49-F238E27FC236}">
                <a16:creationId xmlns:a16="http://schemas.microsoft.com/office/drawing/2014/main" id="{F7291EA7-B604-CF3F-9CFE-BF2AF93C30D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46725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B74C-38FA-35E5-6996-A5EA82721C77}"/>
              </a:ext>
            </a:extLst>
          </p:cNvPr>
          <p:cNvSpPr>
            <a:spLocks noGrp="1"/>
          </p:cNvSpPr>
          <p:nvPr>
            <p:ph type="title"/>
          </p:nvPr>
        </p:nvSpPr>
        <p:spPr>
          <a:xfrm>
            <a:off x="838200" y="365126"/>
            <a:ext cx="10515600" cy="226546"/>
          </a:xfrm>
        </p:spPr>
        <p:txBody>
          <a:bodyPr>
            <a:normAutofit fontScale="90000"/>
          </a:bodyPr>
          <a:lstStyle/>
          <a:p>
            <a:pPr algn="ctr"/>
            <a:r>
              <a:rPr lang="en-US" dirty="0">
                <a:solidFill>
                  <a:schemeClr val="tx2"/>
                </a:solidFill>
              </a:rPr>
              <a:t>In Demand Skills for Graduates</a:t>
            </a:r>
          </a:p>
        </p:txBody>
      </p:sp>
      <p:sp>
        <p:nvSpPr>
          <p:cNvPr id="5" name="Rectangle 1">
            <a:extLst>
              <a:ext uri="{FF2B5EF4-FFF2-40B4-BE49-F238E27FC236}">
                <a16:creationId xmlns:a16="http://schemas.microsoft.com/office/drawing/2014/main" id="{F7291EA7-B604-CF3F-9CFE-BF2AF93C30D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Content Placeholder 5">
            <a:extLst>
              <a:ext uri="{FF2B5EF4-FFF2-40B4-BE49-F238E27FC236}">
                <a16:creationId xmlns:a16="http://schemas.microsoft.com/office/drawing/2014/main" id="{55CEE7E7-A1BE-B3FE-804E-3CC191BA38AE}"/>
              </a:ext>
            </a:extLst>
          </p:cNvPr>
          <p:cNvSpPr>
            <a:spLocks noGrp="1"/>
          </p:cNvSpPr>
          <p:nvPr>
            <p:ph idx="1"/>
          </p:nvPr>
        </p:nvSpPr>
        <p:spPr>
          <a:xfrm>
            <a:off x="838200" y="956798"/>
            <a:ext cx="10515600" cy="4216451"/>
          </a:xfrm>
        </p:spPr>
        <p:txBody>
          <a:bodyPr vert="horz" lIns="91440" tIns="45720" rIns="91440" bIns="45720" rtlCol="0" anchor="t">
            <a:normAutofit/>
          </a:bodyPr>
          <a:lstStyle/>
          <a:p>
            <a:pPr algn="l"/>
            <a:r>
              <a:rPr lang="en-US" sz="1800" b="1" i="0" u="none" strike="noStrike" baseline="0" dirty="0">
                <a:latin typeface="Arial"/>
                <a:cs typeface="Arial"/>
              </a:rPr>
              <a:t>IT Networking and Support: </a:t>
            </a:r>
            <a:r>
              <a:rPr lang="en-US" sz="1800" b="0" i="0" u="none" strike="noStrike" baseline="0" dirty="0">
                <a:latin typeface="Arial"/>
                <a:cs typeface="Arial"/>
              </a:rPr>
              <a:t>Skills supporting the installation, maintenance, and troubleshooting of information technology systems and personal computers</a:t>
            </a:r>
          </a:p>
          <a:p>
            <a:pPr marL="0" indent="0" algn="l">
              <a:buNone/>
            </a:pPr>
            <a:endParaRPr lang="en-US" sz="1800" dirty="0">
              <a:latin typeface="Arial"/>
              <a:cs typeface="Arial"/>
            </a:endParaRPr>
          </a:p>
          <a:p>
            <a:r>
              <a:rPr lang="en-US" sz="1800" b="1" i="0" u="none" strike="noStrike" baseline="0" dirty="0">
                <a:latin typeface="Arial"/>
                <a:cs typeface="Arial"/>
              </a:rPr>
              <a:t>Sales: </a:t>
            </a:r>
            <a:r>
              <a:rPr lang="en-US" sz="1800" b="0" i="0" u="none" strike="noStrike" baseline="0" dirty="0">
                <a:latin typeface="Arial"/>
                <a:cs typeface="Segoe UI"/>
              </a:rPr>
              <a:t>Skills supporting the selling and promotion of products and services,</a:t>
            </a:r>
            <a:r>
              <a:rPr lang="en-US" sz="1800" dirty="0">
                <a:latin typeface="Arial"/>
                <a:cs typeface="Segoe UI"/>
              </a:rPr>
              <a:t> </a:t>
            </a:r>
            <a:r>
              <a:rPr lang="en-US" sz="1800" b="0" i="0" u="none" strike="noStrike" baseline="0" dirty="0">
                <a:latin typeface="Arial"/>
                <a:cs typeface="Segoe UI"/>
              </a:rPr>
              <a:t>and the management of customer relationships</a:t>
            </a:r>
          </a:p>
          <a:p>
            <a:pPr marL="0" indent="0" algn="l">
              <a:buNone/>
            </a:pPr>
            <a:endParaRPr lang="en-US" sz="1800" b="0" i="0" u="none" strike="noStrike" baseline="0" dirty="0">
              <a:latin typeface="Arial"/>
              <a:cs typeface="Arial"/>
            </a:endParaRPr>
          </a:p>
          <a:p>
            <a:pPr algn="l"/>
            <a:r>
              <a:rPr lang="en-US" sz="1800" b="1" i="0" u="none" strike="noStrike" baseline="0" dirty="0">
                <a:latin typeface="Arial"/>
                <a:cs typeface="Arial"/>
              </a:rPr>
              <a:t>Computer Programming: </a:t>
            </a:r>
            <a:r>
              <a:rPr lang="en-US" sz="1800" b="0" i="0" u="none" strike="noStrike" baseline="0" dirty="0">
                <a:latin typeface="Arial"/>
                <a:cs typeface="Arial"/>
              </a:rPr>
              <a:t>Major programming languages used in the development of computer programs and applications</a:t>
            </a:r>
          </a:p>
          <a:p>
            <a:pPr marL="0" indent="0" algn="l">
              <a:buNone/>
            </a:pPr>
            <a:endParaRPr lang="en-US" sz="1800" b="0" i="0" u="none" strike="noStrike" baseline="0" dirty="0">
              <a:latin typeface="Arial"/>
              <a:cs typeface="Arial"/>
            </a:endParaRPr>
          </a:p>
          <a:p>
            <a:pPr algn="l"/>
            <a:r>
              <a:rPr lang="en-US" sz="1800" b="1" i="0" u="none" strike="noStrike" baseline="0" dirty="0">
                <a:latin typeface="Arial"/>
                <a:cs typeface="Arial"/>
              </a:rPr>
              <a:t>Data Analysis and Management: </a:t>
            </a:r>
            <a:r>
              <a:rPr lang="en-US" sz="1800" b="0" i="0" u="none" strike="noStrike" baseline="0" dirty="0">
                <a:latin typeface="Arial"/>
                <a:cs typeface="Arial"/>
              </a:rPr>
              <a:t>Skills relating to the collection, management, and analysis</a:t>
            </a:r>
          </a:p>
          <a:p>
            <a:pPr marL="0" indent="0" algn="l">
              <a:buNone/>
            </a:pPr>
            <a:endParaRPr lang="en-US" sz="1800" b="1" i="0" u="none" strike="noStrike" baseline="0" dirty="0">
              <a:latin typeface="Arial"/>
              <a:cs typeface="Arial"/>
            </a:endParaRPr>
          </a:p>
        </p:txBody>
      </p:sp>
    </p:spTree>
    <p:extLst>
      <p:ext uri="{BB962C8B-B14F-4D97-AF65-F5344CB8AC3E}">
        <p14:creationId xmlns:p14="http://schemas.microsoft.com/office/powerpoint/2010/main" val="3720317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B74C-38FA-35E5-6996-A5EA82721C77}"/>
              </a:ext>
            </a:extLst>
          </p:cNvPr>
          <p:cNvSpPr>
            <a:spLocks noGrp="1"/>
          </p:cNvSpPr>
          <p:nvPr>
            <p:ph type="title"/>
          </p:nvPr>
        </p:nvSpPr>
        <p:spPr>
          <a:xfrm>
            <a:off x="838200" y="365126"/>
            <a:ext cx="10515600" cy="226546"/>
          </a:xfrm>
        </p:spPr>
        <p:txBody>
          <a:bodyPr>
            <a:normAutofit fontScale="90000"/>
          </a:bodyPr>
          <a:lstStyle/>
          <a:p>
            <a:pPr algn="ctr"/>
            <a:r>
              <a:rPr lang="en-US" dirty="0">
                <a:solidFill>
                  <a:schemeClr val="tx2"/>
                </a:solidFill>
              </a:rPr>
              <a:t>In Demand Skills for Graduates</a:t>
            </a:r>
          </a:p>
        </p:txBody>
      </p:sp>
      <p:sp>
        <p:nvSpPr>
          <p:cNvPr id="5" name="Rectangle 1">
            <a:extLst>
              <a:ext uri="{FF2B5EF4-FFF2-40B4-BE49-F238E27FC236}">
                <a16:creationId xmlns:a16="http://schemas.microsoft.com/office/drawing/2014/main" id="{F7291EA7-B604-CF3F-9CFE-BF2AF93C30D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Content Placeholder 5">
            <a:extLst>
              <a:ext uri="{FF2B5EF4-FFF2-40B4-BE49-F238E27FC236}">
                <a16:creationId xmlns:a16="http://schemas.microsoft.com/office/drawing/2014/main" id="{55CEE7E7-A1BE-B3FE-804E-3CC191BA38AE}"/>
              </a:ext>
            </a:extLst>
          </p:cNvPr>
          <p:cNvSpPr>
            <a:spLocks noGrp="1"/>
          </p:cNvSpPr>
          <p:nvPr>
            <p:ph idx="1"/>
          </p:nvPr>
        </p:nvSpPr>
        <p:spPr>
          <a:xfrm>
            <a:off x="838200" y="1286435"/>
            <a:ext cx="10515600" cy="3886814"/>
          </a:xfrm>
        </p:spPr>
        <p:txBody>
          <a:bodyPr vert="horz" lIns="91440" tIns="45720" rIns="91440" bIns="45720" rtlCol="0" anchor="t">
            <a:normAutofit/>
          </a:bodyPr>
          <a:lstStyle/>
          <a:p>
            <a:pPr algn="l"/>
            <a:r>
              <a:rPr lang="en-US" sz="1800" b="1" i="0" u="none" strike="noStrike" baseline="0" dirty="0">
                <a:latin typeface="Arial"/>
                <a:cs typeface="Arial"/>
              </a:rPr>
              <a:t>Marketing: </a:t>
            </a:r>
            <a:r>
              <a:rPr lang="en-US" sz="1800" b="0" i="0" u="none" strike="noStrike" baseline="0" dirty="0">
                <a:latin typeface="Arial"/>
                <a:cs typeface="Arial"/>
              </a:rPr>
              <a:t>Skills relating to firm-level and product-level marketing strategy</a:t>
            </a:r>
          </a:p>
          <a:p>
            <a:pPr marL="0" indent="0" algn="l">
              <a:buNone/>
            </a:pPr>
            <a:endParaRPr lang="en-US" sz="1800" b="0" i="0" u="none" strike="noStrike" baseline="0" dirty="0">
              <a:latin typeface="Arial"/>
              <a:cs typeface="Arial"/>
            </a:endParaRPr>
          </a:p>
          <a:p>
            <a:pPr algn="l"/>
            <a:r>
              <a:rPr lang="en-US" sz="1800" b="1" i="0" u="none" strike="noStrike" baseline="0" dirty="0">
                <a:latin typeface="Arial"/>
                <a:cs typeface="Arial"/>
              </a:rPr>
              <a:t>Graphic Design: </a:t>
            </a:r>
            <a:r>
              <a:rPr lang="en-US" sz="1800" b="0" i="0" u="none" strike="noStrike" baseline="0" dirty="0">
                <a:latin typeface="Arial"/>
                <a:cs typeface="Arial"/>
              </a:rPr>
              <a:t>Skills and software relating to the design of interfaces across multiple media.</a:t>
            </a:r>
          </a:p>
          <a:p>
            <a:pPr marL="0" indent="0" algn="l">
              <a:buNone/>
            </a:pPr>
            <a:endParaRPr lang="en-US" sz="1800" b="0" i="0" u="none" strike="noStrike" baseline="0" dirty="0">
              <a:latin typeface="Arial"/>
              <a:cs typeface="Arial"/>
            </a:endParaRPr>
          </a:p>
          <a:p>
            <a:pPr algn="l"/>
            <a:r>
              <a:rPr lang="en-US" sz="1800" b="1" i="0" u="none" strike="noStrike" baseline="0" dirty="0">
                <a:latin typeface="Arial"/>
                <a:cs typeface="Arial"/>
              </a:rPr>
              <a:t>General Business: </a:t>
            </a:r>
            <a:r>
              <a:rPr lang="en-US" sz="1800" b="0" i="0" u="none" strike="noStrike" baseline="0" dirty="0">
                <a:latin typeface="Arial"/>
                <a:cs typeface="Arial"/>
              </a:rPr>
              <a:t>Skills relating to the administration and operations of organizations.</a:t>
            </a:r>
          </a:p>
          <a:p>
            <a:pPr marL="0" indent="0" algn="l">
              <a:buNone/>
            </a:pPr>
            <a:endParaRPr lang="en-US" sz="1800" b="0" i="0" u="none" strike="noStrike" baseline="0" dirty="0">
              <a:latin typeface="Arial"/>
              <a:cs typeface="Arial"/>
            </a:endParaRPr>
          </a:p>
          <a:p>
            <a:pPr algn="l"/>
            <a:r>
              <a:rPr lang="en-US" sz="1800" b="1" i="0" u="none" strike="noStrike" baseline="0" dirty="0">
                <a:latin typeface="Arial"/>
                <a:cs typeface="Arial"/>
              </a:rPr>
              <a:t>Social Media: </a:t>
            </a:r>
            <a:r>
              <a:rPr lang="en-US" sz="1800" b="0" i="0" u="none" strike="noStrike" baseline="0" dirty="0">
                <a:latin typeface="Arial"/>
                <a:cs typeface="Arial"/>
              </a:rPr>
              <a:t>Skills needed for the strategic utilization of various social media platforms.</a:t>
            </a:r>
            <a:endParaRPr lang="en-US">
              <a:latin typeface="Arial"/>
              <a:cs typeface="Arial"/>
            </a:endParaRPr>
          </a:p>
        </p:txBody>
      </p:sp>
    </p:spTree>
    <p:extLst>
      <p:ext uri="{BB962C8B-B14F-4D97-AF65-F5344CB8AC3E}">
        <p14:creationId xmlns:p14="http://schemas.microsoft.com/office/powerpoint/2010/main" val="761413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B74C-38FA-35E5-6996-A5EA82721C77}"/>
              </a:ext>
            </a:extLst>
          </p:cNvPr>
          <p:cNvSpPr>
            <a:spLocks noGrp="1"/>
          </p:cNvSpPr>
          <p:nvPr>
            <p:ph type="title"/>
          </p:nvPr>
        </p:nvSpPr>
        <p:spPr>
          <a:xfrm>
            <a:off x="838200" y="365126"/>
            <a:ext cx="10515600" cy="226546"/>
          </a:xfrm>
        </p:spPr>
        <p:txBody>
          <a:bodyPr>
            <a:normAutofit fontScale="90000"/>
          </a:bodyPr>
          <a:lstStyle/>
          <a:p>
            <a:pPr algn="ctr"/>
            <a:r>
              <a:rPr lang="en-US" dirty="0">
                <a:solidFill>
                  <a:schemeClr val="tx2"/>
                </a:solidFill>
              </a:rPr>
              <a:t>In Demand Skills for Graduates</a:t>
            </a:r>
          </a:p>
        </p:txBody>
      </p:sp>
      <p:sp>
        <p:nvSpPr>
          <p:cNvPr id="5" name="Rectangle 1">
            <a:extLst>
              <a:ext uri="{FF2B5EF4-FFF2-40B4-BE49-F238E27FC236}">
                <a16:creationId xmlns:a16="http://schemas.microsoft.com/office/drawing/2014/main" id="{F7291EA7-B604-CF3F-9CFE-BF2AF93C30D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Content Placeholder 5">
            <a:extLst>
              <a:ext uri="{FF2B5EF4-FFF2-40B4-BE49-F238E27FC236}">
                <a16:creationId xmlns:a16="http://schemas.microsoft.com/office/drawing/2014/main" id="{55CEE7E7-A1BE-B3FE-804E-3CC191BA38AE}"/>
              </a:ext>
            </a:extLst>
          </p:cNvPr>
          <p:cNvSpPr>
            <a:spLocks noGrp="1"/>
          </p:cNvSpPr>
          <p:nvPr>
            <p:ph idx="1"/>
          </p:nvPr>
        </p:nvSpPr>
        <p:spPr>
          <a:xfrm>
            <a:off x="838200" y="1286435"/>
            <a:ext cx="10515600" cy="3886814"/>
          </a:xfrm>
        </p:spPr>
        <p:txBody>
          <a:bodyPr vert="horz" lIns="91440" tIns="45720" rIns="91440" bIns="45720" rtlCol="0" anchor="t">
            <a:normAutofit/>
          </a:bodyPr>
          <a:lstStyle/>
          <a:p>
            <a:pPr marL="0" indent="0" algn="l">
              <a:buNone/>
            </a:pPr>
            <a:endParaRPr lang="en-US" dirty="0"/>
          </a:p>
          <a:p>
            <a:pPr marL="0" indent="0">
              <a:buNone/>
            </a:pPr>
            <a:r>
              <a:rPr lang="en-US" dirty="0">
                <a:latin typeface="Arial"/>
                <a:cs typeface="Arial"/>
              </a:rPr>
              <a:t>Skills are changing quickly….37 percent of the top 20 skills considered necessary for the average job have changed since 2017. One in five skills is entirely new. </a:t>
            </a:r>
          </a:p>
          <a:p>
            <a:pPr marL="0" indent="0">
              <a:buNone/>
            </a:pPr>
            <a:r>
              <a:rPr lang="en-US" dirty="0">
                <a:latin typeface="Arial"/>
                <a:cs typeface="Arial"/>
              </a:rPr>
              <a:t>  - </a:t>
            </a:r>
            <a:r>
              <a:rPr lang="en-US" i="1" dirty="0">
                <a:latin typeface="Arial"/>
                <a:cs typeface="Arial"/>
              </a:rPr>
              <a:t>Making The Bachelor’s Degree More Valuable</a:t>
            </a:r>
            <a:r>
              <a:rPr lang="en-US" dirty="0">
                <a:latin typeface="Arial"/>
                <a:cs typeface="Arial"/>
              </a:rPr>
              <a:t>, 2023</a:t>
            </a:r>
          </a:p>
        </p:txBody>
      </p:sp>
    </p:spTree>
    <p:extLst>
      <p:ext uri="{BB962C8B-B14F-4D97-AF65-F5344CB8AC3E}">
        <p14:creationId xmlns:p14="http://schemas.microsoft.com/office/powerpoint/2010/main" val="1369174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B74C-38FA-35E5-6996-A5EA82721C77}"/>
              </a:ext>
            </a:extLst>
          </p:cNvPr>
          <p:cNvSpPr>
            <a:spLocks noGrp="1"/>
          </p:cNvSpPr>
          <p:nvPr>
            <p:ph type="title"/>
          </p:nvPr>
        </p:nvSpPr>
        <p:spPr>
          <a:xfrm>
            <a:off x="838200" y="365126"/>
            <a:ext cx="10515600" cy="226546"/>
          </a:xfrm>
        </p:spPr>
        <p:txBody>
          <a:bodyPr>
            <a:normAutofit fontScale="90000"/>
          </a:bodyPr>
          <a:lstStyle/>
          <a:p>
            <a:pPr algn="ctr"/>
            <a:r>
              <a:rPr lang="en-US" dirty="0">
                <a:solidFill>
                  <a:schemeClr val="tx2"/>
                </a:solidFill>
              </a:rPr>
              <a:t>The Value of “Soft Skills”</a:t>
            </a:r>
          </a:p>
        </p:txBody>
      </p:sp>
      <p:sp>
        <p:nvSpPr>
          <p:cNvPr id="5" name="Rectangle 1">
            <a:extLst>
              <a:ext uri="{FF2B5EF4-FFF2-40B4-BE49-F238E27FC236}">
                <a16:creationId xmlns:a16="http://schemas.microsoft.com/office/drawing/2014/main" id="{F7291EA7-B604-CF3F-9CFE-BF2AF93C30D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Content Placeholder 5">
            <a:extLst>
              <a:ext uri="{FF2B5EF4-FFF2-40B4-BE49-F238E27FC236}">
                <a16:creationId xmlns:a16="http://schemas.microsoft.com/office/drawing/2014/main" id="{39C8F051-F043-BFA3-08DC-177A728390A9}"/>
              </a:ext>
            </a:extLst>
          </p:cNvPr>
          <p:cNvSpPr>
            <a:spLocks noGrp="1"/>
          </p:cNvSpPr>
          <p:nvPr>
            <p:ph idx="1"/>
          </p:nvPr>
        </p:nvSpPr>
        <p:spPr>
          <a:xfrm>
            <a:off x="1008529" y="1090519"/>
            <a:ext cx="10515600" cy="3347624"/>
          </a:xfrm>
        </p:spPr>
        <p:txBody>
          <a:bodyPr vert="horz" lIns="91440" tIns="45720" rIns="91440" bIns="45720" rtlCol="0" anchor="t">
            <a:normAutofit/>
          </a:bodyPr>
          <a:lstStyle/>
          <a:p>
            <a:pPr marL="0" indent="0">
              <a:buNone/>
            </a:pPr>
            <a:r>
              <a:rPr lang="en-US" b="0" i="0" dirty="0">
                <a:solidFill>
                  <a:srgbClr val="333333"/>
                </a:solidFill>
                <a:effectLst/>
                <a:highlight>
                  <a:srgbClr val="FFFFFF"/>
                </a:highlight>
                <a:latin typeface="Arial"/>
                <a:cs typeface="Arial"/>
              </a:rPr>
              <a:t>Soft skills—also known as “people skills” or “interpersonal skills”—are a set of personal attributes and abilities that allow individuals to effectively interact with others in a professional setting. At their core, these include the ability to collaborate effectively, manage time and communicate with clarity, among others. (Forbes, April 28, 2024)</a:t>
            </a:r>
            <a:endParaRPr lang="en-US">
              <a:latin typeface="Arial"/>
              <a:cs typeface="Arial"/>
            </a:endParaRPr>
          </a:p>
        </p:txBody>
      </p:sp>
    </p:spTree>
    <p:extLst>
      <p:ext uri="{BB962C8B-B14F-4D97-AF65-F5344CB8AC3E}">
        <p14:creationId xmlns:p14="http://schemas.microsoft.com/office/powerpoint/2010/main" val="361494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B74C-38FA-35E5-6996-A5EA82721C77}"/>
              </a:ext>
            </a:extLst>
          </p:cNvPr>
          <p:cNvSpPr>
            <a:spLocks noGrp="1"/>
          </p:cNvSpPr>
          <p:nvPr>
            <p:ph type="title"/>
          </p:nvPr>
        </p:nvSpPr>
        <p:spPr>
          <a:xfrm>
            <a:off x="838200" y="365126"/>
            <a:ext cx="10515600" cy="226546"/>
          </a:xfrm>
        </p:spPr>
        <p:txBody>
          <a:bodyPr>
            <a:normAutofit fontScale="90000"/>
          </a:bodyPr>
          <a:lstStyle/>
          <a:p>
            <a:pPr algn="ctr"/>
            <a:r>
              <a:rPr lang="en-US" dirty="0">
                <a:solidFill>
                  <a:schemeClr val="tx2"/>
                </a:solidFill>
              </a:rPr>
              <a:t>National Bureau of Economic Research</a:t>
            </a:r>
          </a:p>
        </p:txBody>
      </p:sp>
      <p:sp>
        <p:nvSpPr>
          <p:cNvPr id="5" name="Rectangle 1">
            <a:extLst>
              <a:ext uri="{FF2B5EF4-FFF2-40B4-BE49-F238E27FC236}">
                <a16:creationId xmlns:a16="http://schemas.microsoft.com/office/drawing/2014/main" id="{F7291EA7-B604-CF3F-9CFE-BF2AF93C30D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Content Placeholder 2">
            <a:extLst>
              <a:ext uri="{FF2B5EF4-FFF2-40B4-BE49-F238E27FC236}">
                <a16:creationId xmlns:a16="http://schemas.microsoft.com/office/drawing/2014/main" id="{A5CD69A5-CB1D-754D-4BC4-39F20FAA3DBA}"/>
              </a:ext>
            </a:extLst>
          </p:cNvPr>
          <p:cNvPicPr>
            <a:picLocks noGrp="1" noChangeAspect="1"/>
          </p:cNvPicPr>
          <p:nvPr>
            <p:ph idx="1"/>
          </p:nvPr>
        </p:nvPicPr>
        <p:blipFill>
          <a:blip r:embed="rId3"/>
          <a:stretch>
            <a:fillRect/>
          </a:stretch>
        </p:blipFill>
        <p:spPr>
          <a:xfrm>
            <a:off x="3144520" y="957263"/>
            <a:ext cx="5902960" cy="4216400"/>
          </a:xfrm>
          <a:prstGeom prst="rect">
            <a:avLst/>
          </a:prstGeom>
        </p:spPr>
      </p:pic>
    </p:spTree>
    <p:extLst>
      <p:ext uri="{BB962C8B-B14F-4D97-AF65-F5344CB8AC3E}">
        <p14:creationId xmlns:p14="http://schemas.microsoft.com/office/powerpoint/2010/main" val="2357436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Employers Prioritize Innovation and Transferable Skills</a:t>
            </a:r>
          </a:p>
        </p:txBody>
      </p:sp>
      <p:sp>
        <p:nvSpPr>
          <p:cNvPr id="3" name="Subtitle 2"/>
          <p:cNvSpPr>
            <a:spLocks noGrp="1"/>
          </p:cNvSpPr>
          <p:nvPr>
            <p:ph type="subTitle" idx="1"/>
          </p:nvPr>
        </p:nvSpPr>
        <p:spPr>
          <a:xfrm>
            <a:off x="1981200" y="4224854"/>
            <a:ext cx="8229600" cy="457200"/>
          </a:xfrm>
        </p:spPr>
        <p:txBody>
          <a:bodyPr>
            <a:normAutofit fontScale="85000" lnSpcReduction="10000"/>
          </a:bodyPr>
          <a:lstStyle/>
          <a:p>
            <a:r>
              <a:rPr lang="en-US" dirty="0"/>
              <a:t>Source: Hart Research Associates, </a:t>
            </a:r>
            <a:r>
              <a:rPr lang="en-US" i="1" dirty="0"/>
              <a:t>It Takes More Than a Major</a:t>
            </a:r>
            <a:r>
              <a:rPr lang="en-US" dirty="0"/>
              <a:t> (2013) </a:t>
            </a:r>
          </a:p>
        </p:txBody>
      </p:sp>
      <p:pic>
        <p:nvPicPr>
          <p:cNvPr id="4" name="Picture 3" descr="Table_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681" y="711080"/>
            <a:ext cx="9669919" cy="3103402"/>
          </a:xfrm>
          <a:prstGeom prst="rect">
            <a:avLst/>
          </a:prstGeom>
        </p:spPr>
      </p:pic>
    </p:spTree>
    <p:extLst>
      <p:ext uri="{BB962C8B-B14F-4D97-AF65-F5344CB8AC3E}">
        <p14:creationId xmlns:p14="http://schemas.microsoft.com/office/powerpoint/2010/main" val="1917294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Employers Want Both Broad Knowledge and Specific Skills</a:t>
            </a:r>
          </a:p>
        </p:txBody>
      </p:sp>
      <p:sp>
        <p:nvSpPr>
          <p:cNvPr id="3" name="Subtitle 2"/>
          <p:cNvSpPr>
            <a:spLocks noGrp="1"/>
          </p:cNvSpPr>
          <p:nvPr>
            <p:ph type="subTitle" idx="1"/>
          </p:nvPr>
        </p:nvSpPr>
        <p:spPr>
          <a:xfrm>
            <a:off x="1938867" y="4538133"/>
            <a:ext cx="8229600" cy="457200"/>
          </a:xfrm>
        </p:spPr>
        <p:txBody>
          <a:bodyPr>
            <a:normAutofit fontScale="85000" lnSpcReduction="10000"/>
          </a:bodyPr>
          <a:lstStyle/>
          <a:p>
            <a:r>
              <a:rPr lang="en-US" dirty="0"/>
              <a:t>Source: Hart Research Associates, </a:t>
            </a:r>
            <a:r>
              <a:rPr lang="en-US" i="1" dirty="0"/>
              <a:t>It Takes More Than a Major</a:t>
            </a:r>
            <a:r>
              <a:rPr lang="en-US" dirty="0"/>
              <a:t> (2013).</a:t>
            </a:r>
          </a:p>
        </p:txBody>
      </p:sp>
      <p:pic>
        <p:nvPicPr>
          <p:cNvPr id="4" name="Picture 3" descr="Figure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161" y="847165"/>
            <a:ext cx="10538533" cy="3757149"/>
          </a:xfrm>
          <a:prstGeom prst="rect">
            <a:avLst/>
          </a:prstGeom>
        </p:spPr>
      </p:pic>
    </p:spTree>
    <p:extLst>
      <p:ext uri="{BB962C8B-B14F-4D97-AF65-F5344CB8AC3E}">
        <p14:creationId xmlns:p14="http://schemas.microsoft.com/office/powerpoint/2010/main" val="1648801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B74C-38FA-35E5-6996-A5EA82721C77}"/>
              </a:ext>
            </a:extLst>
          </p:cNvPr>
          <p:cNvSpPr>
            <a:spLocks noGrp="1"/>
          </p:cNvSpPr>
          <p:nvPr>
            <p:ph type="title"/>
          </p:nvPr>
        </p:nvSpPr>
        <p:spPr>
          <a:xfrm>
            <a:off x="838200" y="365126"/>
            <a:ext cx="10515600" cy="226546"/>
          </a:xfrm>
        </p:spPr>
        <p:txBody>
          <a:bodyPr>
            <a:normAutofit fontScale="90000"/>
          </a:bodyPr>
          <a:lstStyle/>
          <a:p>
            <a:pPr algn="ctr"/>
            <a:br>
              <a:rPr lang="en-US" dirty="0">
                <a:solidFill>
                  <a:schemeClr val="tx2"/>
                </a:solidFill>
              </a:rPr>
            </a:br>
            <a:r>
              <a:rPr lang="en-US" dirty="0">
                <a:solidFill>
                  <a:schemeClr val="tx2"/>
                </a:solidFill>
              </a:rPr>
              <a:t>The Challenge for Colleges and Students</a:t>
            </a:r>
            <a:br>
              <a:rPr lang="en-US" dirty="0">
                <a:solidFill>
                  <a:schemeClr val="tx2"/>
                </a:solidFill>
              </a:rPr>
            </a:br>
            <a:endParaRPr lang="en-US" dirty="0">
              <a:solidFill>
                <a:schemeClr val="tx2"/>
              </a:solidFill>
            </a:endParaRPr>
          </a:p>
        </p:txBody>
      </p:sp>
      <p:sp>
        <p:nvSpPr>
          <p:cNvPr id="5" name="Rectangle 1">
            <a:extLst>
              <a:ext uri="{FF2B5EF4-FFF2-40B4-BE49-F238E27FC236}">
                <a16:creationId xmlns:a16="http://schemas.microsoft.com/office/drawing/2014/main" id="{F7291EA7-B604-CF3F-9CFE-BF2AF93C30D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
            <a:extLst>
              <a:ext uri="{FF2B5EF4-FFF2-40B4-BE49-F238E27FC236}">
                <a16:creationId xmlns:a16="http://schemas.microsoft.com/office/drawing/2014/main" id="{99C163D4-4131-E066-1720-AA137B5D8E4C}"/>
              </a:ext>
            </a:extLst>
          </p:cNvPr>
          <p:cNvSpPr>
            <a:spLocks noGrp="1" noChangeArrowheads="1"/>
          </p:cNvSpPr>
          <p:nvPr>
            <p:ph idx="1"/>
          </p:nvPr>
        </p:nvSpPr>
        <p:spPr bwMode="auto">
          <a:xfrm>
            <a:off x="931028" y="1212697"/>
            <a:ext cx="9341224" cy="295465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lang="en-US" altLang="en-US" sz="2400" dirty="0">
                <a:solidFill>
                  <a:srgbClr val="333333"/>
                </a:solidFill>
                <a:latin typeface="Arial"/>
                <a:ea typeface="Calibri"/>
                <a:cs typeface="Calibri"/>
              </a:rPr>
              <a:t>Clearly identify and articulate the skills embedded in college degrees</a:t>
            </a:r>
          </a:p>
          <a:p>
            <a:pPr marL="0" indent="0">
              <a:lnSpc>
                <a:spcPct val="100000"/>
              </a:lnSpc>
              <a:buNone/>
            </a:pPr>
            <a:endParaRPr lang="en-US" altLang="en-US" sz="2400" dirty="0">
              <a:solidFill>
                <a:srgbClr val="333333"/>
              </a:solidFill>
              <a:latin typeface="Arial"/>
              <a:ea typeface="Calibri" panose="020F0502020204030204" pitchFamily="34" charset="0"/>
              <a:cs typeface="Calibri" panose="020F0502020204030204" pitchFamily="34" charset="0"/>
            </a:endParaRPr>
          </a:p>
          <a:p>
            <a:pPr>
              <a:lnSpc>
                <a:spcPct val="100000"/>
              </a:lnSpc>
            </a:pPr>
            <a:r>
              <a:rPr lang="en-US" altLang="en-US" sz="2400" dirty="0">
                <a:solidFill>
                  <a:srgbClr val="333333"/>
                </a:solidFill>
                <a:latin typeface="Arial"/>
                <a:ea typeface="Calibri"/>
                <a:cs typeface="Calibri"/>
              </a:rPr>
              <a:t>Provide a mix of specialized skills and broad range of universal skills</a:t>
            </a:r>
          </a:p>
          <a:p>
            <a:pPr marL="0" indent="0">
              <a:lnSpc>
                <a:spcPct val="100000"/>
              </a:lnSpc>
              <a:buNone/>
            </a:pPr>
            <a:endParaRPr lang="en-US" altLang="en-US" sz="2400" dirty="0">
              <a:solidFill>
                <a:srgbClr val="333333"/>
              </a:solidFill>
              <a:latin typeface="Arial"/>
              <a:ea typeface="Calibri" panose="020F0502020204030204" pitchFamily="34" charset="0"/>
              <a:cs typeface="Calibri" panose="020F0502020204030204" pitchFamily="34" charset="0"/>
            </a:endParaRPr>
          </a:p>
          <a:p>
            <a:pPr>
              <a:lnSpc>
                <a:spcPct val="100000"/>
              </a:lnSpc>
            </a:pPr>
            <a:r>
              <a:rPr lang="en-US" altLang="en-US" sz="2400" dirty="0">
                <a:solidFill>
                  <a:srgbClr val="333333"/>
                </a:solidFill>
                <a:latin typeface="Arial"/>
                <a:ea typeface="Calibri"/>
                <a:cs typeface="Calibri"/>
              </a:rPr>
              <a:t>Provide lifelong opportunities for graduates to continue to develop new skills</a:t>
            </a:r>
          </a:p>
        </p:txBody>
      </p:sp>
    </p:spTree>
    <p:extLst>
      <p:ext uri="{BB962C8B-B14F-4D97-AF65-F5344CB8AC3E}">
        <p14:creationId xmlns:p14="http://schemas.microsoft.com/office/powerpoint/2010/main" val="3618522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AACC9E7-FAB3-D01E-1FC9-A1BD4CD823F2}"/>
              </a:ext>
            </a:extLst>
          </p:cNvPr>
          <p:cNvSpPr>
            <a:spLocks noGrp="1"/>
          </p:cNvSpPr>
          <p:nvPr>
            <p:ph type="ctrTitle"/>
          </p:nvPr>
        </p:nvSpPr>
        <p:spPr/>
        <p:txBody>
          <a:bodyPr/>
          <a:lstStyle/>
          <a:p>
            <a:r>
              <a:rPr lang="en-US" dirty="0">
                <a:solidFill>
                  <a:schemeClr val="tx2"/>
                </a:solidFill>
              </a:rPr>
              <a:t>Social Mobility and</a:t>
            </a:r>
            <a:br>
              <a:rPr lang="en-US" dirty="0">
                <a:solidFill>
                  <a:schemeClr val="tx2"/>
                </a:solidFill>
              </a:rPr>
            </a:br>
            <a:r>
              <a:rPr lang="en-US" dirty="0">
                <a:solidFill>
                  <a:schemeClr val="tx2"/>
                </a:solidFill>
              </a:rPr>
              <a:t>the Social Sciences</a:t>
            </a:r>
          </a:p>
        </p:txBody>
      </p:sp>
      <p:sp>
        <p:nvSpPr>
          <p:cNvPr id="12" name="Subtitle 11">
            <a:extLst>
              <a:ext uri="{FF2B5EF4-FFF2-40B4-BE49-F238E27FC236}">
                <a16:creationId xmlns:a16="http://schemas.microsoft.com/office/drawing/2014/main" id="{EC6953E9-CC27-E84D-A2AE-11CAA67EC31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20854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3065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B74C-38FA-35E5-6996-A5EA82721C77}"/>
              </a:ext>
            </a:extLst>
          </p:cNvPr>
          <p:cNvSpPr>
            <a:spLocks noGrp="1"/>
          </p:cNvSpPr>
          <p:nvPr>
            <p:ph type="title"/>
          </p:nvPr>
        </p:nvSpPr>
        <p:spPr>
          <a:xfrm>
            <a:off x="838200" y="365126"/>
            <a:ext cx="10515600" cy="226546"/>
          </a:xfrm>
        </p:spPr>
        <p:txBody>
          <a:bodyPr>
            <a:normAutofit fontScale="90000"/>
          </a:bodyPr>
          <a:lstStyle/>
          <a:p>
            <a:pPr algn="ctr"/>
            <a:r>
              <a:rPr lang="en-US" dirty="0">
                <a:solidFill>
                  <a:schemeClr val="tx2"/>
                </a:solidFill>
              </a:rPr>
              <a:t>What are the Social Sciences?</a:t>
            </a:r>
          </a:p>
        </p:txBody>
      </p:sp>
      <p:sp>
        <p:nvSpPr>
          <p:cNvPr id="5" name="Rectangle 1">
            <a:extLst>
              <a:ext uri="{FF2B5EF4-FFF2-40B4-BE49-F238E27FC236}">
                <a16:creationId xmlns:a16="http://schemas.microsoft.com/office/drawing/2014/main" id="{F7291EA7-B604-CF3F-9CFE-BF2AF93C30D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Content Placeholder 5">
            <a:extLst>
              <a:ext uri="{FF2B5EF4-FFF2-40B4-BE49-F238E27FC236}">
                <a16:creationId xmlns:a16="http://schemas.microsoft.com/office/drawing/2014/main" id="{55CEE7E7-A1BE-B3FE-804E-3CC191BA38AE}"/>
              </a:ext>
            </a:extLst>
          </p:cNvPr>
          <p:cNvSpPr>
            <a:spLocks noGrp="1"/>
          </p:cNvSpPr>
          <p:nvPr>
            <p:ph idx="1"/>
          </p:nvPr>
        </p:nvSpPr>
        <p:spPr/>
        <p:txBody>
          <a:bodyPr/>
          <a:lstStyle/>
          <a:p>
            <a:pPr marL="0" indent="0" algn="ctr">
              <a:buNone/>
            </a:pPr>
            <a:r>
              <a:rPr lang="en-US" dirty="0"/>
              <a:t>Criminal Justice</a:t>
            </a:r>
          </a:p>
          <a:p>
            <a:pPr marL="0" indent="0" algn="ctr">
              <a:buNone/>
            </a:pPr>
            <a:r>
              <a:rPr lang="en-US" dirty="0"/>
              <a:t>Political Science</a:t>
            </a:r>
          </a:p>
          <a:p>
            <a:pPr marL="0" indent="0" algn="ctr">
              <a:buNone/>
            </a:pPr>
            <a:r>
              <a:rPr lang="en-US" dirty="0"/>
              <a:t>Sociology</a:t>
            </a:r>
          </a:p>
          <a:p>
            <a:pPr marL="0" indent="0" algn="ctr">
              <a:buNone/>
            </a:pPr>
            <a:r>
              <a:rPr lang="en-US" dirty="0"/>
              <a:t>Social Work</a:t>
            </a:r>
          </a:p>
        </p:txBody>
      </p:sp>
    </p:spTree>
    <p:extLst>
      <p:ext uri="{BB962C8B-B14F-4D97-AF65-F5344CB8AC3E}">
        <p14:creationId xmlns:p14="http://schemas.microsoft.com/office/powerpoint/2010/main" val="83252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45342" y="4964286"/>
            <a:ext cx="8229600" cy="457200"/>
          </a:xfrm>
        </p:spPr>
        <p:txBody>
          <a:bodyPr>
            <a:normAutofit/>
          </a:bodyPr>
          <a:lstStyle/>
          <a:p>
            <a:endParaRPr lang="en-US" dirty="0"/>
          </a:p>
        </p:txBody>
      </p:sp>
      <p:pic>
        <p:nvPicPr>
          <p:cNvPr id="5" name="Picture 4">
            <a:extLst>
              <a:ext uri="{FF2B5EF4-FFF2-40B4-BE49-F238E27FC236}">
                <a16:creationId xmlns:a16="http://schemas.microsoft.com/office/drawing/2014/main" id="{191FDD64-F81F-7449-0E84-D6F2C8CF2274}"/>
              </a:ext>
            </a:extLst>
          </p:cNvPr>
          <p:cNvPicPr>
            <a:picLocks noChangeAspect="1"/>
          </p:cNvPicPr>
          <p:nvPr/>
        </p:nvPicPr>
        <p:blipFill>
          <a:blip r:embed="rId2"/>
          <a:stretch>
            <a:fillRect/>
          </a:stretch>
        </p:blipFill>
        <p:spPr>
          <a:xfrm>
            <a:off x="2149883" y="-85165"/>
            <a:ext cx="7090247" cy="5389721"/>
          </a:xfrm>
          <a:prstGeom prst="rect">
            <a:avLst/>
          </a:prstGeom>
        </p:spPr>
      </p:pic>
    </p:spTree>
    <p:extLst>
      <p:ext uri="{BB962C8B-B14F-4D97-AF65-F5344CB8AC3E}">
        <p14:creationId xmlns:p14="http://schemas.microsoft.com/office/powerpoint/2010/main" val="1374519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281381"/>
            <a:ext cx="8229600" cy="533407"/>
          </a:xfrm>
        </p:spPr>
        <p:txBody>
          <a:bodyPr>
            <a:normAutofit/>
          </a:bodyPr>
          <a:lstStyle/>
          <a:p>
            <a:r>
              <a:rPr lang="en-US" sz="2000" dirty="0"/>
              <a:t>Median earnings for graduates with only baccalaureate degrees (2010-11)</a:t>
            </a:r>
          </a:p>
        </p:txBody>
      </p:sp>
      <p:sp>
        <p:nvSpPr>
          <p:cNvPr id="3" name="Subtitle 2"/>
          <p:cNvSpPr>
            <a:spLocks noGrp="1"/>
          </p:cNvSpPr>
          <p:nvPr>
            <p:ph type="subTitle" idx="1"/>
          </p:nvPr>
        </p:nvSpPr>
        <p:spPr>
          <a:xfrm>
            <a:off x="1945342" y="4964286"/>
            <a:ext cx="8229600" cy="457200"/>
          </a:xfrm>
        </p:spPr>
        <p:txBody>
          <a:bodyPr>
            <a:normAutofit fontScale="85000" lnSpcReduction="10000"/>
          </a:bodyPr>
          <a:lstStyle/>
          <a:p>
            <a:r>
              <a:rPr lang="en-US" dirty="0"/>
              <a:t>Source: </a:t>
            </a:r>
            <a:r>
              <a:rPr lang="en-US" i="1" dirty="0"/>
              <a:t>How Liberal Arts and Sciences Majors Fare in Employment.</a:t>
            </a:r>
            <a:r>
              <a:rPr lang="en-US" dirty="0"/>
              <a:t> 2013</a:t>
            </a:r>
          </a:p>
        </p:txBody>
      </p:sp>
      <p:pic>
        <p:nvPicPr>
          <p:cNvPr id="4" name="Picture 3" descr="Figure_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748" y="969425"/>
            <a:ext cx="8229052" cy="3840224"/>
          </a:xfrm>
          <a:prstGeom prst="rect">
            <a:avLst/>
          </a:prstGeom>
        </p:spPr>
      </p:pic>
    </p:spTree>
    <p:extLst>
      <p:ext uri="{BB962C8B-B14F-4D97-AF65-F5344CB8AC3E}">
        <p14:creationId xmlns:p14="http://schemas.microsoft.com/office/powerpoint/2010/main" val="768175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B74C-38FA-35E5-6996-A5EA82721C77}"/>
              </a:ext>
            </a:extLst>
          </p:cNvPr>
          <p:cNvSpPr>
            <a:spLocks noGrp="1"/>
          </p:cNvSpPr>
          <p:nvPr>
            <p:ph type="title"/>
          </p:nvPr>
        </p:nvSpPr>
        <p:spPr>
          <a:xfrm>
            <a:off x="838200" y="365126"/>
            <a:ext cx="10515600" cy="226546"/>
          </a:xfrm>
        </p:spPr>
        <p:txBody>
          <a:bodyPr>
            <a:normAutofit fontScale="90000"/>
          </a:bodyPr>
          <a:lstStyle/>
          <a:p>
            <a:pPr algn="ctr"/>
            <a:br>
              <a:rPr lang="en-US" dirty="0">
                <a:solidFill>
                  <a:schemeClr val="tx2"/>
                </a:solidFill>
              </a:rPr>
            </a:br>
            <a:r>
              <a:rPr lang="en-US" dirty="0">
                <a:solidFill>
                  <a:schemeClr val="tx2"/>
                </a:solidFill>
              </a:rPr>
              <a:t>More To Life Than Just Income</a:t>
            </a:r>
            <a:br>
              <a:rPr lang="en-US" dirty="0">
                <a:solidFill>
                  <a:schemeClr val="tx2"/>
                </a:solidFill>
              </a:rPr>
            </a:br>
            <a:endParaRPr lang="en-US" dirty="0">
              <a:solidFill>
                <a:schemeClr val="tx2"/>
              </a:solidFill>
            </a:endParaRPr>
          </a:p>
        </p:txBody>
      </p:sp>
      <p:sp>
        <p:nvSpPr>
          <p:cNvPr id="5" name="Rectangle 1">
            <a:extLst>
              <a:ext uri="{FF2B5EF4-FFF2-40B4-BE49-F238E27FC236}">
                <a16:creationId xmlns:a16="http://schemas.microsoft.com/office/drawing/2014/main" id="{F7291EA7-B604-CF3F-9CFE-BF2AF93C30D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
            <a:extLst>
              <a:ext uri="{FF2B5EF4-FFF2-40B4-BE49-F238E27FC236}">
                <a16:creationId xmlns:a16="http://schemas.microsoft.com/office/drawing/2014/main" id="{99C163D4-4131-E066-1720-AA137B5D8E4C}"/>
              </a:ext>
            </a:extLst>
          </p:cNvPr>
          <p:cNvSpPr>
            <a:spLocks noGrp="1" noChangeArrowheads="1"/>
          </p:cNvSpPr>
          <p:nvPr>
            <p:ph idx="1"/>
          </p:nvPr>
        </p:nvSpPr>
        <p:spPr bwMode="auto">
          <a:xfrm>
            <a:off x="869576" y="899448"/>
            <a:ext cx="9341224" cy="27699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rgbClr val="333333"/>
              </a:solidFill>
              <a:latin typeface="Aptos" panose="020B000402020202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333333"/>
                </a:solidFill>
                <a:latin typeface="Aptos" panose="020B0004020202020204" pitchFamily="34" charset="0"/>
                <a:ea typeface="Calibri" panose="020F0502020204030204" pitchFamily="34" charset="0"/>
                <a:cs typeface="Calibri" panose="020F0502020204030204" pitchFamily="34" charset="0"/>
              </a:rPr>
              <a:t>Studies repeatedly find that individuals with a sense of purpose in life tend to report that they’re happier, or they’re more hopeful and more satisfied, than individuals without.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rgbClr val="333333"/>
              </a:solidFill>
              <a:latin typeface="Aptos" panose="020B0004020202020204" pitchFamily="34" charset="0"/>
              <a:ea typeface="Calibri" panose="020F0502020204030204" pitchFamily="34" charset="0"/>
              <a:cs typeface="Calibri" panose="020F0502020204030204" pitchFamily="34" charset="0"/>
            </a:endParaRPr>
          </a:p>
          <a:p>
            <a:pPr marL="0" indent="0">
              <a:lnSpc>
                <a:spcPct val="100000"/>
              </a:lnSpc>
              <a:buNone/>
            </a:pPr>
            <a:r>
              <a:rPr kumimoji="0" lang="en-US" altLang="en-US" sz="2000" b="0" i="0" u="none" strike="noStrike" cap="none" normalizeH="0" baseline="0" dirty="0">
                <a:ln>
                  <a:noFill/>
                </a:ln>
                <a:solidFill>
                  <a:srgbClr val="333333"/>
                </a:solidFill>
                <a:effectLst/>
                <a:latin typeface="Aptos" panose="020B0004020202020204" pitchFamily="34" charset="0"/>
                <a:ea typeface="Calibri" panose="020F0502020204030204" pitchFamily="34" charset="0"/>
                <a:cs typeface="Calibri" panose="020F0502020204030204" pitchFamily="34" charset="0"/>
              </a:rPr>
              <a:t>The best major is the one that helps you find purpose in your life. So there’s no one major that makes people the happiest, because people derive purpose from different things.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333333"/>
                </a:solidFill>
                <a:effectLst/>
                <a:latin typeface="Aptos" panose="020B0004020202020204" pitchFamily="34" charset="0"/>
                <a:ea typeface="Calibri" panose="020F0502020204030204" pitchFamily="34" charset="0"/>
                <a:cs typeface="Calibri" panose="020F0502020204030204" pitchFamily="34" charset="0"/>
              </a:rPr>
              <a:t>	- Kendall Cotton </a:t>
            </a:r>
            <a:r>
              <a:rPr kumimoji="0" lang="en-US" altLang="en-US" sz="2000" b="0" i="0" u="none" strike="noStrike" cap="none" normalizeH="0" baseline="0" dirty="0" err="1">
                <a:ln>
                  <a:noFill/>
                </a:ln>
                <a:solidFill>
                  <a:srgbClr val="333333"/>
                </a:solidFill>
                <a:effectLst/>
                <a:latin typeface="Aptos" panose="020B0004020202020204" pitchFamily="34" charset="0"/>
                <a:ea typeface="Calibri" panose="020F0502020204030204" pitchFamily="34" charset="0"/>
                <a:cs typeface="Calibri" panose="020F0502020204030204" pitchFamily="34" charset="0"/>
              </a:rPr>
              <a:t>Bronk</a:t>
            </a:r>
            <a:r>
              <a:rPr kumimoji="0" lang="en-US" altLang="en-US" sz="2000" b="0" i="0" u="none" strike="noStrike" cap="none" normalizeH="0" baseline="0" dirty="0">
                <a:ln>
                  <a:noFill/>
                </a:ln>
                <a:solidFill>
                  <a:srgbClr val="333333"/>
                </a:solidFill>
                <a:effectLst/>
                <a:latin typeface="Aptos" panose="020B0004020202020204" pitchFamily="34" charset="0"/>
                <a:ea typeface="Calibri" panose="020F0502020204030204" pitchFamily="34" charset="0"/>
                <a:cs typeface="Calibri" panose="020F0502020204030204" pitchFamily="34" charset="0"/>
              </a:rPr>
              <a:t>, Claremont Graduate University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87917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B74C-38FA-35E5-6996-A5EA82721C77}"/>
              </a:ext>
            </a:extLst>
          </p:cNvPr>
          <p:cNvSpPr>
            <a:spLocks noGrp="1"/>
          </p:cNvSpPr>
          <p:nvPr>
            <p:ph type="title"/>
          </p:nvPr>
        </p:nvSpPr>
        <p:spPr>
          <a:xfrm>
            <a:off x="838200" y="365126"/>
            <a:ext cx="10515600" cy="226546"/>
          </a:xfrm>
        </p:spPr>
        <p:txBody>
          <a:bodyPr>
            <a:normAutofit fontScale="90000"/>
          </a:bodyPr>
          <a:lstStyle/>
          <a:p>
            <a:pPr algn="ctr"/>
            <a:br>
              <a:rPr lang="en-US" dirty="0">
                <a:solidFill>
                  <a:schemeClr val="tx2"/>
                </a:solidFill>
              </a:rPr>
            </a:br>
            <a:r>
              <a:rPr lang="en-US" dirty="0">
                <a:solidFill>
                  <a:schemeClr val="tx2"/>
                </a:solidFill>
              </a:rPr>
              <a:t>More To Life Than Just Income</a:t>
            </a:r>
            <a:br>
              <a:rPr lang="en-US" dirty="0">
                <a:solidFill>
                  <a:schemeClr val="tx2"/>
                </a:solidFill>
              </a:rPr>
            </a:br>
            <a:endParaRPr lang="en-US" dirty="0">
              <a:solidFill>
                <a:schemeClr val="tx2"/>
              </a:solidFill>
            </a:endParaRPr>
          </a:p>
        </p:txBody>
      </p:sp>
      <p:sp>
        <p:nvSpPr>
          <p:cNvPr id="5" name="Rectangle 1">
            <a:extLst>
              <a:ext uri="{FF2B5EF4-FFF2-40B4-BE49-F238E27FC236}">
                <a16:creationId xmlns:a16="http://schemas.microsoft.com/office/drawing/2014/main" id="{F7291EA7-B604-CF3F-9CFE-BF2AF93C30D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
            <a:extLst>
              <a:ext uri="{FF2B5EF4-FFF2-40B4-BE49-F238E27FC236}">
                <a16:creationId xmlns:a16="http://schemas.microsoft.com/office/drawing/2014/main" id="{99C163D4-4131-E066-1720-AA137B5D8E4C}"/>
              </a:ext>
            </a:extLst>
          </p:cNvPr>
          <p:cNvSpPr>
            <a:spLocks noGrp="1" noChangeArrowheads="1"/>
          </p:cNvSpPr>
          <p:nvPr>
            <p:ph idx="1"/>
          </p:nvPr>
        </p:nvSpPr>
        <p:spPr bwMode="auto">
          <a:xfrm>
            <a:off x="869576" y="1576557"/>
            <a:ext cx="9341224" cy="141577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rgbClr val="333333"/>
              </a:solidFill>
              <a:latin typeface="Aptos" panose="020B0004020202020204" pitchFamily="34" charset="0"/>
              <a:ea typeface="Calibri" panose="020F0502020204030204" pitchFamily="34" charset="0"/>
              <a:cs typeface="Calibri" panose="020F0502020204030204" pitchFamily="34" charset="0"/>
            </a:endParaRPr>
          </a:p>
          <a:p>
            <a:pPr marL="0" indent="0">
              <a:lnSpc>
                <a:spcPct val="100000"/>
              </a:lnSpc>
              <a:buNone/>
            </a:pPr>
            <a:r>
              <a:rPr lang="en-US" altLang="en-US" sz="2400" dirty="0">
                <a:solidFill>
                  <a:srgbClr val="333333"/>
                </a:solidFill>
                <a:latin typeface="Aptos"/>
                <a:ea typeface="Calibri"/>
                <a:cs typeface="Calibri"/>
              </a:rPr>
              <a:t>"If you don’t have a passion about it, you’re not going to do well enough in that career field to make as much money as people say they make.”</a:t>
            </a:r>
            <a:r>
              <a:rPr kumimoji="0" lang="en-US" altLang="en-US" sz="2400" b="0" i="0" u="none" strike="noStrike" cap="none" normalizeH="0" baseline="0" dirty="0">
                <a:ln>
                  <a:noFill/>
                </a:ln>
                <a:solidFill>
                  <a:srgbClr val="333333"/>
                </a:solidFill>
                <a:effectLst/>
                <a:latin typeface="Aptos"/>
                <a:ea typeface="Calibri"/>
                <a:cs typeface="Calibri"/>
              </a:rPr>
              <a:t>	</a:t>
            </a:r>
            <a:endParaRPr lang="en-US" altLang="en-US" sz="2400" b="0" i="0" u="none" strike="noStrike" cap="none" normalizeH="0" baseline="0" dirty="0">
              <a:ln>
                <a:noFill/>
              </a:ln>
              <a:solidFill>
                <a:srgbClr val="333333"/>
              </a:solidFill>
              <a:effectLst/>
              <a:latin typeface="Aptos"/>
              <a:ea typeface="Calibri"/>
              <a:cs typeface="Calibri"/>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rgbClr val="333333"/>
                </a:solidFill>
                <a:latin typeface="Aptos" panose="020B0004020202020204" pitchFamily="34" charset="0"/>
                <a:ea typeface="Calibri" panose="020F0502020204030204" pitchFamily="34" charset="0"/>
                <a:cs typeface="Calibri" panose="020F0502020204030204" pitchFamily="34" charset="0"/>
              </a:rPr>
              <a:t>   </a:t>
            </a:r>
            <a:r>
              <a:rPr kumimoji="0" lang="en-US" altLang="en-US" sz="2400" b="0" i="0" u="none" strike="noStrike" cap="none" normalizeH="0" baseline="0" dirty="0">
                <a:ln>
                  <a:noFill/>
                </a:ln>
                <a:solidFill>
                  <a:srgbClr val="333333"/>
                </a:solidFill>
                <a:effectLst/>
                <a:latin typeface="Aptos" panose="020B0004020202020204" pitchFamily="34" charset="0"/>
                <a:ea typeface="Calibri" panose="020F0502020204030204" pitchFamily="34" charset="0"/>
                <a:cs typeface="Calibri" panose="020F0502020204030204" pitchFamily="34" charset="0"/>
              </a:rPr>
              <a:t>- Jeffrey </a:t>
            </a:r>
            <a:r>
              <a:rPr kumimoji="0" lang="en-US" altLang="en-US" sz="2400" b="0" i="0" u="none" strike="noStrike" cap="none" normalizeH="0" baseline="0" dirty="0" err="1">
                <a:ln>
                  <a:noFill/>
                </a:ln>
                <a:solidFill>
                  <a:srgbClr val="333333"/>
                </a:solidFill>
                <a:effectLst/>
                <a:latin typeface="Aptos" panose="020B0004020202020204" pitchFamily="34" charset="0"/>
                <a:ea typeface="Calibri" panose="020F0502020204030204" pitchFamily="34" charset="0"/>
                <a:cs typeface="Calibri" panose="020F0502020204030204" pitchFamily="34" charset="0"/>
              </a:rPr>
              <a:t>Selingo</a:t>
            </a:r>
            <a:r>
              <a:rPr kumimoji="0" lang="en-US" altLang="en-US" sz="2400" b="0" i="0" u="none" strike="noStrike" cap="none" normalizeH="0" baseline="0" dirty="0">
                <a:ln>
                  <a:noFill/>
                </a:ln>
                <a:solidFill>
                  <a:srgbClr val="333333"/>
                </a:solidFill>
                <a:effectLst/>
                <a:latin typeface="Aptos" panose="020B0004020202020204" pitchFamily="34" charset="0"/>
                <a:ea typeface="Calibri" panose="020F0502020204030204" pitchFamily="34" charset="0"/>
                <a:cs typeface="Calibri" panose="020F0502020204030204" pitchFamily="34" charset="0"/>
              </a:rPr>
              <a:t>, Former Editor of the Chronicle of Higher Education</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029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B74C-38FA-35E5-6996-A5EA82721C77}"/>
              </a:ext>
            </a:extLst>
          </p:cNvPr>
          <p:cNvSpPr>
            <a:spLocks noGrp="1"/>
          </p:cNvSpPr>
          <p:nvPr>
            <p:ph type="title"/>
          </p:nvPr>
        </p:nvSpPr>
        <p:spPr>
          <a:xfrm>
            <a:off x="838200" y="365125"/>
            <a:ext cx="10515600" cy="562721"/>
          </a:xfrm>
        </p:spPr>
        <p:txBody>
          <a:bodyPr>
            <a:normAutofit fontScale="90000"/>
          </a:bodyPr>
          <a:lstStyle/>
          <a:p>
            <a:pPr algn="ctr"/>
            <a:br>
              <a:rPr lang="en-US" dirty="0">
                <a:solidFill>
                  <a:schemeClr val="tx2"/>
                </a:solidFill>
              </a:rPr>
            </a:br>
            <a:endParaRPr lang="en-US" dirty="0">
              <a:solidFill>
                <a:schemeClr val="tx2"/>
              </a:solidFill>
            </a:endParaRPr>
          </a:p>
        </p:txBody>
      </p:sp>
      <p:sp>
        <p:nvSpPr>
          <p:cNvPr id="5" name="Rectangle 1">
            <a:extLst>
              <a:ext uri="{FF2B5EF4-FFF2-40B4-BE49-F238E27FC236}">
                <a16:creationId xmlns:a16="http://schemas.microsoft.com/office/drawing/2014/main" id="{F7291EA7-B604-CF3F-9CFE-BF2AF93C30D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
            <a:extLst>
              <a:ext uri="{FF2B5EF4-FFF2-40B4-BE49-F238E27FC236}">
                <a16:creationId xmlns:a16="http://schemas.microsoft.com/office/drawing/2014/main" id="{99C163D4-4131-E066-1720-AA137B5D8E4C}"/>
              </a:ext>
            </a:extLst>
          </p:cNvPr>
          <p:cNvSpPr>
            <a:spLocks noGrp="1" noChangeArrowheads="1"/>
          </p:cNvSpPr>
          <p:nvPr>
            <p:ph idx="1"/>
          </p:nvPr>
        </p:nvSpPr>
        <p:spPr bwMode="auto">
          <a:xfrm>
            <a:off x="1378974" y="1742099"/>
            <a:ext cx="8691282" cy="18466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00000"/>
              </a:lnSpc>
              <a:buNone/>
            </a:pPr>
            <a:r>
              <a:rPr lang="en-US" altLang="en-US" sz="2400" dirty="0">
                <a:latin typeface="Arial"/>
                <a:cs typeface="Arial"/>
              </a:rPr>
              <a:t> </a:t>
            </a:r>
            <a:r>
              <a:rPr kumimoji="0" lang="en-US" altLang="en-US" sz="2400" b="0" i="0" u="none" strike="noStrike" cap="none" normalizeH="0" baseline="0" dirty="0">
                <a:ln>
                  <a:noFill/>
                </a:ln>
                <a:effectLst/>
                <a:latin typeface="Arial"/>
                <a:cs typeface="Arial"/>
              </a:rPr>
              <a:t>Higher education, “speaks a language of learning outcomes; industry speaks a language of skills</a:t>
            </a:r>
            <a:r>
              <a:rPr lang="en-US" altLang="en-US" sz="2400" dirty="0">
                <a:latin typeface="Arial"/>
                <a:cs typeface="Arial"/>
              </a:rPr>
              <a:t>....</a:t>
            </a:r>
            <a:r>
              <a:rPr kumimoji="0" lang="en-US" altLang="en-US" sz="2400" b="0" i="0" u="none" strike="noStrike" cap="none" normalizeH="0" baseline="0" dirty="0">
                <a:ln>
                  <a:noFill/>
                </a:ln>
                <a:effectLst/>
                <a:latin typeface="Arial"/>
                <a:cs typeface="Arial"/>
              </a:rPr>
              <a:t>there are all sorts of skills that we are teaching in higher education, but which we don’t claim credit for.”</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t>  - </a:t>
            </a:r>
            <a:r>
              <a:rPr lang="en-US" altLang="en-US" sz="2400" i="1" dirty="0"/>
              <a:t>The New Learning Economy</a:t>
            </a:r>
            <a:r>
              <a:rPr lang="en-US" altLang="en-US" sz="2400" dirty="0"/>
              <a:t>, Jeffrey </a:t>
            </a:r>
            <a:r>
              <a:rPr lang="en-US" altLang="en-US" sz="2400" dirty="0" err="1"/>
              <a:t>Selingo</a:t>
            </a:r>
            <a:r>
              <a:rPr lang="en-US" altLang="en-US" sz="2400" dirty="0"/>
              <a:t> 2023</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51BAE26F-AD4C-7C8B-88C8-32BD709ACA2F}"/>
              </a:ext>
            </a:extLst>
          </p:cNvPr>
          <p:cNvSpPr txBox="1"/>
          <p:nvPr/>
        </p:nvSpPr>
        <p:spPr>
          <a:xfrm>
            <a:off x="2460812" y="461819"/>
            <a:ext cx="6096000" cy="523220"/>
          </a:xfrm>
          <a:prstGeom prst="rect">
            <a:avLst/>
          </a:prstGeom>
          <a:noFill/>
        </p:spPr>
        <p:txBody>
          <a:bodyPr wrap="square" lIns="91440" tIns="45720" rIns="91440" bIns="45720" anchor="t">
            <a:spAutoFit/>
          </a:bodyPr>
          <a:lstStyle/>
          <a:p>
            <a:pPr algn="ctr"/>
            <a:r>
              <a:rPr lang="en-US" sz="2800" b="1" dirty="0">
                <a:solidFill>
                  <a:schemeClr val="tx2"/>
                </a:solidFill>
              </a:rPr>
              <a:t>Skills Translation Problem</a:t>
            </a:r>
          </a:p>
        </p:txBody>
      </p:sp>
    </p:spTree>
    <p:extLst>
      <p:ext uri="{BB962C8B-B14F-4D97-AF65-F5344CB8AC3E}">
        <p14:creationId xmlns:p14="http://schemas.microsoft.com/office/powerpoint/2010/main" val="2202070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B74C-38FA-35E5-6996-A5EA82721C77}"/>
              </a:ext>
            </a:extLst>
          </p:cNvPr>
          <p:cNvSpPr>
            <a:spLocks noGrp="1"/>
          </p:cNvSpPr>
          <p:nvPr>
            <p:ph type="title"/>
          </p:nvPr>
        </p:nvSpPr>
        <p:spPr>
          <a:xfrm>
            <a:off x="838200" y="365125"/>
            <a:ext cx="10515600" cy="562721"/>
          </a:xfrm>
        </p:spPr>
        <p:txBody>
          <a:bodyPr>
            <a:normAutofit fontScale="90000"/>
          </a:bodyPr>
          <a:lstStyle/>
          <a:p>
            <a:pPr algn="ctr"/>
            <a:br>
              <a:rPr lang="en-US" dirty="0">
                <a:solidFill>
                  <a:schemeClr val="tx2"/>
                </a:solidFill>
              </a:rPr>
            </a:br>
            <a:endParaRPr lang="en-US" dirty="0">
              <a:solidFill>
                <a:schemeClr val="tx2"/>
              </a:solidFill>
            </a:endParaRPr>
          </a:p>
        </p:txBody>
      </p:sp>
      <p:sp>
        <p:nvSpPr>
          <p:cNvPr id="5" name="Rectangle 1">
            <a:extLst>
              <a:ext uri="{FF2B5EF4-FFF2-40B4-BE49-F238E27FC236}">
                <a16:creationId xmlns:a16="http://schemas.microsoft.com/office/drawing/2014/main" id="{F7291EA7-B604-CF3F-9CFE-BF2AF93C30D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
            <a:extLst>
              <a:ext uri="{FF2B5EF4-FFF2-40B4-BE49-F238E27FC236}">
                <a16:creationId xmlns:a16="http://schemas.microsoft.com/office/drawing/2014/main" id="{99C163D4-4131-E066-1720-AA137B5D8E4C}"/>
              </a:ext>
            </a:extLst>
          </p:cNvPr>
          <p:cNvSpPr>
            <a:spLocks noGrp="1" noChangeArrowheads="1"/>
          </p:cNvSpPr>
          <p:nvPr>
            <p:ph idx="1"/>
          </p:nvPr>
        </p:nvSpPr>
        <p:spPr bwMode="auto">
          <a:xfrm>
            <a:off x="838200" y="1165996"/>
            <a:ext cx="8691282" cy="36625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333333"/>
                </a:solidFill>
                <a:effectLst/>
                <a:latin typeface="Arial"/>
                <a:ea typeface="Calibri"/>
                <a:cs typeface="Calibri"/>
              </a:rPr>
              <a:t>The eight most common skills for social sciences research scientists in 2024 based on resume usage.</a:t>
            </a:r>
            <a:endParaRPr lang="en-US" altLang="en-US" sz="2000" b="0" i="0" u="none" strike="noStrike" cap="none" normalizeH="0" baseline="0">
              <a:ln>
                <a:noFill/>
              </a:ln>
              <a:effectLst/>
              <a:latin typeface="Arial"/>
              <a:ea typeface="Calibri"/>
              <a:cs typeface="Calibri"/>
            </a:endParaRPr>
          </a:p>
          <a:p>
            <a:pPr marL="457200" lvl="1" indent="0">
              <a:lnSpc>
                <a:spcPct val="100000"/>
              </a:lnSpc>
              <a:buFontTx/>
              <a:buChar char="•"/>
            </a:pPr>
            <a:r>
              <a:rPr kumimoji="0" lang="en-US" altLang="en-US" sz="2000" b="0" i="0" u="none" strike="noStrike" cap="none" normalizeH="0" baseline="0" dirty="0">
                <a:ln>
                  <a:noFill/>
                </a:ln>
                <a:solidFill>
                  <a:srgbClr val="212529"/>
                </a:solidFill>
                <a:effectLst/>
                <a:latin typeface="Arial"/>
                <a:ea typeface="Calibri"/>
                <a:cs typeface="Calibri"/>
              </a:rPr>
              <a:t>Data Collection</a:t>
            </a:r>
            <a:endParaRPr lang="en-US" altLang="en-US" sz="2000" b="0" i="0" u="none" strike="noStrike" cap="none" normalizeH="0" baseline="0" dirty="0">
              <a:ln>
                <a:noFill/>
              </a:ln>
              <a:solidFill>
                <a:srgbClr val="212529"/>
              </a:solidFill>
              <a:effectLst/>
              <a:latin typeface="Arial"/>
              <a:ea typeface="Calibri"/>
              <a:cs typeface="Calibri"/>
            </a:endParaRPr>
          </a:p>
          <a:p>
            <a:pPr marL="457200" lvl="1" indent="0">
              <a:lnSpc>
                <a:spcPct val="100000"/>
              </a:lnSpc>
              <a:buFontTx/>
              <a:buChar char="•"/>
            </a:pPr>
            <a:r>
              <a:rPr kumimoji="0" lang="en-US" altLang="en-US" sz="2000" b="0" i="0" u="none" strike="noStrike" cap="none" normalizeH="0" baseline="0" dirty="0">
                <a:ln>
                  <a:noFill/>
                </a:ln>
                <a:solidFill>
                  <a:srgbClr val="212529"/>
                </a:solidFill>
                <a:effectLst/>
                <a:latin typeface="Arial"/>
                <a:ea typeface="Calibri"/>
                <a:cs typeface="Calibri"/>
              </a:rPr>
              <a:t>Market Research</a:t>
            </a:r>
            <a:endParaRPr lang="en-US" altLang="en-US" sz="2000" b="0" i="0" u="none" strike="noStrike" cap="none" normalizeH="0" baseline="0" dirty="0">
              <a:ln>
                <a:noFill/>
              </a:ln>
              <a:solidFill>
                <a:srgbClr val="212529"/>
              </a:solidFill>
              <a:effectLst/>
              <a:latin typeface="Arial"/>
              <a:ea typeface="Calibri"/>
              <a:cs typeface="Calibri"/>
            </a:endParaRPr>
          </a:p>
          <a:p>
            <a:pPr marL="457200" lvl="1" indent="0">
              <a:lnSpc>
                <a:spcPct val="100000"/>
              </a:lnSpc>
              <a:buFontTx/>
              <a:buChar char="•"/>
            </a:pPr>
            <a:r>
              <a:rPr kumimoji="0" lang="en-US" altLang="en-US" sz="2000" b="0" i="0" u="none" strike="noStrike" cap="none" normalizeH="0" baseline="0" dirty="0">
                <a:ln>
                  <a:noFill/>
                </a:ln>
                <a:solidFill>
                  <a:srgbClr val="212529"/>
                </a:solidFill>
                <a:effectLst/>
                <a:latin typeface="Arial"/>
                <a:ea typeface="Calibri"/>
                <a:cs typeface="Calibri"/>
              </a:rPr>
              <a:t>Research Projects</a:t>
            </a:r>
            <a:endParaRPr lang="en-US" altLang="en-US" sz="2000" b="0" i="0" u="none" strike="noStrike" cap="none" normalizeH="0" baseline="0" dirty="0">
              <a:ln>
                <a:noFill/>
              </a:ln>
              <a:solidFill>
                <a:srgbClr val="212529"/>
              </a:solidFill>
              <a:effectLst/>
              <a:latin typeface="Arial"/>
              <a:ea typeface="Calibri"/>
              <a:cs typeface="Calibri"/>
            </a:endParaRPr>
          </a:p>
          <a:p>
            <a:pPr marL="457200" lvl="1" indent="0">
              <a:lnSpc>
                <a:spcPct val="100000"/>
              </a:lnSpc>
              <a:buFontTx/>
              <a:buChar char="•"/>
            </a:pPr>
            <a:r>
              <a:rPr kumimoji="0" lang="en-US" altLang="en-US" sz="2000" b="0" i="0" u="none" strike="noStrike" cap="none" normalizeH="0" baseline="0" dirty="0">
                <a:ln>
                  <a:noFill/>
                </a:ln>
                <a:solidFill>
                  <a:srgbClr val="212529"/>
                </a:solidFill>
                <a:effectLst/>
                <a:latin typeface="Arial"/>
                <a:ea typeface="Calibri"/>
                <a:cs typeface="Calibri"/>
              </a:rPr>
              <a:t>Literature Reviews</a:t>
            </a:r>
            <a:endParaRPr lang="en-US" altLang="en-US" sz="2000" b="0" i="0" u="none" strike="noStrike" cap="none" normalizeH="0" baseline="0" dirty="0">
              <a:ln>
                <a:noFill/>
              </a:ln>
              <a:solidFill>
                <a:srgbClr val="212529"/>
              </a:solidFill>
              <a:effectLst/>
              <a:latin typeface="Arial"/>
              <a:ea typeface="Calibri"/>
              <a:cs typeface="Calibri"/>
            </a:endParaRPr>
          </a:p>
          <a:p>
            <a:pPr marL="457200" lvl="1" indent="0">
              <a:lnSpc>
                <a:spcPct val="100000"/>
              </a:lnSpc>
              <a:buFontTx/>
              <a:buChar char="•"/>
            </a:pPr>
            <a:r>
              <a:rPr kumimoji="0" lang="en-US" altLang="en-US" sz="2000" b="0" i="0" u="none" strike="noStrike" cap="none" normalizeH="0" baseline="0" dirty="0">
                <a:ln>
                  <a:noFill/>
                </a:ln>
                <a:solidFill>
                  <a:srgbClr val="212529"/>
                </a:solidFill>
                <a:effectLst/>
                <a:latin typeface="Arial"/>
                <a:ea typeface="Calibri"/>
                <a:cs typeface="Calibri"/>
              </a:rPr>
              <a:t>GIS</a:t>
            </a:r>
            <a:endParaRPr lang="en-US" altLang="en-US" sz="2000" b="0" i="0" u="none" strike="noStrike" cap="none" normalizeH="0" baseline="0" dirty="0">
              <a:ln>
                <a:noFill/>
              </a:ln>
              <a:solidFill>
                <a:srgbClr val="212529"/>
              </a:solidFill>
              <a:effectLst/>
              <a:latin typeface="Arial"/>
              <a:ea typeface="Calibri"/>
              <a:cs typeface="Calibri"/>
            </a:endParaRPr>
          </a:p>
          <a:p>
            <a:pPr marL="457200" lvl="1" indent="0">
              <a:lnSpc>
                <a:spcPct val="100000"/>
              </a:lnSpc>
              <a:buFontTx/>
              <a:buChar char="•"/>
            </a:pPr>
            <a:r>
              <a:rPr kumimoji="0" lang="en-US" altLang="en-US" sz="2000" b="0" i="0" u="none" strike="noStrike" cap="none" normalizeH="0" baseline="0" dirty="0">
                <a:ln>
                  <a:noFill/>
                </a:ln>
                <a:solidFill>
                  <a:srgbClr val="212529"/>
                </a:solidFill>
                <a:effectLst/>
                <a:latin typeface="Arial"/>
                <a:ea typeface="Calibri"/>
                <a:cs typeface="Calibri"/>
              </a:rPr>
              <a:t>Regression</a:t>
            </a:r>
            <a:endParaRPr lang="en-US" altLang="en-US" sz="2000" b="0" i="0" u="none" strike="noStrike" cap="none" normalizeH="0" baseline="0" dirty="0">
              <a:ln>
                <a:noFill/>
              </a:ln>
              <a:solidFill>
                <a:srgbClr val="212529"/>
              </a:solidFill>
              <a:effectLst/>
              <a:latin typeface="Arial"/>
              <a:ea typeface="Calibri"/>
              <a:cs typeface="Calibri"/>
            </a:endParaRPr>
          </a:p>
          <a:p>
            <a:pPr marL="457200" lvl="1" indent="0">
              <a:lnSpc>
                <a:spcPct val="100000"/>
              </a:lnSpc>
              <a:buFontTx/>
              <a:buChar char="•"/>
            </a:pPr>
            <a:r>
              <a:rPr kumimoji="0" lang="en-US" altLang="en-US" sz="2000" b="0" i="0" u="none" strike="noStrike" cap="none" normalizeH="0" baseline="0" dirty="0">
                <a:ln>
                  <a:noFill/>
                </a:ln>
                <a:solidFill>
                  <a:srgbClr val="212529"/>
                </a:solidFill>
                <a:effectLst/>
                <a:latin typeface="Arial"/>
                <a:ea typeface="Calibri"/>
                <a:cs typeface="Calibri"/>
              </a:rPr>
              <a:t>Social Science Research</a:t>
            </a:r>
            <a:endParaRPr lang="en-US" altLang="en-US" sz="2000" b="0" i="0" u="none" strike="noStrike" cap="none" normalizeH="0" baseline="0" dirty="0">
              <a:ln>
                <a:noFill/>
              </a:ln>
              <a:solidFill>
                <a:srgbClr val="212529"/>
              </a:solidFill>
              <a:effectLst/>
              <a:latin typeface="Arial"/>
              <a:ea typeface="Calibri"/>
              <a:cs typeface="Calibri"/>
            </a:endParaRPr>
          </a:p>
          <a:p>
            <a:pPr marL="457200" lvl="1" indent="0">
              <a:lnSpc>
                <a:spcPct val="100000"/>
              </a:lnSpc>
              <a:buNone/>
            </a:pPr>
            <a:endParaRPr lang="en-US" altLang="en-US" sz="2000" b="0" i="0" u="none" strike="noStrike" cap="none" normalizeH="0" baseline="0" dirty="0">
              <a:ln>
                <a:noFill/>
              </a:ln>
              <a:solidFill>
                <a:srgbClr val="212529"/>
              </a:solidFill>
              <a:effectLst/>
              <a:latin typeface="Arial"/>
              <a:ea typeface="Calibri" panose="020F0502020204030204" pitchFamily="34" charset="0"/>
              <a:cs typeface="Calibri" panose="020F0502020204030204" pitchFamily="34" charset="0"/>
            </a:endParaRPr>
          </a:p>
          <a:p>
            <a:pPr marL="457200" lvl="1" indent="0">
              <a:lnSpc>
                <a:spcPct val="100000"/>
              </a:lnSpc>
              <a:buNone/>
            </a:pPr>
            <a:r>
              <a:rPr kumimoji="0" lang="en-US" altLang="en-US" sz="2000" b="0" i="0" u="none" strike="noStrike" cap="none" normalizeH="0" baseline="0" dirty="0">
                <a:ln>
                  <a:noFill/>
                </a:ln>
                <a:solidFill>
                  <a:srgbClr val="212529"/>
                </a:solidFill>
                <a:effectLst/>
                <a:latin typeface="Arial"/>
                <a:ea typeface="Calibri"/>
                <a:cs typeface="Calibri"/>
              </a:rPr>
              <a:t>https://www.zippia.com/social-sciences-research-scientist-jobs/skills/</a:t>
            </a:r>
            <a:endParaRPr lang="en-US" altLang="en-US" sz="2000" b="0" i="0" u="none" strike="noStrike" cap="none" normalizeH="0" baseline="0" dirty="0">
              <a:ln>
                <a:noFill/>
              </a:ln>
              <a:solidFill>
                <a:srgbClr val="212529"/>
              </a:solidFill>
              <a:effectLst/>
              <a:latin typeface="Arial"/>
              <a:ea typeface="Calibri"/>
              <a:cs typeface="Calibri"/>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51BAE26F-AD4C-7C8B-88C8-32BD709ACA2F}"/>
              </a:ext>
            </a:extLst>
          </p:cNvPr>
          <p:cNvSpPr txBox="1"/>
          <p:nvPr/>
        </p:nvSpPr>
        <p:spPr>
          <a:xfrm>
            <a:off x="2460812" y="449529"/>
            <a:ext cx="7066935" cy="523220"/>
          </a:xfrm>
          <a:prstGeom prst="rect">
            <a:avLst/>
          </a:prstGeom>
          <a:noFill/>
        </p:spPr>
        <p:txBody>
          <a:bodyPr wrap="square" lIns="91440" tIns="45720" rIns="91440" bIns="45720" anchor="t">
            <a:spAutoFit/>
          </a:bodyPr>
          <a:lstStyle/>
          <a:p>
            <a:pPr algn="ctr"/>
            <a:r>
              <a:rPr lang="en-US" sz="2800" b="1" dirty="0">
                <a:solidFill>
                  <a:schemeClr val="tx2"/>
                </a:solidFill>
              </a:rPr>
              <a:t>Common Skills for Social Science Degrees</a:t>
            </a:r>
            <a:endParaRPr lang="en-US" dirty="0"/>
          </a:p>
        </p:txBody>
      </p:sp>
    </p:spTree>
    <p:extLst>
      <p:ext uri="{BB962C8B-B14F-4D97-AF65-F5344CB8AC3E}">
        <p14:creationId xmlns:p14="http://schemas.microsoft.com/office/powerpoint/2010/main" val="1133849855"/>
      </p:ext>
    </p:extLst>
  </p:cSld>
  <p:clrMapOvr>
    <a:masterClrMapping/>
  </p:clrMapOvr>
</p:sld>
</file>

<file path=ppt/theme/theme1.xml><?xml version="1.0" encoding="utf-8"?>
<a:theme xmlns:a="http://schemas.openxmlformats.org/drawingml/2006/main" name="Office Theme">
  <a:themeElements>
    <a:clrScheme name="Social Mobility Summit">
      <a:dk1>
        <a:srgbClr val="5B6770"/>
      </a:dk1>
      <a:lt1>
        <a:srgbClr val="FFFFFF"/>
      </a:lt1>
      <a:dk2>
        <a:srgbClr val="092C74"/>
      </a:dk2>
      <a:lt2>
        <a:srgbClr val="FFFFFF"/>
      </a:lt2>
      <a:accent1>
        <a:srgbClr val="0077C8"/>
      </a:accent1>
      <a:accent2>
        <a:srgbClr val="FC6D23"/>
      </a:accent2>
      <a:accent3>
        <a:srgbClr val="C05130"/>
      </a:accent3>
      <a:accent4>
        <a:srgbClr val="58CBE8"/>
      </a:accent4>
      <a:accent5>
        <a:srgbClr val="ED9B33"/>
      </a:accent5>
      <a:accent6>
        <a:srgbClr val="CBC3BC"/>
      </a:accent6>
      <a:hlink>
        <a:srgbClr val="008841"/>
      </a:hlink>
      <a:folHlink>
        <a:srgbClr val="88887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25c77db7-1495-4155-abb2-bba79cf3bd67"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83DC7E668CB441817D6020B6910F2E" ma:contentTypeVersion="20" ma:contentTypeDescription="Create a new document." ma:contentTypeScope="" ma:versionID="86885e23c040458c954a70e91e0f4885">
  <xsd:schema xmlns:xsd="http://www.w3.org/2001/XMLSchema" xmlns:xs="http://www.w3.org/2001/XMLSchema" xmlns:p="http://schemas.microsoft.com/office/2006/metadata/properties" xmlns:ns1="http://schemas.microsoft.com/sharepoint/v3" xmlns:ns3="22a76fdb-02df-452d-ba2d-bff1806398cd" xmlns:ns4="25c77db7-1495-4155-abb2-bba79cf3bd67" targetNamespace="http://schemas.microsoft.com/office/2006/metadata/properties" ma:root="true" ma:fieldsID="69b1226c6954e5eacdeb5525d2746913" ns1:_="" ns3:_="" ns4:_="">
    <xsd:import namespace="http://schemas.microsoft.com/sharepoint/v3"/>
    <xsd:import namespace="22a76fdb-02df-452d-ba2d-bff1806398cd"/>
    <xsd:import namespace="25c77db7-1495-4155-abb2-bba79cf3bd67"/>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MediaServiceLocation"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description="" ma:hidden="true" ma:internalName="_ip_UnifiedCompliancePolicyProperties">
      <xsd:simpleType>
        <xsd:restriction base="dms:Note"/>
      </xsd:simpleType>
    </xsd:element>
    <xsd:element name="_ip_UnifiedCompliancePolicyUIAction" ma:index="12"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a76fdb-02df-452d-ba2d-bff1806398c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c77db7-1495-4155-abb2-bba79cf3bd6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159003-1518-4BD6-BB34-C7DC3B317349}">
  <ds:schemaRefs>
    <ds:schemaRef ds:uri="http://schemas.microsoft.com/sharepoint/v3/contenttype/forms"/>
  </ds:schemaRefs>
</ds:datastoreItem>
</file>

<file path=customXml/itemProps2.xml><?xml version="1.0" encoding="utf-8"?>
<ds:datastoreItem xmlns:ds="http://schemas.openxmlformats.org/officeDocument/2006/customXml" ds:itemID="{23C8C51D-F05C-4CD0-AFA4-74193FBA8959}">
  <ds:schemaRefs>
    <ds:schemaRef ds:uri="http://purl.org/dc/terms/"/>
    <ds:schemaRef ds:uri="http://schemas.openxmlformats.org/package/2006/metadata/core-properties"/>
    <ds:schemaRef ds:uri="http://purl.org/dc/dcmitype/"/>
    <ds:schemaRef ds:uri="http://schemas.microsoft.com/office/infopath/2007/PartnerControls"/>
    <ds:schemaRef ds:uri="25c77db7-1495-4155-abb2-bba79cf3bd67"/>
    <ds:schemaRef ds:uri="http://purl.org/dc/elements/1.1/"/>
    <ds:schemaRef ds:uri="http://schemas.microsoft.com/office/2006/metadata/properties"/>
    <ds:schemaRef ds:uri="http://schemas.microsoft.com/office/2006/documentManagement/types"/>
    <ds:schemaRef ds:uri="http://schemas.microsoft.com/sharepoint/v3"/>
    <ds:schemaRef ds:uri="22a76fdb-02df-452d-ba2d-bff1806398cd"/>
    <ds:schemaRef ds:uri="http://www.w3.org/XML/1998/namespace"/>
  </ds:schemaRefs>
</ds:datastoreItem>
</file>

<file path=customXml/itemProps3.xml><?xml version="1.0" encoding="utf-8"?>
<ds:datastoreItem xmlns:ds="http://schemas.openxmlformats.org/officeDocument/2006/customXml" ds:itemID="{60C647A5-CB56-4837-8031-00A16E1053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2a76fdb-02df-452d-ba2d-bff1806398cd"/>
    <ds:schemaRef ds:uri="25c77db7-1495-4155-abb2-bba79cf3bd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14725</TotalTime>
  <Words>928</Words>
  <Application>Microsoft Office PowerPoint</Application>
  <PresentationFormat>Widescreen</PresentationFormat>
  <Paragraphs>133</Paragraphs>
  <Slides>20</Slides>
  <Notes>13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Social Mobility and the Social Sciences</vt:lpstr>
      <vt:lpstr>What are the Social Sciences?</vt:lpstr>
      <vt:lpstr>PowerPoint Presentation</vt:lpstr>
      <vt:lpstr>Median earnings for graduates with only baccalaureate degrees (2010-11)</vt:lpstr>
      <vt:lpstr> More To Life Than Just Income </vt:lpstr>
      <vt:lpstr> More To Life Than Just Income </vt:lpstr>
      <vt:lpstr> </vt:lpstr>
      <vt:lpstr> </vt:lpstr>
      <vt:lpstr>Improving Job Prospects  for Liberal Arts Graduates</vt:lpstr>
      <vt:lpstr>Job Opportunities for Liberal Arts Graduates</vt:lpstr>
      <vt:lpstr>In Demand Skills for Graduates</vt:lpstr>
      <vt:lpstr>In Demand Skills for Graduates</vt:lpstr>
      <vt:lpstr>In Demand Skills for Graduates</vt:lpstr>
      <vt:lpstr>The Value of “Soft Skills”</vt:lpstr>
      <vt:lpstr>National Bureau of Economic Research</vt:lpstr>
      <vt:lpstr>Employers Prioritize Innovation and Transferable Skills</vt:lpstr>
      <vt:lpstr>Employers Want Both Broad Knowledge and Specific Skills</vt:lpstr>
      <vt:lpstr> The Challenge for Colleges and Students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Weathersby</dc:creator>
  <cp:lastModifiedBy>Kevin Demmitt</cp:lastModifiedBy>
  <cp:revision>57</cp:revision>
  <dcterms:created xsi:type="dcterms:W3CDTF">2024-05-13T15:39:21Z</dcterms:created>
  <dcterms:modified xsi:type="dcterms:W3CDTF">2024-06-17T15:24:19Z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0x0101009583DC7E668CB441817D6020B6910F2E</vt:lpwstr>
  </property>
</Properties>
</file>