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Lst>
  <p:notesMasterIdLst>
    <p:notesMasterId r:id="rId27"/>
  </p:notesMasterIdLst>
  <p:sldIdLst>
    <p:sldId id="354" r:id="rId6"/>
    <p:sldId id="355" r:id="rId7"/>
    <p:sldId id="365" r:id="rId8"/>
    <p:sldId id="358" r:id="rId9"/>
    <p:sldId id="380" r:id="rId10"/>
    <p:sldId id="371" r:id="rId11"/>
    <p:sldId id="389" r:id="rId12"/>
    <p:sldId id="367" r:id="rId13"/>
    <p:sldId id="383" r:id="rId14"/>
    <p:sldId id="381" r:id="rId15"/>
    <p:sldId id="382" r:id="rId16"/>
    <p:sldId id="385" r:id="rId17"/>
    <p:sldId id="384" r:id="rId18"/>
    <p:sldId id="372" r:id="rId19"/>
    <p:sldId id="390" r:id="rId20"/>
    <p:sldId id="374" r:id="rId21"/>
    <p:sldId id="373" r:id="rId22"/>
    <p:sldId id="379" r:id="rId23"/>
    <p:sldId id="388" r:id="rId24"/>
    <p:sldId id="391" r:id="rId25"/>
    <p:sldId id="3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8F908-CD47-804A-B367-F05CAD765893}" v="89" dt="2024-06-15T14:11:08.026"/>
    <p1510:client id="{FB8AB636-B15A-0980-6071-FC378BF4194A}" v="111" dt="2024-06-15T00:49:56.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4020" autoAdjust="0"/>
  </p:normalViewPr>
  <p:slideViewPr>
    <p:cSldViewPr snapToGrid="0">
      <p:cViewPr varScale="1">
        <p:scale>
          <a:sx n="102" d="100"/>
          <a:sy n="102" d="100"/>
        </p:scale>
        <p:origin x="1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 Barber" userId="S::cbarber_csusm.edu#ext#@olddominion.onmicrosoft.com::63c78920-5cb4-4f3e-a113-8f3bbf9d0276" providerId="AD" clId="Web-{FB8AB636-B15A-0980-6071-FC378BF4194A}"/>
    <pc:docChg chg="modSld">
      <pc:chgData name="Carin Barber" userId="S::cbarber_csusm.edu#ext#@olddominion.onmicrosoft.com::63c78920-5cb4-4f3e-a113-8f3bbf9d0276" providerId="AD" clId="Web-{FB8AB636-B15A-0980-6071-FC378BF4194A}" dt="2024-06-15T00:49:50.351" v="209" actId="20577"/>
      <pc:docMkLst>
        <pc:docMk/>
      </pc:docMkLst>
      <pc:sldChg chg="modSp modNotes">
        <pc:chgData name="Carin Barber" userId="S::cbarber_csusm.edu#ext#@olddominion.onmicrosoft.com::63c78920-5cb4-4f3e-a113-8f3bbf9d0276" providerId="AD" clId="Web-{FB8AB636-B15A-0980-6071-FC378BF4194A}" dt="2024-06-15T00:32:33.877" v="21"/>
        <pc:sldMkLst>
          <pc:docMk/>
          <pc:sldMk cId="73121540" sldId="365"/>
        </pc:sldMkLst>
        <pc:spChg chg="mod">
          <ac:chgData name="Carin Barber" userId="S::cbarber_csusm.edu#ext#@olddominion.onmicrosoft.com::63c78920-5cb4-4f3e-a113-8f3bbf9d0276" providerId="AD" clId="Web-{FB8AB636-B15A-0980-6071-FC378BF4194A}" dt="2024-06-15T00:32:04.360" v="20" actId="20577"/>
          <ac:spMkLst>
            <pc:docMk/>
            <pc:sldMk cId="73121540" sldId="365"/>
            <ac:spMk id="3" creationId="{D578563A-8FD9-5C08-8FF3-407C09598F66}"/>
          </ac:spMkLst>
        </pc:spChg>
      </pc:sldChg>
      <pc:sldChg chg="modNotes">
        <pc:chgData name="Carin Barber" userId="S::cbarber_csusm.edu#ext#@olddominion.onmicrosoft.com::63c78920-5cb4-4f3e-a113-8f3bbf9d0276" providerId="AD" clId="Web-{FB8AB636-B15A-0980-6071-FC378BF4194A}" dt="2024-06-15T00:35:23.584" v="87"/>
        <pc:sldMkLst>
          <pc:docMk/>
          <pc:sldMk cId="3432824740" sldId="367"/>
        </pc:sldMkLst>
      </pc:sldChg>
      <pc:sldChg chg="modSp">
        <pc:chgData name="Carin Barber" userId="S::cbarber_csusm.edu#ext#@olddominion.onmicrosoft.com::63c78920-5cb4-4f3e-a113-8f3bbf9d0276" providerId="AD" clId="Web-{FB8AB636-B15A-0980-6071-FC378BF4194A}" dt="2024-06-15T00:44:45.578" v="153" actId="20577"/>
        <pc:sldMkLst>
          <pc:docMk/>
          <pc:sldMk cId="855933155" sldId="371"/>
        </pc:sldMkLst>
        <pc:spChg chg="mod">
          <ac:chgData name="Carin Barber" userId="S::cbarber_csusm.edu#ext#@olddominion.onmicrosoft.com::63c78920-5cb4-4f3e-a113-8f3bbf9d0276" providerId="AD" clId="Web-{FB8AB636-B15A-0980-6071-FC378BF4194A}" dt="2024-06-15T00:44:45.578" v="153" actId="20577"/>
          <ac:spMkLst>
            <pc:docMk/>
            <pc:sldMk cId="855933155" sldId="371"/>
            <ac:spMk id="2" creationId="{24ED8C5C-D577-1A85-99BB-60E2959447CA}"/>
          </ac:spMkLst>
        </pc:spChg>
      </pc:sldChg>
      <pc:sldChg chg="modSp">
        <pc:chgData name="Carin Barber" userId="S::cbarber_csusm.edu#ext#@olddominion.onmicrosoft.com::63c78920-5cb4-4f3e-a113-8f3bbf9d0276" providerId="AD" clId="Web-{FB8AB636-B15A-0980-6071-FC378BF4194A}" dt="2024-06-15T00:48:19.787" v="164" actId="20577"/>
        <pc:sldMkLst>
          <pc:docMk/>
          <pc:sldMk cId="2068455290" sldId="372"/>
        </pc:sldMkLst>
        <pc:spChg chg="mod">
          <ac:chgData name="Carin Barber" userId="S::cbarber_csusm.edu#ext#@olddominion.onmicrosoft.com::63c78920-5cb4-4f3e-a113-8f3bbf9d0276" providerId="AD" clId="Web-{FB8AB636-B15A-0980-6071-FC378BF4194A}" dt="2024-06-15T00:48:19.787" v="164" actId="20577"/>
          <ac:spMkLst>
            <pc:docMk/>
            <pc:sldMk cId="2068455290" sldId="372"/>
            <ac:spMk id="3" creationId="{D578563A-8FD9-5C08-8FF3-407C09598F66}"/>
          </ac:spMkLst>
        </pc:spChg>
      </pc:sldChg>
      <pc:sldChg chg="modNotes">
        <pc:chgData name="Carin Barber" userId="S::cbarber_csusm.edu#ext#@olddominion.onmicrosoft.com::63c78920-5cb4-4f3e-a113-8f3bbf9d0276" providerId="AD" clId="Web-{FB8AB636-B15A-0980-6071-FC378BF4194A}" dt="2024-06-15T00:49:41.335" v="207"/>
        <pc:sldMkLst>
          <pc:docMk/>
          <pc:sldMk cId="2434561376" sldId="373"/>
        </pc:sldMkLst>
      </pc:sldChg>
      <pc:sldChg chg="mod modShow">
        <pc:chgData name="Carin Barber" userId="S::cbarber_csusm.edu#ext#@olddominion.onmicrosoft.com::63c78920-5cb4-4f3e-a113-8f3bbf9d0276" providerId="AD" clId="Web-{FB8AB636-B15A-0980-6071-FC378BF4194A}" dt="2024-06-15T00:49:10.569" v="165"/>
        <pc:sldMkLst>
          <pc:docMk/>
          <pc:sldMk cId="964058399" sldId="374"/>
        </pc:sldMkLst>
      </pc:sldChg>
      <pc:sldChg chg="modSp">
        <pc:chgData name="Carin Barber" userId="S::cbarber_csusm.edu#ext#@olddominion.onmicrosoft.com::63c78920-5cb4-4f3e-a113-8f3bbf9d0276" providerId="AD" clId="Web-{FB8AB636-B15A-0980-6071-FC378BF4194A}" dt="2024-06-15T00:49:50.351" v="209" actId="20577"/>
        <pc:sldMkLst>
          <pc:docMk/>
          <pc:sldMk cId="3819781745" sldId="379"/>
        </pc:sldMkLst>
        <pc:spChg chg="mod">
          <ac:chgData name="Carin Barber" userId="S::cbarber_csusm.edu#ext#@olddominion.onmicrosoft.com::63c78920-5cb4-4f3e-a113-8f3bbf9d0276" providerId="AD" clId="Web-{FB8AB636-B15A-0980-6071-FC378BF4194A}" dt="2024-06-15T00:49:50.351" v="209" actId="20577"/>
          <ac:spMkLst>
            <pc:docMk/>
            <pc:sldMk cId="3819781745" sldId="379"/>
            <ac:spMk id="3" creationId="{2F919963-2014-A0CA-A453-E3907DACF416}"/>
          </ac:spMkLst>
        </pc:spChg>
      </pc:sldChg>
      <pc:sldChg chg="addSp modSp">
        <pc:chgData name="Carin Barber" userId="S::cbarber_csusm.edu#ext#@olddominion.onmicrosoft.com::63c78920-5cb4-4f3e-a113-8f3bbf9d0276" providerId="AD" clId="Web-{FB8AB636-B15A-0980-6071-FC378BF4194A}" dt="2024-06-15T00:34:24.520" v="28" actId="1076"/>
        <pc:sldMkLst>
          <pc:docMk/>
          <pc:sldMk cId="3870237095" sldId="380"/>
        </pc:sldMkLst>
        <pc:spChg chg="mod">
          <ac:chgData name="Carin Barber" userId="S::cbarber_csusm.edu#ext#@olddominion.onmicrosoft.com::63c78920-5cb4-4f3e-a113-8f3bbf9d0276" providerId="AD" clId="Web-{FB8AB636-B15A-0980-6071-FC378BF4194A}" dt="2024-06-15T00:34:06.551" v="22" actId="14100"/>
          <ac:spMkLst>
            <pc:docMk/>
            <pc:sldMk cId="3870237095" sldId="380"/>
            <ac:spMk id="3" creationId="{D578563A-8FD9-5C08-8FF3-407C09598F66}"/>
          </ac:spMkLst>
        </pc:spChg>
        <pc:picChg chg="add mod">
          <ac:chgData name="Carin Barber" userId="S::cbarber_csusm.edu#ext#@olddominion.onmicrosoft.com::63c78920-5cb4-4f3e-a113-8f3bbf9d0276" providerId="AD" clId="Web-{FB8AB636-B15A-0980-6071-FC378BF4194A}" dt="2024-06-15T00:34:24.520" v="28" actId="1076"/>
          <ac:picMkLst>
            <pc:docMk/>
            <pc:sldMk cId="3870237095" sldId="380"/>
            <ac:picMk id="4" creationId="{9D17584D-3E1A-725C-EE4A-7D1F225D9E49}"/>
          </ac:picMkLst>
        </pc:picChg>
      </pc:sldChg>
      <pc:sldChg chg="modSp">
        <pc:chgData name="Carin Barber" userId="S::cbarber_csusm.edu#ext#@olddominion.onmicrosoft.com::63c78920-5cb4-4f3e-a113-8f3bbf9d0276" providerId="AD" clId="Web-{FB8AB636-B15A-0980-6071-FC378BF4194A}" dt="2024-06-15T00:37:40.953" v="118" actId="1076"/>
        <pc:sldMkLst>
          <pc:docMk/>
          <pc:sldMk cId="3069777920" sldId="381"/>
        </pc:sldMkLst>
        <pc:spChg chg="mod">
          <ac:chgData name="Carin Barber" userId="S::cbarber_csusm.edu#ext#@olddominion.onmicrosoft.com::63c78920-5cb4-4f3e-a113-8f3bbf9d0276" providerId="AD" clId="Web-{FB8AB636-B15A-0980-6071-FC378BF4194A}" dt="2024-06-15T00:36:48.461" v="109" actId="1076"/>
          <ac:spMkLst>
            <pc:docMk/>
            <pc:sldMk cId="3069777920" sldId="381"/>
            <ac:spMk id="3" creationId="{2F919963-2014-A0CA-A453-E3907DACF416}"/>
          </ac:spMkLst>
        </pc:spChg>
        <pc:spChg chg="mod">
          <ac:chgData name="Carin Barber" userId="S::cbarber_csusm.edu#ext#@olddominion.onmicrosoft.com::63c78920-5cb4-4f3e-a113-8f3bbf9d0276" providerId="AD" clId="Web-{FB8AB636-B15A-0980-6071-FC378BF4194A}" dt="2024-06-15T00:37:08.211" v="113" actId="1076"/>
          <ac:spMkLst>
            <pc:docMk/>
            <pc:sldMk cId="3069777920" sldId="381"/>
            <ac:spMk id="5" creationId="{ECD4F47F-6F55-0332-B33C-66BBAFA971B7}"/>
          </ac:spMkLst>
        </pc:spChg>
        <pc:picChg chg="mod modCrop">
          <ac:chgData name="Carin Barber" userId="S::cbarber_csusm.edu#ext#@olddominion.onmicrosoft.com::63c78920-5cb4-4f3e-a113-8f3bbf9d0276" providerId="AD" clId="Web-{FB8AB636-B15A-0980-6071-FC378BF4194A}" dt="2024-06-15T00:37:40.953" v="118" actId="1076"/>
          <ac:picMkLst>
            <pc:docMk/>
            <pc:sldMk cId="3069777920" sldId="381"/>
            <ac:picMk id="9" creationId="{9872BA5D-1C74-6271-B1D9-A35B082AA08F}"/>
          </ac:picMkLst>
        </pc:picChg>
      </pc:sldChg>
      <pc:sldChg chg="modSp">
        <pc:chgData name="Carin Barber" userId="S::cbarber_csusm.edu#ext#@olddominion.onmicrosoft.com::63c78920-5cb4-4f3e-a113-8f3bbf9d0276" providerId="AD" clId="Web-{FB8AB636-B15A-0980-6071-FC378BF4194A}" dt="2024-06-15T00:42:53.716" v="137" actId="14100"/>
        <pc:sldMkLst>
          <pc:docMk/>
          <pc:sldMk cId="743829526" sldId="382"/>
        </pc:sldMkLst>
        <pc:spChg chg="mod">
          <ac:chgData name="Carin Barber" userId="S::cbarber_csusm.edu#ext#@olddominion.onmicrosoft.com::63c78920-5cb4-4f3e-a113-8f3bbf9d0276" providerId="AD" clId="Web-{FB8AB636-B15A-0980-6071-FC378BF4194A}" dt="2024-06-15T00:40:15.838" v="133" actId="1076"/>
          <ac:spMkLst>
            <pc:docMk/>
            <pc:sldMk cId="743829526" sldId="382"/>
            <ac:spMk id="3" creationId="{2F919963-2014-A0CA-A453-E3907DACF416}"/>
          </ac:spMkLst>
        </pc:spChg>
        <pc:spChg chg="mod">
          <ac:chgData name="Carin Barber" userId="S::cbarber_csusm.edu#ext#@olddominion.onmicrosoft.com::63c78920-5cb4-4f3e-a113-8f3bbf9d0276" providerId="AD" clId="Web-{FB8AB636-B15A-0980-6071-FC378BF4194A}" dt="2024-06-15T00:39:47.415" v="130" actId="1076"/>
          <ac:spMkLst>
            <pc:docMk/>
            <pc:sldMk cId="743829526" sldId="382"/>
            <ac:spMk id="5" creationId="{A704C16A-1B2E-26DC-0A34-EF91CAB2CEC3}"/>
          </ac:spMkLst>
        </pc:spChg>
        <pc:picChg chg="mod modCrop">
          <ac:chgData name="Carin Barber" userId="S::cbarber_csusm.edu#ext#@olddominion.onmicrosoft.com::63c78920-5cb4-4f3e-a113-8f3bbf9d0276" providerId="AD" clId="Web-{FB8AB636-B15A-0980-6071-FC378BF4194A}" dt="2024-06-15T00:42:53.716" v="137" actId="14100"/>
          <ac:picMkLst>
            <pc:docMk/>
            <pc:sldMk cId="743829526" sldId="382"/>
            <ac:picMk id="7" creationId="{19614190-76B9-1258-9711-A33ECFD74E3E}"/>
          </ac:picMkLst>
        </pc:picChg>
      </pc:sldChg>
      <pc:sldChg chg="modSp mod modShow">
        <pc:chgData name="Carin Barber" userId="S::cbarber_csusm.edu#ext#@olddominion.onmicrosoft.com::63c78920-5cb4-4f3e-a113-8f3bbf9d0276" providerId="AD" clId="Web-{FB8AB636-B15A-0980-6071-FC378BF4194A}" dt="2024-06-15T00:46:19.049" v="157"/>
        <pc:sldMkLst>
          <pc:docMk/>
          <pc:sldMk cId="1995852122" sldId="383"/>
        </pc:sldMkLst>
        <pc:spChg chg="mod">
          <ac:chgData name="Carin Barber" userId="S::cbarber_csusm.edu#ext#@olddominion.onmicrosoft.com::63c78920-5cb4-4f3e-a113-8f3bbf9d0276" providerId="AD" clId="Web-{FB8AB636-B15A-0980-6071-FC378BF4194A}" dt="2024-06-15T00:45:37.017" v="156" actId="1076"/>
          <ac:spMkLst>
            <pc:docMk/>
            <pc:sldMk cId="1995852122" sldId="383"/>
            <ac:spMk id="3" creationId="{2F919963-2014-A0CA-A453-E3907DACF416}"/>
          </ac:spMkLst>
        </pc:spChg>
        <pc:spChg chg="mod">
          <ac:chgData name="Carin Barber" userId="S::cbarber_csusm.edu#ext#@olddominion.onmicrosoft.com::63c78920-5cb4-4f3e-a113-8f3bbf9d0276" providerId="AD" clId="Web-{FB8AB636-B15A-0980-6071-FC378BF4194A}" dt="2024-06-15T00:38:28.799" v="126" actId="1076"/>
          <ac:spMkLst>
            <pc:docMk/>
            <pc:sldMk cId="1995852122" sldId="383"/>
            <ac:spMk id="5" creationId="{A704C16A-1B2E-26DC-0A34-EF91CAB2CEC3}"/>
          </ac:spMkLst>
        </pc:spChg>
        <pc:picChg chg="mod modCrop">
          <ac:chgData name="Carin Barber" userId="S::cbarber_csusm.edu#ext#@olddominion.onmicrosoft.com::63c78920-5cb4-4f3e-a113-8f3bbf9d0276" providerId="AD" clId="Web-{FB8AB636-B15A-0980-6071-FC378BF4194A}" dt="2024-06-15T00:45:29.329" v="155" actId="1076"/>
          <ac:picMkLst>
            <pc:docMk/>
            <pc:sldMk cId="1995852122" sldId="383"/>
            <ac:picMk id="4" creationId="{01E94347-DC32-335C-3DC5-55EA126C3F13}"/>
          </ac:picMkLst>
        </pc:picChg>
      </pc:sldChg>
    </pc:docChg>
  </pc:docChgLst>
  <pc:docChgLst>
    <pc:chgData name="Graham, Melanie E." userId="97471a98-73a2-4e97-86e3-2f34395b2474" providerId="ADAL" clId="{9A88F908-CD47-804A-B367-F05CAD765893}"/>
    <pc:docChg chg="delSld">
      <pc:chgData name="Graham, Melanie E." userId="97471a98-73a2-4e97-86e3-2f34395b2474" providerId="ADAL" clId="{9A88F908-CD47-804A-B367-F05CAD765893}" dt="2024-06-15T14:19:38.641" v="0" actId="2696"/>
      <pc:docMkLst>
        <pc:docMk/>
      </pc:docMkLst>
      <pc:sldChg chg="del">
        <pc:chgData name="Graham, Melanie E." userId="97471a98-73a2-4e97-86e3-2f34395b2474" providerId="ADAL" clId="{9A88F908-CD47-804A-B367-F05CAD765893}" dt="2024-06-15T14:19:38.641" v="0" actId="2696"/>
        <pc:sldMkLst>
          <pc:docMk/>
          <pc:sldMk cId="4182419788" sldId="3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4829C-688C-B242-BCC9-EE5A3110B06C}" type="datetimeFigureOut">
              <a:rPr lang="en-US" smtClean="0"/>
              <a:t>6/15/24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2E7E3-9AF0-A84C-A264-44C943F312E7}" type="slidenum">
              <a:rPr lang="en-US" smtClean="0"/>
              <a:t>‹#›</a:t>
            </a:fld>
            <a:endParaRPr lang="en-US"/>
          </a:p>
        </p:txBody>
      </p:sp>
    </p:spTree>
    <p:extLst>
      <p:ext uri="{BB962C8B-B14F-4D97-AF65-F5344CB8AC3E}">
        <p14:creationId xmlns:p14="http://schemas.microsoft.com/office/powerpoint/2010/main" val="425377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sidehighered.com/news/students/careers/2024/05/16/socioeconomic-mobility-criterion-sorting-colleges?utm_source=Inside+Higher+Ed&amp;utm_campaign=35c17c263e-DNU_2021_COPY_02&amp;utm_medium=email&amp;utm_term=0_1fcbc04421-35c17c263e-197578273&amp;mc_cid=35c17c263e&amp;mc_eid=bd1a2b43b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the end of this session, you’ll have a well-defined plan for the next steps</a:t>
            </a:r>
          </a:p>
        </p:txBody>
      </p:sp>
      <p:sp>
        <p:nvSpPr>
          <p:cNvPr id="4" name="Slide Number Placeholder 3"/>
          <p:cNvSpPr>
            <a:spLocks noGrp="1"/>
          </p:cNvSpPr>
          <p:nvPr>
            <p:ph type="sldNum" sz="quarter" idx="5"/>
          </p:nvPr>
        </p:nvSpPr>
        <p:spPr/>
        <p:txBody>
          <a:bodyPr/>
          <a:lstStyle/>
          <a:p>
            <a:fld id="{6EA2E7E3-9AF0-A84C-A264-44C943F312E7}" type="slidenum">
              <a:rPr lang="en-US" smtClean="0"/>
              <a:t>3</a:t>
            </a:fld>
            <a:endParaRPr lang="en-US"/>
          </a:p>
        </p:txBody>
      </p:sp>
    </p:spTree>
    <p:extLst>
      <p:ext uri="{BB962C8B-B14F-4D97-AF65-F5344CB8AC3E}">
        <p14:creationId xmlns:p14="http://schemas.microsoft.com/office/powerpoint/2010/main" val="400679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these data came from IPEDS: https://</a:t>
            </a:r>
            <a:r>
              <a:rPr lang="en-US" dirty="0" err="1"/>
              <a:t>nces.ed.gov</a:t>
            </a:r>
            <a:r>
              <a:rPr lang="en-US" dirty="0"/>
              <a:t>/</a:t>
            </a:r>
            <a:r>
              <a:rPr lang="en-US" dirty="0" err="1"/>
              <a:t>collegenavigator</a:t>
            </a:r>
            <a:r>
              <a:rPr lang="en-US" dirty="0"/>
              <a:t>/?q=</a:t>
            </a:r>
            <a:r>
              <a:rPr lang="en-US" dirty="0" err="1"/>
              <a:t>clayton+state+university&amp;s</a:t>
            </a:r>
            <a:r>
              <a:rPr lang="en-US" dirty="0"/>
              <a:t>=</a:t>
            </a:r>
            <a:r>
              <a:rPr lang="en-US" dirty="0" err="1"/>
              <a:t>all&amp;id</a:t>
            </a:r>
            <a:r>
              <a:rPr lang="en-US" dirty="0"/>
              <a:t>=139311#retgrad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varies on the Georgia System Reports: https://</a:t>
            </a:r>
            <a:r>
              <a:rPr lang="en-US" dirty="0" err="1"/>
              <a:t>www.usg.edu</a:t>
            </a:r>
            <a:r>
              <a:rPr lang="en-US" dirty="0"/>
              <a:t>/research/</a:t>
            </a:r>
            <a:r>
              <a:rPr lang="en-US" dirty="0" err="1"/>
              <a:t>usgbythenumbers</a:t>
            </a:r>
            <a:r>
              <a:rPr lang="en-US" dirty="0"/>
              <a:t> </a:t>
            </a:r>
          </a:p>
        </p:txBody>
      </p:sp>
      <p:sp>
        <p:nvSpPr>
          <p:cNvPr id="4" name="Slide Number Placeholder 3"/>
          <p:cNvSpPr>
            <a:spLocks noGrp="1"/>
          </p:cNvSpPr>
          <p:nvPr>
            <p:ph type="sldNum" sz="quarter" idx="5"/>
          </p:nvPr>
        </p:nvSpPr>
        <p:spPr/>
        <p:txBody>
          <a:bodyPr/>
          <a:lstStyle/>
          <a:p>
            <a:fld id="{6EA2E7E3-9AF0-A84C-A264-44C943F312E7}" type="slidenum">
              <a:rPr lang="en-US" smtClean="0"/>
              <a:t>12</a:t>
            </a:fld>
            <a:endParaRPr lang="en-US"/>
          </a:p>
        </p:txBody>
      </p:sp>
    </p:spTree>
    <p:extLst>
      <p:ext uri="{BB962C8B-B14F-4D97-AF65-F5344CB8AC3E}">
        <p14:creationId xmlns:p14="http://schemas.microsoft.com/office/powerpoint/2010/main" val="19623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https://</a:t>
            </a:r>
            <a:r>
              <a:rPr lang="en-US" b="0" i="0" dirty="0" err="1">
                <a:solidFill>
                  <a:srgbClr val="003F6B"/>
                </a:solidFill>
                <a:effectLst/>
                <a:highlight>
                  <a:srgbClr val="FFFFFF"/>
                </a:highlight>
                <a:latin typeface="SimplonNorm"/>
              </a:rPr>
              <a:t>www.usg.edu</a:t>
            </a:r>
            <a:r>
              <a:rPr lang="en-US" b="0" i="0" dirty="0">
                <a:solidFill>
                  <a:srgbClr val="003F6B"/>
                </a:solidFill>
                <a:effectLst/>
                <a:highlight>
                  <a:srgbClr val="FFFFFF"/>
                </a:highlight>
                <a:latin typeface="SimplonNorm"/>
              </a:rPr>
              <a:t>/research/</a:t>
            </a:r>
            <a:r>
              <a:rPr lang="en-US" b="0" i="0" dirty="0" err="1">
                <a:solidFill>
                  <a:srgbClr val="003F6B"/>
                </a:solidFill>
                <a:effectLst/>
                <a:highlight>
                  <a:srgbClr val="FFFFFF"/>
                </a:highlight>
                <a:latin typeface="SimplonNorm"/>
              </a:rPr>
              <a:t>financial_aid_hope_scholarship_reports</a:t>
            </a:r>
            <a:r>
              <a:rPr lang="en-US" b="0" i="0" dirty="0">
                <a:solidFill>
                  <a:srgbClr val="003F6B"/>
                </a:solidFill>
                <a:effectLst/>
                <a:highlight>
                  <a:srgbClr val="FFFFFF"/>
                </a:highlight>
                <a:latin typeface="SimplonNorm"/>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CSU ranks #4 for highest percentage of Pell Grant recipients at 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Only trailing…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Fort Valley State University 78.3%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Albany State University 78.2%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Savannah State University 75%</a:t>
            </a:r>
          </a:p>
        </p:txBody>
      </p:sp>
      <p:sp>
        <p:nvSpPr>
          <p:cNvPr id="4" name="Slide Number Placeholder 3"/>
          <p:cNvSpPr>
            <a:spLocks noGrp="1"/>
          </p:cNvSpPr>
          <p:nvPr>
            <p:ph type="sldNum" sz="quarter" idx="5"/>
          </p:nvPr>
        </p:nvSpPr>
        <p:spPr/>
        <p:txBody>
          <a:bodyPr/>
          <a:lstStyle/>
          <a:p>
            <a:fld id="{6EA2E7E3-9AF0-A84C-A264-44C943F312E7}" type="slidenum">
              <a:rPr lang="en-US" smtClean="0"/>
              <a:t>13</a:t>
            </a:fld>
            <a:endParaRPr lang="en-US"/>
          </a:p>
        </p:txBody>
      </p:sp>
    </p:spTree>
    <p:extLst>
      <p:ext uri="{BB962C8B-B14F-4D97-AF65-F5344CB8AC3E}">
        <p14:creationId xmlns:p14="http://schemas.microsoft.com/office/powerpoint/2010/main" val="283978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solidFill>
                  <a:srgbClr val="333333"/>
                </a:solidFill>
                <a:highlight>
                  <a:srgbClr val="FFFFFF"/>
                </a:highlight>
                <a:latin typeface="Tiempos Text"/>
              </a:rPr>
              <a:t>As you think through serving CSU students, the following reminders may be helpful: </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60% Retention</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35% 6-year Graduation</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72% Pell Grant</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43% Part-time</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Average Family AGI $29,020</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Average for In-state On-Campus Experience $21,369</a:t>
            </a:r>
            <a:endParaRPr lang="en-US" sz="1600" dirty="0"/>
          </a:p>
          <a:p>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14</a:t>
            </a:fld>
            <a:endParaRPr lang="en-US"/>
          </a:p>
        </p:txBody>
      </p:sp>
    </p:spTree>
    <p:extLst>
      <p:ext uri="{BB962C8B-B14F-4D97-AF65-F5344CB8AC3E}">
        <p14:creationId xmlns:p14="http://schemas.microsoft.com/office/powerpoint/2010/main" val="428650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solidFill>
                  <a:srgbClr val="333333"/>
                </a:solidFill>
                <a:highlight>
                  <a:srgbClr val="FFFFFF"/>
                </a:highlight>
                <a:latin typeface="Tiempos Text"/>
              </a:rPr>
              <a:t>As you think through serving CSU students, the following reminders may be helpful: </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60% Retention</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35% 6-year Graduation</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72% Pell Grant</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43% Part-time</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Average Family AGI $29,020</a:t>
            </a:r>
          </a:p>
          <a:p>
            <a:pPr marL="171450" indent="-171450" algn="l">
              <a:buFont typeface="Arial" panose="020B0604020202020204" pitchFamily="34" charset="0"/>
              <a:buChar char="•"/>
            </a:pPr>
            <a:r>
              <a:rPr lang="en-US" sz="1200" dirty="0">
                <a:solidFill>
                  <a:srgbClr val="333333"/>
                </a:solidFill>
                <a:highlight>
                  <a:srgbClr val="FFFFFF"/>
                </a:highlight>
                <a:latin typeface="Tiempos Text"/>
              </a:rPr>
              <a:t>Average for In-state On-Campus Experience $21,369</a:t>
            </a:r>
            <a:endParaRPr lang="en-US" sz="1600" dirty="0"/>
          </a:p>
          <a:p>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15</a:t>
            </a:fld>
            <a:endParaRPr lang="en-US"/>
          </a:p>
        </p:txBody>
      </p:sp>
    </p:spTree>
    <p:extLst>
      <p:ext uri="{BB962C8B-B14F-4D97-AF65-F5344CB8AC3E}">
        <p14:creationId xmlns:p14="http://schemas.microsoft.com/office/powerpoint/2010/main" val="114436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hlinkClick r:id="rId3"/>
              </a:rPr>
              <a:t>https://www.insidehighered.com/news/students/careers/2024/05/16/socioeconomic-mobility-criterion-sorting-colleges?utm_source=Inside+Higher+Ed&amp;utm_campaign=35c17c263e-DNU_2021_COPY_02&amp;utm_medium=email&amp;utm_term=0_1fcbc04421-35c17c263e-197578273&amp;mc_cid=35c17c263e&amp;mc_eid=bd1a2b43b3</a:t>
            </a:r>
            <a:endParaRPr lang="en-US" sz="1800" dirty="0">
              <a:effectLst/>
              <a:latin typeface="Calibri" panose="020F0502020204030204" pitchFamily="34" charset="0"/>
            </a:endParaRPr>
          </a:p>
          <a:p>
            <a:r>
              <a:rPr lang="en-US" b="0" i="0" dirty="0">
                <a:solidFill>
                  <a:srgbClr val="303030"/>
                </a:solidFill>
                <a:effectLst/>
                <a:highlight>
                  <a:srgbClr val="FFFFFF"/>
                </a:highlight>
                <a:latin typeface="Lato" panose="020F0502020204030204" pitchFamily="34" charset="0"/>
              </a:rPr>
              <a:t>In U.S. News &amp; World Report’s 2023 Best Colleges rankings, Clayton State University ranked #38 in Top Performers on Social Mobility – Regional Universities South.</a:t>
            </a:r>
          </a:p>
          <a:p>
            <a:endParaRPr lang="en-US" b="0" i="0" dirty="0">
              <a:solidFill>
                <a:srgbClr val="303030"/>
              </a:solidFill>
              <a:effectLst/>
              <a:highlight>
                <a:srgbClr val="FFFFFF"/>
              </a:highlight>
              <a:latin typeface="Lato" panose="020F0502020204030204" pitchFamily="34" charset="0"/>
            </a:endParaRPr>
          </a:p>
          <a:p>
            <a:r>
              <a:rPr lang="en-US" b="0" i="0" dirty="0">
                <a:solidFill>
                  <a:srgbClr val="303030"/>
                </a:solidFill>
                <a:effectLst/>
                <a:highlight>
                  <a:srgbClr val="FFFFFF"/>
                </a:highlight>
                <a:latin typeface="Lato" panose="020F0502020204030203" pitchFamily="34" charset="0"/>
              </a:rPr>
              <a:t>Pres. Lewis also spoke highly on the inaugural Social Mobility Summit alongside his decorated faculty, stating his ultimate vision for Clayton State University is to be the “number-one school for social mobility in Georgia” while receiving additional nationwide recognition upon the ranking’s fruition.</a:t>
            </a:r>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16</a:t>
            </a:fld>
            <a:endParaRPr lang="en-US"/>
          </a:p>
        </p:txBody>
      </p:sp>
    </p:spTree>
    <p:extLst>
      <p:ext uri="{BB962C8B-B14F-4D97-AF65-F5344CB8AC3E}">
        <p14:creationId xmlns:p14="http://schemas.microsoft.com/office/powerpoint/2010/main" val="267438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might you in your role realize the Clayton State Mission?</a:t>
            </a:r>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17</a:t>
            </a:fld>
            <a:endParaRPr lang="en-US"/>
          </a:p>
        </p:txBody>
      </p:sp>
    </p:spTree>
    <p:extLst>
      <p:ext uri="{BB962C8B-B14F-4D97-AF65-F5344CB8AC3E}">
        <p14:creationId xmlns:p14="http://schemas.microsoft.com/office/powerpoint/2010/main" val="245868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foundational capabilities and four priority areas of focus – </a:t>
            </a:r>
          </a:p>
          <a:p>
            <a:r>
              <a:rPr lang="en-US" dirty="0"/>
              <a:t>One of the four priority areas of focus is driving student success and social mobility. Three signature initiatives have also been identified within this priority area. Remember these signature initiatives as we transition to a conversation about maintaining this social mobility momentum we’ve generated today. </a:t>
            </a:r>
          </a:p>
        </p:txBody>
      </p:sp>
      <p:sp>
        <p:nvSpPr>
          <p:cNvPr id="4" name="Slide Number Placeholder 3"/>
          <p:cNvSpPr>
            <a:spLocks noGrp="1"/>
          </p:cNvSpPr>
          <p:nvPr>
            <p:ph type="sldNum" sz="quarter" idx="5"/>
          </p:nvPr>
        </p:nvSpPr>
        <p:spPr/>
        <p:txBody>
          <a:bodyPr/>
          <a:lstStyle/>
          <a:p>
            <a:fld id="{6EA2E7E3-9AF0-A84C-A264-44C943F312E7}" type="slidenum">
              <a:rPr lang="en-US" smtClean="0"/>
              <a:t>18</a:t>
            </a:fld>
            <a:endParaRPr lang="en-US"/>
          </a:p>
        </p:txBody>
      </p:sp>
    </p:spTree>
    <p:extLst>
      <p:ext uri="{BB962C8B-B14F-4D97-AF65-F5344CB8AC3E}">
        <p14:creationId xmlns:p14="http://schemas.microsoft.com/office/powerpoint/2010/main" val="4132848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highlight>
                  <a:srgbClr val="FFFFFF"/>
                </a:highlight>
                <a:latin typeface="Lato" panose="020F0502020204030203" pitchFamily="34" charset="0"/>
              </a:rPr>
              <a:t>“The Summit is our official kickoff of our discussion in really helping folks understand ‘what does social mobility mean for us as a campus?’” Stansberry said. “What I’m really excited about is our potential – what we can do collectively to improve the lives of our students and their families. I really see this as the catalyst to get us moving.”</a:t>
            </a:r>
          </a:p>
          <a:p>
            <a:endParaRPr lang="en-US" b="0" i="0" dirty="0">
              <a:solidFill>
                <a:srgbClr val="303030"/>
              </a:solidFill>
              <a:effectLst/>
              <a:highlight>
                <a:srgbClr val="FFFFFF"/>
              </a:highlight>
              <a:latin typeface="Lato" panose="020F0502020204030203" pitchFamily="34" charset="0"/>
            </a:endParaRP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Strategies to continue</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Strategies to elevate</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Strategies to innovate </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Faculty folders</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Resource Cards</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One-stop Shop Webpages </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Think inside the classroom (syllabus information)</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Think outside the classroom </a:t>
            </a:r>
          </a:p>
          <a:p>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19</a:t>
            </a:fld>
            <a:endParaRPr lang="en-US"/>
          </a:p>
        </p:txBody>
      </p:sp>
    </p:spTree>
    <p:extLst>
      <p:ext uri="{BB962C8B-B14F-4D97-AF65-F5344CB8AC3E}">
        <p14:creationId xmlns:p14="http://schemas.microsoft.com/office/powerpoint/2010/main" val="197244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highlight>
                  <a:srgbClr val="FFFFFF"/>
                </a:highlight>
                <a:latin typeface="Lato" panose="020F0502020204030203" pitchFamily="34" charset="0"/>
              </a:rPr>
              <a:t>“The Summit is our official kickoff of our discussion in really helping folks understand ‘what does social mobility mean for us as a campus?’” Stansberry said. “What I’m really excited about is our potential – what we can do collectively to improve the lives of our students and their families. I really see this as the catalyst to get us moving.”</a:t>
            </a:r>
          </a:p>
          <a:p>
            <a:endParaRPr lang="en-US" b="0" i="0" dirty="0">
              <a:solidFill>
                <a:srgbClr val="303030"/>
              </a:solidFill>
              <a:effectLst/>
              <a:highlight>
                <a:srgbClr val="FFFFFF"/>
              </a:highlight>
              <a:latin typeface="Lato" panose="020F0502020204030203" pitchFamily="34" charset="0"/>
            </a:endParaRP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Strategies to continue</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Strategies to elevate</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Strategies to innovate </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Faculty folders</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Resource Cards</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One-stop Shop Webpages </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Think inside the classroom (syllabus information)</a:t>
            </a:r>
          </a:p>
          <a:p>
            <a:pPr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Think outside the classroom </a:t>
            </a:r>
          </a:p>
          <a:p>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20</a:t>
            </a:fld>
            <a:endParaRPr lang="en-US"/>
          </a:p>
        </p:txBody>
      </p:sp>
    </p:spTree>
    <p:extLst>
      <p:ext uri="{BB962C8B-B14F-4D97-AF65-F5344CB8AC3E}">
        <p14:creationId xmlns:p14="http://schemas.microsoft.com/office/powerpoint/2010/main" val="74532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21</a:t>
            </a:fld>
            <a:endParaRPr lang="en-US"/>
          </a:p>
        </p:txBody>
      </p:sp>
    </p:spTree>
    <p:extLst>
      <p:ext uri="{BB962C8B-B14F-4D97-AF65-F5344CB8AC3E}">
        <p14:creationId xmlns:p14="http://schemas.microsoft.com/office/powerpoint/2010/main" val="208515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highlight>
                  <a:srgbClr val="FFFFFF"/>
                </a:highlight>
                <a:latin typeface="Roboto" pitchFamily="2" charset="0"/>
              </a:rPr>
              <a:t>The Brookings Institution, often stylized as Brookings, is an American think tank that conducts research and education in the social sciences, primarily in economics, metropolitan policy, governance, foreign policy, global economy, and economic development. While this video is from 2014, it’s still relevant a decade later. </a:t>
            </a:r>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4</a:t>
            </a:fld>
            <a:endParaRPr lang="en-US"/>
          </a:p>
        </p:txBody>
      </p:sp>
    </p:spTree>
    <p:extLst>
      <p:ext uri="{BB962C8B-B14F-4D97-AF65-F5344CB8AC3E}">
        <p14:creationId xmlns:p14="http://schemas.microsoft.com/office/powerpoint/2010/main" val="260464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03030"/>
                </a:solidFill>
                <a:effectLst/>
                <a:highlight>
                  <a:srgbClr val="FFFFFF"/>
                </a:highlight>
                <a:latin typeface="Lato" panose="020F0502020204030203" pitchFamily="34" charset="0"/>
              </a:rPr>
              <a:t>https://</a:t>
            </a:r>
            <a:r>
              <a:rPr lang="en-US" b="0" i="0" dirty="0" err="1">
                <a:solidFill>
                  <a:srgbClr val="303030"/>
                </a:solidFill>
                <a:effectLst/>
                <a:highlight>
                  <a:srgbClr val="FFFFFF"/>
                </a:highlight>
                <a:latin typeface="Lato" panose="020F0502020204030203" pitchFamily="34" charset="0"/>
              </a:rPr>
              <a:t>www.clayton.edu</a:t>
            </a:r>
            <a:r>
              <a:rPr lang="en-US" b="0" i="0" dirty="0">
                <a:solidFill>
                  <a:srgbClr val="303030"/>
                </a:solidFill>
                <a:effectLst/>
                <a:highlight>
                  <a:srgbClr val="FFFFFF"/>
                </a:highlight>
                <a:latin typeface="Lato" panose="020F0502020204030203" pitchFamily="34" charset="0"/>
              </a:rPr>
              <a:t>/news/clayton-state-university-set-to-host-inaugural-social-mobility-summit </a:t>
            </a:r>
          </a:p>
          <a:p>
            <a:pPr algn="l" fontAlgn="base"/>
            <a:endParaRPr lang="en-US" b="0" i="0" dirty="0">
              <a:solidFill>
                <a:srgbClr val="303030"/>
              </a:solidFill>
              <a:effectLst/>
              <a:highlight>
                <a:srgbClr val="FFFFFF"/>
              </a:highlight>
              <a:latin typeface="Lato" panose="020F0502020204030203" pitchFamily="34" charset="0"/>
            </a:endParaRPr>
          </a:p>
          <a:p>
            <a:pPr algn="l" fontAlgn="base"/>
            <a:r>
              <a:rPr lang="en-US" b="0" i="0" dirty="0">
                <a:solidFill>
                  <a:srgbClr val="303030"/>
                </a:solidFill>
                <a:effectLst/>
                <a:highlight>
                  <a:srgbClr val="FFFFFF"/>
                </a:highlight>
                <a:latin typeface="Lato" panose="020F0502020204030203" pitchFamily="34" charset="0"/>
              </a:rPr>
              <a:t>Clayton State University defines social mobility as, simply, “a change in social status,” further stating its focus as an institution centered on upward social mobility – the “improved outcomes related to socioeconomic status.”</a:t>
            </a:r>
          </a:p>
          <a:p>
            <a:pPr algn="l" fontAlgn="base"/>
            <a:endParaRPr lang="en-US" b="0" i="0" dirty="0">
              <a:solidFill>
                <a:srgbClr val="303030"/>
              </a:solidFill>
              <a:effectLst/>
              <a:highlight>
                <a:srgbClr val="FFFFFF"/>
              </a:highlight>
              <a:latin typeface="Lato" panose="020F0502020204030203" pitchFamily="34" charset="0"/>
            </a:endParaRPr>
          </a:p>
          <a:p>
            <a:pPr algn="l" fontAlgn="base"/>
            <a:r>
              <a:rPr lang="en-US" b="0" i="0" dirty="0">
                <a:solidFill>
                  <a:srgbClr val="303030"/>
                </a:solidFill>
                <a:effectLst/>
                <a:highlight>
                  <a:srgbClr val="FFFFFF"/>
                </a:highlight>
                <a:latin typeface="Lato" panose="020F0502020204030203" pitchFamily="34" charset="0"/>
              </a:rPr>
              <a:t>The university further states that upward social mobility “goes beyond making more money” and includes opportunities such as increased job prospects, better healthcare, affordable insurance, retirement benefits, better housing options, and more. </a:t>
            </a:r>
          </a:p>
          <a:p>
            <a:pPr algn="l" fontAlgn="base"/>
            <a:endParaRPr lang="en-US" b="0" i="0" dirty="0">
              <a:solidFill>
                <a:srgbClr val="303030"/>
              </a:solidFill>
              <a:effectLst/>
              <a:highlight>
                <a:srgbClr val="FFFFFF"/>
              </a:highlight>
              <a:latin typeface="Lato" panose="020F0502020204030203" pitchFamily="34" charset="0"/>
            </a:endParaRPr>
          </a:p>
          <a:p>
            <a:pPr algn="l" fontAlgn="base"/>
            <a:r>
              <a:rPr lang="en-US" b="0" i="0" dirty="0">
                <a:solidFill>
                  <a:srgbClr val="303030"/>
                </a:solidFill>
                <a:effectLst/>
                <a:highlight>
                  <a:srgbClr val="FFFFFF"/>
                </a:highlight>
                <a:latin typeface="Lato" panose="020F0502020204030203" pitchFamily="34" charset="0"/>
              </a:rPr>
              <a:t>President EN opened our summit this morning by… </a:t>
            </a:r>
          </a:p>
          <a:p>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5</a:t>
            </a:fld>
            <a:endParaRPr lang="en-US"/>
          </a:p>
        </p:txBody>
      </p:sp>
    </p:spTree>
    <p:extLst>
      <p:ext uri="{BB962C8B-B14F-4D97-AF65-F5344CB8AC3E}">
        <p14:creationId xmlns:p14="http://schemas.microsoft.com/office/powerpoint/2010/main" val="108482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highlight>
                  <a:srgbClr val="FFFFFF"/>
                </a:highlight>
                <a:latin typeface="Lato" panose="020F0502020204030203" pitchFamily="34" charset="0"/>
              </a:rPr>
              <a:t>“When people think of social mobility, they often focus on moving from one income class to the next,” Lewis said. “While income is a part of it, it’s also about access to education, day care for students with families, health care opportunities, and more. All of these social indicators of success really fall under the umbrella of social mobility to me.”</a:t>
            </a:r>
          </a:p>
          <a:p>
            <a:endParaRPr lang="en-US" b="0" i="0" dirty="0">
              <a:solidFill>
                <a:srgbClr val="303030"/>
              </a:solidFill>
              <a:effectLst/>
              <a:highlight>
                <a:srgbClr val="FFFFFF"/>
              </a:highlight>
              <a:latin typeface="Lato" panose="020F0502020204030203" pitchFamily="34" charset="0"/>
            </a:endParaRPr>
          </a:p>
          <a:p>
            <a:r>
              <a:rPr lang="en-US" b="0" i="0" dirty="0">
                <a:solidFill>
                  <a:srgbClr val="303030"/>
                </a:solidFill>
                <a:effectLst/>
                <a:highlight>
                  <a:srgbClr val="FFFFFF"/>
                </a:highlight>
                <a:latin typeface="Lato" panose="020F0502020204030203" pitchFamily="34" charset="0"/>
              </a:rPr>
              <a:t>“We're trying to help promote the individual students in the area through long-term generational success,” </a:t>
            </a:r>
            <a:r>
              <a:rPr lang="en-US" b="0" i="0" dirty="0" err="1">
                <a:solidFill>
                  <a:srgbClr val="303030"/>
                </a:solidFill>
                <a:effectLst/>
                <a:highlight>
                  <a:srgbClr val="FFFFFF"/>
                </a:highlight>
                <a:latin typeface="Lato" panose="020F0502020204030203" pitchFamily="34" charset="0"/>
              </a:rPr>
              <a:t>Meddaugh</a:t>
            </a:r>
            <a:r>
              <a:rPr lang="en-US" b="0" i="0" dirty="0">
                <a:solidFill>
                  <a:srgbClr val="303030"/>
                </a:solidFill>
                <a:effectLst/>
                <a:highlight>
                  <a:srgbClr val="FFFFFF"/>
                </a:highlight>
                <a:latin typeface="Lato" panose="020F0502020204030203" pitchFamily="34" charset="0"/>
              </a:rPr>
              <a:t> said. “By investing in the local area, helping our students obtain their education, and raising their social mobility, they can help revitalize the greater Clayton community and south metro Atlanta.”</a:t>
            </a:r>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6</a:t>
            </a:fld>
            <a:endParaRPr lang="en-US"/>
          </a:p>
        </p:txBody>
      </p:sp>
    </p:spTree>
    <p:extLst>
      <p:ext uri="{BB962C8B-B14F-4D97-AF65-F5344CB8AC3E}">
        <p14:creationId xmlns:p14="http://schemas.microsoft.com/office/powerpoint/2010/main" val="291173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highlight>
                  <a:srgbClr val="FFFFFF"/>
                </a:highlight>
                <a:latin typeface="Lato" panose="020F0502020204030203" pitchFamily="34" charset="0"/>
              </a:rPr>
              <a:t>“When people think of social mobility, they often focus on moving from one income class to the next,” Lewis said. “While income is a part of it, it’s also about access to education, day care for students with families, health care opportunities, and more. All of these social indicators of success really fall under the umbrella of social mobility to me.”</a:t>
            </a:r>
          </a:p>
          <a:p>
            <a:endParaRPr lang="en-US" b="0" i="0" dirty="0">
              <a:solidFill>
                <a:srgbClr val="303030"/>
              </a:solidFill>
              <a:effectLst/>
              <a:highlight>
                <a:srgbClr val="FFFFFF"/>
              </a:highlight>
              <a:latin typeface="Lato" panose="020F0502020204030203" pitchFamily="34" charset="0"/>
            </a:endParaRPr>
          </a:p>
          <a:p>
            <a:r>
              <a:rPr lang="en-US" b="0" i="0" dirty="0">
                <a:solidFill>
                  <a:srgbClr val="303030"/>
                </a:solidFill>
                <a:effectLst/>
                <a:highlight>
                  <a:srgbClr val="FFFFFF"/>
                </a:highlight>
                <a:latin typeface="Lato" panose="020F0502020204030203" pitchFamily="34" charset="0"/>
              </a:rPr>
              <a:t>“We're trying to help promote the individual students in the area through long-term generational success,” </a:t>
            </a:r>
            <a:r>
              <a:rPr lang="en-US" b="0" i="0" dirty="0" err="1">
                <a:solidFill>
                  <a:srgbClr val="303030"/>
                </a:solidFill>
                <a:effectLst/>
                <a:highlight>
                  <a:srgbClr val="FFFFFF"/>
                </a:highlight>
                <a:latin typeface="Lato" panose="020F0502020204030203" pitchFamily="34" charset="0"/>
              </a:rPr>
              <a:t>Meddaugh</a:t>
            </a:r>
            <a:r>
              <a:rPr lang="en-US" b="0" i="0" dirty="0">
                <a:solidFill>
                  <a:srgbClr val="303030"/>
                </a:solidFill>
                <a:effectLst/>
                <a:highlight>
                  <a:srgbClr val="FFFFFF"/>
                </a:highlight>
                <a:latin typeface="Lato" panose="020F0502020204030203" pitchFamily="34" charset="0"/>
              </a:rPr>
              <a:t> said. “By investing in the local area, helping our students obtain their education, and raising their social mobility, they can help revitalize the greater Clayton community and south metro Atlanta.”</a:t>
            </a:r>
            <a:endParaRPr lang="en-US" dirty="0"/>
          </a:p>
        </p:txBody>
      </p:sp>
      <p:sp>
        <p:nvSpPr>
          <p:cNvPr id="4" name="Slide Number Placeholder 3"/>
          <p:cNvSpPr>
            <a:spLocks noGrp="1"/>
          </p:cNvSpPr>
          <p:nvPr>
            <p:ph type="sldNum" sz="quarter" idx="5"/>
          </p:nvPr>
        </p:nvSpPr>
        <p:spPr/>
        <p:txBody>
          <a:bodyPr/>
          <a:lstStyle/>
          <a:p>
            <a:fld id="{6EA2E7E3-9AF0-A84C-A264-44C943F312E7}" type="slidenum">
              <a:rPr lang="en-US" smtClean="0"/>
              <a:t>7</a:t>
            </a:fld>
            <a:endParaRPr lang="en-US"/>
          </a:p>
        </p:txBody>
      </p:sp>
    </p:spTree>
    <p:extLst>
      <p:ext uri="{BB962C8B-B14F-4D97-AF65-F5344CB8AC3E}">
        <p14:creationId xmlns:p14="http://schemas.microsoft.com/office/powerpoint/2010/main" val="205777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Building on the ROI data presented by President Neufeldt, here are additional elements...</a:t>
            </a:r>
            <a:endParaRPr lang="en-US"/>
          </a:p>
          <a:p>
            <a:pPr marL="0" marR="0" lvl="0" indent="0" algn="l" defTabSz="914400">
              <a:lnSpc>
                <a:spcPct val="100000"/>
              </a:lnSpc>
              <a:spcBef>
                <a:spcPts val="0"/>
              </a:spcBef>
              <a:spcAft>
                <a:spcPts val="0"/>
              </a:spcAft>
              <a:buClrTx/>
              <a:buSzTx/>
              <a:buFontTx/>
              <a:buNone/>
              <a:tabLst/>
              <a:defRPr/>
            </a:pPr>
            <a:r>
              <a:rPr lang="en-US" dirty="0"/>
              <a:t>https://</a:t>
            </a:r>
            <a:r>
              <a:rPr lang="en-US"/>
              <a:t>stradaeducation.org</a:t>
            </a:r>
            <a:r>
              <a:rPr lang="en-US" dirty="0"/>
              <a:t>/state-opportunity-index-states/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Strada collaborates with students, policymakers, educators, and employers across the U.S. to strengthen the link between education and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State Opportunity Index produces state-by-state profiles which provides a breakdown of state progress for return on investment and the five priority areas.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3F6B"/>
                </a:solidFill>
                <a:effectLst/>
                <a:highlight>
                  <a:srgbClr val="FFFFFF"/>
                </a:highlight>
                <a:latin typeface="SimplonNorm"/>
              </a:rPr>
              <a:t>Clear outcomes: empowering individuals to make informed decisions about their education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3F6B"/>
                </a:solidFill>
                <a:effectLst/>
                <a:highlight>
                  <a:srgbClr val="FFFFFF"/>
                </a:highlight>
                <a:latin typeface="SimplonNorm"/>
              </a:rPr>
              <a:t>Quality Coaching ** highlighted because of student affairs/institutional connections. YOU are empowered to positively impact this area.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3F6B"/>
                </a:solidFill>
                <a:effectLst/>
                <a:highlight>
                  <a:srgbClr val="FFFFFF"/>
                </a:highlight>
                <a:latin typeface="SimplonNorm"/>
              </a:rPr>
              <a:t>Affordability: equitable opportunities for success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3F6B"/>
                </a:solidFill>
                <a:effectLst/>
                <a:highlight>
                  <a:srgbClr val="FFFFFF"/>
                </a:highlight>
                <a:latin typeface="SimplonNorm"/>
              </a:rPr>
              <a:t>Work-Based Learning ** highlighted because of student affairs/institutional connections. YOU are empowered to positively impact this area.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3F6B"/>
                </a:solidFill>
                <a:effectLst/>
                <a:highlight>
                  <a:srgbClr val="FFFFFF"/>
                </a:highlight>
                <a:latin typeface="SimplonNorm"/>
              </a:rPr>
              <a:t>Employer Alignment: degree programs that lead to quality jobs and mobility </a:t>
            </a:r>
          </a:p>
        </p:txBody>
      </p:sp>
      <p:sp>
        <p:nvSpPr>
          <p:cNvPr id="4" name="Slide Number Placeholder 3"/>
          <p:cNvSpPr>
            <a:spLocks noGrp="1"/>
          </p:cNvSpPr>
          <p:nvPr>
            <p:ph type="sldNum" sz="quarter" idx="5"/>
          </p:nvPr>
        </p:nvSpPr>
        <p:spPr/>
        <p:txBody>
          <a:bodyPr/>
          <a:lstStyle/>
          <a:p>
            <a:fld id="{6EA2E7E3-9AF0-A84C-A264-44C943F312E7}" type="slidenum">
              <a:rPr lang="en-US" smtClean="0"/>
              <a:t>8</a:t>
            </a:fld>
            <a:endParaRPr lang="en-US"/>
          </a:p>
        </p:txBody>
      </p:sp>
    </p:spTree>
    <p:extLst>
      <p:ext uri="{BB962C8B-B14F-4D97-AF65-F5344CB8AC3E}">
        <p14:creationId xmlns:p14="http://schemas.microsoft.com/office/powerpoint/2010/main" val="363004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https://</a:t>
            </a:r>
            <a:r>
              <a:rPr lang="en-US" b="0" i="0" dirty="0" err="1">
                <a:solidFill>
                  <a:srgbClr val="003F6B"/>
                </a:solidFill>
                <a:effectLst/>
                <a:highlight>
                  <a:srgbClr val="FFFFFF"/>
                </a:highlight>
                <a:latin typeface="SimplonNorm"/>
              </a:rPr>
              <a:t>www.usg.edu</a:t>
            </a:r>
            <a:r>
              <a:rPr lang="en-US" b="0" i="0" dirty="0">
                <a:solidFill>
                  <a:srgbClr val="003F6B"/>
                </a:solidFill>
                <a:effectLst/>
                <a:highlight>
                  <a:srgbClr val="FFFFFF"/>
                </a:highlight>
                <a:latin typeface="SimplonNorm"/>
              </a:rPr>
              <a:t>/research/</a:t>
            </a:r>
            <a:r>
              <a:rPr lang="en-US" b="0" i="0" dirty="0" err="1">
                <a:solidFill>
                  <a:srgbClr val="003F6B"/>
                </a:solidFill>
                <a:effectLst/>
                <a:highlight>
                  <a:srgbClr val="FFFFFF"/>
                </a:highlight>
                <a:latin typeface="SimplonNorm"/>
              </a:rPr>
              <a:t>data_dashboards</a:t>
            </a: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University of Georgia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Enrollment reports, credit hour reports, degree reports, transfer student reports, financial aid reports, data dashboards… </a:t>
            </a:r>
          </a:p>
        </p:txBody>
      </p:sp>
      <p:sp>
        <p:nvSpPr>
          <p:cNvPr id="4" name="Slide Number Placeholder 3"/>
          <p:cNvSpPr>
            <a:spLocks noGrp="1"/>
          </p:cNvSpPr>
          <p:nvPr>
            <p:ph type="sldNum" sz="quarter" idx="5"/>
          </p:nvPr>
        </p:nvSpPr>
        <p:spPr/>
        <p:txBody>
          <a:bodyPr/>
          <a:lstStyle/>
          <a:p>
            <a:fld id="{6EA2E7E3-9AF0-A84C-A264-44C943F312E7}" type="slidenum">
              <a:rPr lang="en-US" smtClean="0"/>
              <a:t>9</a:t>
            </a:fld>
            <a:endParaRPr lang="en-US"/>
          </a:p>
        </p:txBody>
      </p:sp>
    </p:spTree>
    <p:extLst>
      <p:ext uri="{BB962C8B-B14F-4D97-AF65-F5344CB8AC3E}">
        <p14:creationId xmlns:p14="http://schemas.microsoft.com/office/powerpoint/2010/main" val="147938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these data came from IPEDS: https://</a:t>
            </a:r>
            <a:r>
              <a:rPr lang="en-US" dirty="0" err="1"/>
              <a:t>nces.ed.gov</a:t>
            </a:r>
            <a:r>
              <a:rPr lang="en-US" dirty="0"/>
              <a:t>/</a:t>
            </a:r>
            <a:r>
              <a:rPr lang="en-US" dirty="0" err="1"/>
              <a:t>collegenavigator</a:t>
            </a:r>
            <a:r>
              <a:rPr lang="en-US" dirty="0"/>
              <a:t>/?q=</a:t>
            </a:r>
            <a:r>
              <a:rPr lang="en-US" dirty="0" err="1"/>
              <a:t>clayton+state+university&amp;s</a:t>
            </a:r>
            <a:r>
              <a:rPr lang="en-US" dirty="0"/>
              <a:t>=</a:t>
            </a:r>
            <a:r>
              <a:rPr lang="en-US" dirty="0" err="1"/>
              <a:t>all&amp;id</a:t>
            </a:r>
            <a:r>
              <a:rPr lang="en-US" dirty="0"/>
              <a:t>=139311#retgrad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varies on the Georgia System Reports: https://</a:t>
            </a:r>
            <a:r>
              <a:rPr lang="en-US" dirty="0" err="1"/>
              <a:t>www.usg.edu</a:t>
            </a:r>
            <a:r>
              <a:rPr lang="en-US" dirty="0"/>
              <a:t>/research/</a:t>
            </a:r>
            <a:r>
              <a:rPr lang="en-US" dirty="0" err="1"/>
              <a:t>usgbythenumbers</a:t>
            </a:r>
            <a:r>
              <a:rPr lang="en-US" dirty="0"/>
              <a:t> </a:t>
            </a:r>
          </a:p>
        </p:txBody>
      </p:sp>
      <p:sp>
        <p:nvSpPr>
          <p:cNvPr id="4" name="Slide Number Placeholder 3"/>
          <p:cNvSpPr>
            <a:spLocks noGrp="1"/>
          </p:cNvSpPr>
          <p:nvPr>
            <p:ph type="sldNum" sz="quarter" idx="5"/>
          </p:nvPr>
        </p:nvSpPr>
        <p:spPr/>
        <p:txBody>
          <a:bodyPr/>
          <a:lstStyle/>
          <a:p>
            <a:fld id="{6EA2E7E3-9AF0-A84C-A264-44C943F312E7}" type="slidenum">
              <a:rPr lang="en-US" smtClean="0"/>
              <a:t>10</a:t>
            </a:fld>
            <a:endParaRPr lang="en-US"/>
          </a:p>
        </p:txBody>
      </p:sp>
    </p:spTree>
    <p:extLst>
      <p:ext uri="{BB962C8B-B14F-4D97-AF65-F5344CB8AC3E}">
        <p14:creationId xmlns:p14="http://schemas.microsoft.com/office/powerpoint/2010/main" val="103079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https://</a:t>
            </a:r>
            <a:r>
              <a:rPr lang="en-US" b="0" i="0" dirty="0" err="1">
                <a:solidFill>
                  <a:srgbClr val="003F6B"/>
                </a:solidFill>
                <a:effectLst/>
                <a:highlight>
                  <a:srgbClr val="FFFFFF"/>
                </a:highlight>
                <a:latin typeface="SimplonNorm"/>
              </a:rPr>
              <a:t>www.usg.edu</a:t>
            </a:r>
            <a:r>
              <a:rPr lang="en-US" b="0" i="0" dirty="0">
                <a:solidFill>
                  <a:srgbClr val="003F6B"/>
                </a:solidFill>
                <a:effectLst/>
                <a:highlight>
                  <a:srgbClr val="FFFFFF"/>
                </a:highlight>
                <a:latin typeface="SimplonNorm"/>
              </a:rPr>
              <a:t>/research/</a:t>
            </a:r>
            <a:r>
              <a:rPr lang="en-US" b="0" i="0" dirty="0" err="1">
                <a:solidFill>
                  <a:srgbClr val="003F6B"/>
                </a:solidFill>
                <a:effectLst/>
                <a:highlight>
                  <a:srgbClr val="FFFFFF"/>
                </a:highlight>
                <a:latin typeface="SimplonNorm"/>
              </a:rPr>
              <a:t>data_dashboards</a:t>
            </a: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3F6B"/>
              </a:solidFill>
              <a:effectLst/>
              <a:highlight>
                <a:srgbClr val="FFFFFF"/>
              </a:highlight>
              <a:latin typeface="SimplonNor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F6B"/>
                </a:solidFill>
                <a:effectLst/>
                <a:highlight>
                  <a:srgbClr val="FFFFFF"/>
                </a:highlight>
                <a:latin typeface="SimplonNorm"/>
              </a:rPr>
              <a:t>You can disaggregate by gender, ethnicity, institutions, degree levels, and even customize your own reports. </a:t>
            </a:r>
          </a:p>
        </p:txBody>
      </p:sp>
      <p:sp>
        <p:nvSpPr>
          <p:cNvPr id="4" name="Slide Number Placeholder 3"/>
          <p:cNvSpPr>
            <a:spLocks noGrp="1"/>
          </p:cNvSpPr>
          <p:nvPr>
            <p:ph type="sldNum" sz="quarter" idx="5"/>
          </p:nvPr>
        </p:nvSpPr>
        <p:spPr/>
        <p:txBody>
          <a:bodyPr/>
          <a:lstStyle/>
          <a:p>
            <a:fld id="{6EA2E7E3-9AF0-A84C-A264-44C943F312E7}" type="slidenum">
              <a:rPr lang="en-US" smtClean="0"/>
              <a:t>11</a:t>
            </a:fld>
            <a:endParaRPr lang="en-US"/>
          </a:p>
        </p:txBody>
      </p:sp>
    </p:spTree>
    <p:extLst>
      <p:ext uri="{BB962C8B-B14F-4D97-AF65-F5344CB8AC3E}">
        <p14:creationId xmlns:p14="http://schemas.microsoft.com/office/powerpoint/2010/main" val="204416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5591B1-1C9A-4492-93A8-2D939A104F53}" type="datetimeFigureOut">
              <a:rPr lang="en-US" smtClean="0"/>
              <a:t>6/15/24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DB7-850B-44EA-8FFE-ADA20E9E2956}" type="slidenum">
              <a:rPr lang="en-US" smtClean="0"/>
              <a:t>‹#›</a:t>
            </a:fld>
            <a:endParaRPr lang="en-US"/>
          </a:p>
        </p:txBody>
      </p:sp>
    </p:spTree>
    <p:extLst>
      <p:ext uri="{BB962C8B-B14F-4D97-AF65-F5344CB8AC3E}">
        <p14:creationId xmlns:p14="http://schemas.microsoft.com/office/powerpoint/2010/main" val="408100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4652157" cy="6858000"/>
          </a:xfrm>
          <a:custGeom>
            <a:avLst/>
            <a:gdLst>
              <a:gd name="connsiteX0" fmla="*/ 0 w 4652157"/>
              <a:gd name="connsiteY0" fmla="*/ 0 h 6858000"/>
              <a:gd name="connsiteX1" fmla="*/ 4652157 w 4652157"/>
              <a:gd name="connsiteY1" fmla="*/ 0 h 6858000"/>
              <a:gd name="connsiteX2" fmla="*/ 0 w 4652157"/>
              <a:gd name="connsiteY2" fmla="*/ 6858000 h 6858000"/>
            </a:gdLst>
            <a:ahLst/>
            <a:cxnLst>
              <a:cxn ang="0">
                <a:pos x="connsiteX0" y="connsiteY0"/>
              </a:cxn>
              <a:cxn ang="0">
                <a:pos x="connsiteX1" y="connsiteY1"/>
              </a:cxn>
              <a:cxn ang="0">
                <a:pos x="connsiteX2" y="connsiteY2"/>
              </a:cxn>
            </a:cxnLst>
            <a:rect l="l" t="t" r="r" b="b"/>
            <a:pathLst>
              <a:path w="4652157" h="6858000">
                <a:moveTo>
                  <a:pt x="0" y="0"/>
                </a:moveTo>
                <a:lnTo>
                  <a:pt x="4652157" y="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97590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rot="5400000">
            <a:off x="5105401" y="-781051"/>
            <a:ext cx="1981200" cy="12192001"/>
          </a:xfrm>
          <a:prstGeom prst="rect">
            <a:avLst/>
          </a:prstGeom>
          <a:gradFill flip="none" rotWithShape="1">
            <a:gsLst>
              <a:gs pos="0">
                <a:schemeClr val="accent4"/>
              </a:gs>
              <a:gs pos="100000">
                <a:schemeClr val="accent3"/>
              </a:gs>
              <a:gs pos="88000">
                <a:srgbClr val="154077"/>
              </a:gs>
              <a:gs pos="44000">
                <a:schemeClr val="accent2"/>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8662768" y="0"/>
            <a:ext cx="2919632" cy="6858000"/>
          </a:xfrm>
          <a:custGeom>
            <a:avLst/>
            <a:gdLst>
              <a:gd name="connsiteX0" fmla="*/ 0 w 2919632"/>
              <a:gd name="connsiteY0" fmla="*/ 0 h 6858000"/>
              <a:gd name="connsiteX1" fmla="*/ 2919632 w 2919632"/>
              <a:gd name="connsiteY1" fmla="*/ 0 h 6858000"/>
              <a:gd name="connsiteX2" fmla="*/ 2919632 w 2919632"/>
              <a:gd name="connsiteY2" fmla="*/ 6858000 h 6858000"/>
              <a:gd name="connsiteX3" fmla="*/ 0 w 291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19632" h="6858000">
                <a:moveTo>
                  <a:pt x="0" y="0"/>
                </a:moveTo>
                <a:lnTo>
                  <a:pt x="2919632" y="0"/>
                </a:lnTo>
                <a:lnTo>
                  <a:pt x="2919632"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95624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043319" y="0"/>
            <a:ext cx="5781368" cy="6858000"/>
          </a:xfrm>
          <a:custGeom>
            <a:avLst/>
            <a:gdLst>
              <a:gd name="connsiteX0" fmla="*/ 2445056 w 5781368"/>
              <a:gd name="connsiteY0" fmla="*/ 0 h 6858000"/>
              <a:gd name="connsiteX1" fmla="*/ 5781368 w 5781368"/>
              <a:gd name="connsiteY1" fmla="*/ 0 h 6858000"/>
              <a:gd name="connsiteX2" fmla="*/ 3336312 w 5781368"/>
              <a:gd name="connsiteY2" fmla="*/ 6858000 h 6858000"/>
              <a:gd name="connsiteX3" fmla="*/ 0 w 5781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81368" h="6858000">
                <a:moveTo>
                  <a:pt x="2445056" y="0"/>
                </a:moveTo>
                <a:lnTo>
                  <a:pt x="5781368" y="0"/>
                </a:lnTo>
                <a:lnTo>
                  <a:pt x="3336312"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85731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654710" cy="6858000"/>
          </a:xfrm>
          <a:custGeom>
            <a:avLst/>
            <a:gdLst>
              <a:gd name="connsiteX0" fmla="*/ 0 w 2654710"/>
              <a:gd name="connsiteY0" fmla="*/ 0 h 6858000"/>
              <a:gd name="connsiteX1" fmla="*/ 2654710 w 2654710"/>
              <a:gd name="connsiteY1" fmla="*/ 0 h 6858000"/>
              <a:gd name="connsiteX2" fmla="*/ 2654710 w 2654710"/>
              <a:gd name="connsiteY2" fmla="*/ 6858000 h 6858000"/>
              <a:gd name="connsiteX3" fmla="*/ 0 w 26547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4710" h="6858000">
                <a:moveTo>
                  <a:pt x="0" y="0"/>
                </a:moveTo>
                <a:lnTo>
                  <a:pt x="2654710" y="0"/>
                </a:lnTo>
                <a:lnTo>
                  <a:pt x="265471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91696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95798" y="678426"/>
            <a:ext cx="6428000" cy="5524029"/>
          </a:xfrm>
          <a:custGeom>
            <a:avLst/>
            <a:gdLst>
              <a:gd name="connsiteX0" fmla="*/ 2286248 w 6428000"/>
              <a:gd name="connsiteY0" fmla="*/ 0 h 5524029"/>
              <a:gd name="connsiteX1" fmla="*/ 4674361 w 6428000"/>
              <a:gd name="connsiteY1" fmla="*/ 0 h 5524029"/>
              <a:gd name="connsiteX2" fmla="*/ 5021782 w 6428000"/>
              <a:gd name="connsiteY2" fmla="*/ 0 h 5524029"/>
              <a:gd name="connsiteX3" fmla="*/ 6428000 w 6428000"/>
              <a:gd name="connsiteY3" fmla="*/ 0 h 5524029"/>
              <a:gd name="connsiteX4" fmla="*/ 4039887 w 6428000"/>
              <a:gd name="connsiteY4" fmla="*/ 5524028 h 5524029"/>
              <a:gd name="connsiteX5" fmla="*/ 2286248 w 6428000"/>
              <a:gd name="connsiteY5" fmla="*/ 5524028 h 5524029"/>
              <a:gd name="connsiteX6" fmla="*/ 2286248 w 6428000"/>
              <a:gd name="connsiteY6" fmla="*/ 5524029 h 5524029"/>
              <a:gd name="connsiteX7" fmla="*/ 0 w 6428000"/>
              <a:gd name="connsiteY7" fmla="*/ 5524029 h 5524029"/>
              <a:gd name="connsiteX8" fmla="*/ 0 w 6428000"/>
              <a:gd name="connsiteY8" fmla="*/ 1 h 5524029"/>
              <a:gd name="connsiteX9" fmla="*/ 2286248 w 6428000"/>
              <a:gd name="connsiteY9" fmla="*/ 1 h 55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8000" h="5524029">
                <a:moveTo>
                  <a:pt x="2286248" y="0"/>
                </a:moveTo>
                <a:lnTo>
                  <a:pt x="4674361" y="0"/>
                </a:lnTo>
                <a:lnTo>
                  <a:pt x="5021782" y="0"/>
                </a:lnTo>
                <a:lnTo>
                  <a:pt x="6428000" y="0"/>
                </a:lnTo>
                <a:lnTo>
                  <a:pt x="4039887" y="5524028"/>
                </a:lnTo>
                <a:lnTo>
                  <a:pt x="2286248" y="5524028"/>
                </a:lnTo>
                <a:lnTo>
                  <a:pt x="2286248" y="5524029"/>
                </a:lnTo>
                <a:lnTo>
                  <a:pt x="0" y="5524029"/>
                </a:lnTo>
                <a:lnTo>
                  <a:pt x="0" y="1"/>
                </a:lnTo>
                <a:lnTo>
                  <a:pt x="2286248" y="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1" name="Picture Placeholder 10"/>
          <p:cNvSpPr>
            <a:spLocks noGrp="1"/>
          </p:cNvSpPr>
          <p:nvPr>
            <p:ph type="pic" sz="quarter" idx="11"/>
          </p:nvPr>
        </p:nvSpPr>
        <p:spPr>
          <a:xfrm>
            <a:off x="4987252" y="678426"/>
            <a:ext cx="6428000" cy="5524029"/>
          </a:xfrm>
          <a:custGeom>
            <a:avLst/>
            <a:gdLst>
              <a:gd name="connsiteX0" fmla="*/ 4141752 w 6428000"/>
              <a:gd name="connsiteY0" fmla="*/ 0 h 5524029"/>
              <a:gd name="connsiteX1" fmla="*/ 6428000 w 6428000"/>
              <a:gd name="connsiteY1" fmla="*/ 0 h 5524029"/>
              <a:gd name="connsiteX2" fmla="*/ 6428000 w 6428000"/>
              <a:gd name="connsiteY2" fmla="*/ 5524028 h 5524029"/>
              <a:gd name="connsiteX3" fmla="*/ 4141752 w 6428000"/>
              <a:gd name="connsiteY3" fmla="*/ 5524028 h 5524029"/>
              <a:gd name="connsiteX4" fmla="*/ 4141752 w 6428000"/>
              <a:gd name="connsiteY4" fmla="*/ 5524029 h 5524029"/>
              <a:gd name="connsiteX5" fmla="*/ 1753640 w 6428000"/>
              <a:gd name="connsiteY5" fmla="*/ 5524029 h 5524029"/>
              <a:gd name="connsiteX6" fmla="*/ 1406219 w 6428000"/>
              <a:gd name="connsiteY6" fmla="*/ 5524029 h 5524029"/>
              <a:gd name="connsiteX7" fmla="*/ 0 w 6428000"/>
              <a:gd name="connsiteY7" fmla="*/ 5524029 h 5524029"/>
              <a:gd name="connsiteX8" fmla="*/ 2388113 w 6428000"/>
              <a:gd name="connsiteY8" fmla="*/ 1 h 5524029"/>
              <a:gd name="connsiteX9" fmla="*/ 4141752 w 6428000"/>
              <a:gd name="connsiteY9" fmla="*/ 1 h 55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8000" h="5524029">
                <a:moveTo>
                  <a:pt x="4141752" y="0"/>
                </a:moveTo>
                <a:lnTo>
                  <a:pt x="6428000" y="0"/>
                </a:lnTo>
                <a:lnTo>
                  <a:pt x="6428000" y="5524028"/>
                </a:lnTo>
                <a:lnTo>
                  <a:pt x="4141752" y="5524028"/>
                </a:lnTo>
                <a:lnTo>
                  <a:pt x="4141752" y="5524029"/>
                </a:lnTo>
                <a:lnTo>
                  <a:pt x="1753640" y="5524029"/>
                </a:lnTo>
                <a:lnTo>
                  <a:pt x="1406219" y="5524029"/>
                </a:lnTo>
                <a:lnTo>
                  <a:pt x="0" y="5524029"/>
                </a:lnTo>
                <a:lnTo>
                  <a:pt x="2388113" y="1"/>
                </a:lnTo>
                <a:lnTo>
                  <a:pt x="4141752" y="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413653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17538" y="0"/>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3" name="Picture Placeholder 22"/>
          <p:cNvSpPr>
            <a:spLocks noGrp="1"/>
          </p:cNvSpPr>
          <p:nvPr>
            <p:ph type="pic" sz="quarter" idx="11"/>
          </p:nvPr>
        </p:nvSpPr>
        <p:spPr>
          <a:xfrm>
            <a:off x="2754261" y="0"/>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5" name="Picture Placeholder 24"/>
          <p:cNvSpPr>
            <a:spLocks noGrp="1"/>
          </p:cNvSpPr>
          <p:nvPr>
            <p:ph type="pic" sz="quarter" idx="12"/>
          </p:nvPr>
        </p:nvSpPr>
        <p:spPr>
          <a:xfrm>
            <a:off x="2754261" y="2353415"/>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4" name="Picture Placeholder 23"/>
          <p:cNvSpPr>
            <a:spLocks noGrp="1"/>
          </p:cNvSpPr>
          <p:nvPr>
            <p:ph type="pic" sz="quarter" idx="13"/>
          </p:nvPr>
        </p:nvSpPr>
        <p:spPr>
          <a:xfrm>
            <a:off x="217538" y="2353416"/>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6" name="Picture Placeholder 25"/>
          <p:cNvSpPr>
            <a:spLocks noGrp="1"/>
          </p:cNvSpPr>
          <p:nvPr>
            <p:ph type="pic" sz="quarter" idx="14"/>
          </p:nvPr>
        </p:nvSpPr>
        <p:spPr>
          <a:xfrm>
            <a:off x="217538" y="4706831"/>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1" name="Picture Placeholder 20"/>
          <p:cNvSpPr>
            <a:spLocks noGrp="1"/>
          </p:cNvSpPr>
          <p:nvPr>
            <p:ph type="pic" sz="quarter" idx="15"/>
          </p:nvPr>
        </p:nvSpPr>
        <p:spPr>
          <a:xfrm>
            <a:off x="2754261" y="4706831"/>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79159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835742" y="707923"/>
            <a:ext cx="3313548" cy="5442154"/>
          </a:xfrm>
          <a:custGeom>
            <a:avLst/>
            <a:gdLst>
              <a:gd name="connsiteX0" fmla="*/ 0 w 3313548"/>
              <a:gd name="connsiteY0" fmla="*/ 0 h 5442154"/>
              <a:gd name="connsiteX1" fmla="*/ 3313548 w 3313548"/>
              <a:gd name="connsiteY1" fmla="*/ 0 h 5442154"/>
              <a:gd name="connsiteX2" fmla="*/ 3313548 w 3313548"/>
              <a:gd name="connsiteY2" fmla="*/ 5442154 h 5442154"/>
              <a:gd name="connsiteX3" fmla="*/ 0 w 3313548"/>
              <a:gd name="connsiteY3" fmla="*/ 5442154 h 5442154"/>
            </a:gdLst>
            <a:ahLst/>
            <a:cxnLst>
              <a:cxn ang="0">
                <a:pos x="connsiteX0" y="connsiteY0"/>
              </a:cxn>
              <a:cxn ang="0">
                <a:pos x="connsiteX1" y="connsiteY1"/>
              </a:cxn>
              <a:cxn ang="0">
                <a:pos x="connsiteX2" y="connsiteY2"/>
              </a:cxn>
              <a:cxn ang="0">
                <a:pos x="connsiteX3" y="connsiteY3"/>
              </a:cxn>
            </a:cxnLst>
            <a:rect l="l" t="t" r="r" b="b"/>
            <a:pathLst>
              <a:path w="3313548" h="5442154">
                <a:moveTo>
                  <a:pt x="0" y="0"/>
                </a:moveTo>
                <a:lnTo>
                  <a:pt x="3313548" y="0"/>
                </a:lnTo>
                <a:lnTo>
                  <a:pt x="3313548" y="5442154"/>
                </a:lnTo>
                <a:lnTo>
                  <a:pt x="0" y="544215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5" name="Picture Placeholder 14"/>
          <p:cNvSpPr>
            <a:spLocks noGrp="1"/>
          </p:cNvSpPr>
          <p:nvPr>
            <p:ph type="pic" sz="quarter" idx="11"/>
          </p:nvPr>
        </p:nvSpPr>
        <p:spPr>
          <a:xfrm>
            <a:off x="4439226" y="707923"/>
            <a:ext cx="3313548" cy="5442154"/>
          </a:xfrm>
          <a:custGeom>
            <a:avLst/>
            <a:gdLst>
              <a:gd name="connsiteX0" fmla="*/ 0 w 3313548"/>
              <a:gd name="connsiteY0" fmla="*/ 0 h 5442154"/>
              <a:gd name="connsiteX1" fmla="*/ 3313548 w 3313548"/>
              <a:gd name="connsiteY1" fmla="*/ 0 h 5442154"/>
              <a:gd name="connsiteX2" fmla="*/ 3313548 w 3313548"/>
              <a:gd name="connsiteY2" fmla="*/ 5442154 h 5442154"/>
              <a:gd name="connsiteX3" fmla="*/ 0 w 3313548"/>
              <a:gd name="connsiteY3" fmla="*/ 5442154 h 5442154"/>
            </a:gdLst>
            <a:ahLst/>
            <a:cxnLst>
              <a:cxn ang="0">
                <a:pos x="connsiteX0" y="connsiteY0"/>
              </a:cxn>
              <a:cxn ang="0">
                <a:pos x="connsiteX1" y="connsiteY1"/>
              </a:cxn>
              <a:cxn ang="0">
                <a:pos x="connsiteX2" y="connsiteY2"/>
              </a:cxn>
              <a:cxn ang="0">
                <a:pos x="connsiteX3" y="connsiteY3"/>
              </a:cxn>
            </a:cxnLst>
            <a:rect l="l" t="t" r="r" b="b"/>
            <a:pathLst>
              <a:path w="3313548" h="5442154">
                <a:moveTo>
                  <a:pt x="0" y="0"/>
                </a:moveTo>
                <a:lnTo>
                  <a:pt x="3313548" y="0"/>
                </a:lnTo>
                <a:lnTo>
                  <a:pt x="3313548" y="5442154"/>
                </a:lnTo>
                <a:lnTo>
                  <a:pt x="0" y="544215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3" name="Picture Placeholder 12"/>
          <p:cNvSpPr>
            <a:spLocks noGrp="1"/>
          </p:cNvSpPr>
          <p:nvPr>
            <p:ph type="pic" sz="quarter" idx="12"/>
          </p:nvPr>
        </p:nvSpPr>
        <p:spPr>
          <a:xfrm>
            <a:off x="8042710" y="707923"/>
            <a:ext cx="3313548" cy="5442154"/>
          </a:xfrm>
          <a:custGeom>
            <a:avLst/>
            <a:gdLst>
              <a:gd name="connsiteX0" fmla="*/ 0 w 3313548"/>
              <a:gd name="connsiteY0" fmla="*/ 0 h 5442154"/>
              <a:gd name="connsiteX1" fmla="*/ 3313548 w 3313548"/>
              <a:gd name="connsiteY1" fmla="*/ 0 h 5442154"/>
              <a:gd name="connsiteX2" fmla="*/ 3313548 w 3313548"/>
              <a:gd name="connsiteY2" fmla="*/ 5442154 h 5442154"/>
              <a:gd name="connsiteX3" fmla="*/ 0 w 3313548"/>
              <a:gd name="connsiteY3" fmla="*/ 5442154 h 5442154"/>
            </a:gdLst>
            <a:ahLst/>
            <a:cxnLst>
              <a:cxn ang="0">
                <a:pos x="connsiteX0" y="connsiteY0"/>
              </a:cxn>
              <a:cxn ang="0">
                <a:pos x="connsiteX1" y="connsiteY1"/>
              </a:cxn>
              <a:cxn ang="0">
                <a:pos x="connsiteX2" y="connsiteY2"/>
              </a:cxn>
              <a:cxn ang="0">
                <a:pos x="connsiteX3" y="connsiteY3"/>
              </a:cxn>
            </a:cxnLst>
            <a:rect l="l" t="t" r="r" b="b"/>
            <a:pathLst>
              <a:path w="3313548" h="5442154">
                <a:moveTo>
                  <a:pt x="0" y="0"/>
                </a:moveTo>
                <a:lnTo>
                  <a:pt x="3313548" y="0"/>
                </a:lnTo>
                <a:lnTo>
                  <a:pt x="3313548" y="5442154"/>
                </a:lnTo>
                <a:lnTo>
                  <a:pt x="0" y="544215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70366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3622829" y="685800"/>
            <a:ext cx="2644079" cy="5559614"/>
          </a:xfrm>
          <a:custGeom>
            <a:avLst/>
            <a:gdLst>
              <a:gd name="connsiteX0" fmla="*/ 0 w 2644079"/>
              <a:gd name="connsiteY0" fmla="*/ 0 h 5559614"/>
              <a:gd name="connsiteX1" fmla="*/ 2644079 w 2644079"/>
              <a:gd name="connsiteY1" fmla="*/ 0 h 5559614"/>
              <a:gd name="connsiteX2" fmla="*/ 2644079 w 2644079"/>
              <a:gd name="connsiteY2" fmla="*/ 5559614 h 5559614"/>
              <a:gd name="connsiteX3" fmla="*/ 0 w 2644079"/>
              <a:gd name="connsiteY3" fmla="*/ 5559614 h 5559614"/>
            </a:gdLst>
            <a:ahLst/>
            <a:cxnLst>
              <a:cxn ang="0">
                <a:pos x="connsiteX0" y="connsiteY0"/>
              </a:cxn>
              <a:cxn ang="0">
                <a:pos x="connsiteX1" y="connsiteY1"/>
              </a:cxn>
              <a:cxn ang="0">
                <a:pos x="connsiteX2" y="connsiteY2"/>
              </a:cxn>
              <a:cxn ang="0">
                <a:pos x="connsiteX3" y="connsiteY3"/>
              </a:cxn>
            </a:cxnLst>
            <a:rect l="l" t="t" r="r" b="b"/>
            <a:pathLst>
              <a:path w="2644079" h="5559614">
                <a:moveTo>
                  <a:pt x="0" y="0"/>
                </a:moveTo>
                <a:lnTo>
                  <a:pt x="2644079" y="0"/>
                </a:lnTo>
                <a:lnTo>
                  <a:pt x="2644079" y="5559614"/>
                </a:lnTo>
                <a:lnTo>
                  <a:pt x="0" y="55596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3" name="Picture Placeholder 12"/>
          <p:cNvSpPr>
            <a:spLocks noGrp="1"/>
          </p:cNvSpPr>
          <p:nvPr>
            <p:ph type="pic" sz="quarter" idx="12"/>
          </p:nvPr>
        </p:nvSpPr>
        <p:spPr>
          <a:xfrm>
            <a:off x="769375" y="685800"/>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2" name="Picture Placeholder 11"/>
          <p:cNvSpPr>
            <a:spLocks noGrp="1"/>
          </p:cNvSpPr>
          <p:nvPr>
            <p:ph type="pic" sz="quarter" idx="13"/>
          </p:nvPr>
        </p:nvSpPr>
        <p:spPr>
          <a:xfrm>
            <a:off x="769374" y="3556600"/>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12035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0" y="7079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8" name="Picture Placeholder 17"/>
          <p:cNvSpPr>
            <a:spLocks noGrp="1"/>
          </p:cNvSpPr>
          <p:nvPr>
            <p:ph type="pic" sz="quarter" idx="13"/>
          </p:nvPr>
        </p:nvSpPr>
        <p:spPr>
          <a:xfrm>
            <a:off x="0" y="34511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9" name="Picture Placeholder 18"/>
          <p:cNvSpPr>
            <a:spLocks noGrp="1"/>
          </p:cNvSpPr>
          <p:nvPr>
            <p:ph type="pic" sz="quarter" idx="14"/>
          </p:nvPr>
        </p:nvSpPr>
        <p:spPr>
          <a:xfrm>
            <a:off x="8917858" y="7079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6" name="Picture Placeholder 15"/>
          <p:cNvSpPr>
            <a:spLocks noGrp="1"/>
          </p:cNvSpPr>
          <p:nvPr>
            <p:ph type="pic" sz="quarter" idx="15"/>
          </p:nvPr>
        </p:nvSpPr>
        <p:spPr>
          <a:xfrm>
            <a:off x="8917858" y="34511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24865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19650" y="685800"/>
            <a:ext cx="7391400" cy="5503750"/>
          </a:xfrm>
          <a:custGeom>
            <a:avLst/>
            <a:gdLst>
              <a:gd name="connsiteX0" fmla="*/ 4762500 w 7391400"/>
              <a:gd name="connsiteY0" fmla="*/ 0 h 5503750"/>
              <a:gd name="connsiteX1" fmla="*/ 7391400 w 7391400"/>
              <a:gd name="connsiteY1" fmla="*/ 0 h 5503750"/>
              <a:gd name="connsiteX2" fmla="*/ 7391400 w 7391400"/>
              <a:gd name="connsiteY2" fmla="*/ 5503749 h 5503750"/>
              <a:gd name="connsiteX3" fmla="*/ 4762500 w 7391400"/>
              <a:gd name="connsiteY3" fmla="*/ 5503749 h 5503750"/>
              <a:gd name="connsiteX4" fmla="*/ 4762500 w 7391400"/>
              <a:gd name="connsiteY4" fmla="*/ 5503750 h 5503750"/>
              <a:gd name="connsiteX5" fmla="*/ 2016467 w 7391400"/>
              <a:gd name="connsiteY5" fmla="*/ 5503750 h 5503750"/>
              <a:gd name="connsiteX6" fmla="*/ 1616976 w 7391400"/>
              <a:gd name="connsiteY6" fmla="*/ 5503750 h 5503750"/>
              <a:gd name="connsiteX7" fmla="*/ 0 w 7391400"/>
              <a:gd name="connsiteY7" fmla="*/ 5503750 h 5503750"/>
              <a:gd name="connsiteX8" fmla="*/ 2746033 w 7391400"/>
              <a:gd name="connsiteY8" fmla="*/ 1 h 5503750"/>
              <a:gd name="connsiteX9" fmla="*/ 4762500 w 7391400"/>
              <a:gd name="connsiteY9" fmla="*/ 1 h 550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0" h="5503750">
                <a:moveTo>
                  <a:pt x="4762500" y="0"/>
                </a:moveTo>
                <a:lnTo>
                  <a:pt x="7391400" y="0"/>
                </a:lnTo>
                <a:lnTo>
                  <a:pt x="7391400" y="5503749"/>
                </a:lnTo>
                <a:lnTo>
                  <a:pt x="4762500" y="5503749"/>
                </a:lnTo>
                <a:lnTo>
                  <a:pt x="4762500" y="5503750"/>
                </a:lnTo>
                <a:lnTo>
                  <a:pt x="2016467" y="5503750"/>
                </a:lnTo>
                <a:lnTo>
                  <a:pt x="1616976" y="5503750"/>
                </a:lnTo>
                <a:lnTo>
                  <a:pt x="0" y="5503750"/>
                </a:lnTo>
                <a:lnTo>
                  <a:pt x="2746033" y="1"/>
                </a:lnTo>
                <a:lnTo>
                  <a:pt x="4762500" y="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49172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591B1-1C9A-4492-93A8-2D939A104F53}" type="datetimeFigureOut">
              <a:rPr lang="en-US" smtClean="0"/>
              <a:t>6/15/24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DB7-850B-44EA-8FFE-ADA20E9E2956}" type="slidenum">
              <a:rPr lang="en-US" smtClean="0"/>
              <a:t>‹#›</a:t>
            </a:fld>
            <a:endParaRPr lang="en-US"/>
          </a:p>
        </p:txBody>
      </p:sp>
    </p:spTree>
    <p:extLst>
      <p:ext uri="{BB962C8B-B14F-4D97-AF65-F5344CB8AC3E}">
        <p14:creationId xmlns:p14="http://schemas.microsoft.com/office/powerpoint/2010/main" val="372990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445342" y="0"/>
            <a:ext cx="4807974" cy="6858000"/>
          </a:xfrm>
          <a:custGeom>
            <a:avLst/>
            <a:gdLst>
              <a:gd name="connsiteX0" fmla="*/ 0 w 4807974"/>
              <a:gd name="connsiteY0" fmla="*/ 0 h 6858000"/>
              <a:gd name="connsiteX1" fmla="*/ 4807974 w 4807974"/>
              <a:gd name="connsiteY1" fmla="*/ 0 h 6858000"/>
              <a:gd name="connsiteX2" fmla="*/ 4807974 w 4807974"/>
              <a:gd name="connsiteY2" fmla="*/ 6858000 h 6858000"/>
              <a:gd name="connsiteX3" fmla="*/ 0 w 48079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7974" h="6858000">
                <a:moveTo>
                  <a:pt x="0" y="0"/>
                </a:moveTo>
                <a:lnTo>
                  <a:pt x="4807974" y="0"/>
                </a:lnTo>
                <a:lnTo>
                  <a:pt x="4807974"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476398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825911" y="648930"/>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7" name="Picture Placeholder 16"/>
          <p:cNvSpPr>
            <a:spLocks noGrp="1"/>
          </p:cNvSpPr>
          <p:nvPr>
            <p:ph type="pic" sz="quarter" idx="11"/>
          </p:nvPr>
        </p:nvSpPr>
        <p:spPr>
          <a:xfrm>
            <a:off x="3451124" y="648930"/>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8" name="Picture Placeholder 17"/>
          <p:cNvSpPr>
            <a:spLocks noGrp="1"/>
          </p:cNvSpPr>
          <p:nvPr>
            <p:ph type="pic" sz="quarter" idx="12"/>
          </p:nvPr>
        </p:nvSpPr>
        <p:spPr>
          <a:xfrm>
            <a:off x="3451124" y="3599338"/>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5" name="Picture Placeholder 14"/>
          <p:cNvSpPr>
            <a:spLocks noGrp="1"/>
          </p:cNvSpPr>
          <p:nvPr>
            <p:ph type="pic" sz="quarter" idx="13"/>
          </p:nvPr>
        </p:nvSpPr>
        <p:spPr>
          <a:xfrm>
            <a:off x="825911" y="3599338"/>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75340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6220954" y="2655307"/>
            <a:ext cx="2471036" cy="2471036"/>
          </a:xfrm>
          <a:custGeom>
            <a:avLst/>
            <a:gdLst>
              <a:gd name="connsiteX0" fmla="*/ 0 w 2471036"/>
              <a:gd name="connsiteY0" fmla="*/ 0 h 2471036"/>
              <a:gd name="connsiteX1" fmla="*/ 2471036 w 2471036"/>
              <a:gd name="connsiteY1" fmla="*/ 0 h 2471036"/>
              <a:gd name="connsiteX2" fmla="*/ 2471036 w 2471036"/>
              <a:gd name="connsiteY2" fmla="*/ 2471036 h 2471036"/>
              <a:gd name="connsiteX3" fmla="*/ 0 w 2471036"/>
              <a:gd name="connsiteY3" fmla="*/ 2471036 h 2471036"/>
            </a:gdLst>
            <a:ahLst/>
            <a:cxnLst>
              <a:cxn ang="0">
                <a:pos x="connsiteX0" y="connsiteY0"/>
              </a:cxn>
              <a:cxn ang="0">
                <a:pos x="connsiteX1" y="connsiteY1"/>
              </a:cxn>
              <a:cxn ang="0">
                <a:pos x="connsiteX2" y="connsiteY2"/>
              </a:cxn>
              <a:cxn ang="0">
                <a:pos x="connsiteX3" y="connsiteY3"/>
              </a:cxn>
            </a:cxnLst>
            <a:rect l="l" t="t" r="r" b="b"/>
            <a:pathLst>
              <a:path w="2471036" h="2471036">
                <a:moveTo>
                  <a:pt x="0" y="0"/>
                </a:moveTo>
                <a:lnTo>
                  <a:pt x="2471036" y="0"/>
                </a:lnTo>
                <a:lnTo>
                  <a:pt x="2471036" y="2471036"/>
                </a:lnTo>
                <a:lnTo>
                  <a:pt x="0" y="24710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4" name="Picture Placeholder 13"/>
          <p:cNvSpPr>
            <a:spLocks noGrp="1"/>
          </p:cNvSpPr>
          <p:nvPr>
            <p:ph type="pic" sz="quarter" idx="12"/>
          </p:nvPr>
        </p:nvSpPr>
        <p:spPr>
          <a:xfrm>
            <a:off x="3521043" y="2655307"/>
            <a:ext cx="2471036" cy="2471036"/>
          </a:xfrm>
          <a:custGeom>
            <a:avLst/>
            <a:gdLst>
              <a:gd name="connsiteX0" fmla="*/ 0 w 2471036"/>
              <a:gd name="connsiteY0" fmla="*/ 0 h 2471036"/>
              <a:gd name="connsiteX1" fmla="*/ 2471036 w 2471036"/>
              <a:gd name="connsiteY1" fmla="*/ 0 h 2471036"/>
              <a:gd name="connsiteX2" fmla="*/ 2471036 w 2471036"/>
              <a:gd name="connsiteY2" fmla="*/ 2471036 h 2471036"/>
              <a:gd name="connsiteX3" fmla="*/ 0 w 2471036"/>
              <a:gd name="connsiteY3" fmla="*/ 2471036 h 2471036"/>
            </a:gdLst>
            <a:ahLst/>
            <a:cxnLst>
              <a:cxn ang="0">
                <a:pos x="connsiteX0" y="connsiteY0"/>
              </a:cxn>
              <a:cxn ang="0">
                <a:pos x="connsiteX1" y="connsiteY1"/>
              </a:cxn>
              <a:cxn ang="0">
                <a:pos x="connsiteX2" y="connsiteY2"/>
              </a:cxn>
              <a:cxn ang="0">
                <a:pos x="connsiteX3" y="connsiteY3"/>
              </a:cxn>
            </a:cxnLst>
            <a:rect l="l" t="t" r="r" b="b"/>
            <a:pathLst>
              <a:path w="2471036" h="2471036">
                <a:moveTo>
                  <a:pt x="0" y="0"/>
                </a:moveTo>
                <a:lnTo>
                  <a:pt x="2471036" y="0"/>
                </a:lnTo>
                <a:lnTo>
                  <a:pt x="2471036" y="2471036"/>
                </a:lnTo>
                <a:lnTo>
                  <a:pt x="0" y="24710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3" name="Picture Placeholder 12"/>
          <p:cNvSpPr>
            <a:spLocks noGrp="1"/>
          </p:cNvSpPr>
          <p:nvPr>
            <p:ph type="pic" sz="quarter" idx="13"/>
          </p:nvPr>
        </p:nvSpPr>
        <p:spPr>
          <a:xfrm>
            <a:off x="821131" y="2655307"/>
            <a:ext cx="2471036" cy="2471036"/>
          </a:xfrm>
          <a:custGeom>
            <a:avLst/>
            <a:gdLst>
              <a:gd name="connsiteX0" fmla="*/ 0 w 2471036"/>
              <a:gd name="connsiteY0" fmla="*/ 0 h 2471036"/>
              <a:gd name="connsiteX1" fmla="*/ 2471036 w 2471036"/>
              <a:gd name="connsiteY1" fmla="*/ 0 h 2471036"/>
              <a:gd name="connsiteX2" fmla="*/ 2471036 w 2471036"/>
              <a:gd name="connsiteY2" fmla="*/ 2471036 h 2471036"/>
              <a:gd name="connsiteX3" fmla="*/ 0 w 2471036"/>
              <a:gd name="connsiteY3" fmla="*/ 2471036 h 2471036"/>
            </a:gdLst>
            <a:ahLst/>
            <a:cxnLst>
              <a:cxn ang="0">
                <a:pos x="connsiteX0" y="connsiteY0"/>
              </a:cxn>
              <a:cxn ang="0">
                <a:pos x="connsiteX1" y="connsiteY1"/>
              </a:cxn>
              <a:cxn ang="0">
                <a:pos x="connsiteX2" y="connsiteY2"/>
              </a:cxn>
              <a:cxn ang="0">
                <a:pos x="connsiteX3" y="connsiteY3"/>
              </a:cxn>
            </a:cxnLst>
            <a:rect l="l" t="t" r="r" b="b"/>
            <a:pathLst>
              <a:path w="2471036" h="2471036">
                <a:moveTo>
                  <a:pt x="0" y="0"/>
                </a:moveTo>
                <a:lnTo>
                  <a:pt x="2471036" y="0"/>
                </a:lnTo>
                <a:lnTo>
                  <a:pt x="2471036" y="2471036"/>
                </a:lnTo>
                <a:lnTo>
                  <a:pt x="0" y="24710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44021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14515" y="884903"/>
            <a:ext cx="2834149" cy="5123838"/>
          </a:xfrm>
          <a:custGeom>
            <a:avLst/>
            <a:gdLst>
              <a:gd name="connsiteX0" fmla="*/ 0 w 2834149"/>
              <a:gd name="connsiteY0" fmla="*/ 0 h 5123838"/>
              <a:gd name="connsiteX1" fmla="*/ 2834149 w 2834149"/>
              <a:gd name="connsiteY1" fmla="*/ 0 h 5123838"/>
              <a:gd name="connsiteX2" fmla="*/ 2834149 w 2834149"/>
              <a:gd name="connsiteY2" fmla="*/ 5123838 h 5123838"/>
              <a:gd name="connsiteX3" fmla="*/ 0 w 2834149"/>
              <a:gd name="connsiteY3" fmla="*/ 5123838 h 5123838"/>
            </a:gdLst>
            <a:ahLst/>
            <a:cxnLst>
              <a:cxn ang="0">
                <a:pos x="connsiteX0" y="connsiteY0"/>
              </a:cxn>
              <a:cxn ang="0">
                <a:pos x="connsiteX1" y="connsiteY1"/>
              </a:cxn>
              <a:cxn ang="0">
                <a:pos x="connsiteX2" y="connsiteY2"/>
              </a:cxn>
              <a:cxn ang="0">
                <a:pos x="connsiteX3" y="connsiteY3"/>
              </a:cxn>
            </a:cxnLst>
            <a:rect l="l" t="t" r="r" b="b"/>
            <a:pathLst>
              <a:path w="2834149" h="5123838">
                <a:moveTo>
                  <a:pt x="0" y="0"/>
                </a:moveTo>
                <a:lnTo>
                  <a:pt x="2834149" y="0"/>
                </a:lnTo>
                <a:lnTo>
                  <a:pt x="2834149" y="5123838"/>
                </a:lnTo>
                <a:lnTo>
                  <a:pt x="0" y="512383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1" name="Picture Placeholder 10"/>
          <p:cNvSpPr>
            <a:spLocks noGrp="1"/>
          </p:cNvSpPr>
          <p:nvPr>
            <p:ph type="pic" sz="quarter" idx="14"/>
          </p:nvPr>
        </p:nvSpPr>
        <p:spPr>
          <a:xfrm>
            <a:off x="3448664" y="884903"/>
            <a:ext cx="2834149" cy="5123838"/>
          </a:xfrm>
          <a:custGeom>
            <a:avLst/>
            <a:gdLst>
              <a:gd name="connsiteX0" fmla="*/ 0 w 2834149"/>
              <a:gd name="connsiteY0" fmla="*/ 0 h 5123838"/>
              <a:gd name="connsiteX1" fmla="*/ 2834149 w 2834149"/>
              <a:gd name="connsiteY1" fmla="*/ 0 h 5123838"/>
              <a:gd name="connsiteX2" fmla="*/ 2834149 w 2834149"/>
              <a:gd name="connsiteY2" fmla="*/ 5123838 h 5123838"/>
              <a:gd name="connsiteX3" fmla="*/ 0 w 2834149"/>
              <a:gd name="connsiteY3" fmla="*/ 5123838 h 5123838"/>
            </a:gdLst>
            <a:ahLst/>
            <a:cxnLst>
              <a:cxn ang="0">
                <a:pos x="connsiteX0" y="connsiteY0"/>
              </a:cxn>
              <a:cxn ang="0">
                <a:pos x="connsiteX1" y="connsiteY1"/>
              </a:cxn>
              <a:cxn ang="0">
                <a:pos x="connsiteX2" y="connsiteY2"/>
              </a:cxn>
              <a:cxn ang="0">
                <a:pos x="connsiteX3" y="connsiteY3"/>
              </a:cxn>
            </a:cxnLst>
            <a:rect l="l" t="t" r="r" b="b"/>
            <a:pathLst>
              <a:path w="2834149" h="5123838">
                <a:moveTo>
                  <a:pt x="0" y="0"/>
                </a:moveTo>
                <a:lnTo>
                  <a:pt x="2834149" y="0"/>
                </a:lnTo>
                <a:lnTo>
                  <a:pt x="2834149" y="5123838"/>
                </a:lnTo>
                <a:lnTo>
                  <a:pt x="0" y="512383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383191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5CF3BF-F5B8-5545-816E-B21A88C3722C}"/>
              </a:ext>
            </a:extLst>
          </p:cNvPr>
          <p:cNvSpPr/>
          <p:nvPr userDrawn="1"/>
        </p:nvSpPr>
        <p:spPr>
          <a:xfrm rot="5400000">
            <a:off x="5413092" y="-3260202"/>
            <a:ext cx="1365816" cy="12192001"/>
          </a:xfrm>
          <a:prstGeom prst="rect">
            <a:avLst/>
          </a:prstGeom>
          <a:gradFill flip="none" rotWithShape="0">
            <a:gsLst>
              <a:gs pos="0">
                <a:schemeClr val="accent4"/>
              </a:gs>
              <a:gs pos="100000">
                <a:schemeClr val="accent3"/>
              </a:gs>
              <a:gs pos="88000">
                <a:srgbClr val="154077"/>
              </a:gs>
              <a:gs pos="44000">
                <a:schemeClr val="accent2"/>
              </a:gs>
            </a:gsLst>
            <a:path path="circle">
              <a:fillToRect r="100000" b="100000"/>
            </a:path>
            <a:tileRect l="-100000" t="-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057651" y="914400"/>
            <a:ext cx="4086225" cy="2324100"/>
          </a:xfrm>
          <a:custGeom>
            <a:avLst/>
            <a:gdLst>
              <a:gd name="connsiteX0" fmla="*/ 0 w 4086225"/>
              <a:gd name="connsiteY0" fmla="*/ 0 h 2324100"/>
              <a:gd name="connsiteX1" fmla="*/ 4086225 w 4086225"/>
              <a:gd name="connsiteY1" fmla="*/ 0 h 2324100"/>
              <a:gd name="connsiteX2" fmla="*/ 4086225 w 4086225"/>
              <a:gd name="connsiteY2" fmla="*/ 2324100 h 2324100"/>
              <a:gd name="connsiteX3" fmla="*/ 0 w 40862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4086225" h="2324100">
                <a:moveTo>
                  <a:pt x="0" y="0"/>
                </a:moveTo>
                <a:lnTo>
                  <a:pt x="4086225" y="0"/>
                </a:lnTo>
                <a:lnTo>
                  <a:pt x="4086225" y="2324100"/>
                </a:lnTo>
                <a:lnTo>
                  <a:pt x="0" y="23241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401042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arallelogram 5"/>
          <p:cNvSpPr/>
          <p:nvPr userDrawn="1"/>
        </p:nvSpPr>
        <p:spPr>
          <a:xfrm flipH="1">
            <a:off x="589936" y="0"/>
            <a:ext cx="4100052" cy="6858000"/>
          </a:xfrm>
          <a:prstGeom prst="parallelogram">
            <a:avLst>
              <a:gd name="adj" fmla="val 42986"/>
            </a:avLst>
          </a:prstGeom>
          <a:gradFill flip="none" rotWithShape="0">
            <a:gsLst>
              <a:gs pos="0">
                <a:schemeClr val="accent4"/>
              </a:gs>
              <a:gs pos="100000">
                <a:schemeClr val="accent3"/>
              </a:gs>
              <a:gs pos="88000">
                <a:srgbClr val="154077"/>
              </a:gs>
              <a:gs pos="44000">
                <a:schemeClr val="accent2"/>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1348353" y="1625822"/>
            <a:ext cx="2681206" cy="3533614"/>
          </a:xfrm>
          <a:custGeom>
            <a:avLst/>
            <a:gdLst>
              <a:gd name="connsiteX0" fmla="*/ 0 w 2681206"/>
              <a:gd name="connsiteY0" fmla="*/ 0 h 3533614"/>
              <a:gd name="connsiteX1" fmla="*/ 2681206 w 2681206"/>
              <a:gd name="connsiteY1" fmla="*/ 0 h 3533614"/>
              <a:gd name="connsiteX2" fmla="*/ 2681206 w 2681206"/>
              <a:gd name="connsiteY2" fmla="*/ 3533614 h 3533614"/>
              <a:gd name="connsiteX3" fmla="*/ 0 w 2681206"/>
              <a:gd name="connsiteY3" fmla="*/ 3533614 h 3533614"/>
            </a:gdLst>
            <a:ahLst/>
            <a:cxnLst>
              <a:cxn ang="0">
                <a:pos x="connsiteX0" y="connsiteY0"/>
              </a:cxn>
              <a:cxn ang="0">
                <a:pos x="connsiteX1" y="connsiteY1"/>
              </a:cxn>
              <a:cxn ang="0">
                <a:pos x="connsiteX2" y="connsiteY2"/>
              </a:cxn>
              <a:cxn ang="0">
                <a:pos x="connsiteX3" y="connsiteY3"/>
              </a:cxn>
            </a:cxnLst>
            <a:rect l="l" t="t" r="r" b="b"/>
            <a:pathLst>
              <a:path w="2681206" h="3533614">
                <a:moveTo>
                  <a:pt x="0" y="0"/>
                </a:moveTo>
                <a:lnTo>
                  <a:pt x="2681206" y="0"/>
                </a:lnTo>
                <a:lnTo>
                  <a:pt x="2681206" y="3533614"/>
                </a:lnTo>
                <a:lnTo>
                  <a:pt x="0" y="35336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815542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5"/>
          <p:cNvSpPr/>
          <p:nvPr userDrawn="1"/>
        </p:nvSpPr>
        <p:spPr>
          <a:xfrm>
            <a:off x="4172564" y="0"/>
            <a:ext cx="3866536" cy="6858000"/>
          </a:xfrm>
          <a:prstGeom prst="rect">
            <a:avLst/>
          </a:prstGeom>
          <a:gradFill flip="none" rotWithShape="1">
            <a:gsLst>
              <a:gs pos="0">
                <a:schemeClr val="accent4"/>
              </a:gs>
              <a:gs pos="100000">
                <a:srgbClr val="154077"/>
              </a:gs>
              <a:gs pos="56000">
                <a:schemeClr val="accent2"/>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5029534" y="1168400"/>
            <a:ext cx="2171366" cy="4640404"/>
          </a:xfrm>
          <a:custGeom>
            <a:avLst/>
            <a:gdLst>
              <a:gd name="connsiteX0" fmla="*/ 247601 w 2171366"/>
              <a:gd name="connsiteY0" fmla="*/ 0 h 4640404"/>
              <a:gd name="connsiteX1" fmla="*/ 1923765 w 2171366"/>
              <a:gd name="connsiteY1" fmla="*/ 0 h 4640404"/>
              <a:gd name="connsiteX2" fmla="*/ 2171366 w 2171366"/>
              <a:gd name="connsiteY2" fmla="*/ 247601 h 4640404"/>
              <a:gd name="connsiteX3" fmla="*/ 2171366 w 2171366"/>
              <a:gd name="connsiteY3" fmla="*/ 4392803 h 4640404"/>
              <a:gd name="connsiteX4" fmla="*/ 1923765 w 2171366"/>
              <a:gd name="connsiteY4" fmla="*/ 4640404 h 4640404"/>
              <a:gd name="connsiteX5" fmla="*/ 247601 w 2171366"/>
              <a:gd name="connsiteY5" fmla="*/ 4640404 h 4640404"/>
              <a:gd name="connsiteX6" fmla="*/ 0 w 2171366"/>
              <a:gd name="connsiteY6" fmla="*/ 4392803 h 4640404"/>
              <a:gd name="connsiteX7" fmla="*/ 0 w 2171366"/>
              <a:gd name="connsiteY7" fmla="*/ 247601 h 4640404"/>
              <a:gd name="connsiteX8" fmla="*/ 247601 w 2171366"/>
              <a:gd name="connsiteY8" fmla="*/ 0 h 464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366" h="4640404">
                <a:moveTo>
                  <a:pt x="247601" y="0"/>
                </a:moveTo>
                <a:lnTo>
                  <a:pt x="1923765" y="0"/>
                </a:lnTo>
                <a:cubicBezTo>
                  <a:pt x="2060511" y="0"/>
                  <a:pt x="2171366" y="110855"/>
                  <a:pt x="2171366" y="247601"/>
                </a:cubicBezTo>
                <a:lnTo>
                  <a:pt x="2171366" y="4392803"/>
                </a:lnTo>
                <a:cubicBezTo>
                  <a:pt x="2171366" y="4529549"/>
                  <a:pt x="2060511" y="4640404"/>
                  <a:pt x="1923765" y="4640404"/>
                </a:cubicBezTo>
                <a:lnTo>
                  <a:pt x="247601" y="4640404"/>
                </a:lnTo>
                <a:cubicBezTo>
                  <a:pt x="110855" y="4640404"/>
                  <a:pt x="0" y="4529549"/>
                  <a:pt x="0" y="4392803"/>
                </a:cubicBezTo>
                <a:lnTo>
                  <a:pt x="0" y="247601"/>
                </a:lnTo>
                <a:cubicBezTo>
                  <a:pt x="0" y="110855"/>
                  <a:pt x="110855" y="0"/>
                  <a:pt x="247601" y="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18289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10BA5813-771B-1740-B447-B557EE1882F3}"/>
              </a:ext>
            </a:extLst>
          </p:cNvPr>
          <p:cNvSpPr/>
          <p:nvPr userDrawn="1"/>
        </p:nvSpPr>
        <p:spPr>
          <a:xfrm flipH="1">
            <a:off x="589936" y="0"/>
            <a:ext cx="4100052" cy="6858000"/>
          </a:xfrm>
          <a:prstGeom prst="parallelogram">
            <a:avLst>
              <a:gd name="adj" fmla="val 42986"/>
            </a:avLst>
          </a:prstGeom>
          <a:gradFill flip="none" rotWithShape="0">
            <a:gsLst>
              <a:gs pos="0">
                <a:schemeClr val="accent4"/>
              </a:gs>
              <a:gs pos="100000">
                <a:schemeClr val="accent3"/>
              </a:gs>
              <a:gs pos="88000">
                <a:srgbClr val="154077"/>
              </a:gs>
              <a:gs pos="44000">
                <a:schemeClr val="accent2"/>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3333750" y="1162050"/>
            <a:ext cx="6648450" cy="4210050"/>
          </a:xfrm>
          <a:custGeom>
            <a:avLst/>
            <a:gdLst>
              <a:gd name="connsiteX0" fmla="*/ 0 w 6648450"/>
              <a:gd name="connsiteY0" fmla="*/ 0 h 4210050"/>
              <a:gd name="connsiteX1" fmla="*/ 6648450 w 6648450"/>
              <a:gd name="connsiteY1" fmla="*/ 0 h 4210050"/>
              <a:gd name="connsiteX2" fmla="*/ 6648450 w 6648450"/>
              <a:gd name="connsiteY2" fmla="*/ 4210050 h 4210050"/>
              <a:gd name="connsiteX3" fmla="*/ 0 w 6648450"/>
              <a:gd name="connsiteY3" fmla="*/ 4210050 h 4210050"/>
            </a:gdLst>
            <a:ahLst/>
            <a:cxnLst>
              <a:cxn ang="0">
                <a:pos x="connsiteX0" y="connsiteY0"/>
              </a:cxn>
              <a:cxn ang="0">
                <a:pos x="connsiteX1" y="connsiteY1"/>
              </a:cxn>
              <a:cxn ang="0">
                <a:pos x="connsiteX2" y="connsiteY2"/>
              </a:cxn>
              <a:cxn ang="0">
                <a:pos x="connsiteX3" y="connsiteY3"/>
              </a:cxn>
            </a:cxnLst>
            <a:rect l="l" t="t" r="r" b="b"/>
            <a:pathLst>
              <a:path w="6648450" h="4210050">
                <a:moveTo>
                  <a:pt x="0" y="0"/>
                </a:moveTo>
                <a:lnTo>
                  <a:pt x="6648450" y="0"/>
                </a:lnTo>
                <a:lnTo>
                  <a:pt x="6648450" y="4210050"/>
                </a:lnTo>
                <a:lnTo>
                  <a:pt x="0" y="42100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76778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4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93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0CC1-726A-6E1E-3EA8-2A918CC75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2827D-2F29-AAC4-AC4F-062BDF483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C1225-9253-68A4-A05A-14EF295D8D3C}"/>
              </a:ext>
            </a:extLst>
          </p:cNvPr>
          <p:cNvSpPr>
            <a:spLocks noGrp="1"/>
          </p:cNvSpPr>
          <p:nvPr>
            <p:ph type="dt" sz="half" idx="10"/>
          </p:nvPr>
        </p:nvSpPr>
        <p:spPr/>
        <p:txBody>
          <a:bodyPr/>
          <a:lstStyle/>
          <a:p>
            <a:fld id="{3C94B0D9-9339-5F4B-B065-89CC13068648}" type="datetimeFigureOut">
              <a:rPr lang="en-US" smtClean="0"/>
              <a:t>6/15/24</a:t>
            </a:fld>
            <a:endParaRPr lang="en-US"/>
          </a:p>
        </p:txBody>
      </p:sp>
      <p:sp>
        <p:nvSpPr>
          <p:cNvPr id="6" name="Slide Number Placeholder 5">
            <a:extLst>
              <a:ext uri="{FF2B5EF4-FFF2-40B4-BE49-F238E27FC236}">
                <a16:creationId xmlns:a16="http://schemas.microsoft.com/office/drawing/2014/main" id="{735B9D03-7C8E-D1AD-29D9-CA3E98792E1C}"/>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574249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DD27-95E4-9493-AAA6-BBF63F664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1C21C-7729-AD26-E783-1BC348B0DA73}"/>
              </a:ext>
            </a:extLst>
          </p:cNvPr>
          <p:cNvSpPr>
            <a:spLocks noGrp="1"/>
          </p:cNvSpPr>
          <p:nvPr>
            <p:ph idx="1"/>
          </p:nvPr>
        </p:nvSpPr>
        <p:spPr>
          <a:xfrm>
            <a:off x="838200" y="1825625"/>
            <a:ext cx="10515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D5444-6FDD-3C5A-6C61-125A701D10DD}"/>
              </a:ext>
            </a:extLst>
          </p:cNvPr>
          <p:cNvSpPr>
            <a:spLocks noGrp="1"/>
          </p:cNvSpPr>
          <p:nvPr>
            <p:ph type="dt" sz="half" idx="10"/>
          </p:nvPr>
        </p:nvSpPr>
        <p:spPr/>
        <p:txBody>
          <a:bodyPr/>
          <a:lstStyle/>
          <a:p>
            <a:fld id="{3C94B0D9-9339-5F4B-B065-89CC13068648}" type="datetimeFigureOut">
              <a:rPr lang="en-US" smtClean="0"/>
              <a:t>6/15/24</a:t>
            </a:fld>
            <a:endParaRPr lang="en-US"/>
          </a:p>
        </p:txBody>
      </p:sp>
      <p:sp>
        <p:nvSpPr>
          <p:cNvPr id="6" name="Slide Number Placeholder 5">
            <a:extLst>
              <a:ext uri="{FF2B5EF4-FFF2-40B4-BE49-F238E27FC236}">
                <a16:creationId xmlns:a16="http://schemas.microsoft.com/office/drawing/2014/main" id="{AD0FB01B-2B4E-1E50-183A-6A0209C289EA}"/>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650011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FB2D-002D-1EB3-7897-674E7456A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C178F-0B5A-C79C-1D8A-FF90DC440392}"/>
              </a:ext>
            </a:extLst>
          </p:cNvPr>
          <p:cNvSpPr>
            <a:spLocks noGrp="1"/>
          </p:cNvSpPr>
          <p:nvPr>
            <p:ph sz="half" idx="1"/>
          </p:nvPr>
        </p:nvSpPr>
        <p:spPr>
          <a:xfrm>
            <a:off x="838200" y="1825625"/>
            <a:ext cx="5181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645C4-D0E5-1879-133B-3C3F5B7699BE}"/>
              </a:ext>
            </a:extLst>
          </p:cNvPr>
          <p:cNvSpPr>
            <a:spLocks noGrp="1"/>
          </p:cNvSpPr>
          <p:nvPr>
            <p:ph sz="half" idx="2"/>
          </p:nvPr>
        </p:nvSpPr>
        <p:spPr>
          <a:xfrm>
            <a:off x="6172200" y="1825625"/>
            <a:ext cx="5181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CDA8E-0DD4-5FEA-5A7D-DC5174A71507}"/>
              </a:ext>
            </a:extLst>
          </p:cNvPr>
          <p:cNvSpPr>
            <a:spLocks noGrp="1"/>
          </p:cNvSpPr>
          <p:nvPr>
            <p:ph type="dt" sz="half" idx="10"/>
          </p:nvPr>
        </p:nvSpPr>
        <p:spPr/>
        <p:txBody>
          <a:bodyPr/>
          <a:lstStyle/>
          <a:p>
            <a:fld id="{3C94B0D9-9339-5F4B-B065-89CC13068648}" type="datetimeFigureOut">
              <a:rPr lang="en-US" smtClean="0"/>
              <a:t>6/15/24</a:t>
            </a:fld>
            <a:endParaRPr lang="en-US"/>
          </a:p>
        </p:txBody>
      </p:sp>
      <p:sp>
        <p:nvSpPr>
          <p:cNvPr id="7" name="Slide Number Placeholder 6">
            <a:extLst>
              <a:ext uri="{FF2B5EF4-FFF2-40B4-BE49-F238E27FC236}">
                <a16:creationId xmlns:a16="http://schemas.microsoft.com/office/drawing/2014/main" id="{04D5ADC1-AB8E-576F-4D75-23C7853C1C02}"/>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2381318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9994-AD86-E312-60BA-6731171759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308EB-0933-43B2-B374-3430506DE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EE642A-A437-A1B1-CB96-6DAECF4B5FAD}"/>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69032-09CE-819F-BD54-24BCFD23A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A4642-A12D-3644-A73A-BE1B20E37868}"/>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10129-760F-3918-1913-67816324F77D}"/>
              </a:ext>
            </a:extLst>
          </p:cNvPr>
          <p:cNvSpPr>
            <a:spLocks noGrp="1"/>
          </p:cNvSpPr>
          <p:nvPr>
            <p:ph type="dt" sz="half" idx="10"/>
          </p:nvPr>
        </p:nvSpPr>
        <p:spPr/>
        <p:txBody>
          <a:bodyPr/>
          <a:lstStyle/>
          <a:p>
            <a:fld id="{3C94B0D9-9339-5F4B-B065-89CC13068648}" type="datetimeFigureOut">
              <a:rPr lang="en-US" smtClean="0"/>
              <a:t>6/15/24</a:t>
            </a:fld>
            <a:endParaRPr lang="en-US"/>
          </a:p>
        </p:txBody>
      </p:sp>
      <p:sp>
        <p:nvSpPr>
          <p:cNvPr id="9" name="Slide Number Placeholder 8">
            <a:extLst>
              <a:ext uri="{FF2B5EF4-FFF2-40B4-BE49-F238E27FC236}">
                <a16:creationId xmlns:a16="http://schemas.microsoft.com/office/drawing/2014/main" id="{033FD664-010F-6203-C78C-3D85F5EABC33}"/>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144163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98E0-BBD4-DAE3-BBA7-D137AFFCC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4E344-D439-E90F-499A-713B421075E4}"/>
              </a:ext>
            </a:extLst>
          </p:cNvPr>
          <p:cNvSpPr>
            <a:spLocks noGrp="1"/>
          </p:cNvSpPr>
          <p:nvPr>
            <p:ph type="dt" sz="half" idx="10"/>
          </p:nvPr>
        </p:nvSpPr>
        <p:spPr/>
        <p:txBody>
          <a:bodyPr/>
          <a:lstStyle/>
          <a:p>
            <a:fld id="{3C94B0D9-9339-5F4B-B065-89CC13068648}" type="datetimeFigureOut">
              <a:rPr lang="en-US" smtClean="0"/>
              <a:t>6/15/24</a:t>
            </a:fld>
            <a:endParaRPr lang="en-US"/>
          </a:p>
        </p:txBody>
      </p:sp>
      <p:sp>
        <p:nvSpPr>
          <p:cNvPr id="5" name="Slide Number Placeholder 4">
            <a:extLst>
              <a:ext uri="{FF2B5EF4-FFF2-40B4-BE49-F238E27FC236}">
                <a16:creationId xmlns:a16="http://schemas.microsoft.com/office/drawing/2014/main" id="{93860E5F-911F-9CB6-811B-D9D3C0A2262F}"/>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968056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E2172-004C-7583-9FB5-D175C91F56B8}"/>
              </a:ext>
            </a:extLst>
          </p:cNvPr>
          <p:cNvSpPr>
            <a:spLocks noGrp="1"/>
          </p:cNvSpPr>
          <p:nvPr>
            <p:ph type="dt" sz="half" idx="10"/>
          </p:nvPr>
        </p:nvSpPr>
        <p:spPr/>
        <p:txBody>
          <a:bodyPr/>
          <a:lstStyle/>
          <a:p>
            <a:fld id="{3C94B0D9-9339-5F4B-B065-89CC13068648}" type="datetimeFigureOut">
              <a:rPr lang="en-US" smtClean="0"/>
              <a:t>6/15/24</a:t>
            </a:fld>
            <a:endParaRPr lang="en-US"/>
          </a:p>
        </p:txBody>
      </p:sp>
      <p:sp>
        <p:nvSpPr>
          <p:cNvPr id="4" name="Slide Number Placeholder 3">
            <a:extLst>
              <a:ext uri="{FF2B5EF4-FFF2-40B4-BE49-F238E27FC236}">
                <a16:creationId xmlns:a16="http://schemas.microsoft.com/office/drawing/2014/main" id="{BEB754B9-3BFD-B2AD-35B2-2A42D33C59E8}"/>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123221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attFill prst="divot">
            <a:fgClr>
              <a:schemeClr val="accent1"/>
            </a:fgClr>
            <a:bgClr>
              <a:schemeClr val="bg1"/>
            </a:bgClr>
          </a:patt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11257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085850"/>
            <a:ext cx="7391400" cy="4703650"/>
          </a:xfrm>
          <a:custGeom>
            <a:avLst/>
            <a:gdLst>
              <a:gd name="connsiteX0" fmla="*/ 0 w 7391400"/>
              <a:gd name="connsiteY0" fmla="*/ 0 h 4703650"/>
              <a:gd name="connsiteX1" fmla="*/ 2628900 w 7391400"/>
              <a:gd name="connsiteY1" fmla="*/ 0 h 4703650"/>
              <a:gd name="connsiteX2" fmla="*/ 2628900 w 7391400"/>
              <a:gd name="connsiteY2" fmla="*/ 1 h 4703650"/>
              <a:gd name="connsiteX3" fmla="*/ 5374933 w 7391400"/>
              <a:gd name="connsiteY3" fmla="*/ 1 h 4703650"/>
              <a:gd name="connsiteX4" fmla="*/ 5774424 w 7391400"/>
              <a:gd name="connsiteY4" fmla="*/ 1 h 4703650"/>
              <a:gd name="connsiteX5" fmla="*/ 7391400 w 7391400"/>
              <a:gd name="connsiteY5" fmla="*/ 1 h 4703650"/>
              <a:gd name="connsiteX6" fmla="*/ 4645368 w 7391400"/>
              <a:gd name="connsiteY6" fmla="*/ 4703650 h 4703650"/>
              <a:gd name="connsiteX7" fmla="*/ 2628900 w 7391400"/>
              <a:gd name="connsiteY7" fmla="*/ 4703650 h 4703650"/>
              <a:gd name="connsiteX8" fmla="*/ 2628900 w 7391400"/>
              <a:gd name="connsiteY8" fmla="*/ 4703649 h 4703650"/>
              <a:gd name="connsiteX9" fmla="*/ 0 w 7391400"/>
              <a:gd name="connsiteY9" fmla="*/ 4703649 h 470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0" h="4703650">
                <a:moveTo>
                  <a:pt x="0" y="0"/>
                </a:moveTo>
                <a:lnTo>
                  <a:pt x="2628900" y="0"/>
                </a:lnTo>
                <a:lnTo>
                  <a:pt x="2628900" y="1"/>
                </a:lnTo>
                <a:lnTo>
                  <a:pt x="5374933" y="1"/>
                </a:lnTo>
                <a:lnTo>
                  <a:pt x="5774424" y="1"/>
                </a:lnTo>
                <a:lnTo>
                  <a:pt x="7391400" y="1"/>
                </a:lnTo>
                <a:lnTo>
                  <a:pt x="4645368" y="4703650"/>
                </a:lnTo>
                <a:lnTo>
                  <a:pt x="2628900" y="4703650"/>
                </a:lnTo>
                <a:lnTo>
                  <a:pt x="2628900" y="4703649"/>
                </a:lnTo>
                <a:lnTo>
                  <a:pt x="0" y="470364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8638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633884" y="0"/>
            <a:ext cx="4837470" cy="6858000"/>
          </a:xfrm>
          <a:custGeom>
            <a:avLst/>
            <a:gdLst>
              <a:gd name="connsiteX0" fmla="*/ 0 w 4837470"/>
              <a:gd name="connsiteY0" fmla="*/ 0 h 6858000"/>
              <a:gd name="connsiteX1" fmla="*/ 4837470 w 4837470"/>
              <a:gd name="connsiteY1" fmla="*/ 0 h 6858000"/>
              <a:gd name="connsiteX2" fmla="*/ 4837470 w 4837470"/>
              <a:gd name="connsiteY2" fmla="*/ 6858000 h 6858000"/>
              <a:gd name="connsiteX3" fmla="*/ 0 w 4837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37470" h="6858000">
                <a:moveTo>
                  <a:pt x="0" y="0"/>
                </a:moveTo>
                <a:lnTo>
                  <a:pt x="4837470" y="0"/>
                </a:lnTo>
                <a:lnTo>
                  <a:pt x="48374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78088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91200" y="0"/>
            <a:ext cx="6400801" cy="6858000"/>
          </a:xfrm>
          <a:custGeom>
            <a:avLst/>
            <a:gdLst>
              <a:gd name="connsiteX0" fmla="*/ 3706015 w 6400801"/>
              <a:gd name="connsiteY0" fmla="*/ 0 h 6858000"/>
              <a:gd name="connsiteX1" fmla="*/ 6400800 w 6400801"/>
              <a:gd name="connsiteY1" fmla="*/ 0 h 6858000"/>
              <a:gd name="connsiteX2" fmla="*/ 6400798 w 6400801"/>
              <a:gd name="connsiteY2" fmla="*/ 6 h 6858000"/>
              <a:gd name="connsiteX3" fmla="*/ 6400801 w 6400801"/>
              <a:gd name="connsiteY3" fmla="*/ 0 h 6858000"/>
              <a:gd name="connsiteX4" fmla="*/ 6400801 w 6400801"/>
              <a:gd name="connsiteY4" fmla="*/ 6858000 h 6858000"/>
              <a:gd name="connsiteX5" fmla="*/ 3550191 w 6400801"/>
              <a:gd name="connsiteY5" fmla="*/ 6858000 h 6858000"/>
              <a:gd name="connsiteX6" fmla="*/ 2163872 w 6400801"/>
              <a:gd name="connsiteY6" fmla="*/ 6858000 h 6858000"/>
              <a:gd name="connsiteX7" fmla="*/ 0 w 64008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1" h="6858000">
                <a:moveTo>
                  <a:pt x="3706015" y="0"/>
                </a:moveTo>
                <a:lnTo>
                  <a:pt x="6400800" y="0"/>
                </a:lnTo>
                <a:cubicBezTo>
                  <a:pt x="6400799" y="2"/>
                  <a:pt x="6400799" y="4"/>
                  <a:pt x="6400798" y="6"/>
                </a:cubicBezTo>
                <a:lnTo>
                  <a:pt x="6400801" y="0"/>
                </a:lnTo>
                <a:lnTo>
                  <a:pt x="6400801" y="6858000"/>
                </a:lnTo>
                <a:lnTo>
                  <a:pt x="3550191" y="6858000"/>
                </a:lnTo>
                <a:lnTo>
                  <a:pt x="2163872"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57608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663515" y="514350"/>
            <a:ext cx="1402941" cy="6343650"/>
          </a:xfrm>
          <a:prstGeom prst="rect">
            <a:avLst/>
          </a:prstGeom>
          <a:gradFill flip="none" rotWithShape="1">
            <a:gsLst>
              <a:gs pos="0">
                <a:schemeClr val="accent4"/>
              </a:gs>
              <a:gs pos="100000">
                <a:srgbClr val="154077"/>
              </a:gs>
              <a:gs pos="63000">
                <a:schemeClr val="accent2"/>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0" y="3392129"/>
            <a:ext cx="11385754" cy="2802194"/>
          </a:xfrm>
          <a:custGeom>
            <a:avLst/>
            <a:gdLst>
              <a:gd name="connsiteX0" fmla="*/ 0 w 11385754"/>
              <a:gd name="connsiteY0" fmla="*/ 0 h 2802194"/>
              <a:gd name="connsiteX1" fmla="*/ 11385754 w 11385754"/>
              <a:gd name="connsiteY1" fmla="*/ 0 h 2802194"/>
              <a:gd name="connsiteX2" fmla="*/ 11385754 w 11385754"/>
              <a:gd name="connsiteY2" fmla="*/ 2802194 h 2802194"/>
              <a:gd name="connsiteX3" fmla="*/ 0 w 11385754"/>
              <a:gd name="connsiteY3" fmla="*/ 2802194 h 2802194"/>
            </a:gdLst>
            <a:ahLst/>
            <a:cxnLst>
              <a:cxn ang="0">
                <a:pos x="connsiteX0" y="connsiteY0"/>
              </a:cxn>
              <a:cxn ang="0">
                <a:pos x="connsiteX1" y="connsiteY1"/>
              </a:cxn>
              <a:cxn ang="0">
                <a:pos x="connsiteX2" y="connsiteY2"/>
              </a:cxn>
              <a:cxn ang="0">
                <a:pos x="connsiteX3" y="connsiteY3"/>
              </a:cxn>
            </a:cxnLst>
            <a:rect l="l" t="t" r="r" b="b"/>
            <a:pathLst>
              <a:path w="11385754" h="2802194">
                <a:moveTo>
                  <a:pt x="0" y="0"/>
                </a:moveTo>
                <a:lnTo>
                  <a:pt x="11385754" y="0"/>
                </a:lnTo>
                <a:lnTo>
                  <a:pt x="11385754" y="2802194"/>
                </a:lnTo>
                <a:lnTo>
                  <a:pt x="0" y="280219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50484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25910" y="1"/>
            <a:ext cx="4129548" cy="6194323"/>
          </a:xfrm>
          <a:custGeom>
            <a:avLst/>
            <a:gdLst>
              <a:gd name="connsiteX0" fmla="*/ 0 w 4129548"/>
              <a:gd name="connsiteY0" fmla="*/ 0 h 6194323"/>
              <a:gd name="connsiteX1" fmla="*/ 4129548 w 4129548"/>
              <a:gd name="connsiteY1" fmla="*/ 0 h 6194323"/>
              <a:gd name="connsiteX2" fmla="*/ 4129548 w 4129548"/>
              <a:gd name="connsiteY2" fmla="*/ 6194323 h 6194323"/>
              <a:gd name="connsiteX3" fmla="*/ 0 w 4129548"/>
              <a:gd name="connsiteY3" fmla="*/ 6194323 h 6194323"/>
            </a:gdLst>
            <a:ahLst/>
            <a:cxnLst>
              <a:cxn ang="0">
                <a:pos x="connsiteX0" y="connsiteY0"/>
              </a:cxn>
              <a:cxn ang="0">
                <a:pos x="connsiteX1" y="connsiteY1"/>
              </a:cxn>
              <a:cxn ang="0">
                <a:pos x="connsiteX2" y="connsiteY2"/>
              </a:cxn>
              <a:cxn ang="0">
                <a:pos x="connsiteX3" y="connsiteY3"/>
              </a:cxn>
            </a:cxnLst>
            <a:rect l="l" t="t" r="r" b="b"/>
            <a:pathLst>
              <a:path w="4129548" h="6194323">
                <a:moveTo>
                  <a:pt x="0" y="0"/>
                </a:moveTo>
                <a:lnTo>
                  <a:pt x="4129548" y="0"/>
                </a:lnTo>
                <a:lnTo>
                  <a:pt x="4129548" y="6194323"/>
                </a:lnTo>
                <a:lnTo>
                  <a:pt x="0" y="619432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33374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591B1-1C9A-4492-93A8-2D939A104F53}" type="datetimeFigureOut">
              <a:rPr lang="en-US" smtClean="0"/>
              <a:t>6/15/24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0DB7-850B-44EA-8FFE-ADA20E9E2956}" type="slidenum">
              <a:rPr lang="en-US" smtClean="0"/>
              <a:t>‹#›</a:t>
            </a:fld>
            <a:endParaRPr lang="en-US"/>
          </a:p>
        </p:txBody>
      </p:sp>
    </p:spTree>
    <p:extLst>
      <p:ext uri="{BB962C8B-B14F-4D97-AF65-F5344CB8AC3E}">
        <p14:creationId xmlns:p14="http://schemas.microsoft.com/office/powerpoint/2010/main" val="82589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885C1-E3DF-7CBE-05F9-49AB4060A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E25D3-F32F-36FE-6182-5AB068423635}"/>
              </a:ext>
            </a:extLst>
          </p:cNvPr>
          <p:cNvSpPr>
            <a:spLocks noGrp="1"/>
          </p:cNvSpPr>
          <p:nvPr>
            <p:ph type="body" idx="1"/>
          </p:nvPr>
        </p:nvSpPr>
        <p:spPr>
          <a:xfrm>
            <a:off x="838200" y="1825625"/>
            <a:ext cx="10515600" cy="3322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51BF6-E4AE-07EE-2085-8E4A2B7FC8D4}"/>
              </a:ext>
            </a:extLst>
          </p:cNvPr>
          <p:cNvSpPr>
            <a:spLocks noGrp="1"/>
          </p:cNvSpPr>
          <p:nvPr>
            <p:ph type="dt" sz="half" idx="2"/>
          </p:nvPr>
        </p:nvSpPr>
        <p:spPr>
          <a:xfrm>
            <a:off x="10314940" y="5705225"/>
            <a:ext cx="1305560" cy="365125"/>
          </a:xfrm>
          <a:prstGeom prst="rect">
            <a:avLst/>
          </a:prstGeom>
        </p:spPr>
        <p:txBody>
          <a:bodyPr vert="horz" lIns="91440" tIns="45720" rIns="91440" bIns="45720" rtlCol="0" anchor="ctr"/>
          <a:lstStyle>
            <a:lvl1pPr algn="r">
              <a:defRPr sz="1200">
                <a:solidFill>
                  <a:schemeClr val="bg1"/>
                </a:solidFill>
              </a:defRPr>
            </a:lvl1pPr>
          </a:lstStyle>
          <a:p>
            <a:fld id="{3C94B0D9-9339-5F4B-B065-89CC13068648}" type="datetimeFigureOut">
              <a:rPr lang="en-US" smtClean="0"/>
              <a:pPr/>
              <a:t>6/15/24</a:t>
            </a:fld>
            <a:endParaRPr lang="en-US" dirty="0"/>
          </a:p>
        </p:txBody>
      </p:sp>
      <p:sp>
        <p:nvSpPr>
          <p:cNvPr id="6" name="Slide Number Placeholder 5">
            <a:extLst>
              <a:ext uri="{FF2B5EF4-FFF2-40B4-BE49-F238E27FC236}">
                <a16:creationId xmlns:a16="http://schemas.microsoft.com/office/drawing/2014/main" id="{2198A41C-72EE-DF2E-B2C9-90EE837064B4}"/>
              </a:ext>
            </a:extLst>
          </p:cNvPr>
          <p:cNvSpPr>
            <a:spLocks noGrp="1"/>
          </p:cNvSpPr>
          <p:nvPr>
            <p:ph type="sldNum" sz="quarter" idx="4"/>
          </p:nvPr>
        </p:nvSpPr>
        <p:spPr>
          <a:xfrm>
            <a:off x="10701020" y="6088954"/>
            <a:ext cx="919480" cy="365125"/>
          </a:xfrm>
          <a:prstGeom prst="rect">
            <a:avLst/>
          </a:prstGeom>
        </p:spPr>
        <p:txBody>
          <a:bodyPr vert="horz" lIns="91440" tIns="45720" rIns="91440" bIns="45720" rtlCol="0" anchor="ctr"/>
          <a:lstStyle>
            <a:lvl1pPr algn="r">
              <a:defRPr sz="1200">
                <a:solidFill>
                  <a:schemeClr val="bg1"/>
                </a:solidFill>
              </a:defRPr>
            </a:lvl1pPr>
          </a:lstStyle>
          <a:p>
            <a:fld id="{04F6FBB9-ED7F-EC42-BD1A-F644C7CE0D44}" type="slidenum">
              <a:rPr lang="en-US" smtClean="0"/>
              <a:pPr/>
              <a:t>‹#›</a:t>
            </a:fld>
            <a:endParaRPr lang="en-US" dirty="0"/>
          </a:p>
        </p:txBody>
      </p:sp>
    </p:spTree>
    <p:extLst>
      <p:ext uri="{BB962C8B-B14F-4D97-AF65-F5344CB8AC3E}">
        <p14:creationId xmlns:p14="http://schemas.microsoft.com/office/powerpoint/2010/main" val="29251820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video" Target="https://www.youtube.com/embed/t2XFh_tD2RA?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4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690636" y="180802"/>
            <a:ext cx="9660171" cy="1330839"/>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THE LANDSCAPE OF </a:t>
            </a:r>
          </a:p>
          <a:p>
            <a:r>
              <a:rPr lang="en-US" sz="3200" b="1" spc="300" dirty="0">
                <a:solidFill>
                  <a:schemeClr val="tx1">
                    <a:lumMod val="65000"/>
                    <a:lumOff val="35000"/>
                  </a:schemeClr>
                </a:solidFill>
                <a:latin typeface="Montserrat"/>
              </a:rPr>
              <a:t>SOCIAL MOBILITY @ CLAYTON STATE  </a:t>
            </a:r>
            <a:endParaRPr lang="en-US" sz="3200" b="1" spc="300" dirty="0">
              <a:solidFill>
                <a:schemeClr val="tx1">
                  <a:lumMod val="65000"/>
                  <a:lumOff val="35000"/>
                </a:schemeClr>
              </a:solidFill>
              <a:latin typeface="Montserrat" pitchFamily="2" charset="77"/>
            </a:endParaRPr>
          </a:p>
        </p:txBody>
      </p:sp>
      <p:sp>
        <p:nvSpPr>
          <p:cNvPr id="5" name="Subtitle 11">
            <a:extLst>
              <a:ext uri="{FF2B5EF4-FFF2-40B4-BE49-F238E27FC236}">
                <a16:creationId xmlns:a16="http://schemas.microsoft.com/office/drawing/2014/main" id="{ECD4F47F-6F55-0332-B33C-66BBAFA971B7}"/>
              </a:ext>
            </a:extLst>
          </p:cNvPr>
          <p:cNvSpPr txBox="1">
            <a:spLocks/>
          </p:cNvSpPr>
          <p:nvPr/>
        </p:nvSpPr>
        <p:spPr>
          <a:xfrm>
            <a:off x="7776719" y="6488344"/>
            <a:ext cx="4417509" cy="371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solidFill>
                  <a:srgbClr val="333333"/>
                </a:solidFill>
                <a:highlight>
                  <a:srgbClr val="FFFFFF"/>
                </a:highlight>
                <a:latin typeface="Tiempos Text"/>
              </a:rPr>
              <a:t>https://</a:t>
            </a:r>
            <a:r>
              <a:rPr lang="en-US" sz="1200" dirty="0" err="1">
                <a:solidFill>
                  <a:srgbClr val="333333"/>
                </a:solidFill>
                <a:highlight>
                  <a:srgbClr val="FFFFFF"/>
                </a:highlight>
                <a:latin typeface="Tiempos Text"/>
              </a:rPr>
              <a:t>www.usg.edu</a:t>
            </a:r>
            <a:r>
              <a:rPr lang="en-US" sz="1200" dirty="0">
                <a:solidFill>
                  <a:srgbClr val="333333"/>
                </a:solidFill>
                <a:highlight>
                  <a:srgbClr val="FFFFFF"/>
                </a:highlight>
                <a:latin typeface="Tiempos Text"/>
              </a:rPr>
              <a:t>/research/</a:t>
            </a:r>
            <a:r>
              <a:rPr lang="en-US" sz="1200" dirty="0" err="1">
                <a:solidFill>
                  <a:srgbClr val="333333"/>
                </a:solidFill>
                <a:highlight>
                  <a:srgbClr val="FFFFFF"/>
                </a:highlight>
                <a:latin typeface="Tiempos Text"/>
              </a:rPr>
              <a:t>data_dashboards</a:t>
            </a:r>
            <a:endParaRPr lang="en-US" sz="1200" dirty="0"/>
          </a:p>
        </p:txBody>
      </p:sp>
      <p:pic>
        <p:nvPicPr>
          <p:cNvPr id="9" name="Picture 8" descr="A graph of growth and growth of a student&#10;&#10;Description automatically generated with medium confidence">
            <a:extLst>
              <a:ext uri="{FF2B5EF4-FFF2-40B4-BE49-F238E27FC236}">
                <a16:creationId xmlns:a16="http://schemas.microsoft.com/office/drawing/2014/main" id="{9872BA5D-1C74-6271-B1D9-A35B082AA08F}"/>
              </a:ext>
            </a:extLst>
          </p:cNvPr>
          <p:cNvPicPr>
            <a:picLocks noChangeAspect="1"/>
          </p:cNvPicPr>
          <p:nvPr/>
        </p:nvPicPr>
        <p:blipFill rotWithShape="1">
          <a:blip r:embed="rId3">
            <a:extLst>
              <a:ext uri="{28A0092B-C50C-407E-A947-70E740481C1C}">
                <a14:useLocalDpi xmlns:a14="http://schemas.microsoft.com/office/drawing/2010/main" val="0"/>
              </a:ext>
            </a:extLst>
          </a:blip>
          <a:srcRect l="4218" r="6675"/>
          <a:stretch/>
        </p:blipFill>
        <p:spPr>
          <a:xfrm>
            <a:off x="687864" y="1212014"/>
            <a:ext cx="11004817" cy="5276329"/>
          </a:xfrm>
          <a:prstGeom prst="rect">
            <a:avLst/>
          </a:prstGeom>
        </p:spPr>
      </p:pic>
    </p:spTree>
    <p:extLst>
      <p:ext uri="{BB962C8B-B14F-4D97-AF65-F5344CB8AC3E}">
        <p14:creationId xmlns:p14="http://schemas.microsoft.com/office/powerpoint/2010/main" val="30697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690635" y="-2642"/>
            <a:ext cx="7980950"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THE LANDSCAPE OF </a:t>
            </a:r>
          </a:p>
          <a:p>
            <a:r>
              <a:rPr lang="en-US" sz="3200" b="1" spc="300" dirty="0">
                <a:solidFill>
                  <a:schemeClr val="tx1">
                    <a:lumMod val="65000"/>
                    <a:lumOff val="35000"/>
                  </a:schemeClr>
                </a:solidFill>
                <a:latin typeface="Montserrat" pitchFamily="2" charset="77"/>
              </a:rPr>
              <a:t>SOCIAL MOBILITY IN GEORGIA </a:t>
            </a:r>
          </a:p>
        </p:txBody>
      </p:sp>
      <p:sp>
        <p:nvSpPr>
          <p:cNvPr id="5" name="Subtitle 11">
            <a:extLst>
              <a:ext uri="{FF2B5EF4-FFF2-40B4-BE49-F238E27FC236}">
                <a16:creationId xmlns:a16="http://schemas.microsoft.com/office/drawing/2014/main" id="{A704C16A-1B2E-26DC-0A34-EF91CAB2CEC3}"/>
              </a:ext>
            </a:extLst>
          </p:cNvPr>
          <p:cNvSpPr txBox="1">
            <a:spLocks/>
          </p:cNvSpPr>
          <p:nvPr/>
        </p:nvSpPr>
        <p:spPr>
          <a:xfrm>
            <a:off x="7776719" y="6488344"/>
            <a:ext cx="4417509" cy="371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solidFill>
                  <a:srgbClr val="333333"/>
                </a:solidFill>
                <a:highlight>
                  <a:srgbClr val="FFFFFF"/>
                </a:highlight>
                <a:latin typeface="Tiempos Text"/>
              </a:rPr>
              <a:t>https://</a:t>
            </a:r>
            <a:r>
              <a:rPr lang="en-US" sz="1200" dirty="0" err="1">
                <a:solidFill>
                  <a:srgbClr val="333333"/>
                </a:solidFill>
                <a:highlight>
                  <a:srgbClr val="FFFFFF"/>
                </a:highlight>
                <a:latin typeface="Tiempos Text"/>
              </a:rPr>
              <a:t>www.usg.edu</a:t>
            </a:r>
            <a:r>
              <a:rPr lang="en-US" sz="1200" dirty="0">
                <a:solidFill>
                  <a:srgbClr val="333333"/>
                </a:solidFill>
                <a:highlight>
                  <a:srgbClr val="FFFFFF"/>
                </a:highlight>
                <a:latin typeface="Tiempos Text"/>
              </a:rPr>
              <a:t>/research/</a:t>
            </a:r>
            <a:r>
              <a:rPr lang="en-US" sz="1200" dirty="0" err="1">
                <a:solidFill>
                  <a:srgbClr val="333333"/>
                </a:solidFill>
                <a:highlight>
                  <a:srgbClr val="FFFFFF"/>
                </a:highlight>
                <a:latin typeface="Tiempos Text"/>
              </a:rPr>
              <a:t>data_dashboards</a:t>
            </a:r>
            <a:endParaRPr lang="en-US" sz="1200" dirty="0"/>
          </a:p>
        </p:txBody>
      </p:sp>
      <p:pic>
        <p:nvPicPr>
          <p:cNvPr id="7" name="Picture 6" descr="A graph of a graduation rate&#10;&#10;Description automatically generated">
            <a:extLst>
              <a:ext uri="{FF2B5EF4-FFF2-40B4-BE49-F238E27FC236}">
                <a16:creationId xmlns:a16="http://schemas.microsoft.com/office/drawing/2014/main" id="{19614190-76B9-1258-9711-A33ECFD74E3E}"/>
              </a:ext>
            </a:extLst>
          </p:cNvPr>
          <p:cNvPicPr>
            <a:picLocks noChangeAspect="1"/>
          </p:cNvPicPr>
          <p:nvPr/>
        </p:nvPicPr>
        <p:blipFill rotWithShape="1">
          <a:blip r:embed="rId3">
            <a:extLst>
              <a:ext uri="{28A0092B-C50C-407E-A947-70E740481C1C}">
                <a14:useLocalDpi xmlns:a14="http://schemas.microsoft.com/office/drawing/2010/main" val="0"/>
              </a:ext>
            </a:extLst>
          </a:blip>
          <a:srcRect l="3980" r="5170"/>
          <a:stretch/>
        </p:blipFill>
        <p:spPr>
          <a:xfrm>
            <a:off x="646522" y="1101526"/>
            <a:ext cx="10676916" cy="5138226"/>
          </a:xfrm>
          <a:prstGeom prst="rect">
            <a:avLst/>
          </a:prstGeom>
        </p:spPr>
      </p:pic>
    </p:spTree>
    <p:extLst>
      <p:ext uri="{BB962C8B-B14F-4D97-AF65-F5344CB8AC3E}">
        <p14:creationId xmlns:p14="http://schemas.microsoft.com/office/powerpoint/2010/main" val="7438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831746" y="660580"/>
            <a:ext cx="10201212"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THE LANDSCAPE OF </a:t>
            </a:r>
          </a:p>
          <a:p>
            <a:r>
              <a:rPr lang="en-US" sz="3200" b="1" spc="300" dirty="0">
                <a:solidFill>
                  <a:schemeClr val="tx1">
                    <a:lumMod val="65000"/>
                    <a:lumOff val="35000"/>
                  </a:schemeClr>
                </a:solidFill>
                <a:latin typeface="Montserrat" pitchFamily="2" charset="77"/>
              </a:rPr>
              <a:t>SOCIAL MOBILITY @ CLAYTON STATE </a:t>
            </a:r>
          </a:p>
        </p:txBody>
      </p:sp>
      <p:pic>
        <p:nvPicPr>
          <p:cNvPr id="4" name="Picture 3" descr="A graph of a graduation rate&#10;&#10;Description automatically generated with medium confidence">
            <a:extLst>
              <a:ext uri="{FF2B5EF4-FFF2-40B4-BE49-F238E27FC236}">
                <a16:creationId xmlns:a16="http://schemas.microsoft.com/office/drawing/2014/main" id="{924CAFA9-83E0-26EE-CB48-878298A1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07" y="1783681"/>
            <a:ext cx="10777186" cy="4749466"/>
          </a:xfrm>
          <a:prstGeom prst="rect">
            <a:avLst/>
          </a:prstGeom>
        </p:spPr>
      </p:pic>
      <p:sp>
        <p:nvSpPr>
          <p:cNvPr id="5" name="Subtitle 11">
            <a:extLst>
              <a:ext uri="{FF2B5EF4-FFF2-40B4-BE49-F238E27FC236}">
                <a16:creationId xmlns:a16="http://schemas.microsoft.com/office/drawing/2014/main" id="{ECD4F47F-6F55-0332-B33C-66BBAFA971B7}"/>
              </a:ext>
            </a:extLst>
          </p:cNvPr>
          <p:cNvSpPr txBox="1">
            <a:spLocks/>
          </p:cNvSpPr>
          <p:nvPr/>
        </p:nvSpPr>
        <p:spPr>
          <a:xfrm>
            <a:off x="7353386" y="6347233"/>
            <a:ext cx="4417509" cy="371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solidFill>
                  <a:srgbClr val="333333"/>
                </a:solidFill>
                <a:highlight>
                  <a:srgbClr val="FFFFFF"/>
                </a:highlight>
                <a:latin typeface="Tiempos Text"/>
              </a:rPr>
              <a:t>https://</a:t>
            </a:r>
            <a:r>
              <a:rPr lang="en-US" sz="1200" dirty="0" err="1">
                <a:solidFill>
                  <a:srgbClr val="333333"/>
                </a:solidFill>
                <a:highlight>
                  <a:srgbClr val="FFFFFF"/>
                </a:highlight>
                <a:latin typeface="Tiempos Text"/>
              </a:rPr>
              <a:t>www.usg.edu</a:t>
            </a:r>
            <a:r>
              <a:rPr lang="en-US" sz="1200" dirty="0">
                <a:solidFill>
                  <a:srgbClr val="333333"/>
                </a:solidFill>
                <a:highlight>
                  <a:srgbClr val="FFFFFF"/>
                </a:highlight>
                <a:latin typeface="Tiempos Text"/>
              </a:rPr>
              <a:t>/research/</a:t>
            </a:r>
            <a:r>
              <a:rPr lang="en-US" sz="1200" dirty="0" err="1">
                <a:solidFill>
                  <a:srgbClr val="333333"/>
                </a:solidFill>
                <a:highlight>
                  <a:srgbClr val="FFFFFF"/>
                </a:highlight>
                <a:latin typeface="Tiempos Text"/>
              </a:rPr>
              <a:t>data_dashboards</a:t>
            </a:r>
            <a:endParaRPr lang="en-US" sz="1200" dirty="0"/>
          </a:p>
        </p:txBody>
      </p:sp>
    </p:spTree>
    <p:extLst>
      <p:ext uri="{BB962C8B-B14F-4D97-AF65-F5344CB8AC3E}">
        <p14:creationId xmlns:p14="http://schemas.microsoft.com/office/powerpoint/2010/main" val="6410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831746" y="660580"/>
            <a:ext cx="7980950"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THE LANDSCAPE OF </a:t>
            </a:r>
          </a:p>
          <a:p>
            <a:r>
              <a:rPr lang="en-US" sz="3200" b="1" spc="300" dirty="0">
                <a:solidFill>
                  <a:schemeClr val="tx1">
                    <a:lumMod val="65000"/>
                    <a:lumOff val="35000"/>
                  </a:schemeClr>
                </a:solidFill>
                <a:latin typeface="Montserrat" pitchFamily="2" charset="77"/>
              </a:rPr>
              <a:t>SOCIAL MOBILITY IN GEORGIA </a:t>
            </a:r>
          </a:p>
        </p:txBody>
      </p:sp>
      <p:sp>
        <p:nvSpPr>
          <p:cNvPr id="5" name="Subtitle 11">
            <a:extLst>
              <a:ext uri="{FF2B5EF4-FFF2-40B4-BE49-F238E27FC236}">
                <a16:creationId xmlns:a16="http://schemas.microsoft.com/office/drawing/2014/main" id="{A704C16A-1B2E-26DC-0A34-EF91CAB2CEC3}"/>
              </a:ext>
            </a:extLst>
          </p:cNvPr>
          <p:cNvSpPr txBox="1">
            <a:spLocks/>
          </p:cNvSpPr>
          <p:nvPr/>
        </p:nvSpPr>
        <p:spPr>
          <a:xfrm>
            <a:off x="7353386" y="6347233"/>
            <a:ext cx="4417509" cy="37182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solidFill>
                  <a:srgbClr val="333333"/>
                </a:solidFill>
                <a:highlight>
                  <a:srgbClr val="FFFFFF"/>
                </a:highlight>
                <a:latin typeface="Tiempos Text"/>
              </a:rPr>
              <a:t>https://</a:t>
            </a:r>
            <a:r>
              <a:rPr lang="en-US" sz="1200" dirty="0" err="1">
                <a:solidFill>
                  <a:srgbClr val="333333"/>
                </a:solidFill>
                <a:highlight>
                  <a:srgbClr val="FFFFFF"/>
                </a:highlight>
                <a:latin typeface="Tiempos Text"/>
              </a:rPr>
              <a:t>www.usg.edu</a:t>
            </a:r>
            <a:r>
              <a:rPr lang="en-US" sz="1200" dirty="0">
                <a:solidFill>
                  <a:srgbClr val="333333"/>
                </a:solidFill>
                <a:highlight>
                  <a:srgbClr val="FFFFFF"/>
                </a:highlight>
                <a:latin typeface="Tiempos Text"/>
              </a:rPr>
              <a:t>/research/</a:t>
            </a:r>
            <a:r>
              <a:rPr lang="en-US" sz="1200" dirty="0" err="1">
                <a:solidFill>
                  <a:srgbClr val="333333"/>
                </a:solidFill>
                <a:highlight>
                  <a:srgbClr val="FFFFFF"/>
                </a:highlight>
                <a:latin typeface="Tiempos Text"/>
              </a:rPr>
              <a:t>financial_aid_hope_scholarship_reports</a:t>
            </a:r>
            <a:endParaRPr lang="en-US" sz="1200" dirty="0"/>
          </a:p>
        </p:txBody>
      </p:sp>
      <p:pic>
        <p:nvPicPr>
          <p:cNvPr id="4" name="Picture 3" descr="A spreadsheet with numbers and a number of people&#10;&#10;Description automatically generated">
            <a:extLst>
              <a:ext uri="{FF2B5EF4-FFF2-40B4-BE49-F238E27FC236}">
                <a16:creationId xmlns:a16="http://schemas.microsoft.com/office/drawing/2014/main" id="{83C512DF-AE74-0CA8-A098-2F3E6586F548}"/>
              </a:ext>
            </a:extLst>
          </p:cNvPr>
          <p:cNvPicPr>
            <a:picLocks noChangeAspect="1"/>
          </p:cNvPicPr>
          <p:nvPr/>
        </p:nvPicPr>
        <p:blipFill rotWithShape="1">
          <a:blip r:embed="rId3">
            <a:extLst>
              <a:ext uri="{28A0092B-C50C-407E-A947-70E740481C1C}">
                <a14:useLocalDpi xmlns:a14="http://schemas.microsoft.com/office/drawing/2010/main" val="0"/>
              </a:ext>
            </a:extLst>
          </a:blip>
          <a:srcRect t="1166"/>
          <a:stretch/>
        </p:blipFill>
        <p:spPr>
          <a:xfrm>
            <a:off x="1791485" y="1645317"/>
            <a:ext cx="8609030" cy="4552103"/>
          </a:xfrm>
          <a:prstGeom prst="rect">
            <a:avLst/>
          </a:prstGeom>
        </p:spPr>
      </p:pic>
      <p:sp>
        <p:nvSpPr>
          <p:cNvPr id="16" name="Oval 15">
            <a:extLst>
              <a:ext uri="{FF2B5EF4-FFF2-40B4-BE49-F238E27FC236}">
                <a16:creationId xmlns:a16="http://schemas.microsoft.com/office/drawing/2014/main" id="{B87A5ED8-DF79-16CB-5A75-5CCF5D71F93D}"/>
              </a:ext>
            </a:extLst>
          </p:cNvPr>
          <p:cNvSpPr/>
          <p:nvPr/>
        </p:nvSpPr>
        <p:spPr>
          <a:xfrm>
            <a:off x="9562141" y="3248526"/>
            <a:ext cx="1170028" cy="1804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5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5" y="670510"/>
            <a:ext cx="9323777" cy="1127542"/>
          </a:xfrm>
        </p:spPr>
        <p:txBody>
          <a:bodyPr>
            <a:normAutofit fontScale="90000"/>
          </a:bodyPr>
          <a:lstStyle/>
          <a:p>
            <a:r>
              <a:rPr lang="en-US" dirty="0">
                <a:solidFill>
                  <a:schemeClr val="tx2"/>
                </a:solidFill>
              </a:rPr>
              <a:t>Serving Clayton State  Students</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28703" y="2270950"/>
            <a:ext cx="7121214" cy="2788999"/>
          </a:xfrm>
        </p:spPr>
        <p:txBody>
          <a:bodyPr vert="horz" lIns="91440" tIns="45720" rIns="91440" bIns="45720" rtlCol="0" anchor="t">
            <a:normAutofit/>
          </a:bodyPr>
          <a:lstStyle/>
          <a:p>
            <a:pPr algn="l"/>
            <a:r>
              <a:rPr lang="en-US" sz="3200" dirty="0"/>
              <a:t>Reflect on your college experiences. Which faculty or staff member comes to mind? </a:t>
            </a:r>
            <a:r>
              <a:rPr lang="en-US" sz="3200" b="1" dirty="0"/>
              <a:t>Why are they memorable?</a:t>
            </a:r>
          </a:p>
          <a:p>
            <a:pPr algn="l"/>
            <a:endParaRPr lang="en-US" sz="3200" dirty="0"/>
          </a:p>
          <a:p>
            <a:pPr algn="l"/>
            <a:endParaRPr lang="en-US" sz="3200" dirty="0"/>
          </a:p>
          <a:p>
            <a:endParaRPr lang="en-US" dirty="0"/>
          </a:p>
        </p:txBody>
      </p:sp>
    </p:spTree>
    <p:extLst>
      <p:ext uri="{BB962C8B-B14F-4D97-AF65-F5344CB8AC3E}">
        <p14:creationId xmlns:p14="http://schemas.microsoft.com/office/powerpoint/2010/main" val="206845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5" y="670510"/>
            <a:ext cx="9323777" cy="1127542"/>
          </a:xfrm>
        </p:spPr>
        <p:txBody>
          <a:bodyPr>
            <a:normAutofit fontScale="90000"/>
          </a:bodyPr>
          <a:lstStyle/>
          <a:p>
            <a:r>
              <a:rPr lang="en-US" dirty="0">
                <a:solidFill>
                  <a:schemeClr val="tx2"/>
                </a:solidFill>
              </a:rPr>
              <a:t>Serving Clayton State  Students</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28702" y="2581696"/>
            <a:ext cx="9166582" cy="2241803"/>
          </a:xfrm>
        </p:spPr>
        <p:txBody>
          <a:bodyPr vert="horz" lIns="91440" tIns="45720" rIns="91440" bIns="45720" rtlCol="0" anchor="t">
            <a:normAutofit/>
          </a:bodyPr>
          <a:lstStyle/>
          <a:p>
            <a:pPr marL="514350" indent="-514350" algn="l">
              <a:buFont typeface="+mj-lt"/>
              <a:buAutoNum type="arabicPeriod"/>
            </a:pPr>
            <a:r>
              <a:rPr lang="en-US" sz="3200" dirty="0"/>
              <a:t>What did you learn about CSU students today?</a:t>
            </a:r>
          </a:p>
          <a:p>
            <a:pPr marL="514350" indent="-514350" algn="l">
              <a:buAutoNum type="arabicPeriod"/>
            </a:pPr>
            <a:r>
              <a:rPr lang="en-US" sz="3200" dirty="0"/>
              <a:t>How can you leverage data/adjust </a:t>
            </a:r>
            <a:r>
              <a:rPr lang="en-US" sz="3200" b="1" dirty="0"/>
              <a:t>your</a:t>
            </a:r>
            <a:r>
              <a:rPr lang="en-US" sz="3200" dirty="0"/>
              <a:t> practices to serve Clayton State students?</a:t>
            </a:r>
            <a:endParaRPr lang="en-US" dirty="0"/>
          </a:p>
          <a:p>
            <a:pPr algn="l"/>
            <a:endParaRPr lang="en-US" sz="3200" dirty="0"/>
          </a:p>
          <a:p>
            <a:pPr algn="l"/>
            <a:endParaRPr lang="en-US" sz="3200" dirty="0"/>
          </a:p>
          <a:p>
            <a:endParaRPr lang="en-US" dirty="0"/>
          </a:p>
        </p:txBody>
      </p:sp>
      <p:sp>
        <p:nvSpPr>
          <p:cNvPr id="4" name="Title 1">
            <a:extLst>
              <a:ext uri="{FF2B5EF4-FFF2-40B4-BE49-F238E27FC236}">
                <a16:creationId xmlns:a16="http://schemas.microsoft.com/office/drawing/2014/main" id="{6427F2FE-595E-700F-162B-75E3EB237EBE}"/>
              </a:ext>
            </a:extLst>
          </p:cNvPr>
          <p:cNvSpPr txBox="1">
            <a:spLocks/>
          </p:cNvSpPr>
          <p:nvPr/>
        </p:nvSpPr>
        <p:spPr>
          <a:xfrm>
            <a:off x="1228702" y="1250857"/>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ACTION PLANNING</a:t>
            </a:r>
          </a:p>
        </p:txBody>
      </p:sp>
    </p:spTree>
    <p:extLst>
      <p:ext uri="{BB962C8B-B14F-4D97-AF65-F5344CB8AC3E}">
        <p14:creationId xmlns:p14="http://schemas.microsoft.com/office/powerpoint/2010/main" val="61888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5" name="Subtitle 11">
            <a:extLst>
              <a:ext uri="{FF2B5EF4-FFF2-40B4-BE49-F238E27FC236}">
                <a16:creationId xmlns:a16="http://schemas.microsoft.com/office/drawing/2014/main" id="{53E7598C-D073-989A-0265-BE092DF4AB03}"/>
              </a:ext>
            </a:extLst>
          </p:cNvPr>
          <p:cNvSpPr>
            <a:spLocks noGrp="1"/>
          </p:cNvSpPr>
          <p:nvPr>
            <p:ph type="subTitle" idx="1"/>
          </p:nvPr>
        </p:nvSpPr>
        <p:spPr>
          <a:xfrm>
            <a:off x="7834125" y="1991419"/>
            <a:ext cx="3237352" cy="3050853"/>
          </a:xfrm>
        </p:spPr>
        <p:txBody>
          <a:bodyPr>
            <a:normAutofit fontScale="92500" lnSpcReduction="10000"/>
          </a:bodyPr>
          <a:lstStyle/>
          <a:p>
            <a:r>
              <a:rPr lang="en-US" sz="2800" b="0" i="0" dirty="0">
                <a:solidFill>
                  <a:srgbClr val="333333"/>
                </a:solidFill>
                <a:effectLst/>
                <a:highlight>
                  <a:srgbClr val="FFFFFF"/>
                </a:highlight>
                <a:latin typeface="Tiempos Text"/>
              </a:rPr>
              <a:t>A proposed new classification would divide colleges into four categories based on access (enrollment of low-income and minoritized learners) and students’ economic outcomes.</a:t>
            </a:r>
            <a:endParaRPr lang="en-US" sz="3600" dirty="0"/>
          </a:p>
        </p:txBody>
      </p:sp>
      <p:sp>
        <p:nvSpPr>
          <p:cNvPr id="3" name="Title 1">
            <a:extLst>
              <a:ext uri="{FF2B5EF4-FFF2-40B4-BE49-F238E27FC236}">
                <a16:creationId xmlns:a16="http://schemas.microsoft.com/office/drawing/2014/main" id="{2F919963-2014-A0CA-A453-E3907DACF416}"/>
              </a:ext>
            </a:extLst>
          </p:cNvPr>
          <p:cNvSpPr txBox="1">
            <a:spLocks/>
          </p:cNvSpPr>
          <p:nvPr/>
        </p:nvSpPr>
        <p:spPr>
          <a:xfrm>
            <a:off x="831746" y="660580"/>
            <a:ext cx="4452543"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CARNEGIE </a:t>
            </a:r>
          </a:p>
          <a:p>
            <a:r>
              <a:rPr lang="en-US" sz="3200" b="1" spc="300" dirty="0">
                <a:solidFill>
                  <a:schemeClr val="tx1">
                    <a:lumMod val="65000"/>
                    <a:lumOff val="35000"/>
                  </a:schemeClr>
                </a:solidFill>
                <a:latin typeface="Montserrat" pitchFamily="2" charset="77"/>
              </a:rPr>
              <a:t>CLASSIFICATION</a:t>
            </a:r>
          </a:p>
        </p:txBody>
      </p:sp>
      <p:pic>
        <p:nvPicPr>
          <p:cNvPr id="6" name="Picture 5">
            <a:extLst>
              <a:ext uri="{FF2B5EF4-FFF2-40B4-BE49-F238E27FC236}">
                <a16:creationId xmlns:a16="http://schemas.microsoft.com/office/drawing/2014/main" id="{C707BAAD-0F57-2B2D-4935-76F6162155F7}"/>
              </a:ext>
            </a:extLst>
          </p:cNvPr>
          <p:cNvPicPr>
            <a:picLocks noChangeAspect="1"/>
          </p:cNvPicPr>
          <p:nvPr/>
        </p:nvPicPr>
        <p:blipFill rotWithShape="1">
          <a:blip r:embed="rId3"/>
          <a:srcRect t="18771"/>
          <a:stretch/>
        </p:blipFill>
        <p:spPr>
          <a:xfrm>
            <a:off x="0" y="1991419"/>
            <a:ext cx="7404100" cy="3610665"/>
          </a:xfrm>
          <a:prstGeom prst="rect">
            <a:avLst/>
          </a:prstGeom>
        </p:spPr>
      </p:pic>
    </p:spTree>
    <p:extLst>
      <p:ext uri="{BB962C8B-B14F-4D97-AF65-F5344CB8AC3E}">
        <p14:creationId xmlns:p14="http://schemas.microsoft.com/office/powerpoint/2010/main" val="9640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5" name="Subtitle 11">
            <a:extLst>
              <a:ext uri="{FF2B5EF4-FFF2-40B4-BE49-F238E27FC236}">
                <a16:creationId xmlns:a16="http://schemas.microsoft.com/office/drawing/2014/main" id="{53E7598C-D073-989A-0265-BE092DF4AB03}"/>
              </a:ext>
            </a:extLst>
          </p:cNvPr>
          <p:cNvSpPr>
            <a:spLocks noGrp="1"/>
          </p:cNvSpPr>
          <p:nvPr>
            <p:ph type="subTitle" idx="1"/>
          </p:nvPr>
        </p:nvSpPr>
        <p:spPr>
          <a:xfrm>
            <a:off x="1114487" y="5332573"/>
            <a:ext cx="6152587" cy="3050853"/>
          </a:xfrm>
        </p:spPr>
        <p:txBody>
          <a:bodyPr>
            <a:normAutofit/>
          </a:bodyPr>
          <a:lstStyle/>
          <a:p>
            <a:pPr algn="l"/>
            <a:r>
              <a:rPr lang="en-US" b="0" i="0" dirty="0">
                <a:solidFill>
                  <a:srgbClr val="333333"/>
                </a:solidFill>
                <a:effectLst/>
                <a:highlight>
                  <a:srgbClr val="FFFFFF"/>
                </a:highlight>
                <a:latin typeface="Tiempos Text"/>
              </a:rPr>
              <a:t>Our mission is social mobility.  We transform lives through teaching, scholarship, and service.</a:t>
            </a:r>
            <a:endParaRPr lang="en-US" dirty="0"/>
          </a:p>
        </p:txBody>
      </p:sp>
      <p:sp>
        <p:nvSpPr>
          <p:cNvPr id="3" name="Title 1">
            <a:extLst>
              <a:ext uri="{FF2B5EF4-FFF2-40B4-BE49-F238E27FC236}">
                <a16:creationId xmlns:a16="http://schemas.microsoft.com/office/drawing/2014/main" id="{2F919963-2014-A0CA-A453-E3907DACF416}"/>
              </a:ext>
            </a:extLst>
          </p:cNvPr>
          <p:cNvSpPr txBox="1">
            <a:spLocks/>
          </p:cNvSpPr>
          <p:nvPr/>
        </p:nvSpPr>
        <p:spPr>
          <a:xfrm>
            <a:off x="831746" y="660580"/>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CLAYTON STATE</a:t>
            </a:r>
          </a:p>
          <a:p>
            <a:r>
              <a:rPr lang="en-US" sz="3200" b="1" spc="300" dirty="0">
                <a:solidFill>
                  <a:schemeClr val="tx1">
                    <a:lumMod val="65000"/>
                    <a:lumOff val="35000"/>
                  </a:schemeClr>
                </a:solidFill>
                <a:latin typeface="Montserrat" pitchFamily="2" charset="77"/>
              </a:rPr>
              <a:t>VISION</a:t>
            </a:r>
          </a:p>
        </p:txBody>
      </p:sp>
      <p:sp>
        <p:nvSpPr>
          <p:cNvPr id="2" name="Title 1">
            <a:extLst>
              <a:ext uri="{FF2B5EF4-FFF2-40B4-BE49-F238E27FC236}">
                <a16:creationId xmlns:a16="http://schemas.microsoft.com/office/drawing/2014/main" id="{6F3B0DC2-9E33-DE3E-D90C-37A02016ACE3}"/>
              </a:ext>
            </a:extLst>
          </p:cNvPr>
          <p:cNvSpPr txBox="1">
            <a:spLocks/>
          </p:cNvSpPr>
          <p:nvPr/>
        </p:nvSpPr>
        <p:spPr>
          <a:xfrm>
            <a:off x="831745" y="4201162"/>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CLAYTON STATE</a:t>
            </a:r>
          </a:p>
          <a:p>
            <a:r>
              <a:rPr lang="en-US" sz="3200" b="1" spc="300" dirty="0">
                <a:solidFill>
                  <a:schemeClr val="tx1">
                    <a:lumMod val="65000"/>
                    <a:lumOff val="35000"/>
                  </a:schemeClr>
                </a:solidFill>
                <a:latin typeface="Montserrat" pitchFamily="2" charset="77"/>
              </a:rPr>
              <a:t>MISSION</a:t>
            </a:r>
          </a:p>
        </p:txBody>
      </p:sp>
      <p:sp>
        <p:nvSpPr>
          <p:cNvPr id="8" name="Subtitle 11">
            <a:extLst>
              <a:ext uri="{FF2B5EF4-FFF2-40B4-BE49-F238E27FC236}">
                <a16:creationId xmlns:a16="http://schemas.microsoft.com/office/drawing/2014/main" id="{E7734A61-ED23-FFE9-F2D2-486D605F0930}"/>
              </a:ext>
            </a:extLst>
          </p:cNvPr>
          <p:cNvSpPr txBox="1">
            <a:spLocks/>
          </p:cNvSpPr>
          <p:nvPr/>
        </p:nvSpPr>
        <p:spPr>
          <a:xfrm>
            <a:off x="1114487" y="1745680"/>
            <a:ext cx="5274281" cy="20588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333333"/>
                </a:solidFill>
                <a:highlight>
                  <a:srgbClr val="FFFFFF"/>
                </a:highlight>
                <a:latin typeface="Tiempos Text"/>
              </a:rPr>
              <a:t>We will have a positive impact on the State of Georgia and beyond by serving students and our community through broadening access to high-quality education and advancing workforce development.</a:t>
            </a:r>
            <a:endParaRPr lang="en-US" dirty="0"/>
          </a:p>
        </p:txBody>
      </p:sp>
      <p:pic>
        <p:nvPicPr>
          <p:cNvPr id="9" name="Picture 8" descr="A colorful geometric pattern with circles and half circles&#10;&#10;Description automatically generated with medium confidence">
            <a:extLst>
              <a:ext uri="{FF2B5EF4-FFF2-40B4-BE49-F238E27FC236}">
                <a16:creationId xmlns:a16="http://schemas.microsoft.com/office/drawing/2014/main" id="{3CEF46A7-8DE8-5CAC-D88C-09C1564380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16200000">
            <a:off x="6273496" y="1198113"/>
            <a:ext cx="7482784" cy="4509035"/>
          </a:xfrm>
          <a:prstGeom prst="rect">
            <a:avLst/>
          </a:prstGeom>
        </p:spPr>
      </p:pic>
    </p:spTree>
    <p:extLst>
      <p:ext uri="{BB962C8B-B14F-4D97-AF65-F5344CB8AC3E}">
        <p14:creationId xmlns:p14="http://schemas.microsoft.com/office/powerpoint/2010/main" val="243456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831746" y="660580"/>
            <a:ext cx="7795419" cy="1330839"/>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a:rPr>
              <a:t>TRANSFORMING TODAY </a:t>
            </a:r>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FOR TOMORROW</a:t>
            </a:r>
          </a:p>
        </p:txBody>
      </p:sp>
      <p:sp>
        <p:nvSpPr>
          <p:cNvPr id="6" name="Subtitle 11">
            <a:extLst>
              <a:ext uri="{FF2B5EF4-FFF2-40B4-BE49-F238E27FC236}">
                <a16:creationId xmlns:a16="http://schemas.microsoft.com/office/drawing/2014/main" id="{4D73A9FE-3C8B-BCE2-570C-5CFAB297E45C}"/>
              </a:ext>
            </a:extLst>
          </p:cNvPr>
          <p:cNvSpPr txBox="1">
            <a:spLocks/>
          </p:cNvSpPr>
          <p:nvPr/>
        </p:nvSpPr>
        <p:spPr>
          <a:xfrm>
            <a:off x="821719" y="1991419"/>
            <a:ext cx="10538535" cy="2058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333333"/>
                </a:solidFill>
                <a:highlight>
                  <a:srgbClr val="FFFFFF"/>
                </a:highlight>
                <a:latin typeface="Tiempos Text"/>
              </a:rPr>
              <a:t>Driving Student Success and Social Mobility </a:t>
            </a:r>
          </a:p>
          <a:p>
            <a:pPr algn="l"/>
            <a:r>
              <a:rPr lang="en-US" dirty="0">
                <a:solidFill>
                  <a:srgbClr val="333333"/>
                </a:solidFill>
                <a:highlight>
                  <a:srgbClr val="FFFFFF"/>
                </a:highlight>
                <a:latin typeface="Tiempos Text"/>
              </a:rPr>
              <a:t>Increasing student retention and success at Clayton State University and after graduation through student support services, proactive outreach, and institutional data gathering. </a:t>
            </a:r>
            <a:endParaRPr lang="en-US" dirty="0"/>
          </a:p>
        </p:txBody>
      </p:sp>
      <p:sp>
        <p:nvSpPr>
          <p:cNvPr id="7" name="Subtitle 11">
            <a:extLst>
              <a:ext uri="{FF2B5EF4-FFF2-40B4-BE49-F238E27FC236}">
                <a16:creationId xmlns:a16="http://schemas.microsoft.com/office/drawing/2014/main" id="{AEC1A018-3D3A-C7B3-ABD8-CB020B032E83}"/>
              </a:ext>
            </a:extLst>
          </p:cNvPr>
          <p:cNvSpPr txBox="1">
            <a:spLocks/>
          </p:cNvSpPr>
          <p:nvPr/>
        </p:nvSpPr>
        <p:spPr>
          <a:xfrm>
            <a:off x="821719" y="4100825"/>
            <a:ext cx="10538535" cy="205882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333333"/>
                </a:solidFill>
                <a:highlight>
                  <a:srgbClr val="FFFFFF"/>
                </a:highlight>
                <a:latin typeface="Tiempos Text"/>
              </a:rPr>
              <a:t>Signature Initiatives</a:t>
            </a:r>
          </a:p>
          <a:p>
            <a:pPr marL="342900" indent="-342900" algn="l">
              <a:buFont typeface="Arial" panose="020B0604020202020204" pitchFamily="34" charset="0"/>
              <a:buChar char="•"/>
            </a:pPr>
            <a:r>
              <a:rPr lang="en-US" dirty="0">
                <a:solidFill>
                  <a:srgbClr val="333333"/>
                </a:solidFill>
                <a:highlight>
                  <a:srgbClr val="FFFFFF"/>
                </a:highlight>
                <a:latin typeface="Tiempos Text"/>
              </a:rPr>
              <a:t>Design and measure comprehensive student services with a tiered advising and case management support model to build student capacity to persist and graduate. </a:t>
            </a:r>
          </a:p>
          <a:p>
            <a:pPr marL="342900" indent="-342900" algn="l">
              <a:buFont typeface="Arial" panose="020B0604020202020204" pitchFamily="34" charset="0"/>
              <a:buChar char="•"/>
            </a:pPr>
            <a:r>
              <a:rPr lang="en-US" dirty="0">
                <a:solidFill>
                  <a:srgbClr val="333333"/>
                </a:solidFill>
                <a:highlight>
                  <a:srgbClr val="FFFFFF"/>
                </a:highlight>
                <a:latin typeface="Tiempos Text"/>
              </a:rPr>
              <a:t>Expand alumni network and services including mentoring and continuing education programs. </a:t>
            </a:r>
          </a:p>
          <a:p>
            <a:pPr marL="342900" indent="-342900" algn="l">
              <a:buFont typeface="Arial" panose="020B0604020202020204" pitchFamily="34" charset="0"/>
              <a:buChar char="•"/>
            </a:pPr>
            <a:r>
              <a:rPr lang="en-US" dirty="0">
                <a:solidFill>
                  <a:srgbClr val="333333"/>
                </a:solidFill>
                <a:highlight>
                  <a:srgbClr val="FFFFFF"/>
                </a:highlight>
                <a:latin typeface="Tiempos Text"/>
              </a:rPr>
              <a:t>Leverage institutional data and predictive modeling to drive student success and retention. </a:t>
            </a:r>
            <a:endParaRPr lang="en-US" dirty="0"/>
          </a:p>
        </p:txBody>
      </p:sp>
    </p:spTree>
    <p:extLst>
      <p:ext uri="{BB962C8B-B14F-4D97-AF65-F5344CB8AC3E}">
        <p14:creationId xmlns:p14="http://schemas.microsoft.com/office/powerpoint/2010/main" val="381978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6" y="670510"/>
            <a:ext cx="7693760" cy="1127542"/>
          </a:xfrm>
        </p:spPr>
        <p:txBody>
          <a:bodyPr>
            <a:normAutofit fontScale="90000"/>
          </a:bodyPr>
          <a:lstStyle/>
          <a:p>
            <a:r>
              <a:rPr lang="en-US" dirty="0">
                <a:solidFill>
                  <a:schemeClr val="tx2"/>
                </a:solidFill>
              </a:rPr>
              <a:t>Social Mobility Momentum</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28702" y="2034500"/>
            <a:ext cx="8637193" cy="3025449"/>
          </a:xfrm>
        </p:spPr>
        <p:txBody>
          <a:bodyPr>
            <a:normAutofit fontScale="92500" lnSpcReduction="10000"/>
          </a:bodyPr>
          <a:lstStyle/>
          <a:p>
            <a:pPr algn="l"/>
            <a:endParaRPr lang="en-US" sz="3200" dirty="0"/>
          </a:p>
          <a:p>
            <a:pPr algn="l"/>
            <a:r>
              <a:rPr lang="en-US" sz="3200" dirty="0"/>
              <a:t>Identify 1-2 </a:t>
            </a:r>
            <a:r>
              <a:rPr lang="en-US" sz="3200" b="1" i="1" dirty="0"/>
              <a:t>ongoing</a:t>
            </a:r>
            <a:r>
              <a:rPr lang="en-US" sz="3200" dirty="0"/>
              <a:t> student success strategies that could be scaled for greater outcomes.</a:t>
            </a:r>
          </a:p>
          <a:p>
            <a:pPr marL="914400" lvl="1" indent="-457200" algn="l">
              <a:buFont typeface="Arial" panose="020B0604020202020204" pitchFamily="34" charset="0"/>
              <a:buChar char="•"/>
            </a:pPr>
            <a:r>
              <a:rPr lang="en-US" sz="2800" dirty="0"/>
              <a:t>What will you do?</a:t>
            </a:r>
          </a:p>
          <a:p>
            <a:pPr marL="914400" lvl="1" indent="-457200" algn="l">
              <a:buFont typeface="Arial" panose="020B0604020202020204" pitchFamily="34" charset="0"/>
              <a:buChar char="•"/>
            </a:pPr>
            <a:r>
              <a:rPr lang="en-US" sz="2800" dirty="0"/>
              <a:t>Who will you collaborate with?</a:t>
            </a:r>
          </a:p>
          <a:p>
            <a:pPr marL="914400" lvl="1" indent="-457200" algn="l">
              <a:buFont typeface="Arial" panose="020B0604020202020204" pitchFamily="34" charset="0"/>
              <a:buChar char="•"/>
            </a:pPr>
            <a:r>
              <a:rPr lang="en-US" sz="2800" dirty="0"/>
              <a:t>What are the short-term goals?</a:t>
            </a:r>
          </a:p>
          <a:p>
            <a:pPr marL="914400" lvl="1" indent="-457200" algn="l">
              <a:buFont typeface="Arial" panose="020B0604020202020204" pitchFamily="34" charset="0"/>
              <a:buChar char="•"/>
            </a:pPr>
            <a:r>
              <a:rPr lang="en-US" sz="2800" dirty="0"/>
              <a:t>What are the long-term goals?</a:t>
            </a:r>
          </a:p>
          <a:p>
            <a:pPr marL="514350" indent="-514350" algn="l">
              <a:buFont typeface="+mj-lt"/>
              <a:buAutoNum type="arabicPeriod"/>
            </a:pPr>
            <a:endParaRPr lang="en-US" sz="3200" dirty="0"/>
          </a:p>
          <a:p>
            <a:pPr algn="l"/>
            <a:endParaRPr lang="en-US" sz="3200" dirty="0"/>
          </a:p>
          <a:p>
            <a:pPr algn="l"/>
            <a:endParaRPr lang="en-US" sz="3200" dirty="0"/>
          </a:p>
          <a:p>
            <a:endParaRPr lang="en-US" dirty="0"/>
          </a:p>
        </p:txBody>
      </p:sp>
      <p:sp>
        <p:nvSpPr>
          <p:cNvPr id="4" name="Title 1">
            <a:extLst>
              <a:ext uri="{FF2B5EF4-FFF2-40B4-BE49-F238E27FC236}">
                <a16:creationId xmlns:a16="http://schemas.microsoft.com/office/drawing/2014/main" id="{D7C54E53-3C6D-5E16-A27A-5A813B0A969B}"/>
              </a:ext>
            </a:extLst>
          </p:cNvPr>
          <p:cNvSpPr txBox="1">
            <a:spLocks/>
          </p:cNvSpPr>
          <p:nvPr/>
        </p:nvSpPr>
        <p:spPr>
          <a:xfrm>
            <a:off x="1018673" y="1234281"/>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ACTION PLANNING</a:t>
            </a:r>
          </a:p>
        </p:txBody>
      </p:sp>
    </p:spTree>
    <p:extLst>
      <p:ext uri="{BB962C8B-B14F-4D97-AF65-F5344CB8AC3E}">
        <p14:creationId xmlns:p14="http://schemas.microsoft.com/office/powerpoint/2010/main" val="422363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ACC9E7-FAB3-D01E-1FC9-A1BD4CD823F2}"/>
              </a:ext>
            </a:extLst>
          </p:cNvPr>
          <p:cNvSpPr>
            <a:spLocks noGrp="1"/>
          </p:cNvSpPr>
          <p:nvPr>
            <p:ph type="ctrTitle"/>
          </p:nvPr>
        </p:nvSpPr>
        <p:spPr>
          <a:xfrm>
            <a:off x="5566610" y="1041570"/>
            <a:ext cx="5281864" cy="1127542"/>
          </a:xfrm>
        </p:spPr>
        <p:txBody>
          <a:bodyPr/>
          <a:lstStyle/>
          <a:p>
            <a:r>
              <a:rPr lang="en-US" dirty="0">
                <a:solidFill>
                  <a:schemeClr val="tx2"/>
                </a:solidFill>
              </a:rPr>
              <a:t>Action Planning</a:t>
            </a:r>
          </a:p>
        </p:txBody>
      </p:sp>
      <p:sp>
        <p:nvSpPr>
          <p:cNvPr id="12" name="Subtitle 11">
            <a:extLst>
              <a:ext uri="{FF2B5EF4-FFF2-40B4-BE49-F238E27FC236}">
                <a16:creationId xmlns:a16="http://schemas.microsoft.com/office/drawing/2014/main" id="{EC6953E9-CC27-E84D-A2AE-11CAA67EC313}"/>
              </a:ext>
            </a:extLst>
          </p:cNvPr>
          <p:cNvSpPr>
            <a:spLocks noGrp="1"/>
          </p:cNvSpPr>
          <p:nvPr>
            <p:ph type="subTitle" idx="1"/>
          </p:nvPr>
        </p:nvSpPr>
        <p:spPr>
          <a:xfrm>
            <a:off x="6096000" y="2286584"/>
            <a:ext cx="4301900" cy="2284831"/>
          </a:xfrm>
        </p:spPr>
        <p:txBody>
          <a:bodyPr>
            <a:normAutofit fontScale="92500" lnSpcReduction="20000"/>
          </a:bodyPr>
          <a:lstStyle/>
          <a:p>
            <a:r>
              <a:rPr lang="en-US" dirty="0"/>
              <a:t>Carin Barber, Ed.D. </a:t>
            </a:r>
          </a:p>
          <a:p>
            <a:r>
              <a:rPr lang="en-US" dirty="0"/>
              <a:t>California State University</a:t>
            </a:r>
          </a:p>
          <a:p>
            <a:r>
              <a:rPr lang="en-US" dirty="0"/>
              <a:t> San Marcos</a:t>
            </a:r>
          </a:p>
          <a:p>
            <a:r>
              <a:rPr lang="en-US" dirty="0"/>
              <a:t>&amp;</a:t>
            </a:r>
          </a:p>
          <a:p>
            <a:r>
              <a:rPr lang="en-US" dirty="0"/>
              <a:t>Melanie Graham </a:t>
            </a:r>
          </a:p>
          <a:p>
            <a:r>
              <a:rPr lang="en-US" dirty="0"/>
              <a:t>Old Dominion University</a:t>
            </a:r>
          </a:p>
          <a:p>
            <a:endParaRPr lang="en-US" dirty="0"/>
          </a:p>
        </p:txBody>
      </p:sp>
      <p:pic>
        <p:nvPicPr>
          <p:cNvPr id="4" name="Picture 3">
            <a:extLst>
              <a:ext uri="{FF2B5EF4-FFF2-40B4-BE49-F238E27FC236}">
                <a16:creationId xmlns:a16="http://schemas.microsoft.com/office/drawing/2014/main" id="{42812C9E-9F1E-C00E-C649-5B3693B5EE34}"/>
              </a:ext>
            </a:extLst>
          </p:cNvPr>
          <p:cNvPicPr>
            <a:picLocks noChangeAspect="1"/>
          </p:cNvPicPr>
          <p:nvPr/>
        </p:nvPicPr>
        <p:blipFill rotWithShape="1">
          <a:blip r:embed="rId2">
            <a:extLst>
              <a:ext uri="{28A0092B-C50C-407E-A947-70E740481C1C}">
                <a14:useLocalDpi xmlns:a14="http://schemas.microsoft.com/office/drawing/2010/main" val="0"/>
              </a:ext>
            </a:extLst>
          </a:blip>
          <a:srcRect l="5415"/>
          <a:stretch/>
        </p:blipFill>
        <p:spPr>
          <a:xfrm>
            <a:off x="440544" y="1041570"/>
            <a:ext cx="2114161" cy="3327400"/>
          </a:xfrm>
          <a:prstGeom prst="rect">
            <a:avLst/>
          </a:prstGeom>
        </p:spPr>
      </p:pic>
      <p:pic>
        <p:nvPicPr>
          <p:cNvPr id="6" name="Picture 5">
            <a:extLst>
              <a:ext uri="{FF2B5EF4-FFF2-40B4-BE49-F238E27FC236}">
                <a16:creationId xmlns:a16="http://schemas.microsoft.com/office/drawing/2014/main" id="{CC2F7C00-CC4C-73A8-6DA3-1070A472B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004" y="1041570"/>
            <a:ext cx="2114160" cy="3327400"/>
          </a:xfrm>
          <a:prstGeom prst="rect">
            <a:avLst/>
          </a:prstGeom>
        </p:spPr>
      </p:pic>
    </p:spTree>
    <p:extLst>
      <p:ext uri="{BB962C8B-B14F-4D97-AF65-F5344CB8AC3E}">
        <p14:creationId xmlns:p14="http://schemas.microsoft.com/office/powerpoint/2010/main" val="4335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6" y="670510"/>
            <a:ext cx="7693760" cy="1127542"/>
          </a:xfrm>
        </p:spPr>
        <p:txBody>
          <a:bodyPr>
            <a:normAutofit fontScale="90000"/>
          </a:bodyPr>
          <a:lstStyle/>
          <a:p>
            <a:r>
              <a:rPr lang="en-US" dirty="0">
                <a:solidFill>
                  <a:schemeClr val="tx2"/>
                </a:solidFill>
              </a:rPr>
              <a:t>Social Mobility Momentum</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28702" y="2034500"/>
            <a:ext cx="7693761" cy="3025449"/>
          </a:xfrm>
        </p:spPr>
        <p:txBody>
          <a:bodyPr>
            <a:normAutofit fontScale="92500" lnSpcReduction="10000"/>
          </a:bodyPr>
          <a:lstStyle/>
          <a:p>
            <a:pPr algn="l"/>
            <a:endParaRPr lang="en-US" sz="3200" dirty="0"/>
          </a:p>
          <a:p>
            <a:pPr algn="l"/>
            <a:r>
              <a:rPr lang="en-US" sz="3200" dirty="0"/>
              <a:t>Identify 1-2 </a:t>
            </a:r>
            <a:r>
              <a:rPr lang="en-US" sz="3200" b="1" i="1" dirty="0"/>
              <a:t>new</a:t>
            </a:r>
            <a:r>
              <a:rPr lang="en-US" sz="3200" dirty="0"/>
              <a:t> student success strategies to drive upward social mobility. </a:t>
            </a:r>
          </a:p>
          <a:p>
            <a:pPr marL="914400" lvl="1" indent="-457200" algn="l">
              <a:buFont typeface="Arial" panose="020B0604020202020204" pitchFamily="34" charset="0"/>
              <a:buChar char="•"/>
            </a:pPr>
            <a:r>
              <a:rPr lang="en-US" sz="2800" dirty="0"/>
              <a:t>What will you do?</a:t>
            </a:r>
          </a:p>
          <a:p>
            <a:pPr marL="914400" lvl="1" indent="-457200" algn="l">
              <a:buFont typeface="Arial" panose="020B0604020202020204" pitchFamily="34" charset="0"/>
              <a:buChar char="•"/>
            </a:pPr>
            <a:r>
              <a:rPr lang="en-US" sz="2800" dirty="0"/>
              <a:t>Who will you collaborate with?</a:t>
            </a:r>
          </a:p>
          <a:p>
            <a:pPr marL="914400" lvl="1" indent="-457200" algn="l">
              <a:buFont typeface="Arial" panose="020B0604020202020204" pitchFamily="34" charset="0"/>
              <a:buChar char="•"/>
            </a:pPr>
            <a:r>
              <a:rPr lang="en-US" sz="2800" dirty="0"/>
              <a:t>What are the short-term goals?</a:t>
            </a:r>
          </a:p>
          <a:p>
            <a:pPr marL="914400" lvl="1" indent="-457200" algn="l">
              <a:buFont typeface="Arial" panose="020B0604020202020204" pitchFamily="34" charset="0"/>
              <a:buChar char="•"/>
            </a:pPr>
            <a:r>
              <a:rPr lang="en-US" sz="2800" dirty="0"/>
              <a:t>What are the long-term goals?</a:t>
            </a:r>
          </a:p>
          <a:p>
            <a:pPr marL="514350" indent="-514350" algn="l">
              <a:buFont typeface="+mj-lt"/>
              <a:buAutoNum type="arabicPeriod"/>
            </a:pPr>
            <a:endParaRPr lang="en-US" sz="3200" dirty="0"/>
          </a:p>
          <a:p>
            <a:pPr algn="l"/>
            <a:endParaRPr lang="en-US" sz="3200" dirty="0"/>
          </a:p>
          <a:p>
            <a:pPr algn="l"/>
            <a:endParaRPr lang="en-US" sz="3200" dirty="0"/>
          </a:p>
          <a:p>
            <a:endParaRPr lang="en-US" dirty="0"/>
          </a:p>
        </p:txBody>
      </p:sp>
      <p:sp>
        <p:nvSpPr>
          <p:cNvPr id="4" name="Title 1">
            <a:extLst>
              <a:ext uri="{FF2B5EF4-FFF2-40B4-BE49-F238E27FC236}">
                <a16:creationId xmlns:a16="http://schemas.microsoft.com/office/drawing/2014/main" id="{D7C54E53-3C6D-5E16-A27A-5A813B0A969B}"/>
              </a:ext>
            </a:extLst>
          </p:cNvPr>
          <p:cNvSpPr txBox="1">
            <a:spLocks/>
          </p:cNvSpPr>
          <p:nvPr/>
        </p:nvSpPr>
        <p:spPr>
          <a:xfrm>
            <a:off x="1018673" y="1234281"/>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ACTION PLANNING</a:t>
            </a:r>
          </a:p>
        </p:txBody>
      </p:sp>
    </p:spTree>
    <p:extLst>
      <p:ext uri="{BB962C8B-B14F-4D97-AF65-F5344CB8AC3E}">
        <p14:creationId xmlns:p14="http://schemas.microsoft.com/office/powerpoint/2010/main" val="422117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5C28-C021-CC64-2A47-5ACD6C3010C0}"/>
              </a:ext>
            </a:extLst>
          </p:cNvPr>
          <p:cNvSpPr txBox="1">
            <a:spLocks/>
          </p:cNvSpPr>
          <p:nvPr/>
        </p:nvSpPr>
        <p:spPr>
          <a:xfrm>
            <a:off x="1375025" y="2098161"/>
            <a:ext cx="9441950" cy="1330839"/>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a:rPr>
              <a:t>ADVANCING SOCIAL MOBILITY</a:t>
            </a:r>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YOU CAN MAKE A DIFFERENCE!</a:t>
            </a:r>
          </a:p>
        </p:txBody>
      </p:sp>
    </p:spTree>
    <p:extLst>
      <p:ext uri="{BB962C8B-B14F-4D97-AF65-F5344CB8AC3E}">
        <p14:creationId xmlns:p14="http://schemas.microsoft.com/office/powerpoint/2010/main" val="223312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6" y="670510"/>
            <a:ext cx="6779360" cy="1127542"/>
          </a:xfrm>
        </p:spPr>
        <p:txBody>
          <a:bodyPr>
            <a:normAutofit/>
          </a:bodyPr>
          <a:lstStyle/>
          <a:p>
            <a:r>
              <a:rPr lang="en-US">
                <a:solidFill>
                  <a:schemeClr val="tx2"/>
                </a:solidFill>
              </a:rPr>
              <a:t>Session Outcomes</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457303" y="2361823"/>
            <a:ext cx="9734595" cy="2788999"/>
          </a:xfrm>
        </p:spPr>
        <p:txBody>
          <a:bodyPr vert="horz" lIns="91440" tIns="45720" rIns="91440" bIns="45720" rtlCol="0" anchor="t">
            <a:normAutofit/>
          </a:bodyPr>
          <a:lstStyle/>
          <a:p>
            <a:pPr marL="514350" indent="-514350" algn="l">
              <a:buFont typeface="+mj-lt"/>
              <a:buAutoNum type="arabicPeriod"/>
            </a:pPr>
            <a:r>
              <a:rPr lang="en-US" sz="3200" dirty="0"/>
              <a:t>(Re)defining Social Mobility </a:t>
            </a:r>
          </a:p>
          <a:p>
            <a:pPr marL="514350" indent="-514350" algn="l">
              <a:buFont typeface="+mj-lt"/>
              <a:buAutoNum type="arabicPeriod"/>
            </a:pPr>
            <a:r>
              <a:rPr lang="en-US" sz="3200" dirty="0"/>
              <a:t>Serving Clayton State University students </a:t>
            </a:r>
          </a:p>
          <a:p>
            <a:pPr marL="514350" indent="-514350" algn="l">
              <a:buFont typeface="+mj-lt"/>
              <a:buAutoNum type="arabicPeriod"/>
            </a:pPr>
            <a:r>
              <a:rPr lang="en-US" sz="3200" dirty="0"/>
              <a:t>Social Mobility Momentum </a:t>
            </a:r>
          </a:p>
          <a:p>
            <a:pPr marL="514350" indent="-514350" algn="l">
              <a:buFont typeface="+mj-lt"/>
              <a:buAutoNum type="arabicPeriod"/>
            </a:pPr>
            <a:endParaRPr lang="en-US" sz="3200" dirty="0"/>
          </a:p>
          <a:p>
            <a:pPr algn="l"/>
            <a:r>
              <a:rPr lang="en-US" sz="1800" i="1" dirty="0"/>
              <a:t>*At the end of this session, you’ll have a plan to move forward with </a:t>
            </a:r>
          </a:p>
          <a:p>
            <a:pPr algn="l"/>
            <a:endParaRPr lang="en-US" sz="3200" dirty="0"/>
          </a:p>
          <a:p>
            <a:pPr algn="l"/>
            <a:endParaRPr lang="en-US" sz="3200" dirty="0"/>
          </a:p>
          <a:p>
            <a:pPr algn="l"/>
            <a:endParaRPr lang="en-US" sz="3200" dirty="0"/>
          </a:p>
          <a:p>
            <a:endParaRPr lang="en-US" dirty="0"/>
          </a:p>
        </p:txBody>
      </p:sp>
      <p:sp>
        <p:nvSpPr>
          <p:cNvPr id="4" name="Title 1">
            <a:extLst>
              <a:ext uri="{FF2B5EF4-FFF2-40B4-BE49-F238E27FC236}">
                <a16:creationId xmlns:a16="http://schemas.microsoft.com/office/drawing/2014/main" id="{04CA6865-5D57-97CD-1B9A-DD2A510E6D85}"/>
              </a:ext>
            </a:extLst>
          </p:cNvPr>
          <p:cNvSpPr txBox="1">
            <a:spLocks/>
          </p:cNvSpPr>
          <p:nvPr/>
        </p:nvSpPr>
        <p:spPr>
          <a:xfrm>
            <a:off x="1457303" y="1234281"/>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ACTION PLANNING</a:t>
            </a:r>
          </a:p>
        </p:txBody>
      </p:sp>
    </p:spTree>
    <p:extLst>
      <p:ext uri="{BB962C8B-B14F-4D97-AF65-F5344CB8AC3E}">
        <p14:creationId xmlns:p14="http://schemas.microsoft.com/office/powerpoint/2010/main" val="7312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Is America Dreaming?: Understanding Social Mobility">
            <a:hlinkClick r:id="" action="ppaction://media"/>
            <a:extLst>
              <a:ext uri="{FF2B5EF4-FFF2-40B4-BE49-F238E27FC236}">
                <a16:creationId xmlns:a16="http://schemas.microsoft.com/office/drawing/2014/main" id="{40B837A7-D37D-768B-C255-C2F81E99315F}"/>
              </a:ext>
            </a:extLst>
          </p:cNvPr>
          <p:cNvPicPr>
            <a:picLocks noRot="1" noChangeAspect="1"/>
          </p:cNvPicPr>
          <p:nvPr>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85281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6" y="670510"/>
            <a:ext cx="6779360" cy="1127542"/>
          </a:xfrm>
        </p:spPr>
        <p:txBody>
          <a:bodyPr>
            <a:normAutofit fontScale="90000"/>
          </a:bodyPr>
          <a:lstStyle/>
          <a:p>
            <a:r>
              <a:rPr lang="en-US" dirty="0">
                <a:solidFill>
                  <a:schemeClr val="tx2"/>
                </a:solidFill>
              </a:rPr>
              <a:t>Defining Social Mobility</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28702" y="2034500"/>
            <a:ext cx="7405463" cy="2788999"/>
          </a:xfrm>
        </p:spPr>
        <p:txBody>
          <a:bodyPr>
            <a:normAutofit fontScale="92500" lnSpcReduction="20000"/>
          </a:bodyPr>
          <a:lstStyle/>
          <a:p>
            <a:pPr algn="l"/>
            <a:r>
              <a:rPr lang="en-US" sz="3200" dirty="0"/>
              <a:t>“A change in social status”</a:t>
            </a:r>
          </a:p>
          <a:p>
            <a:pPr algn="l"/>
            <a:endParaRPr lang="en-US" sz="3200" dirty="0"/>
          </a:p>
          <a:p>
            <a:pPr algn="l"/>
            <a:r>
              <a:rPr lang="en-US" sz="3200" dirty="0"/>
              <a:t>“Improved outcomes related to socioeconomic status”</a:t>
            </a:r>
          </a:p>
          <a:p>
            <a:pPr algn="l"/>
            <a:endParaRPr lang="en-US" sz="3200" dirty="0"/>
          </a:p>
          <a:p>
            <a:pPr algn="l"/>
            <a:r>
              <a:rPr lang="en-US" sz="3200" dirty="0"/>
              <a:t>“Goes beyond making money”</a:t>
            </a:r>
          </a:p>
          <a:p>
            <a:endParaRPr lang="en-US" dirty="0"/>
          </a:p>
        </p:txBody>
      </p:sp>
      <p:pic>
        <p:nvPicPr>
          <p:cNvPr id="4" name="Picture 3" descr="tbody/tr/td[1]/descendant::img/@alt">
            <a:extLst>
              <a:ext uri="{FF2B5EF4-FFF2-40B4-BE49-F238E27FC236}">
                <a16:creationId xmlns:a16="http://schemas.microsoft.com/office/drawing/2014/main" id="{9D17584D-3E1A-725C-EE4A-7D1F225D9E49}"/>
              </a:ext>
            </a:extLst>
          </p:cNvPr>
          <p:cNvPicPr>
            <a:picLocks noChangeAspect="1"/>
          </p:cNvPicPr>
          <p:nvPr/>
        </p:nvPicPr>
        <p:blipFill>
          <a:blip r:embed="rId3"/>
          <a:stretch>
            <a:fillRect/>
          </a:stretch>
        </p:blipFill>
        <p:spPr>
          <a:xfrm>
            <a:off x="7236256" y="1997472"/>
            <a:ext cx="4308763" cy="2821754"/>
          </a:xfrm>
          <a:prstGeom prst="rect">
            <a:avLst/>
          </a:prstGeom>
        </p:spPr>
      </p:pic>
    </p:spTree>
    <p:extLst>
      <p:ext uri="{BB962C8B-B14F-4D97-AF65-F5344CB8AC3E}">
        <p14:creationId xmlns:p14="http://schemas.microsoft.com/office/powerpoint/2010/main" val="387023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5" y="670510"/>
            <a:ext cx="7908759" cy="1127542"/>
          </a:xfrm>
        </p:spPr>
        <p:txBody>
          <a:bodyPr>
            <a:normAutofit fontScale="90000"/>
          </a:bodyPr>
          <a:lstStyle/>
          <a:p>
            <a:r>
              <a:rPr lang="en-US" dirty="0">
                <a:solidFill>
                  <a:schemeClr val="tx2"/>
                </a:solidFill>
              </a:rPr>
              <a:t>(Re)defining Social Mobility</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16671" y="2565120"/>
            <a:ext cx="7999519" cy="2788999"/>
          </a:xfrm>
        </p:spPr>
        <p:txBody>
          <a:bodyPr>
            <a:normAutofit/>
          </a:bodyPr>
          <a:lstStyle/>
          <a:p>
            <a:pPr marL="514350" indent="-514350" algn="l">
              <a:buFont typeface="+mj-lt"/>
              <a:buAutoNum type="arabicPeriod"/>
            </a:pPr>
            <a:r>
              <a:rPr lang="en-US" sz="3200" dirty="0"/>
              <a:t>How do you explain social mobility?</a:t>
            </a:r>
          </a:p>
          <a:p>
            <a:pPr marL="514350" indent="-514350" algn="l">
              <a:buFont typeface="+mj-lt"/>
              <a:buAutoNum type="arabicPeriod"/>
            </a:pPr>
            <a:r>
              <a:rPr lang="en-US" sz="3200" dirty="0"/>
              <a:t>Identify 2-3 talking points to describe social mobility.</a:t>
            </a:r>
          </a:p>
          <a:p>
            <a:pPr algn="l"/>
            <a:endParaRPr lang="en-US" sz="3200" dirty="0"/>
          </a:p>
          <a:p>
            <a:endParaRPr lang="en-US" dirty="0"/>
          </a:p>
        </p:txBody>
      </p:sp>
      <p:sp>
        <p:nvSpPr>
          <p:cNvPr id="4" name="Title 1">
            <a:extLst>
              <a:ext uri="{FF2B5EF4-FFF2-40B4-BE49-F238E27FC236}">
                <a16:creationId xmlns:a16="http://schemas.microsoft.com/office/drawing/2014/main" id="{BADA06E1-BD4A-4EEA-6858-75062C44504F}"/>
              </a:ext>
            </a:extLst>
          </p:cNvPr>
          <p:cNvSpPr txBox="1">
            <a:spLocks/>
          </p:cNvSpPr>
          <p:nvPr/>
        </p:nvSpPr>
        <p:spPr>
          <a:xfrm>
            <a:off x="1216671" y="1234281"/>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ACTION PLANNING</a:t>
            </a:r>
          </a:p>
        </p:txBody>
      </p:sp>
    </p:spTree>
    <p:extLst>
      <p:ext uri="{BB962C8B-B14F-4D97-AF65-F5344CB8AC3E}">
        <p14:creationId xmlns:p14="http://schemas.microsoft.com/office/powerpoint/2010/main" val="85593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4ED8C5C-D577-1A85-99BB-60E2959447CA}"/>
              </a:ext>
            </a:extLst>
          </p:cNvPr>
          <p:cNvSpPr>
            <a:spLocks noGrp="1"/>
          </p:cNvSpPr>
          <p:nvPr>
            <p:ph type="ctrTitle"/>
          </p:nvPr>
        </p:nvSpPr>
        <p:spPr>
          <a:xfrm>
            <a:off x="814135" y="670510"/>
            <a:ext cx="7908759" cy="1127542"/>
          </a:xfrm>
        </p:spPr>
        <p:txBody>
          <a:bodyPr>
            <a:normAutofit fontScale="90000"/>
          </a:bodyPr>
          <a:lstStyle/>
          <a:p>
            <a:r>
              <a:rPr lang="en-US" dirty="0">
                <a:solidFill>
                  <a:schemeClr val="tx2"/>
                </a:solidFill>
              </a:rPr>
              <a:t>(Re)defining Social Mobility</a:t>
            </a:r>
          </a:p>
        </p:txBody>
      </p:sp>
      <p:sp>
        <p:nvSpPr>
          <p:cNvPr id="3" name="Subtitle 11">
            <a:extLst>
              <a:ext uri="{FF2B5EF4-FFF2-40B4-BE49-F238E27FC236}">
                <a16:creationId xmlns:a16="http://schemas.microsoft.com/office/drawing/2014/main" id="{D578563A-8FD9-5C08-8FF3-407C09598F66}"/>
              </a:ext>
            </a:extLst>
          </p:cNvPr>
          <p:cNvSpPr>
            <a:spLocks noGrp="1"/>
          </p:cNvSpPr>
          <p:nvPr>
            <p:ph type="subTitle" idx="1"/>
          </p:nvPr>
        </p:nvSpPr>
        <p:spPr>
          <a:xfrm>
            <a:off x="1216672" y="2654247"/>
            <a:ext cx="7999517" cy="2788999"/>
          </a:xfrm>
        </p:spPr>
        <p:txBody>
          <a:bodyPr>
            <a:normAutofit/>
          </a:bodyPr>
          <a:lstStyle/>
          <a:p>
            <a:pPr marL="514350" indent="-514350" algn="l">
              <a:buFont typeface="+mj-lt"/>
              <a:buAutoNum type="arabicPeriod"/>
            </a:pPr>
            <a:r>
              <a:rPr lang="en-US" sz="3200" dirty="0"/>
              <a:t>What does social mobility mean for Clayton State?</a:t>
            </a:r>
          </a:p>
          <a:p>
            <a:pPr marL="514350" indent="-514350" algn="l">
              <a:buFont typeface="+mj-lt"/>
              <a:buAutoNum type="arabicPeriod"/>
            </a:pPr>
            <a:r>
              <a:rPr lang="en-US" sz="3200" dirty="0"/>
              <a:t>What does social mobility mean for your students?</a:t>
            </a:r>
          </a:p>
          <a:p>
            <a:pPr algn="l"/>
            <a:endParaRPr lang="en-US" sz="3200" dirty="0"/>
          </a:p>
          <a:p>
            <a:endParaRPr lang="en-US" dirty="0"/>
          </a:p>
        </p:txBody>
      </p:sp>
      <p:sp>
        <p:nvSpPr>
          <p:cNvPr id="4" name="Title 1">
            <a:extLst>
              <a:ext uri="{FF2B5EF4-FFF2-40B4-BE49-F238E27FC236}">
                <a16:creationId xmlns:a16="http://schemas.microsoft.com/office/drawing/2014/main" id="{BADA06E1-BD4A-4EEA-6858-75062C44504F}"/>
              </a:ext>
            </a:extLst>
          </p:cNvPr>
          <p:cNvSpPr txBox="1">
            <a:spLocks/>
          </p:cNvSpPr>
          <p:nvPr/>
        </p:nvSpPr>
        <p:spPr>
          <a:xfrm>
            <a:off x="1216671" y="1234281"/>
            <a:ext cx="7795419"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spc="300" dirty="0">
              <a:solidFill>
                <a:srgbClr val="0079C3"/>
              </a:solidFill>
              <a:latin typeface="Montserrat" pitchFamily="2" charset="77"/>
            </a:endParaRPr>
          </a:p>
          <a:p>
            <a:r>
              <a:rPr lang="en-US" sz="3200" b="1" spc="300" dirty="0">
                <a:solidFill>
                  <a:schemeClr val="tx1">
                    <a:lumMod val="65000"/>
                    <a:lumOff val="35000"/>
                  </a:schemeClr>
                </a:solidFill>
                <a:latin typeface="Montserrat" pitchFamily="2" charset="77"/>
              </a:rPr>
              <a:t>ACTION PLANNING</a:t>
            </a:r>
          </a:p>
        </p:txBody>
      </p:sp>
    </p:spTree>
    <p:extLst>
      <p:ext uri="{BB962C8B-B14F-4D97-AF65-F5344CB8AC3E}">
        <p14:creationId xmlns:p14="http://schemas.microsoft.com/office/powerpoint/2010/main" val="51139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831746" y="660580"/>
            <a:ext cx="7980950"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THE LANDSCAPE OF </a:t>
            </a:r>
          </a:p>
          <a:p>
            <a:r>
              <a:rPr lang="en-US" sz="3200" b="1" spc="300" dirty="0">
                <a:solidFill>
                  <a:schemeClr val="tx1">
                    <a:lumMod val="65000"/>
                    <a:lumOff val="35000"/>
                  </a:schemeClr>
                </a:solidFill>
                <a:latin typeface="Montserrat" pitchFamily="2" charset="77"/>
              </a:rPr>
              <a:t>SOCIAL MOBILITY IN GEORGIA </a:t>
            </a:r>
          </a:p>
        </p:txBody>
      </p:sp>
      <p:pic>
        <p:nvPicPr>
          <p:cNvPr id="8" name="Picture 7" descr="A close-up of a map&#10;&#10;Description automatically generated">
            <a:extLst>
              <a:ext uri="{FF2B5EF4-FFF2-40B4-BE49-F238E27FC236}">
                <a16:creationId xmlns:a16="http://schemas.microsoft.com/office/drawing/2014/main" id="{512A138F-EAB2-565A-6BFB-962620821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51" y="4073779"/>
            <a:ext cx="3670300" cy="1206500"/>
          </a:xfrm>
          <a:prstGeom prst="rect">
            <a:avLst/>
          </a:prstGeom>
        </p:spPr>
      </p:pic>
      <p:sp>
        <p:nvSpPr>
          <p:cNvPr id="9" name="Subtitle 11">
            <a:extLst>
              <a:ext uri="{FF2B5EF4-FFF2-40B4-BE49-F238E27FC236}">
                <a16:creationId xmlns:a16="http://schemas.microsoft.com/office/drawing/2014/main" id="{BD798F71-B1F7-1B43-90CB-6C61EAC99045}"/>
              </a:ext>
            </a:extLst>
          </p:cNvPr>
          <p:cNvSpPr txBox="1">
            <a:spLocks/>
          </p:cNvSpPr>
          <p:nvPr/>
        </p:nvSpPr>
        <p:spPr>
          <a:xfrm>
            <a:off x="746451" y="3344820"/>
            <a:ext cx="3290290" cy="1457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333333"/>
                </a:solidFill>
                <a:highlight>
                  <a:srgbClr val="FFFFFF"/>
                </a:highlight>
                <a:latin typeface="Tiempos Text"/>
              </a:rPr>
              <a:t>74% ROI for Bachelor’s Degrees</a:t>
            </a:r>
          </a:p>
          <a:p>
            <a:pPr marL="457200" indent="-457200" algn="l">
              <a:buFont typeface="Arial" panose="020B0604020202020204" pitchFamily="34" charset="0"/>
              <a:buChar char="•"/>
            </a:pPr>
            <a:endParaRPr lang="en-US" sz="3600" dirty="0"/>
          </a:p>
        </p:txBody>
      </p:sp>
      <p:sp>
        <p:nvSpPr>
          <p:cNvPr id="10" name="Subtitle 11">
            <a:extLst>
              <a:ext uri="{FF2B5EF4-FFF2-40B4-BE49-F238E27FC236}">
                <a16:creationId xmlns:a16="http://schemas.microsoft.com/office/drawing/2014/main" id="{D2AC8082-887D-115C-8E93-8EB18E6ADE4C}"/>
              </a:ext>
            </a:extLst>
          </p:cNvPr>
          <p:cNvSpPr txBox="1">
            <a:spLocks/>
          </p:cNvSpPr>
          <p:nvPr/>
        </p:nvSpPr>
        <p:spPr>
          <a:xfrm>
            <a:off x="5012226" y="2014952"/>
            <a:ext cx="6433323" cy="2058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333333"/>
                </a:solidFill>
                <a:highlight>
                  <a:srgbClr val="FFFFFF"/>
                </a:highlight>
                <a:latin typeface="Tiempos Text"/>
              </a:rPr>
              <a:t>Quality Coaching </a:t>
            </a:r>
            <a:r>
              <a:rPr lang="en-US" sz="1800" dirty="0">
                <a:solidFill>
                  <a:srgbClr val="333333"/>
                </a:solidFill>
                <a:highlight>
                  <a:srgbClr val="FFFFFF"/>
                </a:highlight>
                <a:latin typeface="Tiempos Text"/>
              </a:rPr>
              <a:t>(Foundational 0%-20%) </a:t>
            </a:r>
          </a:p>
          <a:p>
            <a:pPr algn="l"/>
            <a:r>
              <a:rPr lang="en-US" dirty="0">
                <a:solidFill>
                  <a:srgbClr val="333333"/>
                </a:solidFill>
                <a:highlight>
                  <a:srgbClr val="FFFFFF"/>
                </a:highlight>
                <a:latin typeface="Tiempos Text"/>
              </a:rPr>
              <a:t>Everyone should have access to coaching that helps them reflect on their talents and interests, choose a career goal, map pathways through education, and navigate challenges.</a:t>
            </a:r>
            <a:endParaRPr lang="en-US" dirty="0"/>
          </a:p>
        </p:txBody>
      </p:sp>
      <p:sp>
        <p:nvSpPr>
          <p:cNvPr id="11" name="Subtitle 11">
            <a:extLst>
              <a:ext uri="{FF2B5EF4-FFF2-40B4-BE49-F238E27FC236}">
                <a16:creationId xmlns:a16="http://schemas.microsoft.com/office/drawing/2014/main" id="{A1E81FF4-8B74-E678-02FC-60A60A1EEF0A}"/>
              </a:ext>
            </a:extLst>
          </p:cNvPr>
          <p:cNvSpPr txBox="1">
            <a:spLocks/>
          </p:cNvSpPr>
          <p:nvPr/>
        </p:nvSpPr>
        <p:spPr>
          <a:xfrm>
            <a:off x="5012226" y="4579064"/>
            <a:ext cx="6874974" cy="2058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333333"/>
                </a:solidFill>
                <a:highlight>
                  <a:srgbClr val="FFFFFF"/>
                </a:highlight>
                <a:latin typeface="Tiempos Text"/>
              </a:rPr>
              <a:t>Work-Based Learning </a:t>
            </a:r>
            <a:r>
              <a:rPr lang="en-US" sz="1800" dirty="0">
                <a:solidFill>
                  <a:srgbClr val="333333"/>
                </a:solidFill>
                <a:highlight>
                  <a:srgbClr val="FFFFFF"/>
                </a:highlight>
                <a:latin typeface="Tiempos Text"/>
              </a:rPr>
              <a:t>(Developing 21%-40%)</a:t>
            </a:r>
          </a:p>
          <a:p>
            <a:pPr algn="l"/>
            <a:r>
              <a:rPr lang="en-US" dirty="0">
                <a:solidFill>
                  <a:srgbClr val="333333"/>
                </a:solidFill>
                <a:highlight>
                  <a:srgbClr val="FFFFFF"/>
                </a:highlight>
                <a:latin typeface="Tiempos Text"/>
              </a:rPr>
              <a:t>All students should have access to quality work-based learning experiences, such as paid internships and apprenticeships, that help connect their education and their career aspirations. </a:t>
            </a:r>
            <a:endParaRPr lang="en-US" dirty="0"/>
          </a:p>
        </p:txBody>
      </p:sp>
      <p:sp>
        <p:nvSpPr>
          <p:cNvPr id="12" name="Subtitle 11">
            <a:extLst>
              <a:ext uri="{FF2B5EF4-FFF2-40B4-BE49-F238E27FC236}">
                <a16:creationId xmlns:a16="http://schemas.microsoft.com/office/drawing/2014/main" id="{0CD5A325-5B6B-629F-D420-576D19B1E304}"/>
              </a:ext>
            </a:extLst>
          </p:cNvPr>
          <p:cNvSpPr txBox="1">
            <a:spLocks/>
          </p:cNvSpPr>
          <p:nvPr/>
        </p:nvSpPr>
        <p:spPr>
          <a:xfrm>
            <a:off x="831746" y="6327652"/>
            <a:ext cx="3290290" cy="3102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a:solidFill>
                  <a:srgbClr val="333333"/>
                </a:solidFill>
                <a:highlight>
                  <a:srgbClr val="FFFFFF"/>
                </a:highlight>
                <a:latin typeface="Tiempos Text"/>
              </a:rPr>
              <a:t>(Strada Education Foundation, 2024)</a:t>
            </a:r>
          </a:p>
          <a:p>
            <a:pPr marL="457200" indent="-457200" algn="l">
              <a:buFont typeface="Arial" panose="020B0604020202020204" pitchFamily="34" charset="0"/>
              <a:buChar char="•"/>
            </a:pPr>
            <a:endParaRPr lang="en-US" sz="3600" dirty="0"/>
          </a:p>
        </p:txBody>
      </p:sp>
    </p:spTree>
    <p:extLst>
      <p:ext uri="{BB962C8B-B14F-4D97-AF65-F5344CB8AC3E}">
        <p14:creationId xmlns:p14="http://schemas.microsoft.com/office/powerpoint/2010/main" val="343282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2D2738-9B07-DF56-9D9A-BDBAF9CBAE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919963-2014-A0CA-A453-E3907DACF416}"/>
              </a:ext>
            </a:extLst>
          </p:cNvPr>
          <p:cNvSpPr txBox="1">
            <a:spLocks/>
          </p:cNvSpPr>
          <p:nvPr/>
        </p:nvSpPr>
        <p:spPr>
          <a:xfrm>
            <a:off x="718858" y="-2642"/>
            <a:ext cx="7980950" cy="13308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079C3"/>
                </a:solidFill>
                <a:latin typeface="Montserrat" pitchFamily="2" charset="77"/>
              </a:rPr>
              <a:t>THE LANDSCAPE OF </a:t>
            </a:r>
          </a:p>
          <a:p>
            <a:r>
              <a:rPr lang="en-US" sz="3200" b="1" spc="300" dirty="0">
                <a:solidFill>
                  <a:schemeClr val="tx1">
                    <a:lumMod val="65000"/>
                    <a:lumOff val="35000"/>
                  </a:schemeClr>
                </a:solidFill>
                <a:latin typeface="Montserrat" pitchFamily="2" charset="77"/>
              </a:rPr>
              <a:t>SOCIAL MOBILITY IN GEORGIA </a:t>
            </a:r>
          </a:p>
        </p:txBody>
      </p:sp>
      <p:pic>
        <p:nvPicPr>
          <p:cNvPr id="4" name="Picture 3" descr="A graph of growth in a graph&#10;&#10;Description automatically generated with medium confidence">
            <a:extLst>
              <a:ext uri="{FF2B5EF4-FFF2-40B4-BE49-F238E27FC236}">
                <a16:creationId xmlns:a16="http://schemas.microsoft.com/office/drawing/2014/main" id="{01E94347-DC32-335C-3DC5-55EA126C3F13}"/>
              </a:ext>
            </a:extLst>
          </p:cNvPr>
          <p:cNvPicPr>
            <a:picLocks noChangeAspect="1"/>
          </p:cNvPicPr>
          <p:nvPr/>
        </p:nvPicPr>
        <p:blipFill rotWithShape="1">
          <a:blip r:embed="rId3">
            <a:extLst>
              <a:ext uri="{28A0092B-C50C-407E-A947-70E740481C1C}">
                <a14:useLocalDpi xmlns:a14="http://schemas.microsoft.com/office/drawing/2010/main" val="0"/>
              </a:ext>
            </a:extLst>
          </a:blip>
          <a:srcRect l="4048" t="-447" r="5668"/>
          <a:stretch/>
        </p:blipFill>
        <p:spPr>
          <a:xfrm>
            <a:off x="394061" y="1294081"/>
            <a:ext cx="10939350" cy="5196296"/>
          </a:xfrm>
          <a:prstGeom prst="rect">
            <a:avLst/>
          </a:prstGeom>
        </p:spPr>
      </p:pic>
      <p:sp>
        <p:nvSpPr>
          <p:cNvPr id="5" name="Subtitle 11">
            <a:extLst>
              <a:ext uri="{FF2B5EF4-FFF2-40B4-BE49-F238E27FC236}">
                <a16:creationId xmlns:a16="http://schemas.microsoft.com/office/drawing/2014/main" id="{A704C16A-1B2E-26DC-0A34-EF91CAB2CEC3}"/>
              </a:ext>
            </a:extLst>
          </p:cNvPr>
          <p:cNvSpPr txBox="1">
            <a:spLocks/>
          </p:cNvSpPr>
          <p:nvPr/>
        </p:nvSpPr>
        <p:spPr>
          <a:xfrm>
            <a:off x="7776719" y="6488344"/>
            <a:ext cx="4417509" cy="371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solidFill>
                  <a:srgbClr val="333333"/>
                </a:solidFill>
                <a:highlight>
                  <a:srgbClr val="FFFFFF"/>
                </a:highlight>
                <a:latin typeface="Tiempos Text"/>
              </a:rPr>
              <a:t>https://</a:t>
            </a:r>
            <a:r>
              <a:rPr lang="en-US" sz="1200" dirty="0" err="1">
                <a:solidFill>
                  <a:srgbClr val="333333"/>
                </a:solidFill>
                <a:highlight>
                  <a:srgbClr val="FFFFFF"/>
                </a:highlight>
                <a:latin typeface="Tiempos Text"/>
              </a:rPr>
              <a:t>www.usg.edu</a:t>
            </a:r>
            <a:r>
              <a:rPr lang="en-US" sz="1200" dirty="0">
                <a:solidFill>
                  <a:srgbClr val="333333"/>
                </a:solidFill>
                <a:highlight>
                  <a:srgbClr val="FFFFFF"/>
                </a:highlight>
                <a:latin typeface="Tiempos Text"/>
              </a:rPr>
              <a:t>/research/</a:t>
            </a:r>
            <a:r>
              <a:rPr lang="en-US" sz="1200" dirty="0" err="1">
                <a:solidFill>
                  <a:srgbClr val="333333"/>
                </a:solidFill>
                <a:highlight>
                  <a:srgbClr val="FFFFFF"/>
                </a:highlight>
                <a:latin typeface="Tiempos Text"/>
              </a:rPr>
              <a:t>data_dashboards</a:t>
            </a:r>
            <a:endParaRPr lang="en-US" sz="1200" dirty="0"/>
          </a:p>
        </p:txBody>
      </p:sp>
    </p:spTree>
    <p:extLst>
      <p:ext uri="{BB962C8B-B14F-4D97-AF65-F5344CB8AC3E}">
        <p14:creationId xmlns:p14="http://schemas.microsoft.com/office/powerpoint/2010/main" val="199585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
      <a:dk1>
        <a:srgbClr val="000000"/>
      </a:dk1>
      <a:lt1>
        <a:srgbClr val="FFFFFF"/>
      </a:lt1>
      <a:dk2>
        <a:srgbClr val="5E5E5E"/>
      </a:dk2>
      <a:lt2>
        <a:srgbClr val="E7E6E6"/>
      </a:lt2>
      <a:accent1>
        <a:srgbClr val="35B7E9"/>
      </a:accent1>
      <a:accent2>
        <a:srgbClr val="0079C3"/>
      </a:accent2>
      <a:accent3>
        <a:srgbClr val="1D2A5B"/>
      </a:accent3>
      <a:accent4>
        <a:srgbClr val="74D3FF"/>
      </a:accent4>
      <a:accent5>
        <a:srgbClr val="0078C3"/>
      </a:accent5>
      <a:accent6>
        <a:srgbClr val="1D2A5B"/>
      </a:accent6>
      <a:hlink>
        <a:srgbClr val="0095FF"/>
      </a:hlink>
      <a:folHlink>
        <a:srgbClr val="0096FF"/>
      </a:folHlink>
    </a:clrScheme>
    <a:fontScheme name="Samanth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1678EE6-15E9-D245-A3AE-CFCE0AD5AFF5}" vid="{306C72E7-A4C4-BC40-88A3-F8248199BA1D}"/>
    </a:ext>
  </a:extLst>
</a:theme>
</file>

<file path=ppt/theme/theme2.xml><?xml version="1.0" encoding="utf-8"?>
<a:theme xmlns:a="http://schemas.openxmlformats.org/drawingml/2006/main" name="1_Office Theme">
  <a:themeElements>
    <a:clrScheme name="Social Mobility Summit">
      <a:dk1>
        <a:srgbClr val="5B6770"/>
      </a:dk1>
      <a:lt1>
        <a:srgbClr val="FFFFFF"/>
      </a:lt1>
      <a:dk2>
        <a:srgbClr val="092C74"/>
      </a:dk2>
      <a:lt2>
        <a:srgbClr val="FFFFFF"/>
      </a:lt2>
      <a:accent1>
        <a:srgbClr val="0077C8"/>
      </a:accent1>
      <a:accent2>
        <a:srgbClr val="FC6D23"/>
      </a:accent2>
      <a:accent3>
        <a:srgbClr val="C05130"/>
      </a:accent3>
      <a:accent4>
        <a:srgbClr val="58CBE8"/>
      </a:accent4>
      <a:accent5>
        <a:srgbClr val="ED9B33"/>
      </a:accent5>
      <a:accent6>
        <a:srgbClr val="CBC3BC"/>
      </a:accent6>
      <a:hlink>
        <a:srgbClr val="008841"/>
      </a:hlink>
      <a:folHlink>
        <a:srgbClr val="88887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ecf72c-93bd-4c33-bd4e-b655b716edf4" xsi:nil="true"/>
    <lcf76f155ced4ddcb4097134ff3c332f xmlns="a6519238-84a7-41cc-8935-46d9a4b4e47b">
      <Terms xmlns="http://schemas.microsoft.com/office/infopath/2007/PartnerControls"/>
    </lcf76f155ced4ddcb4097134ff3c332f>
    <SharedWithUsers xmlns="7cabad6a-1932-4c43-8494-5327c7b79d22">
      <UserInfo>
        <DisplayName>Alan Brian</DisplayName>
        <AccountId>757</AccountId>
        <AccountType/>
      </UserInfo>
      <UserInfo>
        <DisplayName>Jessica Berger</DisplayName>
        <AccountId>1604</AccountId>
        <AccountType/>
      </UserInfo>
      <UserInfo>
        <DisplayName>Leon Wyden Jr</DisplayName>
        <AccountId>1977</AccountId>
        <AccountType/>
      </UserInfo>
      <UserInfo>
        <DisplayName>Carl Kemnitz</DisplayName>
        <AccountId>1676</AccountId>
        <AccountType/>
      </UserInfo>
      <UserInfo>
        <DisplayName>Viridiana Diaz</DisplayName>
        <AccountId>1976</AccountId>
        <AccountType/>
      </UserInfo>
      <UserInfo>
        <DisplayName>Patricia Prado-Olmos</DisplayName>
        <AccountId>638</AccountId>
        <AccountType/>
      </UserInfo>
      <UserInfo>
        <DisplayName>Aswad Allen</DisplayName>
        <AccountId>1979</AccountId>
        <AccountType/>
      </UserInfo>
      <UserInfo>
        <DisplayName>Sarah Villarreal</DisplayName>
        <AccountId>639</AccountId>
        <AccountType/>
      </UserInfo>
      <UserInfo>
        <DisplayName>Carin Barber</DisplayName>
        <AccountId>2670</AccountId>
        <AccountType/>
      </UserInfo>
      <UserInfo>
        <DisplayName>Christa Koen</DisplayName>
        <AccountId>124</AccountId>
        <AccountType/>
      </UserInfo>
      <UserInfo>
        <DisplayName>Viviana Garcia</DisplayName>
        <AccountId>500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3CE4C6607BC14DA21A05E1F001A719" ma:contentTypeVersion="18" ma:contentTypeDescription="Create a new document." ma:contentTypeScope="" ma:versionID="23a79eb63551b75f8b07752807c763e0">
  <xsd:schema xmlns:xsd="http://www.w3.org/2001/XMLSchema" xmlns:xs="http://www.w3.org/2001/XMLSchema" xmlns:p="http://schemas.microsoft.com/office/2006/metadata/properties" xmlns:ns2="a6519238-84a7-41cc-8935-46d9a4b4e47b" xmlns:ns3="7cabad6a-1932-4c43-8494-5327c7b79d22" xmlns:ns4="61ecf72c-93bd-4c33-bd4e-b655b716edf4" targetNamespace="http://schemas.microsoft.com/office/2006/metadata/properties" ma:root="true" ma:fieldsID="cf7177e69207bbe38590a717e0403ca6" ns2:_="" ns3:_="" ns4:_="">
    <xsd:import namespace="a6519238-84a7-41cc-8935-46d9a4b4e47b"/>
    <xsd:import namespace="7cabad6a-1932-4c43-8494-5327c7b79d22"/>
    <xsd:import namespace="61ecf72c-93bd-4c33-bd4e-b655b716ed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9238-84a7-41cc-8935-46d9a4b4e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159e63-60f8-4ddf-b724-29d6db92a9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abad6a-1932-4c43-8494-5327c7b79d2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ecf72c-93bd-4c33-bd4e-b655b716edf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1127d00-6322-4c4a-8ff9-a833986e3c4f}" ma:internalName="TaxCatchAll" ma:showField="CatchAllData" ma:web="61ecf72c-93bd-4c33-bd4e-b655b716ed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2A61D1-FD6D-484A-8B31-0D99BD0D2CF2}">
  <ds:schemaRefs>
    <ds:schemaRef ds:uri="http://schemas.microsoft.com/office/2006/metadata/properties"/>
    <ds:schemaRef ds:uri="http://schemas.microsoft.com/office/2006/documentManagement/types"/>
    <ds:schemaRef ds:uri="http://purl.org/dc/elements/1.1/"/>
    <ds:schemaRef ds:uri="7cabad6a-1932-4c43-8494-5327c7b79d22"/>
    <ds:schemaRef ds:uri="http://purl.org/dc/dcmitype/"/>
    <ds:schemaRef ds:uri="61ecf72c-93bd-4c33-bd4e-b655b716edf4"/>
    <ds:schemaRef ds:uri="http://purl.org/dc/terms/"/>
    <ds:schemaRef ds:uri="a6519238-84a7-41cc-8935-46d9a4b4e47b"/>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7332811-20F9-46F3-AA1F-618EEEDECA3E}">
  <ds:schemaRefs>
    <ds:schemaRef ds:uri="61ecf72c-93bd-4c33-bd4e-b655b716edf4"/>
    <ds:schemaRef ds:uri="7cabad6a-1932-4c43-8494-5327c7b79d22"/>
    <ds:schemaRef ds:uri="a6519238-84a7-41cc-8935-46d9a4b4e4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277FA0-F9C1-43A4-A527-5D2AAD2A3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34621</TotalTime>
  <Words>1948</Words>
  <Application>Microsoft Macintosh PowerPoint</Application>
  <PresentationFormat>Widescreen</PresentationFormat>
  <Paragraphs>212</Paragraphs>
  <Slides>21</Slides>
  <Notes>19</Notes>
  <HiddenSlides>4</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Aptos</vt:lpstr>
      <vt:lpstr>Aptos Display</vt:lpstr>
      <vt:lpstr>Arial</vt:lpstr>
      <vt:lpstr>Calibri</vt:lpstr>
      <vt:lpstr>Courier New</vt:lpstr>
      <vt:lpstr>Lato</vt:lpstr>
      <vt:lpstr>Montserrat</vt:lpstr>
      <vt:lpstr>Open Sans</vt:lpstr>
      <vt:lpstr>Roboto</vt:lpstr>
      <vt:lpstr>SimplonNorm</vt:lpstr>
      <vt:lpstr>Tiempos Text</vt:lpstr>
      <vt:lpstr>Office Theme</vt:lpstr>
      <vt:lpstr>1_Office Theme</vt:lpstr>
      <vt:lpstr>PowerPoint Presentation</vt:lpstr>
      <vt:lpstr>Action Planning</vt:lpstr>
      <vt:lpstr>Session Outcomes</vt:lpstr>
      <vt:lpstr>PowerPoint Presentation</vt:lpstr>
      <vt:lpstr>Defining Social Mobility</vt:lpstr>
      <vt:lpstr>(Re)defining Social Mobility</vt:lpstr>
      <vt:lpstr>(Re)defining Social Mobility</vt:lpstr>
      <vt:lpstr>PowerPoint Presentation</vt:lpstr>
      <vt:lpstr>PowerPoint Presentation</vt:lpstr>
      <vt:lpstr>PowerPoint Presentation</vt:lpstr>
      <vt:lpstr>PowerPoint Presentation</vt:lpstr>
      <vt:lpstr>PowerPoint Presentation</vt:lpstr>
      <vt:lpstr>PowerPoint Presentation</vt:lpstr>
      <vt:lpstr>Serving Clayton State  Students</vt:lpstr>
      <vt:lpstr>Serving Clayton State  Students</vt:lpstr>
      <vt:lpstr>PowerPoint Presentation</vt:lpstr>
      <vt:lpstr>PowerPoint Presentation</vt:lpstr>
      <vt:lpstr>PowerPoint Presentation</vt:lpstr>
      <vt:lpstr>Social Mobility Momentum</vt:lpstr>
      <vt:lpstr>Social Mobility Momentum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Urabe</dc:creator>
  <cp:lastModifiedBy>Graham, Melanie E.</cp:lastModifiedBy>
  <cp:revision>59</cp:revision>
  <dcterms:created xsi:type="dcterms:W3CDTF">2024-02-01T19:11:43Z</dcterms:created>
  <dcterms:modified xsi:type="dcterms:W3CDTF">2024-06-15T14:19:48Z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0x0101009C3CE4C6607BC14DA21A05E1F001A719</vt:lpwstr>
  </property>
  <property fmtid="{D5CDD505-2E9C-101B-9397-08002B2CF9AE}" pid="3" name="MediaServiceImageTags">
    <vt:lpwstr/>
  </property>
</Properties>
</file>