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7" r:id="rId2"/>
    <p:sldId id="258" r:id="rId3"/>
    <p:sldId id="260" r:id="rId4"/>
    <p:sldId id="261" r:id="rId5"/>
    <p:sldId id="263" r:id="rId6"/>
    <p:sldId id="264" r:id="rId7"/>
    <p:sldId id="267" r:id="rId8"/>
    <p:sldId id="265" r:id="rId9"/>
    <p:sldId id="266" r:id="rId10"/>
    <p:sldId id="262" r:id="rId11"/>
    <p:sldId id="268" r:id="rId12"/>
    <p:sldId id="270" r:id="rId13"/>
    <p:sldId id="269" r:id="rId14"/>
    <p:sldId id="277" r:id="rId15"/>
    <p:sldId id="275" r:id="rId16"/>
    <p:sldId id="273" r:id="rId17"/>
    <p:sldId id="274" r:id="rId18"/>
    <p:sldId id="303" r:id="rId19"/>
    <p:sldId id="271" r:id="rId20"/>
    <p:sldId id="278" r:id="rId21"/>
    <p:sldId id="280" r:id="rId22"/>
    <p:sldId id="305" r:id="rId23"/>
    <p:sldId id="306" r:id="rId24"/>
    <p:sldId id="272"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7" r:id="rId46"/>
    <p:sldId id="310" r:id="rId47"/>
    <p:sldId id="308" r:id="rId48"/>
    <p:sldId id="309" r:id="rId49"/>
    <p:sldId id="311" r:id="rId50"/>
    <p:sldId id="301" r:id="rId51"/>
    <p:sldId id="312" r:id="rId52"/>
    <p:sldId id="302" r:id="rId53"/>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869" y="6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2185F718-3DCC-47B4-99A7-93BD976E39B1}" type="datetimeFigureOut">
              <a:rPr lang="en-US" smtClean="0"/>
              <a:t>9/26/2017</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15530057-4404-444C-861E-1083F29DC99F}" type="slidenum">
              <a:rPr lang="en-US" smtClean="0"/>
              <a:t>‹#›</a:t>
            </a:fld>
            <a:endParaRPr lang="en-US"/>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B04C4AB4-8729-4BEB-B35C-4D2A0899CD62}" type="datetimeFigureOut">
              <a:rPr lang="en-US" smtClean="0"/>
              <a:t>9/26/2017</a:t>
            </a:fld>
            <a:endParaRPr lang="en-US"/>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B0668873-E717-49CE-B3BC-A7530578BC7C}" type="slidenum">
              <a:rPr lang="en-US" smtClean="0"/>
              <a:t>‹#›</a:t>
            </a:fld>
            <a:endParaRPr lang="en-US"/>
          </a:p>
        </p:txBody>
      </p:sp>
    </p:spTree>
    <p:extLst>
      <p:ext uri="{BB962C8B-B14F-4D97-AF65-F5344CB8AC3E}">
        <p14:creationId xmlns:p14="http://schemas.microsoft.com/office/powerpoint/2010/main" val="4247746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Slide Image Placeholder 1"/>
          <p:cNvSpPr>
            <a:spLocks noGrp="1" noRot="1" noChangeAspect="1" noTextEdit="1"/>
          </p:cNvSpPr>
          <p:nvPr>
            <p:ph type="sldImg"/>
          </p:nvPr>
        </p:nvSpPr>
        <p:spPr>
          <a:ln/>
        </p:spPr>
      </p:sp>
      <p:sp>
        <p:nvSpPr>
          <p:cNvPr id="172034" name="Notes Placeholder 2"/>
          <p:cNvSpPr>
            <a:spLocks noGrp="1"/>
          </p:cNvSpPr>
          <p:nvPr>
            <p:ph type="body" idx="1"/>
          </p:nvPr>
        </p:nvSpPr>
        <p:spPr>
          <a:noFill/>
          <a:ln/>
        </p:spPr>
        <p:txBody>
          <a:bodyPr/>
          <a:lstStyle/>
          <a:p>
            <a:pPr eaLnBrk="1" hangingPunct="1"/>
            <a:endParaRPr lang="en-US" smtClean="0"/>
          </a:p>
        </p:txBody>
      </p:sp>
      <p:sp>
        <p:nvSpPr>
          <p:cNvPr id="172035" name="Slide Number Placeholder 3"/>
          <p:cNvSpPr>
            <a:spLocks noGrp="1"/>
          </p:cNvSpPr>
          <p:nvPr>
            <p:ph type="sldNum" sz="quarter" idx="5"/>
          </p:nvPr>
        </p:nvSpPr>
        <p:spPr>
          <a:noFill/>
        </p:spPr>
        <p:txBody>
          <a:bodyPr/>
          <a:lstStyle/>
          <a:p>
            <a:fld id="{2D3BBB4C-5522-467E-BA32-3178C27F0EC6}" type="slidenum">
              <a:rPr lang="en-US" smtClean="0"/>
              <a:pPr/>
              <a:t>5</a:t>
            </a:fld>
            <a:endParaRPr lang="en-US" smtClean="0"/>
          </a:p>
        </p:txBody>
      </p:sp>
    </p:spTree>
    <p:extLst>
      <p:ext uri="{BB962C8B-B14F-4D97-AF65-F5344CB8AC3E}">
        <p14:creationId xmlns:p14="http://schemas.microsoft.com/office/powerpoint/2010/main" val="1732849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89" name="Slide Image Placeholder 1"/>
          <p:cNvSpPr>
            <a:spLocks noGrp="1" noRot="1" noChangeAspect="1" noTextEdit="1"/>
          </p:cNvSpPr>
          <p:nvPr>
            <p:ph type="sldImg"/>
          </p:nvPr>
        </p:nvSpPr>
        <p:spPr>
          <a:ln/>
        </p:spPr>
      </p:sp>
      <p:sp>
        <p:nvSpPr>
          <p:cNvPr id="217090" name="Notes Placeholder 2"/>
          <p:cNvSpPr>
            <a:spLocks noGrp="1"/>
          </p:cNvSpPr>
          <p:nvPr>
            <p:ph type="body" idx="1"/>
          </p:nvPr>
        </p:nvSpPr>
        <p:spPr>
          <a:noFill/>
          <a:ln/>
        </p:spPr>
        <p:txBody>
          <a:bodyPr/>
          <a:lstStyle/>
          <a:p>
            <a:endParaRPr lang="en-US" smtClean="0"/>
          </a:p>
        </p:txBody>
      </p:sp>
      <p:sp>
        <p:nvSpPr>
          <p:cNvPr id="217091" name="Slide Number Placeholder 3"/>
          <p:cNvSpPr>
            <a:spLocks noGrp="1"/>
          </p:cNvSpPr>
          <p:nvPr>
            <p:ph type="sldNum" sz="quarter" idx="5"/>
          </p:nvPr>
        </p:nvSpPr>
        <p:spPr>
          <a:noFill/>
        </p:spPr>
        <p:txBody>
          <a:bodyPr/>
          <a:lstStyle/>
          <a:p>
            <a:fld id="{555DA921-0B84-4A65-9429-56D14FF37BBB}" type="slidenum">
              <a:rPr lang="en-US" smtClean="0"/>
              <a:pPr/>
              <a:t>22</a:t>
            </a:fld>
            <a:endParaRPr lang="en-US" smtClean="0"/>
          </a:p>
        </p:txBody>
      </p:sp>
    </p:spTree>
    <p:extLst>
      <p:ext uri="{BB962C8B-B14F-4D97-AF65-F5344CB8AC3E}">
        <p14:creationId xmlns:p14="http://schemas.microsoft.com/office/powerpoint/2010/main" val="1680587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Slide Image Placeholder 1"/>
          <p:cNvSpPr>
            <a:spLocks noGrp="1" noRot="1" noChangeAspect="1" noTextEdit="1"/>
          </p:cNvSpPr>
          <p:nvPr>
            <p:ph type="sldImg"/>
          </p:nvPr>
        </p:nvSpPr>
        <p:spPr>
          <a:ln/>
        </p:spPr>
      </p:sp>
      <p:sp>
        <p:nvSpPr>
          <p:cNvPr id="219138" name="Notes Placeholder 2"/>
          <p:cNvSpPr>
            <a:spLocks noGrp="1"/>
          </p:cNvSpPr>
          <p:nvPr>
            <p:ph type="body" idx="1"/>
          </p:nvPr>
        </p:nvSpPr>
        <p:spPr>
          <a:noFill/>
          <a:ln/>
        </p:spPr>
        <p:txBody>
          <a:bodyPr/>
          <a:lstStyle/>
          <a:p>
            <a:endParaRPr lang="en-US" smtClean="0"/>
          </a:p>
        </p:txBody>
      </p:sp>
      <p:sp>
        <p:nvSpPr>
          <p:cNvPr id="219139" name="Slide Number Placeholder 3"/>
          <p:cNvSpPr>
            <a:spLocks noGrp="1"/>
          </p:cNvSpPr>
          <p:nvPr>
            <p:ph type="sldNum" sz="quarter" idx="5"/>
          </p:nvPr>
        </p:nvSpPr>
        <p:spPr>
          <a:noFill/>
        </p:spPr>
        <p:txBody>
          <a:bodyPr/>
          <a:lstStyle/>
          <a:p>
            <a:fld id="{EDFE2A7A-6677-44BF-93AE-24DFB0166F3D}" type="slidenum">
              <a:rPr lang="en-US" smtClean="0"/>
              <a:pPr/>
              <a:t>23</a:t>
            </a:fld>
            <a:endParaRPr lang="en-US" smtClean="0"/>
          </a:p>
        </p:txBody>
      </p:sp>
    </p:spTree>
    <p:extLst>
      <p:ext uri="{BB962C8B-B14F-4D97-AF65-F5344CB8AC3E}">
        <p14:creationId xmlns:p14="http://schemas.microsoft.com/office/powerpoint/2010/main" val="65717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Slide Image Placeholder 1"/>
          <p:cNvSpPr>
            <a:spLocks noGrp="1" noRot="1" noChangeAspect="1" noTextEdit="1"/>
          </p:cNvSpPr>
          <p:nvPr>
            <p:ph type="sldImg"/>
          </p:nvPr>
        </p:nvSpPr>
        <p:spPr>
          <a:ln/>
        </p:spPr>
      </p:sp>
      <p:sp>
        <p:nvSpPr>
          <p:cNvPr id="196610" name="Notes Placeholder 2"/>
          <p:cNvSpPr>
            <a:spLocks noGrp="1"/>
          </p:cNvSpPr>
          <p:nvPr>
            <p:ph type="body" idx="1"/>
          </p:nvPr>
        </p:nvSpPr>
        <p:spPr>
          <a:noFill/>
          <a:ln/>
        </p:spPr>
        <p:txBody>
          <a:bodyPr/>
          <a:lstStyle/>
          <a:p>
            <a:endParaRPr lang="en-US" dirty="0" smtClean="0"/>
          </a:p>
        </p:txBody>
      </p:sp>
      <p:sp>
        <p:nvSpPr>
          <p:cNvPr id="196611" name="Slide Number Placeholder 3"/>
          <p:cNvSpPr>
            <a:spLocks noGrp="1"/>
          </p:cNvSpPr>
          <p:nvPr>
            <p:ph type="sldNum" sz="quarter" idx="5"/>
          </p:nvPr>
        </p:nvSpPr>
        <p:spPr>
          <a:noFill/>
        </p:spPr>
        <p:txBody>
          <a:bodyPr/>
          <a:lstStyle/>
          <a:p>
            <a:fld id="{84E13E23-1234-4224-836E-CB989910A135}" type="slidenum">
              <a:rPr lang="en-US" smtClean="0"/>
              <a:pPr/>
              <a:t>24</a:t>
            </a:fld>
            <a:endParaRPr lang="en-US" smtClean="0"/>
          </a:p>
        </p:txBody>
      </p:sp>
    </p:spTree>
    <p:extLst>
      <p:ext uri="{BB962C8B-B14F-4D97-AF65-F5344CB8AC3E}">
        <p14:creationId xmlns:p14="http://schemas.microsoft.com/office/powerpoint/2010/main" val="1614739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Slide Image Placeholder 1"/>
          <p:cNvSpPr>
            <a:spLocks noGrp="1" noRot="1" noChangeAspect="1" noTextEdit="1"/>
          </p:cNvSpPr>
          <p:nvPr>
            <p:ph type="sldImg"/>
          </p:nvPr>
        </p:nvSpPr>
        <p:spPr>
          <a:ln/>
        </p:spPr>
      </p:sp>
      <p:sp>
        <p:nvSpPr>
          <p:cNvPr id="204802" name="Notes Placeholder 2"/>
          <p:cNvSpPr>
            <a:spLocks noGrp="1"/>
          </p:cNvSpPr>
          <p:nvPr>
            <p:ph type="body" idx="1"/>
          </p:nvPr>
        </p:nvSpPr>
        <p:spPr>
          <a:noFill/>
          <a:ln/>
        </p:spPr>
        <p:txBody>
          <a:bodyPr/>
          <a:lstStyle/>
          <a:p>
            <a:endParaRPr lang="en-US" dirty="0" smtClean="0"/>
          </a:p>
        </p:txBody>
      </p:sp>
      <p:sp>
        <p:nvSpPr>
          <p:cNvPr id="204803" name="Slide Number Placeholder 3"/>
          <p:cNvSpPr>
            <a:spLocks noGrp="1"/>
          </p:cNvSpPr>
          <p:nvPr>
            <p:ph type="sldNum" sz="quarter" idx="5"/>
          </p:nvPr>
        </p:nvSpPr>
        <p:spPr>
          <a:noFill/>
        </p:spPr>
        <p:txBody>
          <a:bodyPr/>
          <a:lstStyle/>
          <a:p>
            <a:fld id="{E251A1F9-9B35-4ADF-BC17-C8FD327CF6A8}" type="slidenum">
              <a:rPr lang="en-US" smtClean="0"/>
              <a:pPr/>
              <a:t>25</a:t>
            </a:fld>
            <a:endParaRPr lang="en-US" smtClean="0"/>
          </a:p>
        </p:txBody>
      </p:sp>
    </p:spTree>
    <p:extLst>
      <p:ext uri="{BB962C8B-B14F-4D97-AF65-F5344CB8AC3E}">
        <p14:creationId xmlns:p14="http://schemas.microsoft.com/office/powerpoint/2010/main" val="760466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Slide Image Placeholder 1"/>
          <p:cNvSpPr>
            <a:spLocks noGrp="1" noRot="1" noChangeAspect="1" noTextEdit="1"/>
          </p:cNvSpPr>
          <p:nvPr>
            <p:ph type="sldImg"/>
          </p:nvPr>
        </p:nvSpPr>
        <p:spPr>
          <a:ln/>
        </p:spPr>
      </p:sp>
      <p:sp>
        <p:nvSpPr>
          <p:cNvPr id="206850" name="Notes Placeholder 2"/>
          <p:cNvSpPr>
            <a:spLocks noGrp="1"/>
          </p:cNvSpPr>
          <p:nvPr>
            <p:ph type="body" idx="1"/>
          </p:nvPr>
        </p:nvSpPr>
        <p:spPr>
          <a:noFill/>
          <a:ln/>
        </p:spPr>
        <p:txBody>
          <a:bodyPr/>
          <a:lstStyle/>
          <a:p>
            <a:endParaRPr lang="en-US" dirty="0" smtClean="0"/>
          </a:p>
        </p:txBody>
      </p:sp>
      <p:sp>
        <p:nvSpPr>
          <p:cNvPr id="206851" name="Slide Number Placeholder 3"/>
          <p:cNvSpPr>
            <a:spLocks noGrp="1"/>
          </p:cNvSpPr>
          <p:nvPr>
            <p:ph type="sldNum" sz="quarter" idx="5"/>
          </p:nvPr>
        </p:nvSpPr>
        <p:spPr>
          <a:noFill/>
        </p:spPr>
        <p:txBody>
          <a:bodyPr/>
          <a:lstStyle/>
          <a:p>
            <a:fld id="{C3B25FF7-4CFE-4388-9C85-255408795B12}" type="slidenum">
              <a:rPr lang="en-US" smtClean="0"/>
              <a:pPr/>
              <a:t>26</a:t>
            </a:fld>
            <a:endParaRPr lang="en-US" smtClean="0"/>
          </a:p>
        </p:txBody>
      </p:sp>
    </p:spTree>
    <p:extLst>
      <p:ext uri="{BB962C8B-B14F-4D97-AF65-F5344CB8AC3E}">
        <p14:creationId xmlns:p14="http://schemas.microsoft.com/office/powerpoint/2010/main" val="1003558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Slide Image Placeholder 1"/>
          <p:cNvSpPr>
            <a:spLocks noGrp="1" noRot="1" noChangeAspect="1" noTextEdit="1"/>
          </p:cNvSpPr>
          <p:nvPr>
            <p:ph type="sldImg"/>
          </p:nvPr>
        </p:nvSpPr>
        <p:spPr>
          <a:ln/>
        </p:spPr>
      </p:sp>
      <p:sp>
        <p:nvSpPr>
          <p:cNvPr id="290819" name="Notes Placeholder 2"/>
          <p:cNvSpPr>
            <a:spLocks noGrp="1"/>
          </p:cNvSpPr>
          <p:nvPr>
            <p:ph type="body" idx="1"/>
          </p:nvPr>
        </p:nvSpPr>
        <p:spPr>
          <a:noFill/>
          <a:ln/>
        </p:spPr>
        <p:txBody>
          <a:bodyPr/>
          <a:lstStyle/>
          <a:p>
            <a:endParaRPr lang="en-US" smtClean="0"/>
          </a:p>
        </p:txBody>
      </p:sp>
      <p:sp>
        <p:nvSpPr>
          <p:cNvPr id="290820" name="Slide Number Placeholder 3"/>
          <p:cNvSpPr txBox="1">
            <a:spLocks noGrp="1"/>
          </p:cNvSpPr>
          <p:nvPr/>
        </p:nvSpPr>
        <p:spPr bwMode="auto">
          <a:xfrm>
            <a:off x="4070219" y="8995244"/>
            <a:ext cx="3113792" cy="473860"/>
          </a:xfrm>
          <a:prstGeom prst="rect">
            <a:avLst/>
          </a:prstGeom>
          <a:noFill/>
          <a:ln w="9525">
            <a:noFill/>
            <a:miter lim="800000"/>
            <a:headEnd/>
            <a:tailEnd/>
          </a:ln>
        </p:spPr>
        <p:txBody>
          <a:bodyPr lIns="94257" tIns="47130" rIns="94257" bIns="47130" anchor="b"/>
          <a:lstStyle/>
          <a:p>
            <a:pPr algn="r"/>
            <a:fld id="{C4AB1599-EEAA-4E5A-81C0-53202638E71C}" type="slidenum">
              <a:rPr lang="en-US" sz="1200"/>
              <a:pPr algn="r"/>
              <a:t>27</a:t>
            </a:fld>
            <a:endParaRPr lang="en-US" sz="1200"/>
          </a:p>
        </p:txBody>
      </p:sp>
    </p:spTree>
    <p:extLst>
      <p:ext uri="{BB962C8B-B14F-4D97-AF65-F5344CB8AC3E}">
        <p14:creationId xmlns:p14="http://schemas.microsoft.com/office/powerpoint/2010/main" val="2380027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Slide Image Placeholder 1"/>
          <p:cNvSpPr>
            <a:spLocks noGrp="1" noRot="1" noChangeAspect="1" noTextEdit="1"/>
          </p:cNvSpPr>
          <p:nvPr>
            <p:ph type="sldImg"/>
          </p:nvPr>
        </p:nvSpPr>
        <p:spPr>
          <a:ln/>
        </p:spPr>
      </p:sp>
      <p:sp>
        <p:nvSpPr>
          <p:cNvPr id="208898" name="Notes Placeholder 2"/>
          <p:cNvSpPr>
            <a:spLocks noGrp="1"/>
          </p:cNvSpPr>
          <p:nvPr>
            <p:ph type="body" idx="1"/>
          </p:nvPr>
        </p:nvSpPr>
        <p:spPr>
          <a:noFill/>
          <a:ln/>
        </p:spPr>
        <p:txBody>
          <a:bodyPr/>
          <a:lstStyle/>
          <a:p>
            <a:endParaRPr lang="en-US" smtClean="0"/>
          </a:p>
        </p:txBody>
      </p:sp>
      <p:sp>
        <p:nvSpPr>
          <p:cNvPr id="208899" name="Slide Number Placeholder 3"/>
          <p:cNvSpPr>
            <a:spLocks noGrp="1"/>
          </p:cNvSpPr>
          <p:nvPr>
            <p:ph type="sldNum" sz="quarter" idx="5"/>
          </p:nvPr>
        </p:nvSpPr>
        <p:spPr>
          <a:noFill/>
        </p:spPr>
        <p:txBody>
          <a:bodyPr/>
          <a:lstStyle/>
          <a:p>
            <a:fld id="{56FFB909-D8EC-4265-9CC4-7E6757FB8E1D}" type="slidenum">
              <a:rPr lang="en-US" smtClean="0"/>
              <a:pPr/>
              <a:t>28</a:t>
            </a:fld>
            <a:endParaRPr lang="en-US" smtClean="0"/>
          </a:p>
        </p:txBody>
      </p:sp>
    </p:spTree>
    <p:extLst>
      <p:ext uri="{BB962C8B-B14F-4D97-AF65-F5344CB8AC3E}">
        <p14:creationId xmlns:p14="http://schemas.microsoft.com/office/powerpoint/2010/main" val="3771461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Slide Image Placeholder 1"/>
          <p:cNvSpPr>
            <a:spLocks noGrp="1" noRot="1" noChangeAspect="1" noTextEdit="1"/>
          </p:cNvSpPr>
          <p:nvPr>
            <p:ph type="sldImg"/>
          </p:nvPr>
        </p:nvSpPr>
        <p:spPr>
          <a:ln/>
        </p:spPr>
      </p:sp>
      <p:sp>
        <p:nvSpPr>
          <p:cNvPr id="212994" name="Notes Placeholder 2"/>
          <p:cNvSpPr>
            <a:spLocks noGrp="1"/>
          </p:cNvSpPr>
          <p:nvPr>
            <p:ph type="body" idx="1"/>
          </p:nvPr>
        </p:nvSpPr>
        <p:spPr>
          <a:noFill/>
          <a:ln/>
        </p:spPr>
        <p:txBody>
          <a:bodyPr/>
          <a:lstStyle/>
          <a:p>
            <a:endParaRPr lang="en-US" dirty="0" smtClean="0"/>
          </a:p>
        </p:txBody>
      </p:sp>
      <p:sp>
        <p:nvSpPr>
          <p:cNvPr id="212995" name="Slide Number Placeholder 3"/>
          <p:cNvSpPr>
            <a:spLocks noGrp="1"/>
          </p:cNvSpPr>
          <p:nvPr>
            <p:ph type="sldNum" sz="quarter" idx="5"/>
          </p:nvPr>
        </p:nvSpPr>
        <p:spPr>
          <a:noFill/>
        </p:spPr>
        <p:txBody>
          <a:bodyPr/>
          <a:lstStyle/>
          <a:p>
            <a:fld id="{8B11419E-32D4-411D-B373-775B27B27FE8}" type="slidenum">
              <a:rPr lang="en-US" smtClean="0"/>
              <a:pPr/>
              <a:t>29</a:t>
            </a:fld>
            <a:endParaRPr lang="en-US" smtClean="0"/>
          </a:p>
        </p:txBody>
      </p:sp>
    </p:spTree>
    <p:extLst>
      <p:ext uri="{BB962C8B-B14F-4D97-AF65-F5344CB8AC3E}">
        <p14:creationId xmlns:p14="http://schemas.microsoft.com/office/powerpoint/2010/main" val="2682545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3" name="Slide Image Placeholder 1"/>
          <p:cNvSpPr>
            <a:spLocks noGrp="1" noRot="1" noChangeAspect="1" noTextEdit="1"/>
          </p:cNvSpPr>
          <p:nvPr>
            <p:ph type="sldImg"/>
          </p:nvPr>
        </p:nvSpPr>
        <p:spPr>
          <a:ln/>
        </p:spPr>
      </p:sp>
      <p:sp>
        <p:nvSpPr>
          <p:cNvPr id="223234" name="Notes Placeholder 2"/>
          <p:cNvSpPr>
            <a:spLocks noGrp="1"/>
          </p:cNvSpPr>
          <p:nvPr>
            <p:ph type="body" idx="1"/>
          </p:nvPr>
        </p:nvSpPr>
        <p:spPr>
          <a:noFill/>
          <a:ln/>
        </p:spPr>
        <p:txBody>
          <a:bodyPr/>
          <a:lstStyle/>
          <a:p>
            <a:endParaRPr lang="en-US" smtClean="0"/>
          </a:p>
        </p:txBody>
      </p:sp>
      <p:sp>
        <p:nvSpPr>
          <p:cNvPr id="223235" name="Slide Number Placeholder 3"/>
          <p:cNvSpPr>
            <a:spLocks noGrp="1"/>
          </p:cNvSpPr>
          <p:nvPr>
            <p:ph type="sldNum" sz="quarter" idx="5"/>
          </p:nvPr>
        </p:nvSpPr>
        <p:spPr>
          <a:noFill/>
        </p:spPr>
        <p:txBody>
          <a:bodyPr/>
          <a:lstStyle/>
          <a:p>
            <a:fld id="{8F77C3D0-A2D2-4EFC-BB11-D955ACFA0A7C}" type="slidenum">
              <a:rPr lang="en-US" smtClean="0"/>
              <a:pPr/>
              <a:t>30</a:t>
            </a:fld>
            <a:endParaRPr lang="en-US" smtClean="0"/>
          </a:p>
        </p:txBody>
      </p:sp>
    </p:spTree>
    <p:extLst>
      <p:ext uri="{BB962C8B-B14F-4D97-AF65-F5344CB8AC3E}">
        <p14:creationId xmlns:p14="http://schemas.microsoft.com/office/powerpoint/2010/main" val="41436426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Slide Image Placeholder 1"/>
          <p:cNvSpPr>
            <a:spLocks noGrp="1" noRot="1" noChangeAspect="1" noTextEdit="1"/>
          </p:cNvSpPr>
          <p:nvPr>
            <p:ph type="sldImg"/>
          </p:nvPr>
        </p:nvSpPr>
        <p:spPr>
          <a:ln/>
        </p:spPr>
      </p:sp>
      <p:sp>
        <p:nvSpPr>
          <p:cNvPr id="225282" name="Notes Placeholder 2"/>
          <p:cNvSpPr>
            <a:spLocks noGrp="1"/>
          </p:cNvSpPr>
          <p:nvPr>
            <p:ph type="body" idx="1"/>
          </p:nvPr>
        </p:nvSpPr>
        <p:spPr>
          <a:noFill/>
          <a:ln/>
        </p:spPr>
        <p:txBody>
          <a:bodyPr/>
          <a:lstStyle/>
          <a:p>
            <a:endParaRPr lang="en-US" dirty="0" smtClean="0"/>
          </a:p>
        </p:txBody>
      </p:sp>
      <p:sp>
        <p:nvSpPr>
          <p:cNvPr id="225283" name="Slide Number Placeholder 3"/>
          <p:cNvSpPr>
            <a:spLocks noGrp="1"/>
          </p:cNvSpPr>
          <p:nvPr>
            <p:ph type="sldNum" sz="quarter" idx="5"/>
          </p:nvPr>
        </p:nvSpPr>
        <p:spPr>
          <a:noFill/>
        </p:spPr>
        <p:txBody>
          <a:bodyPr/>
          <a:lstStyle/>
          <a:p>
            <a:fld id="{3BE34FCA-9FAA-4E84-87E9-731C7BFBB15A}" type="slidenum">
              <a:rPr lang="en-US" smtClean="0"/>
              <a:pPr/>
              <a:t>31</a:t>
            </a:fld>
            <a:endParaRPr lang="en-US" smtClean="0"/>
          </a:p>
        </p:txBody>
      </p:sp>
    </p:spTree>
    <p:extLst>
      <p:ext uri="{BB962C8B-B14F-4D97-AF65-F5344CB8AC3E}">
        <p14:creationId xmlns:p14="http://schemas.microsoft.com/office/powerpoint/2010/main" val="1124149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Slide Image Placeholder 1"/>
          <p:cNvSpPr>
            <a:spLocks noGrp="1" noRot="1" noChangeAspect="1" noTextEdit="1"/>
          </p:cNvSpPr>
          <p:nvPr>
            <p:ph type="sldImg"/>
          </p:nvPr>
        </p:nvSpPr>
        <p:spPr>
          <a:ln/>
        </p:spPr>
      </p:sp>
      <p:sp>
        <p:nvSpPr>
          <p:cNvPr id="174082" name="Notes Placeholder 2"/>
          <p:cNvSpPr>
            <a:spLocks noGrp="1"/>
          </p:cNvSpPr>
          <p:nvPr>
            <p:ph type="body" idx="1"/>
          </p:nvPr>
        </p:nvSpPr>
        <p:spPr>
          <a:noFill/>
          <a:ln/>
        </p:spPr>
        <p:txBody>
          <a:bodyPr/>
          <a:lstStyle/>
          <a:p>
            <a:pPr eaLnBrk="1" hangingPunct="1"/>
            <a:endParaRPr lang="en-US" dirty="0" smtClean="0"/>
          </a:p>
        </p:txBody>
      </p:sp>
      <p:sp>
        <p:nvSpPr>
          <p:cNvPr id="174083" name="Slide Number Placeholder 3"/>
          <p:cNvSpPr>
            <a:spLocks noGrp="1"/>
          </p:cNvSpPr>
          <p:nvPr>
            <p:ph type="sldNum" sz="quarter" idx="5"/>
          </p:nvPr>
        </p:nvSpPr>
        <p:spPr>
          <a:noFill/>
        </p:spPr>
        <p:txBody>
          <a:bodyPr/>
          <a:lstStyle/>
          <a:p>
            <a:fld id="{F41F1BB8-5183-44C2-865D-9ABC2C0DDA2D}" type="slidenum">
              <a:rPr lang="en-US" smtClean="0"/>
              <a:pPr/>
              <a:t>6</a:t>
            </a:fld>
            <a:endParaRPr lang="en-US" smtClean="0"/>
          </a:p>
        </p:txBody>
      </p:sp>
    </p:spTree>
    <p:extLst>
      <p:ext uri="{BB962C8B-B14F-4D97-AF65-F5344CB8AC3E}">
        <p14:creationId xmlns:p14="http://schemas.microsoft.com/office/powerpoint/2010/main" val="3080507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Slide Image Placeholder 1"/>
          <p:cNvSpPr>
            <a:spLocks noGrp="1" noRot="1" noChangeAspect="1" noTextEdit="1"/>
          </p:cNvSpPr>
          <p:nvPr>
            <p:ph type="sldImg"/>
          </p:nvPr>
        </p:nvSpPr>
        <p:spPr>
          <a:ln/>
        </p:spPr>
      </p:sp>
      <p:sp>
        <p:nvSpPr>
          <p:cNvPr id="227330" name="Notes Placeholder 2"/>
          <p:cNvSpPr>
            <a:spLocks noGrp="1"/>
          </p:cNvSpPr>
          <p:nvPr>
            <p:ph type="body" idx="1"/>
          </p:nvPr>
        </p:nvSpPr>
        <p:spPr>
          <a:noFill/>
          <a:ln/>
        </p:spPr>
        <p:txBody>
          <a:bodyPr/>
          <a:lstStyle/>
          <a:p>
            <a:endParaRPr lang="en-US" smtClean="0"/>
          </a:p>
        </p:txBody>
      </p:sp>
      <p:sp>
        <p:nvSpPr>
          <p:cNvPr id="227331" name="Slide Number Placeholder 3"/>
          <p:cNvSpPr>
            <a:spLocks noGrp="1"/>
          </p:cNvSpPr>
          <p:nvPr>
            <p:ph type="sldNum" sz="quarter" idx="5"/>
          </p:nvPr>
        </p:nvSpPr>
        <p:spPr>
          <a:noFill/>
        </p:spPr>
        <p:txBody>
          <a:bodyPr/>
          <a:lstStyle/>
          <a:p>
            <a:fld id="{ED368228-080A-456A-BA14-9D27E4650E8D}" type="slidenum">
              <a:rPr lang="en-US" smtClean="0"/>
              <a:pPr/>
              <a:t>32</a:t>
            </a:fld>
            <a:endParaRPr lang="en-US" smtClean="0"/>
          </a:p>
        </p:txBody>
      </p:sp>
    </p:spTree>
    <p:extLst>
      <p:ext uri="{BB962C8B-B14F-4D97-AF65-F5344CB8AC3E}">
        <p14:creationId xmlns:p14="http://schemas.microsoft.com/office/powerpoint/2010/main" val="3531158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7" name="Slide Image Placeholder 1"/>
          <p:cNvSpPr>
            <a:spLocks noGrp="1" noRot="1" noChangeAspect="1" noTextEdit="1"/>
          </p:cNvSpPr>
          <p:nvPr>
            <p:ph type="sldImg"/>
          </p:nvPr>
        </p:nvSpPr>
        <p:spPr>
          <a:ln/>
        </p:spPr>
      </p:sp>
      <p:sp>
        <p:nvSpPr>
          <p:cNvPr id="229378" name="Notes Placeholder 2"/>
          <p:cNvSpPr>
            <a:spLocks noGrp="1"/>
          </p:cNvSpPr>
          <p:nvPr>
            <p:ph type="body" idx="1"/>
          </p:nvPr>
        </p:nvSpPr>
        <p:spPr>
          <a:noFill/>
          <a:ln/>
        </p:spPr>
        <p:txBody>
          <a:bodyPr/>
          <a:lstStyle/>
          <a:p>
            <a:endParaRPr lang="en-US" dirty="0" smtClean="0"/>
          </a:p>
        </p:txBody>
      </p:sp>
      <p:sp>
        <p:nvSpPr>
          <p:cNvPr id="229379" name="Slide Number Placeholder 3"/>
          <p:cNvSpPr>
            <a:spLocks noGrp="1"/>
          </p:cNvSpPr>
          <p:nvPr>
            <p:ph type="sldNum" sz="quarter" idx="5"/>
          </p:nvPr>
        </p:nvSpPr>
        <p:spPr>
          <a:noFill/>
        </p:spPr>
        <p:txBody>
          <a:bodyPr/>
          <a:lstStyle/>
          <a:p>
            <a:fld id="{71E7B1E7-FD80-485F-9B85-17E18A566C83}" type="slidenum">
              <a:rPr lang="en-US" smtClean="0"/>
              <a:pPr/>
              <a:t>34</a:t>
            </a:fld>
            <a:endParaRPr lang="en-US" smtClean="0"/>
          </a:p>
        </p:txBody>
      </p:sp>
    </p:spTree>
    <p:extLst>
      <p:ext uri="{BB962C8B-B14F-4D97-AF65-F5344CB8AC3E}">
        <p14:creationId xmlns:p14="http://schemas.microsoft.com/office/powerpoint/2010/main" val="38403865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Slide Image Placeholder 1"/>
          <p:cNvSpPr>
            <a:spLocks noGrp="1" noRot="1" noChangeAspect="1" noTextEdit="1"/>
          </p:cNvSpPr>
          <p:nvPr>
            <p:ph type="sldImg"/>
          </p:nvPr>
        </p:nvSpPr>
        <p:spPr>
          <a:ln/>
        </p:spPr>
      </p:sp>
      <p:sp>
        <p:nvSpPr>
          <p:cNvPr id="241666" name="Notes Placeholder 2"/>
          <p:cNvSpPr>
            <a:spLocks noGrp="1"/>
          </p:cNvSpPr>
          <p:nvPr>
            <p:ph type="body" idx="1"/>
          </p:nvPr>
        </p:nvSpPr>
        <p:spPr>
          <a:noFill/>
          <a:ln/>
        </p:spPr>
        <p:txBody>
          <a:bodyPr/>
          <a:lstStyle/>
          <a:p>
            <a:endParaRPr lang="en-US" dirty="0" smtClean="0"/>
          </a:p>
        </p:txBody>
      </p:sp>
      <p:sp>
        <p:nvSpPr>
          <p:cNvPr id="241667" name="Slide Number Placeholder 3"/>
          <p:cNvSpPr>
            <a:spLocks noGrp="1"/>
          </p:cNvSpPr>
          <p:nvPr>
            <p:ph type="sldNum" sz="quarter" idx="5"/>
          </p:nvPr>
        </p:nvSpPr>
        <p:spPr>
          <a:noFill/>
        </p:spPr>
        <p:txBody>
          <a:bodyPr/>
          <a:lstStyle/>
          <a:p>
            <a:fld id="{7381F8C4-17ED-4336-B05D-EE634F7AC986}" type="slidenum">
              <a:rPr lang="en-US" smtClean="0"/>
              <a:pPr/>
              <a:t>35</a:t>
            </a:fld>
            <a:endParaRPr lang="en-US" smtClean="0"/>
          </a:p>
        </p:txBody>
      </p:sp>
    </p:spTree>
    <p:extLst>
      <p:ext uri="{BB962C8B-B14F-4D97-AF65-F5344CB8AC3E}">
        <p14:creationId xmlns:p14="http://schemas.microsoft.com/office/powerpoint/2010/main" val="29937130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ln/>
        </p:spPr>
        <p:txBody>
          <a:bodyPr/>
          <a:lstStyle/>
          <a:p>
            <a:pPr>
              <a:defRPr/>
            </a:pPr>
            <a:endParaRPr lang="en-US" dirty="0" smtClean="0"/>
          </a:p>
        </p:txBody>
      </p:sp>
      <p:sp>
        <p:nvSpPr>
          <p:cNvPr id="237571" name="Slide Number Placeholder 3"/>
          <p:cNvSpPr>
            <a:spLocks noGrp="1"/>
          </p:cNvSpPr>
          <p:nvPr>
            <p:ph type="sldNum" sz="quarter" idx="5"/>
          </p:nvPr>
        </p:nvSpPr>
        <p:spPr>
          <a:noFill/>
        </p:spPr>
        <p:txBody>
          <a:bodyPr/>
          <a:lstStyle/>
          <a:p>
            <a:fld id="{6153748C-AE86-46B5-B471-4E96DC412911}" type="slidenum">
              <a:rPr lang="en-US" smtClean="0"/>
              <a:pPr/>
              <a:t>36</a:t>
            </a:fld>
            <a:endParaRPr lang="en-US" smtClean="0"/>
          </a:p>
        </p:txBody>
      </p:sp>
    </p:spTree>
    <p:extLst>
      <p:ext uri="{BB962C8B-B14F-4D97-AF65-F5344CB8AC3E}">
        <p14:creationId xmlns:p14="http://schemas.microsoft.com/office/powerpoint/2010/main" val="27623966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Slide Image Placeholder 1"/>
          <p:cNvSpPr>
            <a:spLocks noGrp="1" noRot="1" noChangeAspect="1" noTextEdit="1"/>
          </p:cNvSpPr>
          <p:nvPr>
            <p:ph type="sldImg"/>
          </p:nvPr>
        </p:nvSpPr>
        <p:spPr>
          <a:ln/>
        </p:spPr>
      </p:sp>
      <p:sp>
        <p:nvSpPr>
          <p:cNvPr id="243714" name="Notes Placeholder 2"/>
          <p:cNvSpPr>
            <a:spLocks noGrp="1"/>
          </p:cNvSpPr>
          <p:nvPr>
            <p:ph type="body" idx="1"/>
          </p:nvPr>
        </p:nvSpPr>
        <p:spPr>
          <a:noFill/>
          <a:ln/>
        </p:spPr>
        <p:txBody>
          <a:bodyPr/>
          <a:lstStyle/>
          <a:p>
            <a:endParaRPr lang="en-US" smtClean="0"/>
          </a:p>
        </p:txBody>
      </p:sp>
      <p:sp>
        <p:nvSpPr>
          <p:cNvPr id="243715" name="Slide Number Placeholder 3"/>
          <p:cNvSpPr>
            <a:spLocks noGrp="1"/>
          </p:cNvSpPr>
          <p:nvPr>
            <p:ph type="sldNum" sz="quarter" idx="5"/>
          </p:nvPr>
        </p:nvSpPr>
        <p:spPr>
          <a:noFill/>
        </p:spPr>
        <p:txBody>
          <a:bodyPr/>
          <a:lstStyle/>
          <a:p>
            <a:fld id="{B4637456-0233-4BD2-B9E5-426DE786FA1D}" type="slidenum">
              <a:rPr lang="en-US" smtClean="0"/>
              <a:pPr/>
              <a:t>37</a:t>
            </a:fld>
            <a:endParaRPr lang="en-US" smtClean="0"/>
          </a:p>
        </p:txBody>
      </p:sp>
    </p:spTree>
    <p:extLst>
      <p:ext uri="{BB962C8B-B14F-4D97-AF65-F5344CB8AC3E}">
        <p14:creationId xmlns:p14="http://schemas.microsoft.com/office/powerpoint/2010/main" val="19138051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1" name="Slide Image Placeholder 1"/>
          <p:cNvSpPr>
            <a:spLocks noGrp="1" noRot="1" noChangeAspect="1" noTextEdit="1"/>
          </p:cNvSpPr>
          <p:nvPr>
            <p:ph type="sldImg"/>
          </p:nvPr>
        </p:nvSpPr>
        <p:spPr>
          <a:ln/>
        </p:spPr>
      </p:sp>
      <p:sp>
        <p:nvSpPr>
          <p:cNvPr id="245762" name="Notes Placeholder 2"/>
          <p:cNvSpPr>
            <a:spLocks noGrp="1"/>
          </p:cNvSpPr>
          <p:nvPr>
            <p:ph type="body" idx="1"/>
          </p:nvPr>
        </p:nvSpPr>
        <p:spPr>
          <a:noFill/>
          <a:ln/>
        </p:spPr>
        <p:txBody>
          <a:bodyPr/>
          <a:lstStyle/>
          <a:p>
            <a:endParaRPr lang="en-US" smtClean="0"/>
          </a:p>
        </p:txBody>
      </p:sp>
      <p:sp>
        <p:nvSpPr>
          <p:cNvPr id="245763" name="Slide Number Placeholder 3"/>
          <p:cNvSpPr>
            <a:spLocks noGrp="1"/>
          </p:cNvSpPr>
          <p:nvPr>
            <p:ph type="sldNum" sz="quarter" idx="5"/>
          </p:nvPr>
        </p:nvSpPr>
        <p:spPr>
          <a:noFill/>
        </p:spPr>
        <p:txBody>
          <a:bodyPr/>
          <a:lstStyle/>
          <a:p>
            <a:fld id="{EC9D1C5E-E692-4D7E-8C0B-5E348C0F1034}" type="slidenum">
              <a:rPr lang="en-US" smtClean="0"/>
              <a:pPr/>
              <a:t>38</a:t>
            </a:fld>
            <a:endParaRPr lang="en-US" smtClean="0"/>
          </a:p>
        </p:txBody>
      </p:sp>
    </p:spTree>
    <p:extLst>
      <p:ext uri="{BB962C8B-B14F-4D97-AF65-F5344CB8AC3E}">
        <p14:creationId xmlns:p14="http://schemas.microsoft.com/office/powerpoint/2010/main" val="10071056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1" name="Slide Image Placeholder 1"/>
          <p:cNvSpPr>
            <a:spLocks noGrp="1" noRot="1" noChangeAspect="1" noTextEdit="1"/>
          </p:cNvSpPr>
          <p:nvPr>
            <p:ph type="sldImg"/>
          </p:nvPr>
        </p:nvSpPr>
        <p:spPr>
          <a:ln/>
        </p:spPr>
      </p:sp>
      <p:sp>
        <p:nvSpPr>
          <p:cNvPr id="256002" name="Notes Placeholder 2"/>
          <p:cNvSpPr>
            <a:spLocks noGrp="1"/>
          </p:cNvSpPr>
          <p:nvPr>
            <p:ph type="body" idx="1"/>
          </p:nvPr>
        </p:nvSpPr>
        <p:spPr>
          <a:noFill/>
          <a:ln/>
        </p:spPr>
        <p:txBody>
          <a:bodyPr/>
          <a:lstStyle/>
          <a:p>
            <a:endParaRPr lang="en-US" dirty="0" smtClean="0"/>
          </a:p>
        </p:txBody>
      </p:sp>
      <p:sp>
        <p:nvSpPr>
          <p:cNvPr id="256003" name="Slide Number Placeholder 3"/>
          <p:cNvSpPr>
            <a:spLocks noGrp="1"/>
          </p:cNvSpPr>
          <p:nvPr>
            <p:ph type="sldNum" sz="quarter" idx="5"/>
          </p:nvPr>
        </p:nvSpPr>
        <p:spPr>
          <a:noFill/>
        </p:spPr>
        <p:txBody>
          <a:bodyPr/>
          <a:lstStyle/>
          <a:p>
            <a:fld id="{118518F2-EF44-448F-A9B3-C9D9C07A1211}" type="slidenum">
              <a:rPr lang="en-US" smtClean="0"/>
              <a:pPr/>
              <a:t>39</a:t>
            </a:fld>
            <a:endParaRPr lang="en-US" smtClean="0"/>
          </a:p>
        </p:txBody>
      </p:sp>
    </p:spTree>
    <p:extLst>
      <p:ext uri="{BB962C8B-B14F-4D97-AF65-F5344CB8AC3E}">
        <p14:creationId xmlns:p14="http://schemas.microsoft.com/office/powerpoint/2010/main" val="25622570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49" name="Slide Image Placeholder 1"/>
          <p:cNvSpPr>
            <a:spLocks noGrp="1" noRot="1" noChangeAspect="1" noTextEdit="1"/>
          </p:cNvSpPr>
          <p:nvPr>
            <p:ph type="sldImg"/>
          </p:nvPr>
        </p:nvSpPr>
        <p:spPr>
          <a:ln/>
        </p:spPr>
      </p:sp>
      <p:sp>
        <p:nvSpPr>
          <p:cNvPr id="258050" name="Notes Placeholder 2"/>
          <p:cNvSpPr>
            <a:spLocks noGrp="1"/>
          </p:cNvSpPr>
          <p:nvPr>
            <p:ph type="body" idx="1"/>
          </p:nvPr>
        </p:nvSpPr>
        <p:spPr>
          <a:noFill/>
          <a:ln/>
        </p:spPr>
        <p:txBody>
          <a:bodyPr/>
          <a:lstStyle/>
          <a:p>
            <a:endParaRPr lang="en-US" smtClean="0"/>
          </a:p>
        </p:txBody>
      </p:sp>
      <p:sp>
        <p:nvSpPr>
          <p:cNvPr id="258051" name="Slide Number Placeholder 3"/>
          <p:cNvSpPr>
            <a:spLocks noGrp="1"/>
          </p:cNvSpPr>
          <p:nvPr>
            <p:ph type="sldNum" sz="quarter" idx="5"/>
          </p:nvPr>
        </p:nvSpPr>
        <p:spPr>
          <a:noFill/>
        </p:spPr>
        <p:txBody>
          <a:bodyPr/>
          <a:lstStyle/>
          <a:p>
            <a:fld id="{26A8A7E5-41BD-4557-8CD0-978C7CE499EE}" type="slidenum">
              <a:rPr lang="en-US" smtClean="0"/>
              <a:pPr/>
              <a:t>40</a:t>
            </a:fld>
            <a:endParaRPr lang="en-US" smtClean="0"/>
          </a:p>
        </p:txBody>
      </p:sp>
    </p:spTree>
    <p:extLst>
      <p:ext uri="{BB962C8B-B14F-4D97-AF65-F5344CB8AC3E}">
        <p14:creationId xmlns:p14="http://schemas.microsoft.com/office/powerpoint/2010/main" val="27258133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7" name="Slide Image Placeholder 1"/>
          <p:cNvSpPr>
            <a:spLocks noGrp="1" noRot="1" noChangeAspect="1" noTextEdit="1"/>
          </p:cNvSpPr>
          <p:nvPr>
            <p:ph type="sldImg"/>
          </p:nvPr>
        </p:nvSpPr>
        <p:spPr>
          <a:ln/>
        </p:spPr>
      </p:sp>
      <p:sp>
        <p:nvSpPr>
          <p:cNvPr id="260098" name="Notes Placeholder 2"/>
          <p:cNvSpPr>
            <a:spLocks noGrp="1"/>
          </p:cNvSpPr>
          <p:nvPr>
            <p:ph type="body" idx="1"/>
          </p:nvPr>
        </p:nvSpPr>
        <p:spPr>
          <a:noFill/>
          <a:ln/>
        </p:spPr>
        <p:txBody>
          <a:bodyPr/>
          <a:lstStyle/>
          <a:p>
            <a:endParaRPr lang="en-US" smtClean="0"/>
          </a:p>
        </p:txBody>
      </p:sp>
      <p:sp>
        <p:nvSpPr>
          <p:cNvPr id="260099" name="Slide Number Placeholder 3"/>
          <p:cNvSpPr>
            <a:spLocks noGrp="1"/>
          </p:cNvSpPr>
          <p:nvPr>
            <p:ph type="sldNum" sz="quarter" idx="5"/>
          </p:nvPr>
        </p:nvSpPr>
        <p:spPr>
          <a:noFill/>
        </p:spPr>
        <p:txBody>
          <a:bodyPr/>
          <a:lstStyle/>
          <a:p>
            <a:fld id="{FD394616-A56C-44D2-9BB5-1539B95C22C0}" type="slidenum">
              <a:rPr lang="en-US" smtClean="0"/>
              <a:pPr/>
              <a:t>41</a:t>
            </a:fld>
            <a:endParaRPr lang="en-US" smtClean="0"/>
          </a:p>
        </p:txBody>
      </p:sp>
    </p:spTree>
    <p:extLst>
      <p:ext uri="{BB962C8B-B14F-4D97-AF65-F5344CB8AC3E}">
        <p14:creationId xmlns:p14="http://schemas.microsoft.com/office/powerpoint/2010/main" val="16011409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99B6C8-066F-4776-9094-47708FB5129B}" type="slidenum">
              <a:rPr lang="en-US" smtClean="0"/>
              <a:pPr>
                <a:defRPr/>
              </a:pPr>
              <a:t>42</a:t>
            </a:fld>
            <a:endParaRPr lang="en-US" dirty="0"/>
          </a:p>
        </p:txBody>
      </p:sp>
    </p:spTree>
    <p:extLst>
      <p:ext uri="{BB962C8B-B14F-4D97-AF65-F5344CB8AC3E}">
        <p14:creationId xmlns:p14="http://schemas.microsoft.com/office/powerpoint/2010/main" val="488928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Slide Image Placeholder 1"/>
          <p:cNvSpPr>
            <a:spLocks noGrp="1" noRot="1" noChangeAspect="1" noTextEdit="1"/>
          </p:cNvSpPr>
          <p:nvPr>
            <p:ph type="sldImg"/>
          </p:nvPr>
        </p:nvSpPr>
        <p:spPr>
          <a:ln/>
        </p:spPr>
      </p:sp>
      <p:sp>
        <p:nvSpPr>
          <p:cNvPr id="176130" name="Notes Placeholder 2"/>
          <p:cNvSpPr>
            <a:spLocks noGrp="1"/>
          </p:cNvSpPr>
          <p:nvPr>
            <p:ph type="body" idx="1"/>
          </p:nvPr>
        </p:nvSpPr>
        <p:spPr>
          <a:noFill/>
          <a:ln/>
        </p:spPr>
        <p:txBody>
          <a:bodyPr/>
          <a:lstStyle/>
          <a:p>
            <a:endParaRPr lang="en-US" smtClean="0"/>
          </a:p>
        </p:txBody>
      </p:sp>
      <p:sp>
        <p:nvSpPr>
          <p:cNvPr id="176131" name="Slide Number Placeholder 3"/>
          <p:cNvSpPr>
            <a:spLocks noGrp="1"/>
          </p:cNvSpPr>
          <p:nvPr>
            <p:ph type="sldNum" sz="quarter" idx="5"/>
          </p:nvPr>
        </p:nvSpPr>
        <p:spPr>
          <a:noFill/>
        </p:spPr>
        <p:txBody>
          <a:bodyPr/>
          <a:lstStyle/>
          <a:p>
            <a:fld id="{072C5122-08A0-4336-A07A-9DC551D47316}" type="slidenum">
              <a:rPr lang="en-US" smtClean="0"/>
              <a:pPr/>
              <a:t>8</a:t>
            </a:fld>
            <a:endParaRPr lang="en-US" smtClean="0"/>
          </a:p>
        </p:txBody>
      </p:sp>
    </p:spTree>
    <p:extLst>
      <p:ext uri="{BB962C8B-B14F-4D97-AF65-F5344CB8AC3E}">
        <p14:creationId xmlns:p14="http://schemas.microsoft.com/office/powerpoint/2010/main" val="33041600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7" name="Slide Image Placeholder 1"/>
          <p:cNvSpPr>
            <a:spLocks noGrp="1" noRot="1" noChangeAspect="1" noTextEdit="1"/>
          </p:cNvSpPr>
          <p:nvPr>
            <p:ph type="sldImg"/>
          </p:nvPr>
        </p:nvSpPr>
        <p:spPr>
          <a:ln/>
        </p:spPr>
      </p:sp>
      <p:sp>
        <p:nvSpPr>
          <p:cNvPr id="249858" name="Notes Placeholder 2"/>
          <p:cNvSpPr>
            <a:spLocks noGrp="1"/>
          </p:cNvSpPr>
          <p:nvPr>
            <p:ph type="body" idx="1"/>
          </p:nvPr>
        </p:nvSpPr>
        <p:spPr>
          <a:noFill/>
          <a:ln/>
        </p:spPr>
        <p:txBody>
          <a:bodyPr/>
          <a:lstStyle/>
          <a:p>
            <a:endParaRPr lang="en-US" smtClean="0"/>
          </a:p>
        </p:txBody>
      </p:sp>
      <p:sp>
        <p:nvSpPr>
          <p:cNvPr id="249859" name="Slide Number Placeholder 3"/>
          <p:cNvSpPr>
            <a:spLocks noGrp="1"/>
          </p:cNvSpPr>
          <p:nvPr>
            <p:ph type="sldNum" sz="quarter" idx="5"/>
          </p:nvPr>
        </p:nvSpPr>
        <p:spPr>
          <a:noFill/>
        </p:spPr>
        <p:txBody>
          <a:bodyPr/>
          <a:lstStyle/>
          <a:p>
            <a:fld id="{8AF35935-FD90-4B9F-B250-D540DEF8832C}" type="slidenum">
              <a:rPr lang="en-US" smtClean="0"/>
              <a:pPr/>
              <a:t>43</a:t>
            </a:fld>
            <a:endParaRPr lang="en-US" smtClean="0"/>
          </a:p>
        </p:txBody>
      </p:sp>
    </p:spTree>
    <p:extLst>
      <p:ext uri="{BB962C8B-B14F-4D97-AF65-F5344CB8AC3E}">
        <p14:creationId xmlns:p14="http://schemas.microsoft.com/office/powerpoint/2010/main" val="41348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5" name="Slide Image Placeholder 1"/>
          <p:cNvSpPr>
            <a:spLocks noGrp="1" noRot="1" noChangeAspect="1" noTextEdit="1"/>
          </p:cNvSpPr>
          <p:nvPr>
            <p:ph type="sldImg"/>
          </p:nvPr>
        </p:nvSpPr>
        <p:spPr>
          <a:ln/>
        </p:spPr>
      </p:sp>
      <p:sp>
        <p:nvSpPr>
          <p:cNvPr id="251906" name="Notes Placeholder 2"/>
          <p:cNvSpPr>
            <a:spLocks noGrp="1"/>
          </p:cNvSpPr>
          <p:nvPr>
            <p:ph type="body" idx="1"/>
          </p:nvPr>
        </p:nvSpPr>
        <p:spPr>
          <a:noFill/>
          <a:ln/>
        </p:spPr>
        <p:txBody>
          <a:bodyPr/>
          <a:lstStyle/>
          <a:p>
            <a:endParaRPr lang="en-US" smtClean="0"/>
          </a:p>
        </p:txBody>
      </p:sp>
      <p:sp>
        <p:nvSpPr>
          <p:cNvPr id="251907" name="Slide Number Placeholder 3"/>
          <p:cNvSpPr>
            <a:spLocks noGrp="1"/>
          </p:cNvSpPr>
          <p:nvPr>
            <p:ph type="sldNum" sz="quarter" idx="5"/>
          </p:nvPr>
        </p:nvSpPr>
        <p:spPr>
          <a:noFill/>
        </p:spPr>
        <p:txBody>
          <a:bodyPr/>
          <a:lstStyle/>
          <a:p>
            <a:fld id="{B74B16C2-1EE1-4657-8618-6C04FFAE37F0}" type="slidenum">
              <a:rPr lang="en-US" smtClean="0"/>
              <a:pPr/>
              <a:t>44</a:t>
            </a:fld>
            <a:endParaRPr lang="en-US" smtClean="0"/>
          </a:p>
        </p:txBody>
      </p:sp>
    </p:spTree>
    <p:extLst>
      <p:ext uri="{BB962C8B-B14F-4D97-AF65-F5344CB8AC3E}">
        <p14:creationId xmlns:p14="http://schemas.microsoft.com/office/powerpoint/2010/main" val="41814833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3" name="Slide Image Placeholder 1"/>
          <p:cNvSpPr>
            <a:spLocks noGrp="1" noRot="1" noChangeAspect="1" noTextEdit="1"/>
          </p:cNvSpPr>
          <p:nvPr>
            <p:ph type="sldImg"/>
          </p:nvPr>
        </p:nvSpPr>
        <p:spPr>
          <a:ln/>
        </p:spPr>
      </p:sp>
      <p:sp>
        <p:nvSpPr>
          <p:cNvPr id="253954" name="Notes Placeholder 2"/>
          <p:cNvSpPr>
            <a:spLocks noGrp="1"/>
          </p:cNvSpPr>
          <p:nvPr>
            <p:ph type="body" idx="1"/>
          </p:nvPr>
        </p:nvSpPr>
        <p:spPr>
          <a:noFill/>
          <a:ln/>
        </p:spPr>
        <p:txBody>
          <a:bodyPr/>
          <a:lstStyle/>
          <a:p>
            <a:endParaRPr lang="en-US" smtClean="0"/>
          </a:p>
        </p:txBody>
      </p:sp>
      <p:sp>
        <p:nvSpPr>
          <p:cNvPr id="253955" name="Slide Number Placeholder 3"/>
          <p:cNvSpPr>
            <a:spLocks noGrp="1"/>
          </p:cNvSpPr>
          <p:nvPr>
            <p:ph type="sldNum" sz="quarter" idx="5"/>
          </p:nvPr>
        </p:nvSpPr>
        <p:spPr>
          <a:noFill/>
        </p:spPr>
        <p:txBody>
          <a:bodyPr/>
          <a:lstStyle/>
          <a:p>
            <a:fld id="{D76757C7-1C09-4EDA-9529-D95CAD4D6CB9}" type="slidenum">
              <a:rPr lang="en-US" smtClean="0"/>
              <a:pPr/>
              <a:t>50</a:t>
            </a:fld>
            <a:endParaRPr lang="en-US" smtClean="0"/>
          </a:p>
        </p:txBody>
      </p:sp>
    </p:spTree>
    <p:extLst>
      <p:ext uri="{BB962C8B-B14F-4D97-AF65-F5344CB8AC3E}">
        <p14:creationId xmlns:p14="http://schemas.microsoft.com/office/powerpoint/2010/main" val="10929907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1" name="Slide Image Placeholder 1"/>
          <p:cNvSpPr>
            <a:spLocks noGrp="1" noRot="1" noChangeAspect="1" noTextEdit="1"/>
          </p:cNvSpPr>
          <p:nvPr>
            <p:ph type="sldImg"/>
          </p:nvPr>
        </p:nvSpPr>
        <p:spPr>
          <a:ln/>
        </p:spPr>
      </p:sp>
      <p:sp>
        <p:nvSpPr>
          <p:cNvPr id="266242" name="Notes Placeholder 2"/>
          <p:cNvSpPr>
            <a:spLocks noGrp="1"/>
          </p:cNvSpPr>
          <p:nvPr>
            <p:ph type="body" idx="1"/>
          </p:nvPr>
        </p:nvSpPr>
        <p:spPr>
          <a:noFill/>
          <a:ln/>
        </p:spPr>
        <p:txBody>
          <a:bodyPr/>
          <a:lstStyle/>
          <a:p>
            <a:endParaRPr lang="en-US" smtClean="0"/>
          </a:p>
        </p:txBody>
      </p:sp>
      <p:sp>
        <p:nvSpPr>
          <p:cNvPr id="266243" name="Slide Number Placeholder 3"/>
          <p:cNvSpPr>
            <a:spLocks noGrp="1"/>
          </p:cNvSpPr>
          <p:nvPr>
            <p:ph type="sldNum" sz="quarter" idx="5"/>
          </p:nvPr>
        </p:nvSpPr>
        <p:spPr>
          <a:noFill/>
        </p:spPr>
        <p:txBody>
          <a:bodyPr/>
          <a:lstStyle/>
          <a:p>
            <a:fld id="{2381BCE7-BA83-484F-AC3F-9332CE748321}" type="slidenum">
              <a:rPr lang="en-US" smtClean="0"/>
              <a:pPr/>
              <a:t>52</a:t>
            </a:fld>
            <a:endParaRPr lang="en-US" smtClean="0"/>
          </a:p>
        </p:txBody>
      </p:sp>
    </p:spTree>
    <p:extLst>
      <p:ext uri="{BB962C8B-B14F-4D97-AF65-F5344CB8AC3E}">
        <p14:creationId xmlns:p14="http://schemas.microsoft.com/office/powerpoint/2010/main" val="507818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Slide Image Placeholder 1"/>
          <p:cNvSpPr>
            <a:spLocks noGrp="1" noRot="1" noChangeAspect="1" noTextEdit="1"/>
          </p:cNvSpPr>
          <p:nvPr>
            <p:ph type="sldImg"/>
          </p:nvPr>
        </p:nvSpPr>
        <p:spPr>
          <a:ln/>
        </p:spPr>
      </p:sp>
      <p:sp>
        <p:nvSpPr>
          <p:cNvPr id="178178" name="Notes Placeholder 2"/>
          <p:cNvSpPr>
            <a:spLocks noGrp="1"/>
          </p:cNvSpPr>
          <p:nvPr>
            <p:ph type="body" idx="1"/>
          </p:nvPr>
        </p:nvSpPr>
        <p:spPr>
          <a:noFill/>
          <a:ln/>
        </p:spPr>
        <p:txBody>
          <a:bodyPr/>
          <a:lstStyle/>
          <a:p>
            <a:endParaRPr lang="en-US" smtClean="0"/>
          </a:p>
        </p:txBody>
      </p:sp>
      <p:sp>
        <p:nvSpPr>
          <p:cNvPr id="178179" name="Slide Number Placeholder 3"/>
          <p:cNvSpPr>
            <a:spLocks noGrp="1"/>
          </p:cNvSpPr>
          <p:nvPr>
            <p:ph type="sldNum" sz="quarter" idx="5"/>
          </p:nvPr>
        </p:nvSpPr>
        <p:spPr>
          <a:noFill/>
        </p:spPr>
        <p:txBody>
          <a:bodyPr/>
          <a:lstStyle/>
          <a:p>
            <a:fld id="{B9995D8B-DD41-4569-B082-3D8FD2FFE150}" type="slidenum">
              <a:rPr lang="en-US" smtClean="0"/>
              <a:pPr/>
              <a:t>9</a:t>
            </a:fld>
            <a:endParaRPr lang="en-US" smtClean="0"/>
          </a:p>
        </p:txBody>
      </p:sp>
    </p:spTree>
    <p:extLst>
      <p:ext uri="{BB962C8B-B14F-4D97-AF65-F5344CB8AC3E}">
        <p14:creationId xmlns:p14="http://schemas.microsoft.com/office/powerpoint/2010/main" val="4179985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Slide Image Placeholder 1"/>
          <p:cNvSpPr>
            <a:spLocks noGrp="1" noRot="1" noChangeAspect="1" noTextEdit="1"/>
          </p:cNvSpPr>
          <p:nvPr>
            <p:ph type="sldImg"/>
          </p:nvPr>
        </p:nvSpPr>
        <p:spPr>
          <a:ln/>
        </p:spPr>
      </p:sp>
      <p:sp>
        <p:nvSpPr>
          <p:cNvPr id="187394" name="Notes Placeholder 2"/>
          <p:cNvSpPr>
            <a:spLocks noGrp="1"/>
          </p:cNvSpPr>
          <p:nvPr>
            <p:ph type="body" idx="1"/>
          </p:nvPr>
        </p:nvSpPr>
        <p:spPr>
          <a:noFill/>
          <a:ln/>
        </p:spPr>
        <p:txBody>
          <a:bodyPr/>
          <a:lstStyle/>
          <a:p>
            <a:endParaRPr lang="en-US" dirty="0" smtClean="0"/>
          </a:p>
        </p:txBody>
      </p:sp>
      <p:sp>
        <p:nvSpPr>
          <p:cNvPr id="187395" name="Slide Number Placeholder 3"/>
          <p:cNvSpPr>
            <a:spLocks noGrp="1"/>
          </p:cNvSpPr>
          <p:nvPr>
            <p:ph type="sldNum" sz="quarter" idx="5"/>
          </p:nvPr>
        </p:nvSpPr>
        <p:spPr>
          <a:noFill/>
        </p:spPr>
        <p:txBody>
          <a:bodyPr/>
          <a:lstStyle/>
          <a:p>
            <a:fld id="{7466E29F-ACAC-496C-92AF-A6B36CCB6B6C}" type="slidenum">
              <a:rPr lang="en-US" smtClean="0"/>
              <a:pPr/>
              <a:t>12</a:t>
            </a:fld>
            <a:endParaRPr lang="en-US" smtClean="0"/>
          </a:p>
        </p:txBody>
      </p:sp>
    </p:spTree>
    <p:extLst>
      <p:ext uri="{BB962C8B-B14F-4D97-AF65-F5344CB8AC3E}">
        <p14:creationId xmlns:p14="http://schemas.microsoft.com/office/powerpoint/2010/main" val="4153298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Slide Image Placeholder 1"/>
          <p:cNvSpPr>
            <a:spLocks noGrp="1" noRot="1" noChangeAspect="1" noTextEdit="1"/>
          </p:cNvSpPr>
          <p:nvPr>
            <p:ph type="sldImg"/>
          </p:nvPr>
        </p:nvSpPr>
        <p:spPr>
          <a:ln/>
        </p:spPr>
      </p:sp>
      <p:sp>
        <p:nvSpPr>
          <p:cNvPr id="191490" name="Notes Placeholder 2"/>
          <p:cNvSpPr>
            <a:spLocks noGrp="1"/>
          </p:cNvSpPr>
          <p:nvPr>
            <p:ph type="body" idx="1"/>
          </p:nvPr>
        </p:nvSpPr>
        <p:spPr>
          <a:noFill/>
          <a:ln/>
        </p:spPr>
        <p:txBody>
          <a:bodyPr/>
          <a:lstStyle/>
          <a:p>
            <a:endParaRPr lang="en-US" dirty="0" smtClean="0"/>
          </a:p>
        </p:txBody>
      </p:sp>
      <p:sp>
        <p:nvSpPr>
          <p:cNvPr id="191491" name="Slide Number Placeholder 3"/>
          <p:cNvSpPr>
            <a:spLocks noGrp="1"/>
          </p:cNvSpPr>
          <p:nvPr>
            <p:ph type="sldNum" sz="quarter" idx="5"/>
          </p:nvPr>
        </p:nvSpPr>
        <p:spPr>
          <a:noFill/>
        </p:spPr>
        <p:txBody>
          <a:bodyPr/>
          <a:lstStyle/>
          <a:p>
            <a:fld id="{C0A23F40-E844-4E72-BB8D-91B295AFA5F9}" type="slidenum">
              <a:rPr lang="en-US" smtClean="0"/>
              <a:pPr/>
              <a:t>14</a:t>
            </a:fld>
            <a:endParaRPr lang="en-US" smtClean="0"/>
          </a:p>
        </p:txBody>
      </p:sp>
    </p:spTree>
    <p:extLst>
      <p:ext uri="{BB962C8B-B14F-4D97-AF65-F5344CB8AC3E}">
        <p14:creationId xmlns:p14="http://schemas.microsoft.com/office/powerpoint/2010/main" val="3856352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Slide Image Placeholder 1"/>
          <p:cNvSpPr>
            <a:spLocks noGrp="1" noRot="1" noChangeAspect="1" noTextEdit="1"/>
          </p:cNvSpPr>
          <p:nvPr>
            <p:ph type="sldImg"/>
          </p:nvPr>
        </p:nvSpPr>
        <p:spPr>
          <a:ln/>
        </p:spPr>
      </p:sp>
      <p:sp>
        <p:nvSpPr>
          <p:cNvPr id="194562" name="Notes Placeholder 2"/>
          <p:cNvSpPr>
            <a:spLocks noGrp="1"/>
          </p:cNvSpPr>
          <p:nvPr>
            <p:ph type="body" idx="1"/>
          </p:nvPr>
        </p:nvSpPr>
        <p:spPr>
          <a:noFill/>
          <a:ln/>
        </p:spPr>
        <p:txBody>
          <a:bodyPr/>
          <a:lstStyle/>
          <a:p>
            <a:endParaRPr lang="en-US" dirty="0" smtClean="0"/>
          </a:p>
        </p:txBody>
      </p:sp>
      <p:sp>
        <p:nvSpPr>
          <p:cNvPr id="194563" name="Slide Number Placeholder 3"/>
          <p:cNvSpPr>
            <a:spLocks noGrp="1"/>
          </p:cNvSpPr>
          <p:nvPr>
            <p:ph type="sldNum" sz="quarter" idx="5"/>
          </p:nvPr>
        </p:nvSpPr>
        <p:spPr>
          <a:noFill/>
        </p:spPr>
        <p:txBody>
          <a:bodyPr/>
          <a:lstStyle/>
          <a:p>
            <a:fld id="{5BE067E9-6E7D-4A43-94A6-50AA94499320}" type="slidenum">
              <a:rPr lang="en-US" smtClean="0"/>
              <a:pPr/>
              <a:t>19</a:t>
            </a:fld>
            <a:endParaRPr lang="en-US" smtClean="0"/>
          </a:p>
        </p:txBody>
      </p:sp>
    </p:spTree>
    <p:extLst>
      <p:ext uri="{BB962C8B-B14F-4D97-AF65-F5344CB8AC3E}">
        <p14:creationId xmlns:p14="http://schemas.microsoft.com/office/powerpoint/2010/main" val="1988234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Slide Image Placeholder 1"/>
          <p:cNvSpPr>
            <a:spLocks noGrp="1" noRot="1" noChangeAspect="1" noTextEdit="1"/>
          </p:cNvSpPr>
          <p:nvPr>
            <p:ph type="sldImg"/>
          </p:nvPr>
        </p:nvSpPr>
        <p:spPr>
          <a:ln/>
        </p:spPr>
      </p:sp>
      <p:sp>
        <p:nvSpPr>
          <p:cNvPr id="200706" name="Notes Placeholder 2"/>
          <p:cNvSpPr>
            <a:spLocks noGrp="1"/>
          </p:cNvSpPr>
          <p:nvPr>
            <p:ph type="body" idx="1"/>
          </p:nvPr>
        </p:nvSpPr>
        <p:spPr>
          <a:noFill/>
          <a:ln/>
        </p:spPr>
        <p:txBody>
          <a:bodyPr/>
          <a:lstStyle/>
          <a:p>
            <a:endParaRPr lang="en-US" dirty="0" smtClean="0"/>
          </a:p>
        </p:txBody>
      </p:sp>
      <p:sp>
        <p:nvSpPr>
          <p:cNvPr id="200707" name="Slide Number Placeholder 3"/>
          <p:cNvSpPr>
            <a:spLocks noGrp="1"/>
          </p:cNvSpPr>
          <p:nvPr>
            <p:ph type="sldNum" sz="quarter" idx="5"/>
          </p:nvPr>
        </p:nvSpPr>
        <p:spPr>
          <a:noFill/>
        </p:spPr>
        <p:txBody>
          <a:bodyPr/>
          <a:lstStyle/>
          <a:p>
            <a:fld id="{178CF1DA-79B3-409C-838A-130C5D956DD4}" type="slidenum">
              <a:rPr lang="en-US" smtClean="0"/>
              <a:pPr/>
              <a:t>20</a:t>
            </a:fld>
            <a:endParaRPr lang="en-US" smtClean="0"/>
          </a:p>
        </p:txBody>
      </p:sp>
    </p:spTree>
    <p:extLst>
      <p:ext uri="{BB962C8B-B14F-4D97-AF65-F5344CB8AC3E}">
        <p14:creationId xmlns:p14="http://schemas.microsoft.com/office/powerpoint/2010/main" val="209782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Slide Image Placeholder 1"/>
          <p:cNvSpPr>
            <a:spLocks noGrp="1" noRot="1" noChangeAspect="1" noTextEdit="1"/>
          </p:cNvSpPr>
          <p:nvPr>
            <p:ph type="sldImg"/>
          </p:nvPr>
        </p:nvSpPr>
        <p:spPr>
          <a:ln/>
        </p:spPr>
      </p:sp>
      <p:sp>
        <p:nvSpPr>
          <p:cNvPr id="202754" name="Notes Placeholder 2"/>
          <p:cNvSpPr>
            <a:spLocks noGrp="1"/>
          </p:cNvSpPr>
          <p:nvPr>
            <p:ph type="body" idx="1"/>
          </p:nvPr>
        </p:nvSpPr>
        <p:spPr>
          <a:noFill/>
          <a:ln/>
        </p:spPr>
        <p:txBody>
          <a:bodyPr/>
          <a:lstStyle/>
          <a:p>
            <a:endParaRPr lang="en-US" smtClean="0"/>
          </a:p>
        </p:txBody>
      </p:sp>
      <p:sp>
        <p:nvSpPr>
          <p:cNvPr id="202755" name="Slide Number Placeholder 3"/>
          <p:cNvSpPr>
            <a:spLocks noGrp="1"/>
          </p:cNvSpPr>
          <p:nvPr>
            <p:ph type="sldNum" sz="quarter" idx="5"/>
          </p:nvPr>
        </p:nvSpPr>
        <p:spPr>
          <a:noFill/>
        </p:spPr>
        <p:txBody>
          <a:bodyPr/>
          <a:lstStyle/>
          <a:p>
            <a:fld id="{70457430-6B82-4F4D-B0BD-7F7357A4C5EA}" type="slidenum">
              <a:rPr lang="en-US" smtClean="0"/>
              <a:pPr/>
              <a:t>21</a:t>
            </a:fld>
            <a:endParaRPr lang="en-US" smtClean="0"/>
          </a:p>
        </p:txBody>
      </p:sp>
    </p:spTree>
    <p:extLst>
      <p:ext uri="{BB962C8B-B14F-4D97-AF65-F5344CB8AC3E}">
        <p14:creationId xmlns:p14="http://schemas.microsoft.com/office/powerpoint/2010/main" val="2685024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9/26/2017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tiffanyhines@clayton.edu" TargetMode="External"/><Relationship Id="rId2" Type="http://schemas.openxmlformats.org/officeDocument/2006/relationships/hyperlink" Target="mailto:marciajones@clayton.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229600" cy="1143000"/>
          </a:xfrm>
        </p:spPr>
        <p:txBody>
          <a:bodyPr/>
          <a:lstStyle/>
          <a:p>
            <a:r>
              <a:rPr lang="en-US" dirty="0" smtClean="0"/>
              <a:t>Purchasing Card </a:t>
            </a:r>
            <a:r>
              <a:rPr lang="en-US" dirty="0" smtClean="0"/>
              <a:t>Training</a:t>
            </a:r>
            <a:br>
              <a:rPr lang="en-US" dirty="0" smtClean="0"/>
            </a:br>
            <a:endParaRPr lang="en-US" dirty="0"/>
          </a:p>
        </p:txBody>
      </p:sp>
      <p:pic>
        <p:nvPicPr>
          <p:cNvPr id="4" name="Picture 7" descr="skip to content"/>
          <p:cNvPicPr>
            <a:picLocks noGrp="1" noChangeAspect="1" noChangeArrowheads="1"/>
          </p:cNvPicPr>
          <p:nvPr>
            <p:ph idx="1"/>
          </p:nvPr>
        </p:nvPicPr>
        <p:blipFill>
          <a:blip r:embed="rId2" cstate="print"/>
          <a:srcRect/>
          <a:stretch>
            <a:fillRect/>
          </a:stretch>
        </p:blipFill>
        <p:spPr bwMode="auto">
          <a:xfrm>
            <a:off x="2721768" y="2286000"/>
            <a:ext cx="3243263" cy="2438400"/>
          </a:xfrm>
          <a:prstGeom prst="rect">
            <a:avLst/>
          </a:prstGeom>
          <a:noFill/>
          <a:ln w="9525">
            <a:noFill/>
            <a:miter lim="800000"/>
            <a:headEnd/>
            <a:tailEnd/>
          </a:ln>
        </p:spPr>
      </p:pic>
      <p:sp>
        <p:nvSpPr>
          <p:cNvPr id="5" name="TextBox 4"/>
          <p:cNvSpPr txBox="1"/>
          <p:nvPr/>
        </p:nvSpPr>
        <p:spPr>
          <a:xfrm>
            <a:off x="6400800" y="6096000"/>
            <a:ext cx="2493169" cy="369332"/>
          </a:xfrm>
          <a:prstGeom prst="rect">
            <a:avLst/>
          </a:prstGeom>
          <a:noFill/>
        </p:spPr>
        <p:txBody>
          <a:bodyPr wrap="square" rtlCol="0">
            <a:spAutoFit/>
          </a:bodyPr>
          <a:lstStyle/>
          <a:p>
            <a:r>
              <a:rPr lang="en-US" dirty="0" smtClean="0"/>
              <a:t>Revised September 2017</a:t>
            </a:r>
            <a:endParaRPr lang="en-US" dirty="0"/>
          </a:p>
        </p:txBody>
      </p:sp>
    </p:spTree>
    <p:extLst>
      <p:ext uri="{BB962C8B-B14F-4D97-AF65-F5344CB8AC3E}">
        <p14:creationId xmlns:p14="http://schemas.microsoft.com/office/powerpoint/2010/main" val="3876679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1143000"/>
          </a:xfrm>
        </p:spPr>
        <p:txBody>
          <a:bodyPr/>
          <a:lstStyle/>
          <a:p>
            <a:r>
              <a:rPr lang="en-US" dirty="0" smtClean="0"/>
              <a:t>Compliance</a:t>
            </a:r>
            <a:endParaRPr lang="en-US" dirty="0"/>
          </a:p>
        </p:txBody>
      </p:sp>
      <p:sp>
        <p:nvSpPr>
          <p:cNvPr id="3" name="Content Placeholder 2"/>
          <p:cNvSpPr>
            <a:spLocks noGrp="1"/>
          </p:cNvSpPr>
          <p:nvPr>
            <p:ph idx="1"/>
          </p:nvPr>
        </p:nvSpPr>
        <p:spPr/>
        <p:txBody>
          <a:bodyPr/>
          <a:lstStyle/>
          <a:p>
            <a:r>
              <a:rPr lang="en-US" dirty="0" smtClean="0"/>
              <a:t>O.C.G.A. §50-5-80 states that any person who knowingly uses state funds for personal purchases under $500 is guilty of a misdemeanor.</a:t>
            </a:r>
          </a:p>
          <a:p>
            <a:r>
              <a:rPr lang="en-US" dirty="0" smtClean="0"/>
              <a:t>A person who knowingly uses state funds for personal purchases of $500 or more is guilty of a felony punishable by one to 20 years in prison.</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304134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a:t>
            </a:r>
            <a:endParaRPr lang="en-US" dirty="0"/>
          </a:p>
        </p:txBody>
      </p:sp>
      <p:sp>
        <p:nvSpPr>
          <p:cNvPr id="3" name="Content Placeholder 2"/>
          <p:cNvSpPr>
            <a:spLocks noGrp="1"/>
          </p:cNvSpPr>
          <p:nvPr>
            <p:ph idx="1"/>
          </p:nvPr>
        </p:nvSpPr>
        <p:spPr/>
        <p:txBody>
          <a:bodyPr/>
          <a:lstStyle/>
          <a:p>
            <a:r>
              <a:rPr lang="en-US" dirty="0" smtClean="0"/>
              <a:t>Supervisors or other approving officials who knowingly, or through willful neglect, approve personal or fraudulent purchases are subject to the same disciplinary actions and criminal sanctions as those making the purchases.</a:t>
            </a:r>
            <a:endParaRPr lang="en-US" dirty="0"/>
          </a:p>
        </p:txBody>
      </p:sp>
    </p:spTree>
    <p:extLst>
      <p:ext uri="{BB962C8B-B14F-4D97-AF65-F5344CB8AC3E}">
        <p14:creationId xmlns:p14="http://schemas.microsoft.com/office/powerpoint/2010/main" val="1770572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Title 1"/>
          <p:cNvSpPr>
            <a:spLocks noGrp="1"/>
          </p:cNvSpPr>
          <p:nvPr>
            <p:ph type="title"/>
          </p:nvPr>
        </p:nvSpPr>
        <p:spPr>
          <a:xfrm>
            <a:off x="381000" y="920578"/>
            <a:ext cx="8305800" cy="1219200"/>
          </a:xfrm>
        </p:spPr>
        <p:txBody>
          <a:bodyPr/>
          <a:lstStyle/>
          <a:p>
            <a:r>
              <a:rPr lang="en-US" dirty="0" smtClean="0"/>
              <a:t>Background and Credit Checks</a:t>
            </a:r>
          </a:p>
        </p:txBody>
      </p:sp>
      <p:sp>
        <p:nvSpPr>
          <p:cNvPr id="186370" name="Content Placeholder 2"/>
          <p:cNvSpPr>
            <a:spLocks noGrp="1"/>
          </p:cNvSpPr>
          <p:nvPr>
            <p:ph idx="1"/>
          </p:nvPr>
        </p:nvSpPr>
        <p:spPr>
          <a:xfrm>
            <a:off x="495300" y="1905000"/>
            <a:ext cx="8229600" cy="3992563"/>
          </a:xfrm>
        </p:spPr>
        <p:txBody>
          <a:bodyPr/>
          <a:lstStyle/>
          <a:p>
            <a:pPr lvl="1">
              <a:buFont typeface="Arial" panose="020B0604020202020204" pitchFamily="34" charset="0"/>
              <a:buChar char="•"/>
            </a:pPr>
            <a:r>
              <a:rPr lang="en-US" sz="2400" dirty="0" smtClean="0"/>
              <a:t>Criminal background and Credit Checks are required for positions who will be issued a P-card.</a:t>
            </a:r>
          </a:p>
          <a:p>
            <a:pPr lvl="1">
              <a:buFont typeface="Arial" panose="020B0604020202020204" pitchFamily="34" charset="0"/>
              <a:buChar char="•"/>
            </a:pPr>
            <a:r>
              <a:rPr lang="en-US" sz="2400" dirty="0" smtClean="0"/>
              <a:t>Credit Checks procedures include a standardized report that indicate acceptance or denial of the employee’s request for a card based on predefined criteria.</a:t>
            </a:r>
          </a:p>
          <a:p>
            <a:pPr lvl="1">
              <a:buFont typeface="Arial" panose="020B0604020202020204" pitchFamily="34" charset="0"/>
              <a:buChar char="•"/>
            </a:pPr>
            <a:r>
              <a:rPr lang="en-US" sz="2400" dirty="0" smtClean="0"/>
              <a:t>Updated Credit Checks are required at the time of card renewal.</a:t>
            </a:r>
          </a:p>
          <a:p>
            <a:pPr lvl="1"/>
            <a:endParaRPr lang="en-US" sz="2400" dirty="0" smtClean="0"/>
          </a:p>
          <a:p>
            <a:pPr lvl="1">
              <a:buFont typeface="Wingdings" pitchFamily="2" charset="2"/>
              <a:buNone/>
            </a:pPr>
            <a:endParaRPr lang="en-US" sz="2200" dirty="0" smtClean="0"/>
          </a:p>
          <a:p>
            <a:pPr lvl="1">
              <a:buFontTx/>
              <a:buNone/>
            </a:pPr>
            <a:endParaRPr lang="en-US" sz="2200" dirty="0" smtClean="0"/>
          </a:p>
          <a:p>
            <a:pPr>
              <a:buFontTx/>
              <a:buNone/>
            </a:pPr>
            <a:endParaRPr lang="en-US" sz="2200" dirty="0" smtClean="0"/>
          </a:p>
        </p:txBody>
      </p:sp>
      <p:sp>
        <p:nvSpPr>
          <p:cNvPr id="186372"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3014238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143000"/>
          </a:xfrm>
        </p:spPr>
        <p:txBody>
          <a:bodyPr/>
          <a:lstStyle/>
          <a:p>
            <a:r>
              <a:rPr lang="en-US" dirty="0" smtClean="0"/>
              <a:t>CSU Approved P-Card Plan</a:t>
            </a:r>
            <a:endParaRPr lang="en-US" dirty="0"/>
          </a:p>
        </p:txBody>
      </p:sp>
      <p:sp>
        <p:nvSpPr>
          <p:cNvPr id="3" name="Content Placeholder 2"/>
          <p:cNvSpPr>
            <a:spLocks noGrp="1"/>
          </p:cNvSpPr>
          <p:nvPr>
            <p:ph idx="1"/>
          </p:nvPr>
        </p:nvSpPr>
        <p:spPr/>
        <p:txBody>
          <a:bodyPr/>
          <a:lstStyle/>
          <a:p>
            <a:r>
              <a:rPr lang="en-US" dirty="0" smtClean="0"/>
              <a:t>University identified 26 positions or job class on campus with the need to have a P-Card. </a:t>
            </a:r>
          </a:p>
          <a:p>
            <a:r>
              <a:rPr lang="en-US" dirty="0" smtClean="0"/>
              <a:t>Card is dormant after 90 days of inactivity.</a:t>
            </a:r>
          </a:p>
          <a:p>
            <a:r>
              <a:rPr lang="en-US" dirty="0" smtClean="0"/>
              <a:t>Spending limits have been established based on job requirements and business model</a:t>
            </a:r>
          </a:p>
          <a:p>
            <a:r>
              <a:rPr lang="en-US" dirty="0" smtClean="0"/>
              <a:t>Established an approval chain for each cardholder.</a:t>
            </a:r>
          </a:p>
          <a:p>
            <a:endParaRPr lang="en-US" dirty="0"/>
          </a:p>
        </p:txBody>
      </p:sp>
    </p:spTree>
    <p:extLst>
      <p:ext uri="{BB962C8B-B14F-4D97-AF65-F5344CB8AC3E}">
        <p14:creationId xmlns:p14="http://schemas.microsoft.com/office/powerpoint/2010/main" val="1510138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Title 1"/>
          <p:cNvSpPr>
            <a:spLocks noGrp="1"/>
          </p:cNvSpPr>
          <p:nvPr>
            <p:ph type="title"/>
          </p:nvPr>
        </p:nvSpPr>
        <p:spPr/>
        <p:txBody>
          <a:bodyPr/>
          <a:lstStyle/>
          <a:p>
            <a:r>
              <a:rPr lang="en-US" dirty="0" smtClean="0"/>
              <a:t>Spending Limits</a:t>
            </a:r>
          </a:p>
        </p:txBody>
      </p:sp>
      <p:sp>
        <p:nvSpPr>
          <p:cNvPr id="190466" name="Content Placeholder 2"/>
          <p:cNvSpPr>
            <a:spLocks noGrp="1"/>
          </p:cNvSpPr>
          <p:nvPr>
            <p:ph idx="1"/>
          </p:nvPr>
        </p:nvSpPr>
        <p:spPr>
          <a:xfrm>
            <a:off x="684229" y="1295400"/>
            <a:ext cx="8229600" cy="4876800"/>
          </a:xfrm>
        </p:spPr>
        <p:txBody>
          <a:bodyPr/>
          <a:lstStyle/>
          <a:p>
            <a:pPr>
              <a:buFont typeface="Wingdings" pitchFamily="2" charset="2"/>
              <a:buChar char="§"/>
            </a:pPr>
            <a:r>
              <a:rPr lang="en-US" sz="3000" dirty="0" smtClean="0"/>
              <a:t>Maximum Single Transaction Limit (STL) for unplanned, non-routine, or urgent point of sale P-card transactions is set at $1,000</a:t>
            </a:r>
          </a:p>
          <a:p>
            <a:pPr>
              <a:buFont typeface="Wingdings" pitchFamily="2" charset="2"/>
              <a:buChar char="§"/>
            </a:pPr>
            <a:r>
              <a:rPr lang="en-US" sz="3000" strike="sngStrike" dirty="0" smtClean="0">
                <a:solidFill>
                  <a:schemeClr val="bg1">
                    <a:lumMod val="50000"/>
                  </a:schemeClr>
                </a:solidFill>
              </a:rPr>
              <a:t>Purchases that are preapproved and go through the requisition process prior to the purchase be set at under $5,000 (i.e. $4,999.99 or less).</a:t>
            </a:r>
          </a:p>
          <a:p>
            <a:pPr>
              <a:buFont typeface="Wingdings" pitchFamily="2" charset="2"/>
              <a:buChar char="§"/>
            </a:pPr>
            <a:r>
              <a:rPr lang="en-US" sz="3000" dirty="0" smtClean="0"/>
              <a:t>Prior, written approval from the State Purchasing Division and OPB is required before STLs are increased.</a:t>
            </a:r>
          </a:p>
          <a:p>
            <a:pPr>
              <a:buFontTx/>
              <a:buNone/>
            </a:pPr>
            <a:endParaRPr lang="en-US" sz="1000" dirty="0" smtClean="0">
              <a:solidFill>
                <a:schemeClr val="accent2"/>
              </a:solidFill>
            </a:endParaRPr>
          </a:p>
        </p:txBody>
      </p:sp>
      <p:sp>
        <p:nvSpPr>
          <p:cNvPr id="190468" name="Date Placeholder 3"/>
          <p:cNvSpPr>
            <a:spLocks noGrp="1"/>
          </p:cNvSpPr>
          <p:nvPr>
            <p:ph type="dt" sz="quarter" idx="10"/>
          </p:nvPr>
        </p:nvSpPr>
        <p:spPr>
          <a:xfrm>
            <a:off x="0" y="6400800"/>
            <a:ext cx="8915400" cy="381000"/>
          </a:xfrm>
          <a:noFill/>
        </p:spPr>
        <p:txBody>
          <a:bodyPr/>
          <a:lstStyle/>
          <a:p>
            <a:r>
              <a:rPr lang="en-US" dirty="0" smtClean="0"/>
              <a:t>					</a:t>
            </a:r>
          </a:p>
        </p:txBody>
      </p:sp>
    </p:spTree>
    <p:extLst>
      <p:ext uri="{BB962C8B-B14F-4D97-AF65-F5344CB8AC3E}">
        <p14:creationId xmlns:p14="http://schemas.microsoft.com/office/powerpoint/2010/main" val="1706467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954" y="152400"/>
            <a:ext cx="8229600" cy="1143000"/>
          </a:xfrm>
        </p:spPr>
        <p:txBody>
          <a:bodyPr/>
          <a:lstStyle/>
          <a:p>
            <a:endParaRPr lang="en-US" dirty="0"/>
          </a:p>
        </p:txBody>
      </p:sp>
      <p:sp>
        <p:nvSpPr>
          <p:cNvPr id="3" name="Content Placeholder 2"/>
          <p:cNvSpPr>
            <a:spLocks noGrp="1"/>
          </p:cNvSpPr>
          <p:nvPr>
            <p:ph idx="1"/>
          </p:nvPr>
        </p:nvSpPr>
        <p:spPr>
          <a:xfrm>
            <a:off x="609600" y="723900"/>
            <a:ext cx="8229600" cy="4525963"/>
          </a:xfrm>
        </p:spPr>
        <p:txBody>
          <a:bodyPr/>
          <a:lstStyle/>
          <a:p>
            <a:r>
              <a:rPr lang="en-US" dirty="0" smtClean="0"/>
              <a:t>Cardholders </a:t>
            </a:r>
            <a:r>
              <a:rPr lang="en-US" dirty="0"/>
              <a:t>cannot approve their own transactions but may reconcile their own transactions</a:t>
            </a:r>
          </a:p>
          <a:p>
            <a:r>
              <a:rPr lang="en-US" dirty="0" smtClean="0"/>
              <a:t>Approvers cannot be subordinates of cardholders for whom they are responsible</a:t>
            </a:r>
          </a:p>
          <a:p>
            <a:r>
              <a:rPr lang="en-US" dirty="0" smtClean="0"/>
              <a:t>Sharing of login information or passwords is strictly forbidden.</a:t>
            </a:r>
          </a:p>
          <a:p>
            <a:r>
              <a:rPr lang="en-US" dirty="0" smtClean="0"/>
              <a:t>Delegation of the approver duties must be given to those who are authorized to approve P-card transactions. </a:t>
            </a:r>
            <a:endParaRPr lang="en-US" dirty="0"/>
          </a:p>
        </p:txBody>
      </p:sp>
    </p:spTree>
    <p:extLst>
      <p:ext uri="{BB962C8B-B14F-4D97-AF65-F5344CB8AC3E}">
        <p14:creationId xmlns:p14="http://schemas.microsoft.com/office/powerpoint/2010/main" val="25438418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to Plan</a:t>
            </a:r>
            <a:endParaRPr lang="en-US" dirty="0"/>
          </a:p>
        </p:txBody>
      </p:sp>
      <p:sp>
        <p:nvSpPr>
          <p:cNvPr id="3" name="Content Placeholder 2"/>
          <p:cNvSpPr>
            <a:spLocks noGrp="1"/>
          </p:cNvSpPr>
          <p:nvPr>
            <p:ph idx="1"/>
          </p:nvPr>
        </p:nvSpPr>
        <p:spPr/>
        <p:txBody>
          <a:bodyPr/>
          <a:lstStyle/>
          <a:p>
            <a:r>
              <a:rPr lang="en-US" dirty="0" smtClean="0"/>
              <a:t>Must be submitted for approval as business needs change.</a:t>
            </a:r>
          </a:p>
          <a:p>
            <a:r>
              <a:rPr lang="en-US" dirty="0" smtClean="0"/>
              <a:t>Reviewed and approved by the President and submitted to DOAS for approval in conjunction with OPB.</a:t>
            </a:r>
            <a:endParaRPr lang="en-US" dirty="0"/>
          </a:p>
        </p:txBody>
      </p:sp>
    </p:spTree>
    <p:extLst>
      <p:ext uri="{BB962C8B-B14F-4D97-AF65-F5344CB8AC3E}">
        <p14:creationId xmlns:p14="http://schemas.microsoft.com/office/powerpoint/2010/main" val="26114284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Controls</a:t>
            </a:r>
            <a:endParaRPr lang="en-US" dirty="0"/>
          </a:p>
        </p:txBody>
      </p:sp>
      <p:sp>
        <p:nvSpPr>
          <p:cNvPr id="3" name="Content Placeholder 2"/>
          <p:cNvSpPr>
            <a:spLocks noGrp="1"/>
          </p:cNvSpPr>
          <p:nvPr>
            <p:ph idx="1"/>
          </p:nvPr>
        </p:nvSpPr>
        <p:spPr>
          <a:xfrm>
            <a:off x="533400" y="1380716"/>
            <a:ext cx="8229600" cy="4525963"/>
          </a:xfrm>
        </p:spPr>
        <p:txBody>
          <a:bodyPr/>
          <a:lstStyle/>
          <a:p>
            <a:r>
              <a:rPr lang="en-US" dirty="0" smtClean="0"/>
              <a:t>A minimum of two approvers required before a purchase is made.</a:t>
            </a:r>
          </a:p>
          <a:p>
            <a:r>
              <a:rPr lang="en-US" dirty="0" smtClean="0"/>
              <a:t>Reconcilers are limited to one per card and cannot be a subordinate of the cardholder</a:t>
            </a:r>
          </a:p>
          <a:p>
            <a:r>
              <a:rPr lang="en-US" dirty="0" smtClean="0"/>
              <a:t>Card Program Admin cannot be a cardholder</a:t>
            </a:r>
          </a:p>
          <a:p>
            <a:r>
              <a:rPr lang="en-US" dirty="0"/>
              <a:t>Limits on the number of cardholders assigned to a supervisor or approving official.</a:t>
            </a:r>
          </a:p>
          <a:p>
            <a:endParaRPr lang="en-US" dirty="0" smtClean="0"/>
          </a:p>
        </p:txBody>
      </p:sp>
    </p:spTree>
    <p:extLst>
      <p:ext uri="{BB962C8B-B14F-4D97-AF65-F5344CB8AC3E}">
        <p14:creationId xmlns:p14="http://schemas.microsoft.com/office/powerpoint/2010/main" val="1770137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1143000"/>
          </a:xfrm>
        </p:spPr>
        <p:txBody>
          <a:bodyPr/>
          <a:lstStyle/>
          <a:p>
            <a:r>
              <a:rPr lang="en-US" dirty="0" smtClean="0"/>
              <a:t>Pre-Approver’s Responsibilities</a:t>
            </a:r>
            <a:endParaRPr lang="en-US" dirty="0"/>
          </a:p>
        </p:txBody>
      </p:sp>
      <p:sp>
        <p:nvSpPr>
          <p:cNvPr id="3" name="Content Placeholder 2"/>
          <p:cNvSpPr>
            <a:spLocks noGrp="1"/>
          </p:cNvSpPr>
          <p:nvPr>
            <p:ph idx="1"/>
          </p:nvPr>
        </p:nvSpPr>
        <p:spPr/>
        <p:txBody>
          <a:bodyPr/>
          <a:lstStyle/>
          <a:p>
            <a:r>
              <a:rPr lang="en-US" dirty="0" smtClean="0"/>
              <a:t>All planned, routine purchases require two (2) prior approvals. </a:t>
            </a:r>
          </a:p>
          <a:p>
            <a:r>
              <a:rPr lang="en-US" dirty="0" smtClean="0"/>
              <a:t>The first approver is usually the Supervisor and the second is the VP/Provost of the division.</a:t>
            </a:r>
          </a:p>
          <a:p>
            <a:r>
              <a:rPr lang="en-US" dirty="0" smtClean="0"/>
              <a:t>The approver must verify the transaction is valid, for official use and within procurement guidelines.</a:t>
            </a:r>
            <a:endParaRPr lang="en-US" dirty="0"/>
          </a:p>
        </p:txBody>
      </p:sp>
    </p:spTree>
    <p:extLst>
      <p:ext uri="{BB962C8B-B14F-4D97-AF65-F5344CB8AC3E}">
        <p14:creationId xmlns:p14="http://schemas.microsoft.com/office/powerpoint/2010/main" val="1843610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Title 1"/>
          <p:cNvSpPr>
            <a:spLocks noGrp="1"/>
          </p:cNvSpPr>
          <p:nvPr>
            <p:ph type="title"/>
          </p:nvPr>
        </p:nvSpPr>
        <p:spPr/>
        <p:txBody>
          <a:bodyPr/>
          <a:lstStyle/>
          <a:p>
            <a:r>
              <a:rPr lang="en-US" dirty="0" smtClean="0"/>
              <a:t>Point-of-sale </a:t>
            </a:r>
            <a:r>
              <a:rPr lang="en-US" u="sng" dirty="0" smtClean="0"/>
              <a:t>denials</a:t>
            </a:r>
          </a:p>
        </p:txBody>
      </p:sp>
      <p:sp>
        <p:nvSpPr>
          <p:cNvPr id="193538" name="Content Placeholder 2"/>
          <p:cNvSpPr>
            <a:spLocks noGrp="1"/>
          </p:cNvSpPr>
          <p:nvPr>
            <p:ph idx="1"/>
          </p:nvPr>
        </p:nvSpPr>
        <p:spPr>
          <a:xfrm>
            <a:off x="457200" y="2133600"/>
            <a:ext cx="8534400" cy="3992563"/>
          </a:xfrm>
        </p:spPr>
        <p:txBody>
          <a:bodyPr/>
          <a:lstStyle/>
          <a:p>
            <a:r>
              <a:rPr lang="en-US" dirty="0" smtClean="0"/>
              <a:t>Cycle limit has been reached (ex.$10,000) 	</a:t>
            </a:r>
          </a:p>
          <a:p>
            <a:r>
              <a:rPr lang="en-US" dirty="0" smtClean="0"/>
              <a:t>Purchase exceeds transaction limit ($1,000)</a:t>
            </a:r>
          </a:p>
          <a:p>
            <a:r>
              <a:rPr lang="en-US" dirty="0" smtClean="0"/>
              <a:t>Merchant Category does not comply</a:t>
            </a:r>
          </a:p>
          <a:p>
            <a:pPr>
              <a:buFontTx/>
              <a:buNone/>
            </a:pPr>
            <a:endParaRPr lang="en-US" dirty="0" smtClean="0"/>
          </a:p>
          <a:p>
            <a:pPr>
              <a:buFontTx/>
              <a:buNone/>
            </a:pPr>
            <a:endParaRPr lang="en-US" dirty="0" smtClean="0"/>
          </a:p>
          <a:p>
            <a:pPr>
              <a:buFontTx/>
              <a:buNone/>
            </a:pPr>
            <a:endParaRPr lang="en-US" dirty="0" smtClean="0"/>
          </a:p>
          <a:p>
            <a:pPr>
              <a:buFontTx/>
              <a:buNone/>
            </a:pPr>
            <a:endParaRPr lang="en-US" dirty="0" smtClean="0"/>
          </a:p>
          <a:p>
            <a:pPr>
              <a:buFontTx/>
              <a:buNone/>
            </a:pPr>
            <a:endParaRPr lang="en-US" dirty="0" smtClean="0"/>
          </a:p>
        </p:txBody>
      </p:sp>
      <p:sp>
        <p:nvSpPr>
          <p:cNvPr id="193539" name="TextBox 4"/>
          <p:cNvSpPr txBox="1">
            <a:spLocks noChangeArrowheads="1"/>
          </p:cNvSpPr>
          <p:nvPr/>
        </p:nvSpPr>
        <p:spPr bwMode="auto">
          <a:xfrm>
            <a:off x="381000" y="1143000"/>
            <a:ext cx="990600" cy="369888"/>
          </a:xfrm>
          <a:prstGeom prst="rect">
            <a:avLst/>
          </a:prstGeom>
          <a:noFill/>
          <a:ln w="9525">
            <a:noFill/>
            <a:miter lim="800000"/>
            <a:headEnd/>
            <a:tailEnd/>
          </a:ln>
        </p:spPr>
        <p:txBody>
          <a:bodyPr>
            <a:spAutoFit/>
          </a:bodyPr>
          <a:lstStyle/>
          <a:p>
            <a:r>
              <a:rPr lang="en-US" sz="1800" b="1" dirty="0">
                <a:solidFill>
                  <a:srgbClr val="FF9900"/>
                </a:solidFill>
              </a:rPr>
              <a:t>Usage</a:t>
            </a:r>
          </a:p>
        </p:txBody>
      </p:sp>
      <p:sp>
        <p:nvSpPr>
          <p:cNvPr id="193540"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pic>
        <p:nvPicPr>
          <p:cNvPr id="193541" name="Picture 5" descr="overspending image.jpg"/>
          <p:cNvPicPr>
            <a:picLocks noChangeAspect="1"/>
          </p:cNvPicPr>
          <p:nvPr/>
        </p:nvPicPr>
        <p:blipFill>
          <a:blip r:embed="rId3" cstate="print"/>
          <a:srcRect/>
          <a:stretch>
            <a:fillRect/>
          </a:stretch>
        </p:blipFill>
        <p:spPr bwMode="auto">
          <a:xfrm>
            <a:off x="3505200" y="3810000"/>
            <a:ext cx="2667000" cy="2286000"/>
          </a:xfrm>
          <a:prstGeom prst="rect">
            <a:avLst/>
          </a:prstGeom>
          <a:noFill/>
          <a:ln w="9525">
            <a:noFill/>
            <a:miter lim="800000"/>
            <a:headEnd/>
            <a:tailEnd/>
          </a:ln>
        </p:spPr>
      </p:pic>
    </p:spTree>
    <p:extLst>
      <p:ext uri="{BB962C8B-B14F-4D97-AF65-F5344CB8AC3E}">
        <p14:creationId xmlns:p14="http://schemas.microsoft.com/office/powerpoint/2010/main" val="2593471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775" y="533400"/>
            <a:ext cx="8229600" cy="1143000"/>
          </a:xfrm>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a:t>Marcia Jones, Director of Procurement Services, P-Card </a:t>
            </a:r>
            <a:r>
              <a:rPr lang="en-US" dirty="0" smtClean="0"/>
              <a:t>Administrator</a:t>
            </a:r>
          </a:p>
          <a:p>
            <a:pPr lvl="1"/>
            <a:r>
              <a:rPr lang="en-US" dirty="0" smtClean="0">
                <a:hlinkClick r:id="rId2"/>
              </a:rPr>
              <a:t>marciajones@clayton.edu</a:t>
            </a:r>
            <a:endParaRPr lang="en-US" dirty="0" smtClean="0"/>
          </a:p>
          <a:p>
            <a:pPr lvl="1"/>
            <a:r>
              <a:rPr lang="en-US" dirty="0" smtClean="0"/>
              <a:t>Ext. 4280</a:t>
            </a:r>
            <a:endParaRPr lang="en-US" dirty="0"/>
          </a:p>
          <a:p>
            <a:r>
              <a:rPr lang="en-US" dirty="0" smtClean="0"/>
              <a:t>Tiffany Hines, Travel &amp; Expense Analyst, P-card Coordinator</a:t>
            </a:r>
          </a:p>
          <a:p>
            <a:pPr lvl="1"/>
            <a:r>
              <a:rPr lang="en-US" dirty="0" smtClean="0">
                <a:hlinkClick r:id="rId3"/>
              </a:rPr>
              <a:t>tiffanyhines@clayton.edu</a:t>
            </a:r>
            <a:endParaRPr lang="en-US" dirty="0" smtClean="0"/>
          </a:p>
          <a:p>
            <a:pPr lvl="1"/>
            <a:r>
              <a:rPr lang="en-US" dirty="0" smtClean="0"/>
              <a:t>Ext. 5513</a:t>
            </a:r>
            <a:endParaRPr lang="en-US" dirty="0"/>
          </a:p>
        </p:txBody>
      </p:sp>
    </p:spTree>
    <p:extLst>
      <p:ext uri="{BB962C8B-B14F-4D97-AF65-F5344CB8AC3E}">
        <p14:creationId xmlns:p14="http://schemas.microsoft.com/office/powerpoint/2010/main" val="18385619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Title 1"/>
          <p:cNvSpPr>
            <a:spLocks noGrp="1"/>
          </p:cNvSpPr>
          <p:nvPr>
            <p:ph type="title"/>
          </p:nvPr>
        </p:nvSpPr>
        <p:spPr>
          <a:xfrm>
            <a:off x="457200" y="914401"/>
            <a:ext cx="8229600" cy="1143000"/>
          </a:xfrm>
        </p:spPr>
        <p:txBody>
          <a:bodyPr/>
          <a:lstStyle/>
          <a:p>
            <a:r>
              <a:rPr lang="en-US" dirty="0" smtClean="0"/>
              <a:t>Allowable P-card Purchases</a:t>
            </a:r>
          </a:p>
        </p:txBody>
      </p:sp>
      <p:sp>
        <p:nvSpPr>
          <p:cNvPr id="199682" name="Content Placeholder 4"/>
          <p:cNvSpPr>
            <a:spLocks noGrp="1"/>
          </p:cNvSpPr>
          <p:nvPr>
            <p:ph sz="half" idx="1"/>
          </p:nvPr>
        </p:nvSpPr>
        <p:spPr>
          <a:xfrm>
            <a:off x="228600" y="1823244"/>
            <a:ext cx="8686800" cy="4114800"/>
          </a:xfrm>
        </p:spPr>
        <p:txBody>
          <a:bodyPr/>
          <a:lstStyle/>
          <a:p>
            <a:r>
              <a:rPr lang="en-US" sz="2600" dirty="0" smtClean="0"/>
              <a:t>Goods and services used to further CSU’s mission and intended for official State of Georgia work-related use.</a:t>
            </a:r>
          </a:p>
          <a:p>
            <a:r>
              <a:rPr lang="en-US" sz="2600" dirty="0" smtClean="0"/>
              <a:t>Travel-Related Expenses- State Employees traveling on official State business.</a:t>
            </a:r>
          </a:p>
          <a:p>
            <a:pPr lvl="1"/>
            <a:r>
              <a:rPr lang="en-US" sz="2200" dirty="0" smtClean="0"/>
              <a:t>Transportation- airline, rental vehicle, train</a:t>
            </a:r>
          </a:p>
          <a:p>
            <a:pPr lvl="1"/>
            <a:r>
              <a:rPr lang="en-US" sz="2200" dirty="0" smtClean="0"/>
              <a:t>Parking- covered, metered</a:t>
            </a:r>
          </a:p>
          <a:p>
            <a:r>
              <a:rPr lang="en-US" sz="2600" dirty="0" smtClean="0"/>
              <a:t>Travel-Related Expenses- Non-State Employees travelling on official school business</a:t>
            </a:r>
          </a:p>
          <a:p>
            <a:pPr lvl="1"/>
            <a:r>
              <a:rPr lang="en-US" sz="2200" dirty="0" smtClean="0"/>
              <a:t>Transportation</a:t>
            </a:r>
          </a:p>
          <a:p>
            <a:pPr lvl="1"/>
            <a:r>
              <a:rPr lang="en-US" sz="2200" dirty="0" smtClean="0"/>
              <a:t>Lodging and meals</a:t>
            </a:r>
          </a:p>
        </p:txBody>
      </p:sp>
      <p:sp>
        <p:nvSpPr>
          <p:cNvPr id="199683" name="Content Placeholder 5"/>
          <p:cNvSpPr>
            <a:spLocks noGrp="1"/>
          </p:cNvSpPr>
          <p:nvPr>
            <p:ph sz="half" idx="2"/>
          </p:nvPr>
        </p:nvSpPr>
        <p:spPr>
          <a:xfrm>
            <a:off x="6858000" y="2209800"/>
            <a:ext cx="2133600" cy="3916363"/>
          </a:xfrm>
        </p:spPr>
        <p:txBody>
          <a:bodyPr/>
          <a:lstStyle/>
          <a:p>
            <a:endParaRPr lang="en-US" dirty="0" smtClean="0">
              <a:solidFill>
                <a:srgbClr val="FF0000"/>
              </a:solidFill>
            </a:endParaRPr>
          </a:p>
          <a:p>
            <a:pPr lvl="1">
              <a:buFontTx/>
              <a:buNone/>
            </a:pPr>
            <a:endParaRPr lang="en-US" dirty="0" smtClean="0"/>
          </a:p>
        </p:txBody>
      </p:sp>
      <p:sp>
        <p:nvSpPr>
          <p:cNvPr id="199685" name="Date Placeholder 3"/>
          <p:cNvSpPr>
            <a:spLocks noGrp="1"/>
          </p:cNvSpPr>
          <p:nvPr>
            <p:ph type="dt" sz="quarter" idx="10"/>
          </p:nvPr>
        </p:nvSpPr>
        <p:spPr>
          <a:xfrm>
            <a:off x="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3255568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Title 1"/>
          <p:cNvSpPr>
            <a:spLocks noGrp="1"/>
          </p:cNvSpPr>
          <p:nvPr>
            <p:ph type="title"/>
          </p:nvPr>
        </p:nvSpPr>
        <p:spPr>
          <a:xfrm>
            <a:off x="152400" y="792163"/>
            <a:ext cx="8458200" cy="1143000"/>
          </a:xfrm>
        </p:spPr>
        <p:txBody>
          <a:bodyPr/>
          <a:lstStyle/>
          <a:p>
            <a:endParaRPr lang="en-US" sz="3200" dirty="0" smtClean="0"/>
          </a:p>
        </p:txBody>
      </p:sp>
      <p:sp>
        <p:nvSpPr>
          <p:cNvPr id="201730" name="Content Placeholder 5"/>
          <p:cNvSpPr>
            <a:spLocks noGrp="1"/>
          </p:cNvSpPr>
          <p:nvPr>
            <p:ph idx="1"/>
          </p:nvPr>
        </p:nvSpPr>
        <p:spPr>
          <a:xfrm>
            <a:off x="304800" y="1676400"/>
            <a:ext cx="8686800" cy="3916363"/>
          </a:xfrm>
        </p:spPr>
        <p:txBody>
          <a:bodyPr/>
          <a:lstStyle/>
          <a:p>
            <a:r>
              <a:rPr lang="en-US" dirty="0" smtClean="0"/>
              <a:t>Convenience Fees charged in compliance with Visa rules. </a:t>
            </a:r>
          </a:p>
          <a:p>
            <a:pPr marL="0" indent="0">
              <a:buNone/>
            </a:pPr>
            <a:r>
              <a:rPr lang="en-US" b="1" i="1" u="sng" dirty="0" smtClean="0"/>
              <a:t>DOCUMENT, DOCUMENT, DOCUMENT !!!!</a:t>
            </a:r>
          </a:p>
        </p:txBody>
      </p:sp>
      <p:sp>
        <p:nvSpPr>
          <p:cNvPr id="201732" name="Date Placeholder 3"/>
          <p:cNvSpPr>
            <a:spLocks noGrp="1"/>
          </p:cNvSpPr>
          <p:nvPr>
            <p:ph type="dt" sz="quarter" idx="10"/>
          </p:nvPr>
        </p:nvSpPr>
        <p:spPr>
          <a:xfrm>
            <a:off x="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1201283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Title 1"/>
          <p:cNvSpPr>
            <a:spLocks noGrp="1"/>
          </p:cNvSpPr>
          <p:nvPr>
            <p:ph type="title"/>
          </p:nvPr>
        </p:nvSpPr>
        <p:spPr>
          <a:xfrm>
            <a:off x="457200" y="1143000"/>
            <a:ext cx="8229600" cy="990600"/>
          </a:xfrm>
        </p:spPr>
        <p:txBody>
          <a:bodyPr/>
          <a:lstStyle/>
          <a:p>
            <a:r>
              <a:rPr lang="en-US" sz="4000" dirty="0" smtClean="0"/>
              <a:t>Athletic Team or Student Club Event:</a:t>
            </a:r>
          </a:p>
        </p:txBody>
      </p:sp>
      <p:sp>
        <p:nvSpPr>
          <p:cNvPr id="216066" name="Content Placeholder 2"/>
          <p:cNvSpPr>
            <a:spLocks noGrp="1"/>
          </p:cNvSpPr>
          <p:nvPr>
            <p:ph idx="1"/>
          </p:nvPr>
        </p:nvSpPr>
        <p:spPr>
          <a:xfrm>
            <a:off x="0" y="2286000"/>
            <a:ext cx="9144000" cy="4114800"/>
          </a:xfrm>
        </p:spPr>
        <p:txBody>
          <a:bodyPr/>
          <a:lstStyle/>
          <a:p>
            <a:r>
              <a:rPr lang="en-US" sz="2800" dirty="0" smtClean="0"/>
              <a:t>Must have itemized receipt showing all meals purchased</a:t>
            </a:r>
          </a:p>
          <a:p>
            <a:r>
              <a:rPr lang="en-US" sz="2800" dirty="0" smtClean="0"/>
              <a:t>Roster of participants showing name and Original signature of each student (</a:t>
            </a:r>
            <a:r>
              <a:rPr lang="en-US" sz="2800" u="sng" dirty="0" smtClean="0"/>
              <a:t>for activities not open to the entire campus- e.g. athletic teams, student clubs</a:t>
            </a:r>
            <a:r>
              <a:rPr lang="en-US" sz="2800" dirty="0" smtClean="0"/>
              <a:t>)</a:t>
            </a:r>
          </a:p>
          <a:p>
            <a:r>
              <a:rPr lang="en-US" sz="2800" dirty="0" smtClean="0"/>
              <a:t>Must have a flyer, an e-mail or copy of team schedule showing the meal was an authorized student activity</a:t>
            </a:r>
          </a:p>
        </p:txBody>
      </p:sp>
      <p:sp>
        <p:nvSpPr>
          <p:cNvPr id="216068"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1157481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Title 1"/>
          <p:cNvSpPr>
            <a:spLocks noGrp="1"/>
          </p:cNvSpPr>
          <p:nvPr>
            <p:ph type="title"/>
          </p:nvPr>
        </p:nvSpPr>
        <p:spPr>
          <a:xfrm>
            <a:off x="416351" y="756444"/>
            <a:ext cx="8229600" cy="1143000"/>
          </a:xfrm>
        </p:spPr>
        <p:txBody>
          <a:bodyPr/>
          <a:lstStyle/>
          <a:p>
            <a:r>
              <a:rPr lang="en-US" dirty="0" smtClean="0"/>
              <a:t>Team or Club Travel</a:t>
            </a:r>
          </a:p>
        </p:txBody>
      </p:sp>
      <p:sp>
        <p:nvSpPr>
          <p:cNvPr id="218114" name="Content Placeholder 2"/>
          <p:cNvSpPr>
            <a:spLocks noGrp="1"/>
          </p:cNvSpPr>
          <p:nvPr>
            <p:ph idx="1"/>
          </p:nvPr>
        </p:nvSpPr>
        <p:spPr>
          <a:xfrm>
            <a:off x="495300" y="2065337"/>
            <a:ext cx="8229600" cy="4525963"/>
          </a:xfrm>
        </p:spPr>
        <p:txBody>
          <a:bodyPr/>
          <a:lstStyle/>
          <a:p>
            <a:r>
              <a:rPr lang="en-US" sz="2800" dirty="0" smtClean="0"/>
              <a:t>May use the card for airline, lodging, rental car, van, etc. for </a:t>
            </a:r>
            <a:r>
              <a:rPr lang="en-US" sz="2800" b="1" u="sng" dirty="0" smtClean="0"/>
              <a:t>students/team</a:t>
            </a:r>
            <a:r>
              <a:rPr lang="en-US" sz="2800" dirty="0" smtClean="0"/>
              <a:t> on University sponsored trips</a:t>
            </a:r>
          </a:p>
          <a:p>
            <a:r>
              <a:rPr lang="en-US" sz="2800" dirty="0" smtClean="0"/>
              <a:t>Sponsors who are </a:t>
            </a:r>
            <a:r>
              <a:rPr lang="en-US" sz="2800" u="sng" dirty="0" smtClean="0"/>
              <a:t>State Employees must submit  reimbursement</a:t>
            </a:r>
            <a:r>
              <a:rPr lang="en-US" sz="2800" dirty="0" smtClean="0"/>
              <a:t> via online PeopleSoft travel &amp; expense module</a:t>
            </a:r>
          </a:p>
          <a:p>
            <a:endParaRPr lang="en-US" dirty="0" smtClean="0"/>
          </a:p>
        </p:txBody>
      </p:sp>
      <p:sp>
        <p:nvSpPr>
          <p:cNvPr id="218116"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30635122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Title 1"/>
          <p:cNvSpPr>
            <a:spLocks noGrp="1"/>
          </p:cNvSpPr>
          <p:nvPr>
            <p:ph type="title" idx="4294967295"/>
          </p:nvPr>
        </p:nvSpPr>
        <p:spPr>
          <a:xfrm>
            <a:off x="60489" y="413148"/>
            <a:ext cx="8229600" cy="838200"/>
          </a:xfrm>
          <a:prstGeom prst="rect">
            <a:avLst/>
          </a:prstGeom>
        </p:spPr>
        <p:txBody>
          <a:bodyPr/>
          <a:lstStyle/>
          <a:p>
            <a:r>
              <a:rPr lang="en-US" dirty="0" smtClean="0"/>
              <a:t>Sales Tax</a:t>
            </a:r>
          </a:p>
        </p:txBody>
      </p:sp>
      <p:sp>
        <p:nvSpPr>
          <p:cNvPr id="195586" name="Content Placeholder 2"/>
          <p:cNvSpPr>
            <a:spLocks noGrp="1"/>
          </p:cNvSpPr>
          <p:nvPr>
            <p:ph idx="4294967295"/>
          </p:nvPr>
        </p:nvSpPr>
        <p:spPr>
          <a:xfrm>
            <a:off x="57346" y="1228567"/>
            <a:ext cx="8686800" cy="4343400"/>
          </a:xfrm>
          <a:prstGeom prst="rect">
            <a:avLst/>
          </a:prstGeom>
        </p:spPr>
        <p:txBody>
          <a:bodyPr/>
          <a:lstStyle/>
          <a:p>
            <a:r>
              <a:rPr lang="en-US" sz="2800" u="sng" dirty="0" smtClean="0"/>
              <a:t>Make suppliers aware of tax exemption prior to purchase </a:t>
            </a:r>
            <a:r>
              <a:rPr lang="en-US" sz="2800" dirty="0" smtClean="0"/>
              <a:t>by providing them with the Sales and Use Tax Exemption form (Form ST-5) if needed</a:t>
            </a:r>
            <a:r>
              <a:rPr lang="en-US" dirty="0" smtClean="0"/>
              <a:t>.</a:t>
            </a:r>
          </a:p>
          <a:p>
            <a:r>
              <a:rPr lang="en-US" dirty="0" smtClean="0"/>
              <a:t>If the supplier refuses to remove taxes, the cardholder must make the purchase from a different supplier whenever possible.</a:t>
            </a:r>
          </a:p>
          <a:p>
            <a:r>
              <a:rPr lang="en-US" sz="2800" dirty="0" smtClean="0"/>
              <a:t>Credits cannot be obtained by any other method, including, but not limited to , cash, gift card, gift certificate, or store credit. </a:t>
            </a:r>
            <a:r>
              <a:rPr lang="en-US" sz="2800" u="sng" dirty="0" smtClean="0"/>
              <a:t>The Visa P-Card must be credited.</a:t>
            </a:r>
            <a:endParaRPr lang="en-US" u="sng" dirty="0" smtClean="0"/>
          </a:p>
          <a:p>
            <a:pPr>
              <a:buFontTx/>
              <a:buNone/>
            </a:pPr>
            <a:endParaRPr lang="en-US" dirty="0" smtClean="0"/>
          </a:p>
        </p:txBody>
      </p:sp>
      <p:sp>
        <p:nvSpPr>
          <p:cNvPr id="195587" name="Date Placeholder 3"/>
          <p:cNvSpPr txBox="1">
            <a:spLocks/>
          </p:cNvSpPr>
          <p:nvPr/>
        </p:nvSpPr>
        <p:spPr bwMode="auto">
          <a:xfrm>
            <a:off x="304800" y="6477000"/>
            <a:ext cx="8686800" cy="381000"/>
          </a:xfrm>
          <a:prstGeom prst="rect">
            <a:avLst/>
          </a:prstGeom>
          <a:noFill/>
          <a:ln w="9525">
            <a:noFill/>
            <a:miter lim="800000"/>
            <a:headEnd/>
            <a:tailEnd/>
          </a:ln>
        </p:spPr>
        <p:txBody>
          <a:bodyPr anchor="ctr"/>
          <a:lstStyle/>
          <a:p>
            <a:pPr algn="ctr"/>
            <a:r>
              <a:rPr lang="en-US" sz="1600" i="1">
                <a:solidFill>
                  <a:schemeClr val="bg1"/>
                </a:solidFill>
              </a:rPr>
              <a:t>						</a:t>
            </a:r>
          </a:p>
        </p:txBody>
      </p:sp>
      <p:sp>
        <p:nvSpPr>
          <p:cNvPr id="195588" name="Date Placeholder 3"/>
          <p:cNvSpPr txBox="1">
            <a:spLocks/>
          </p:cNvSpPr>
          <p:nvPr/>
        </p:nvSpPr>
        <p:spPr bwMode="auto">
          <a:xfrm>
            <a:off x="457200" y="6477000"/>
            <a:ext cx="8686800" cy="381000"/>
          </a:xfrm>
          <a:prstGeom prst="rect">
            <a:avLst/>
          </a:prstGeom>
          <a:noFill/>
          <a:ln w="9525">
            <a:noFill/>
            <a:miter lim="800000"/>
            <a:headEnd/>
            <a:tailEnd/>
          </a:ln>
        </p:spPr>
        <p:txBody>
          <a:bodyPr anchor="ctr"/>
          <a:lstStyle/>
          <a:p>
            <a:pPr algn="ctr"/>
            <a:r>
              <a:rPr lang="en-US" sz="1600" i="1">
                <a:solidFill>
                  <a:schemeClr val="bg1"/>
                </a:solidFill>
              </a:rPr>
              <a:t>						</a:t>
            </a:r>
          </a:p>
        </p:txBody>
      </p:sp>
      <p:sp>
        <p:nvSpPr>
          <p:cNvPr id="195590" name="Date Placeholder 3"/>
          <p:cNvSpPr>
            <a:spLocks noGrp="1"/>
          </p:cNvSpPr>
          <p:nvPr>
            <p:ph type="dt" sz="quarter" idx="10"/>
          </p:nvPr>
        </p:nvSpPr>
        <p:spPr>
          <a:xfrm>
            <a:off x="0" y="6477000"/>
            <a:ext cx="8763000" cy="381000"/>
          </a:xfrm>
          <a:noFill/>
        </p:spPr>
        <p:txBody>
          <a:bodyPr/>
          <a:lstStyle/>
          <a:p>
            <a:r>
              <a:rPr lang="en-US" dirty="0" smtClean="0"/>
              <a:t>				                P-Card Training</a:t>
            </a:r>
          </a:p>
        </p:txBody>
      </p:sp>
    </p:spTree>
    <p:extLst>
      <p:ext uri="{BB962C8B-B14F-4D97-AF65-F5344CB8AC3E}">
        <p14:creationId xmlns:p14="http://schemas.microsoft.com/office/powerpoint/2010/main" val="28387798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Title 1"/>
          <p:cNvSpPr>
            <a:spLocks noGrp="1"/>
          </p:cNvSpPr>
          <p:nvPr>
            <p:ph type="title"/>
          </p:nvPr>
        </p:nvSpPr>
        <p:spPr>
          <a:xfrm>
            <a:off x="381000" y="609600"/>
            <a:ext cx="8229600" cy="1066800"/>
          </a:xfrm>
        </p:spPr>
        <p:txBody>
          <a:bodyPr/>
          <a:lstStyle/>
          <a:p>
            <a:r>
              <a:rPr lang="en-US" dirty="0" smtClean="0"/>
              <a:t>Advanced Airline Travel</a:t>
            </a:r>
          </a:p>
        </p:txBody>
      </p:sp>
      <p:sp>
        <p:nvSpPr>
          <p:cNvPr id="203778" name="Content Placeholder 2"/>
          <p:cNvSpPr>
            <a:spLocks noGrp="1"/>
          </p:cNvSpPr>
          <p:nvPr>
            <p:ph idx="1"/>
          </p:nvPr>
        </p:nvSpPr>
        <p:spPr>
          <a:xfrm>
            <a:off x="304800" y="1295400"/>
            <a:ext cx="8686800" cy="4267200"/>
          </a:xfrm>
        </p:spPr>
        <p:txBody>
          <a:bodyPr/>
          <a:lstStyle/>
          <a:p>
            <a:r>
              <a:rPr lang="en-US" sz="2800" dirty="0" smtClean="0"/>
              <a:t>No statewide contract for airlines</a:t>
            </a:r>
          </a:p>
          <a:p>
            <a:r>
              <a:rPr lang="en-US" sz="2800" dirty="0" smtClean="0"/>
              <a:t>Assure best value. Traveler must document flights 2 hours before and after chosen flight time are not the lowest fare. </a:t>
            </a:r>
            <a:r>
              <a:rPr lang="en-US" sz="2000" b="1" dirty="0" smtClean="0"/>
              <a:t>EXCEPTION: connecting flight exceptions</a:t>
            </a:r>
            <a:endParaRPr lang="en-US" sz="2800" dirty="0" smtClean="0"/>
          </a:p>
          <a:p>
            <a:r>
              <a:rPr lang="en-US" sz="2800" dirty="0" smtClean="0"/>
              <a:t>Reservations for air travel cannot be outside 30 days of the travel date. </a:t>
            </a:r>
            <a:r>
              <a:rPr lang="en-US" sz="1800" b="1" i="1" u="sng" dirty="0" smtClean="0"/>
              <a:t>EXCEPTION – International Travel can be booked 60 days with the approval of Procurement Services</a:t>
            </a:r>
            <a:r>
              <a:rPr lang="en-US" sz="2800" dirty="0" smtClean="0"/>
              <a:t>.</a:t>
            </a:r>
          </a:p>
          <a:p>
            <a:r>
              <a:rPr lang="en-US" sz="2800" u="sng" dirty="0" smtClean="0"/>
              <a:t>Travel must take place in same fiscal year</a:t>
            </a:r>
          </a:p>
          <a:p>
            <a:r>
              <a:rPr lang="en-US" sz="2800" u="sng" dirty="0" smtClean="0"/>
              <a:t>Travel Authorization Form must be submitted prior to travel</a:t>
            </a:r>
            <a:endParaRPr lang="en-US" u="sng" dirty="0" smtClean="0"/>
          </a:p>
          <a:p>
            <a:pPr>
              <a:buFontTx/>
              <a:buNone/>
            </a:pPr>
            <a:r>
              <a:rPr lang="en-US" dirty="0" smtClean="0"/>
              <a:t>	</a:t>
            </a:r>
          </a:p>
        </p:txBody>
      </p:sp>
      <p:sp>
        <p:nvSpPr>
          <p:cNvPr id="203780" name="Date Placeholder 3"/>
          <p:cNvSpPr>
            <a:spLocks noGrp="1"/>
          </p:cNvSpPr>
          <p:nvPr>
            <p:ph type="dt" sz="quarter" idx="10"/>
          </p:nvPr>
        </p:nvSpPr>
        <p:spPr>
          <a:xfrm>
            <a:off x="152400" y="6400800"/>
            <a:ext cx="8915400" cy="381000"/>
          </a:xfrm>
          <a:noFill/>
        </p:spPr>
        <p:txBody>
          <a:bodyPr/>
          <a:lstStyle/>
          <a:p>
            <a:r>
              <a:rPr lang="en-US" dirty="0" smtClean="0"/>
              <a:t>					</a:t>
            </a:r>
          </a:p>
        </p:txBody>
      </p:sp>
    </p:spTree>
    <p:extLst>
      <p:ext uri="{BB962C8B-B14F-4D97-AF65-F5344CB8AC3E}">
        <p14:creationId xmlns:p14="http://schemas.microsoft.com/office/powerpoint/2010/main" val="2851276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Title 1"/>
          <p:cNvSpPr>
            <a:spLocks noGrp="1"/>
          </p:cNvSpPr>
          <p:nvPr>
            <p:ph type="title"/>
          </p:nvPr>
        </p:nvSpPr>
        <p:spPr/>
        <p:txBody>
          <a:bodyPr/>
          <a:lstStyle/>
          <a:p>
            <a:r>
              <a:rPr lang="en-US" dirty="0" smtClean="0"/>
              <a:t>Automobile Rental</a:t>
            </a:r>
          </a:p>
        </p:txBody>
      </p:sp>
      <p:sp>
        <p:nvSpPr>
          <p:cNvPr id="205826" name="Content Placeholder 2"/>
          <p:cNvSpPr>
            <a:spLocks noGrp="1"/>
          </p:cNvSpPr>
          <p:nvPr>
            <p:ph idx="1"/>
          </p:nvPr>
        </p:nvSpPr>
        <p:spPr>
          <a:xfrm>
            <a:off x="685800" y="1175657"/>
            <a:ext cx="8229600" cy="4525963"/>
          </a:xfrm>
        </p:spPr>
        <p:txBody>
          <a:bodyPr/>
          <a:lstStyle/>
          <a:p>
            <a:r>
              <a:rPr lang="en-US" dirty="0" smtClean="0"/>
              <a:t>Must use </a:t>
            </a:r>
            <a:r>
              <a:rPr lang="en-US" u="sng" dirty="0" smtClean="0"/>
              <a:t>Enterprise</a:t>
            </a:r>
            <a:r>
              <a:rPr lang="en-US" dirty="0" smtClean="0"/>
              <a:t> or </a:t>
            </a:r>
            <a:r>
              <a:rPr lang="en-US" u="sng" dirty="0" smtClean="0"/>
              <a:t>Hertz</a:t>
            </a:r>
            <a:r>
              <a:rPr lang="en-US" dirty="0" smtClean="0"/>
              <a:t> Car Rentals (Statewide Contract)</a:t>
            </a:r>
          </a:p>
          <a:p>
            <a:r>
              <a:rPr lang="en-US" dirty="0" smtClean="0"/>
              <a:t>Used for </a:t>
            </a:r>
            <a:r>
              <a:rPr lang="en-US" u="sng" dirty="0" smtClean="0"/>
              <a:t>official Clayton State business</a:t>
            </a:r>
          </a:p>
          <a:p>
            <a:r>
              <a:rPr lang="en-US" u="sng" dirty="0" smtClean="0"/>
              <a:t>Gas cannot be purchased for a rental car with the P-Card</a:t>
            </a:r>
            <a:r>
              <a:rPr lang="en-US" dirty="0" smtClean="0"/>
              <a:t>; this is a reimbursable expense</a:t>
            </a:r>
          </a:p>
          <a:p>
            <a:r>
              <a:rPr lang="en-US" dirty="0" smtClean="0"/>
              <a:t>A Travel Authorization Form is required prior to travel</a:t>
            </a:r>
          </a:p>
        </p:txBody>
      </p:sp>
      <p:sp>
        <p:nvSpPr>
          <p:cNvPr id="205828"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28531992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6" name="Title 1"/>
          <p:cNvSpPr>
            <a:spLocks noGrp="1"/>
          </p:cNvSpPr>
          <p:nvPr>
            <p:ph type="title"/>
          </p:nvPr>
        </p:nvSpPr>
        <p:spPr>
          <a:xfrm>
            <a:off x="438665" y="872247"/>
            <a:ext cx="8229600" cy="1143000"/>
          </a:xfrm>
        </p:spPr>
        <p:txBody>
          <a:bodyPr/>
          <a:lstStyle/>
          <a:p>
            <a:r>
              <a:rPr lang="en-US" dirty="0" smtClean="0"/>
              <a:t>P-Card </a:t>
            </a:r>
            <a:r>
              <a:rPr lang="en-US" b="1" i="1" dirty="0" smtClean="0">
                <a:solidFill>
                  <a:srgbClr val="FF0000"/>
                </a:solidFill>
              </a:rPr>
              <a:t>May Not </a:t>
            </a:r>
            <a:r>
              <a:rPr lang="en-US" dirty="0" smtClean="0"/>
              <a:t>Be Used for:</a:t>
            </a:r>
          </a:p>
        </p:txBody>
      </p:sp>
      <p:sp>
        <p:nvSpPr>
          <p:cNvPr id="289794" name="Content Placeholder 2"/>
          <p:cNvSpPr>
            <a:spLocks noGrp="1"/>
          </p:cNvSpPr>
          <p:nvPr>
            <p:ph sz="half" idx="1"/>
          </p:nvPr>
        </p:nvSpPr>
        <p:spPr>
          <a:xfrm>
            <a:off x="488092" y="1600200"/>
            <a:ext cx="4038600" cy="3840163"/>
          </a:xfrm>
        </p:spPr>
        <p:txBody>
          <a:bodyPr/>
          <a:lstStyle/>
          <a:p>
            <a:r>
              <a:rPr lang="en-US" sz="2600" dirty="0" smtClean="0"/>
              <a:t>Alcohol</a:t>
            </a:r>
          </a:p>
          <a:p>
            <a:r>
              <a:rPr lang="en-US" sz="2600" dirty="0" smtClean="0"/>
              <a:t>Tobacco products</a:t>
            </a:r>
          </a:p>
          <a:p>
            <a:r>
              <a:rPr lang="en-US" sz="2600" dirty="0" smtClean="0"/>
              <a:t>Gift cards, gift certificates or other cash equivalent items</a:t>
            </a:r>
          </a:p>
          <a:p>
            <a:r>
              <a:rPr lang="en-US" sz="2600" dirty="0" smtClean="0"/>
              <a:t>Cash Advances</a:t>
            </a:r>
          </a:p>
          <a:p>
            <a:r>
              <a:rPr lang="en-US" sz="2600" dirty="0" smtClean="0"/>
              <a:t>Food (ok for student approved activities) with roster</a:t>
            </a:r>
          </a:p>
          <a:p>
            <a:r>
              <a:rPr lang="en-US" sz="2600" dirty="0" smtClean="0"/>
              <a:t>Personal items</a:t>
            </a:r>
          </a:p>
          <a:p>
            <a:endParaRPr lang="en-US" dirty="0" smtClean="0"/>
          </a:p>
          <a:p>
            <a:endParaRPr lang="en-US" dirty="0" smtClean="0"/>
          </a:p>
          <a:p>
            <a:endParaRPr lang="en-US" dirty="0" smtClean="0"/>
          </a:p>
        </p:txBody>
      </p:sp>
      <p:sp>
        <p:nvSpPr>
          <p:cNvPr id="6" name="Content Placeholder 5"/>
          <p:cNvSpPr>
            <a:spLocks noGrp="1"/>
          </p:cNvSpPr>
          <p:nvPr>
            <p:ph sz="half" idx="2"/>
          </p:nvPr>
        </p:nvSpPr>
        <p:spPr>
          <a:xfrm>
            <a:off x="4526692" y="1600200"/>
            <a:ext cx="4038600" cy="3840163"/>
          </a:xfrm>
        </p:spPr>
        <p:txBody>
          <a:bodyPr/>
          <a:lstStyle/>
          <a:p>
            <a:r>
              <a:rPr lang="en-US" sz="2600" dirty="0" smtClean="0"/>
              <a:t>Purchases for resale</a:t>
            </a:r>
          </a:p>
          <a:p>
            <a:r>
              <a:rPr lang="en-US" sz="2600" dirty="0" smtClean="0"/>
              <a:t>Memberships and/or fees to wholesale shopping clubs</a:t>
            </a:r>
          </a:p>
          <a:p>
            <a:r>
              <a:rPr lang="en-US" sz="2600" dirty="0" smtClean="0"/>
              <a:t>Entertainment, including in-room movies, tours and shows</a:t>
            </a:r>
          </a:p>
          <a:p>
            <a:r>
              <a:rPr lang="en-US" sz="2600" dirty="0" smtClean="0"/>
              <a:t>Software-approval from OITS and CID (instructional)</a:t>
            </a:r>
            <a:endParaRPr lang="en-US" sz="2600" dirty="0"/>
          </a:p>
        </p:txBody>
      </p:sp>
      <p:sp>
        <p:nvSpPr>
          <p:cNvPr id="289797" name="Date Placeholder 3"/>
          <p:cNvSpPr txBox="1">
            <a:spLocks noGrp="1"/>
          </p:cNvSpPr>
          <p:nvPr/>
        </p:nvSpPr>
        <p:spPr bwMode="auto">
          <a:xfrm>
            <a:off x="152400" y="6400800"/>
            <a:ext cx="8915400" cy="381000"/>
          </a:xfrm>
          <a:prstGeom prst="rect">
            <a:avLst/>
          </a:prstGeom>
          <a:noFill/>
          <a:ln w="9525">
            <a:noFill/>
            <a:miter lim="800000"/>
            <a:headEnd/>
            <a:tailEnd/>
          </a:ln>
        </p:spPr>
        <p:txBody>
          <a:bodyPr anchor="ctr"/>
          <a:lstStyle/>
          <a:p>
            <a:pPr algn="ctr"/>
            <a:r>
              <a:rPr lang="en-US" sz="1600" i="1" dirty="0">
                <a:solidFill>
                  <a:schemeClr val="bg1"/>
                </a:solidFill>
              </a:rPr>
              <a:t>					P-Card Training</a:t>
            </a:r>
          </a:p>
        </p:txBody>
      </p:sp>
    </p:spTree>
    <p:extLst>
      <p:ext uri="{BB962C8B-B14F-4D97-AF65-F5344CB8AC3E}">
        <p14:creationId xmlns:p14="http://schemas.microsoft.com/office/powerpoint/2010/main" val="999999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Title 1"/>
          <p:cNvSpPr>
            <a:spLocks noGrp="1"/>
          </p:cNvSpPr>
          <p:nvPr>
            <p:ph type="title"/>
          </p:nvPr>
        </p:nvSpPr>
        <p:spPr>
          <a:xfrm>
            <a:off x="707624" y="685800"/>
            <a:ext cx="8229600" cy="1143000"/>
          </a:xfrm>
        </p:spPr>
        <p:txBody>
          <a:bodyPr/>
          <a:lstStyle/>
          <a:p>
            <a:r>
              <a:rPr lang="en-US" dirty="0" smtClean="0"/>
              <a:t>P-Card </a:t>
            </a:r>
            <a:r>
              <a:rPr lang="en-US" b="1" i="1" dirty="0" smtClean="0">
                <a:solidFill>
                  <a:srgbClr val="FF0000"/>
                </a:solidFill>
              </a:rPr>
              <a:t>May Not </a:t>
            </a:r>
            <a:r>
              <a:rPr lang="en-US" dirty="0" smtClean="0"/>
              <a:t>Be Used for:</a:t>
            </a:r>
          </a:p>
        </p:txBody>
      </p:sp>
      <p:sp>
        <p:nvSpPr>
          <p:cNvPr id="207874" name="Content Placeholder 2"/>
          <p:cNvSpPr>
            <a:spLocks noGrp="1"/>
          </p:cNvSpPr>
          <p:nvPr>
            <p:ph idx="1"/>
          </p:nvPr>
        </p:nvSpPr>
        <p:spPr>
          <a:xfrm>
            <a:off x="495300" y="1524000"/>
            <a:ext cx="8229600" cy="4038600"/>
          </a:xfrm>
        </p:spPr>
        <p:txBody>
          <a:bodyPr/>
          <a:lstStyle/>
          <a:p>
            <a:r>
              <a:rPr lang="en-US" sz="2800" dirty="0" smtClean="0"/>
              <a:t>Automotive Fuel</a:t>
            </a:r>
          </a:p>
          <a:p>
            <a:r>
              <a:rPr lang="en-US" sz="2800" dirty="0" smtClean="0"/>
              <a:t>Mechanical repairs and maintenance of State-owned or rental vehicles</a:t>
            </a:r>
          </a:p>
          <a:p>
            <a:r>
              <a:rPr lang="en-US" sz="2800" dirty="0" smtClean="0"/>
              <a:t>Professional Services</a:t>
            </a:r>
          </a:p>
          <a:p>
            <a:r>
              <a:rPr lang="en-US" sz="2800" dirty="0" smtClean="0"/>
              <a:t>Personal Services</a:t>
            </a:r>
          </a:p>
          <a:p>
            <a:r>
              <a:rPr lang="en-US" sz="2800" dirty="0" smtClean="0"/>
              <a:t>Employee travel: e.g., lodging, taxis, shuttles, personal vehicles, meals, and baggage fees (reimbursable expense) </a:t>
            </a:r>
          </a:p>
        </p:txBody>
      </p:sp>
      <p:sp>
        <p:nvSpPr>
          <p:cNvPr id="207876"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27726877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Content Placeholder 2"/>
          <p:cNvSpPr>
            <a:spLocks noGrp="1"/>
          </p:cNvSpPr>
          <p:nvPr>
            <p:ph idx="1"/>
          </p:nvPr>
        </p:nvSpPr>
        <p:spPr>
          <a:xfrm>
            <a:off x="457200" y="2080418"/>
            <a:ext cx="8229600" cy="3687763"/>
          </a:xfrm>
        </p:spPr>
        <p:txBody>
          <a:bodyPr/>
          <a:lstStyle/>
          <a:p>
            <a:r>
              <a:rPr lang="en-US" dirty="0" smtClean="0"/>
              <a:t>Firearms/explosives</a:t>
            </a:r>
          </a:p>
          <a:p>
            <a:r>
              <a:rPr lang="en-US" dirty="0" smtClean="0"/>
              <a:t>Computers</a:t>
            </a:r>
          </a:p>
          <a:p>
            <a:pPr lvl="1"/>
            <a:r>
              <a:rPr lang="en-US" sz="3200" b="1" i="1" u="sng" dirty="0" smtClean="0"/>
              <a:t>All computers, personal computers, laptops, notebooks, tablets, </a:t>
            </a:r>
            <a:r>
              <a:rPr lang="en-US" sz="3200" b="1" i="1" u="sng" dirty="0" err="1" smtClean="0"/>
              <a:t>Ipads</a:t>
            </a:r>
            <a:r>
              <a:rPr lang="en-US" sz="3200" b="1" i="1" u="sng" dirty="0" smtClean="0"/>
              <a:t>, and servers must be approved by OITS and ordered through ePro and GFM</a:t>
            </a:r>
          </a:p>
          <a:p>
            <a:pPr>
              <a:buFontTx/>
              <a:buNone/>
            </a:pPr>
            <a:endParaRPr lang="en-US" dirty="0" smtClean="0"/>
          </a:p>
          <a:p>
            <a:endParaRPr lang="en-US" dirty="0" smtClean="0"/>
          </a:p>
        </p:txBody>
      </p:sp>
      <p:sp>
        <p:nvSpPr>
          <p:cNvPr id="211970" name="Title 1"/>
          <p:cNvSpPr>
            <a:spLocks noGrp="1"/>
          </p:cNvSpPr>
          <p:nvPr>
            <p:ph type="title"/>
          </p:nvPr>
        </p:nvSpPr>
        <p:spPr>
          <a:xfrm>
            <a:off x="685800" y="1143000"/>
            <a:ext cx="8229600" cy="1143000"/>
          </a:xfrm>
        </p:spPr>
        <p:txBody>
          <a:bodyPr/>
          <a:lstStyle/>
          <a:p>
            <a:r>
              <a:rPr lang="en-US" smtClean="0"/>
              <a:t>P-Card </a:t>
            </a:r>
            <a:r>
              <a:rPr lang="en-US" b="1" i="1" smtClean="0">
                <a:solidFill>
                  <a:srgbClr val="FF0000"/>
                </a:solidFill>
              </a:rPr>
              <a:t>May Not </a:t>
            </a:r>
            <a:r>
              <a:rPr lang="en-US" smtClean="0"/>
              <a:t>Be Used for:</a:t>
            </a:r>
          </a:p>
        </p:txBody>
      </p:sp>
      <p:sp>
        <p:nvSpPr>
          <p:cNvPr id="211972"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1952484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The P-card Program is the only charge card program authorized for use by State Agencies, units of the University System of Georgia, and technical colleges within the Technical College System of Georgia.</a:t>
            </a:r>
            <a:endParaRPr lang="en-US" dirty="0"/>
          </a:p>
        </p:txBody>
      </p:sp>
    </p:spTree>
    <p:extLst>
      <p:ext uri="{BB962C8B-B14F-4D97-AF65-F5344CB8AC3E}">
        <p14:creationId xmlns:p14="http://schemas.microsoft.com/office/powerpoint/2010/main" val="25647967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09" name="Title 1"/>
          <p:cNvSpPr>
            <a:spLocks noGrp="1"/>
          </p:cNvSpPr>
          <p:nvPr>
            <p:ph type="title"/>
          </p:nvPr>
        </p:nvSpPr>
        <p:spPr/>
        <p:txBody>
          <a:bodyPr/>
          <a:lstStyle/>
          <a:p>
            <a:r>
              <a:rPr lang="en-US" smtClean="0"/>
              <a:t>Returning Purchases</a:t>
            </a:r>
          </a:p>
        </p:txBody>
      </p:sp>
      <p:sp>
        <p:nvSpPr>
          <p:cNvPr id="222210" name="Content Placeholder 2"/>
          <p:cNvSpPr>
            <a:spLocks noGrp="1"/>
          </p:cNvSpPr>
          <p:nvPr>
            <p:ph idx="1"/>
          </p:nvPr>
        </p:nvSpPr>
        <p:spPr>
          <a:xfrm>
            <a:off x="545977" y="1162235"/>
            <a:ext cx="8229600" cy="4191000"/>
          </a:xfrm>
        </p:spPr>
        <p:txBody>
          <a:bodyPr/>
          <a:lstStyle/>
          <a:p>
            <a:r>
              <a:rPr lang="en-US" dirty="0" smtClean="0"/>
              <a:t>Request a return address from vendor</a:t>
            </a:r>
          </a:p>
          <a:p>
            <a:r>
              <a:rPr lang="en-US" dirty="0" smtClean="0"/>
              <a:t>Obtain return authorization number (if applicable)</a:t>
            </a:r>
          </a:p>
          <a:p>
            <a:r>
              <a:rPr lang="en-US" dirty="0" smtClean="0"/>
              <a:t>P-card credit to be issued by vendor</a:t>
            </a:r>
          </a:p>
          <a:p>
            <a:r>
              <a:rPr lang="en-US" dirty="0" smtClean="0"/>
              <a:t>Request a fax or e-mail confirmation of the credit for reconciling your records</a:t>
            </a:r>
          </a:p>
          <a:p>
            <a:pPr lvl="1"/>
            <a:r>
              <a:rPr lang="en-US" dirty="0" smtClean="0"/>
              <a:t>Must have company name, credit amount and identify item credited</a:t>
            </a:r>
          </a:p>
          <a:p>
            <a:endParaRPr lang="en-US" dirty="0" smtClean="0"/>
          </a:p>
        </p:txBody>
      </p:sp>
      <p:sp>
        <p:nvSpPr>
          <p:cNvPr id="222212"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16216588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Title 1"/>
          <p:cNvSpPr>
            <a:spLocks noGrp="1"/>
          </p:cNvSpPr>
          <p:nvPr>
            <p:ph type="title"/>
          </p:nvPr>
        </p:nvSpPr>
        <p:spPr/>
        <p:txBody>
          <a:bodyPr/>
          <a:lstStyle/>
          <a:p>
            <a:r>
              <a:rPr lang="en-US" smtClean="0"/>
              <a:t>Resolving Disputes</a:t>
            </a:r>
          </a:p>
        </p:txBody>
      </p:sp>
      <p:sp>
        <p:nvSpPr>
          <p:cNvPr id="224258" name="Content Placeholder 2"/>
          <p:cNvSpPr>
            <a:spLocks noGrp="1"/>
          </p:cNvSpPr>
          <p:nvPr>
            <p:ph idx="1"/>
          </p:nvPr>
        </p:nvSpPr>
        <p:spPr/>
        <p:txBody>
          <a:bodyPr/>
          <a:lstStyle/>
          <a:p>
            <a:pPr>
              <a:buFontTx/>
              <a:buNone/>
            </a:pPr>
            <a:r>
              <a:rPr lang="en-US" u="sng" dirty="0" smtClean="0"/>
              <a:t>If you cannot settle with the supplier/vendor</a:t>
            </a:r>
            <a:r>
              <a:rPr lang="en-US" dirty="0" smtClean="0"/>
              <a:t>:</a:t>
            </a:r>
          </a:p>
          <a:p>
            <a:r>
              <a:rPr lang="en-US" dirty="0" smtClean="0"/>
              <a:t>Contact Bank of America</a:t>
            </a:r>
          </a:p>
          <a:p>
            <a:r>
              <a:rPr lang="en-US" dirty="0" smtClean="0"/>
              <a:t>Notify P-card Administrator</a:t>
            </a:r>
          </a:p>
          <a:p>
            <a:r>
              <a:rPr lang="en-US" dirty="0" smtClean="0"/>
              <a:t>Attach a copy of dispute documentation to monthly statement.</a:t>
            </a:r>
          </a:p>
          <a:p>
            <a:r>
              <a:rPr lang="en-US" dirty="0" smtClean="0"/>
              <a:t>Check each statement to assure credit has been issued</a:t>
            </a:r>
          </a:p>
          <a:p>
            <a:endParaRPr lang="en-US" dirty="0" smtClean="0"/>
          </a:p>
          <a:p>
            <a:pPr>
              <a:buFontTx/>
              <a:buNone/>
            </a:pPr>
            <a:endParaRPr lang="en-US" dirty="0" smtClean="0"/>
          </a:p>
        </p:txBody>
      </p:sp>
      <p:sp>
        <p:nvSpPr>
          <p:cNvPr id="224260"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33716177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5" name="Title 4"/>
          <p:cNvSpPr>
            <a:spLocks noGrp="1"/>
          </p:cNvSpPr>
          <p:nvPr>
            <p:ph type="ctrTitle"/>
          </p:nvPr>
        </p:nvSpPr>
        <p:spPr>
          <a:xfrm>
            <a:off x="609600" y="1447800"/>
            <a:ext cx="7772400" cy="1143000"/>
          </a:xfrm>
        </p:spPr>
        <p:txBody>
          <a:bodyPr/>
          <a:lstStyle/>
          <a:p>
            <a:r>
              <a:rPr lang="en-US" dirty="0" smtClean="0"/>
              <a:t>RECONCILING P-CARD</a:t>
            </a:r>
          </a:p>
        </p:txBody>
      </p:sp>
      <p:sp>
        <p:nvSpPr>
          <p:cNvPr id="226306" name="Subtitle 5"/>
          <p:cNvSpPr>
            <a:spLocks noGrp="1"/>
          </p:cNvSpPr>
          <p:nvPr>
            <p:ph type="subTitle" idx="1"/>
          </p:nvPr>
        </p:nvSpPr>
        <p:spPr>
          <a:xfrm>
            <a:off x="1295400" y="2819400"/>
            <a:ext cx="6400800" cy="2667000"/>
          </a:xfrm>
        </p:spPr>
        <p:txBody>
          <a:bodyPr/>
          <a:lstStyle/>
          <a:p>
            <a:pPr algn="l">
              <a:buFontTx/>
              <a:buChar char="•"/>
            </a:pPr>
            <a:r>
              <a:rPr lang="en-US" dirty="0" smtClean="0"/>
              <a:t>  Record Keeping</a:t>
            </a:r>
          </a:p>
          <a:p>
            <a:pPr algn="l">
              <a:buFontTx/>
              <a:buChar char="•"/>
            </a:pPr>
            <a:r>
              <a:rPr lang="en-US" dirty="0" smtClean="0"/>
              <a:t>  WORKS Payment Manager</a:t>
            </a:r>
          </a:p>
          <a:p>
            <a:pPr algn="l">
              <a:buFontTx/>
              <a:buChar char="•"/>
            </a:pPr>
            <a:r>
              <a:rPr lang="en-US" dirty="0" smtClean="0"/>
              <a:t>  Monthly Statements</a:t>
            </a:r>
          </a:p>
          <a:p>
            <a:pPr algn="l">
              <a:buFontTx/>
              <a:buChar char="•"/>
            </a:pPr>
            <a:r>
              <a:rPr lang="en-US" dirty="0" smtClean="0"/>
              <a:t>  Missing Receipt</a:t>
            </a:r>
          </a:p>
          <a:p>
            <a:pPr algn="l">
              <a:buFontTx/>
              <a:buChar char="•"/>
            </a:pPr>
            <a:r>
              <a:rPr lang="en-US" dirty="0" smtClean="0"/>
              <a:t>  Approver Responsibilities</a:t>
            </a:r>
          </a:p>
        </p:txBody>
      </p:sp>
      <p:sp>
        <p:nvSpPr>
          <p:cNvPr id="226307" name="Date Placeholder 3"/>
          <p:cNvSpPr>
            <a:spLocks noGrp="1"/>
          </p:cNvSpPr>
          <p:nvPr>
            <p:ph type="dt" sz="quarter" idx="4294967295"/>
          </p:nvPr>
        </p:nvSpPr>
        <p:spPr>
          <a:xfrm>
            <a:off x="152400" y="6400800"/>
            <a:ext cx="8915400" cy="381000"/>
          </a:xfrm>
          <a:prstGeom prst="rect">
            <a:avLst/>
          </a:prstGeom>
          <a:noFill/>
        </p:spPr>
        <p:txBody>
          <a:bodyPr/>
          <a:lstStyle/>
          <a:p>
            <a:r>
              <a:rPr lang="en-US" dirty="0" smtClean="0"/>
              <a:t>					P-Card Training</a:t>
            </a:r>
          </a:p>
        </p:txBody>
      </p:sp>
    </p:spTree>
    <p:extLst>
      <p:ext uri="{BB962C8B-B14F-4D97-AF65-F5344CB8AC3E}">
        <p14:creationId xmlns:p14="http://schemas.microsoft.com/office/powerpoint/2010/main" val="28279976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087" y="609600"/>
            <a:ext cx="8229600" cy="1143000"/>
          </a:xfrm>
        </p:spPr>
        <p:txBody>
          <a:bodyPr/>
          <a:lstStyle/>
          <a:p>
            <a:r>
              <a:rPr lang="en-US" dirty="0" smtClean="0"/>
              <a:t>Record Keeping</a:t>
            </a:r>
            <a:endParaRPr lang="en-US" dirty="0"/>
          </a:p>
        </p:txBody>
      </p:sp>
      <p:sp>
        <p:nvSpPr>
          <p:cNvPr id="3" name="Content Placeholder 2"/>
          <p:cNvSpPr>
            <a:spLocks noGrp="1"/>
          </p:cNvSpPr>
          <p:nvPr>
            <p:ph idx="1"/>
          </p:nvPr>
        </p:nvSpPr>
        <p:spPr>
          <a:xfrm>
            <a:off x="228600" y="1524000"/>
            <a:ext cx="8686800" cy="3840163"/>
          </a:xfrm>
        </p:spPr>
        <p:txBody>
          <a:bodyPr/>
          <a:lstStyle/>
          <a:p>
            <a:r>
              <a:rPr lang="en-US" sz="2400" dirty="0" smtClean="0"/>
              <a:t>Document, Document, Document!</a:t>
            </a:r>
          </a:p>
          <a:p>
            <a:r>
              <a:rPr lang="en-US" sz="2400" dirty="0" smtClean="0"/>
              <a:t>Please keep invoices, </a:t>
            </a:r>
            <a:r>
              <a:rPr lang="en-US" sz="2400" u="sng" dirty="0" smtClean="0"/>
              <a:t>Travel Authorization Forms, the agenda of the conference, credit memos</a:t>
            </a:r>
            <a:r>
              <a:rPr lang="en-US" sz="2400" dirty="0" smtClean="0"/>
              <a:t>, and any other </a:t>
            </a:r>
            <a:r>
              <a:rPr lang="en-US" sz="2400" dirty="0"/>
              <a:t>supporting </a:t>
            </a:r>
            <a:r>
              <a:rPr lang="en-US" sz="2400" dirty="0" smtClean="0"/>
              <a:t>documents for ALL purchased transactions</a:t>
            </a:r>
          </a:p>
          <a:p>
            <a:r>
              <a:rPr lang="en-US" sz="2400" dirty="0" smtClean="0"/>
              <a:t>Make sure you have the correct Speed Type, GL string and account number for the transaction</a:t>
            </a:r>
          </a:p>
          <a:p>
            <a:r>
              <a:rPr lang="en-US" sz="2400" dirty="0" smtClean="0"/>
              <a:t>Tape smaller receipts (Wal-Mart) to a sheet of paper</a:t>
            </a:r>
          </a:p>
          <a:p>
            <a:r>
              <a:rPr lang="en-US" sz="2400" dirty="0" smtClean="0"/>
              <a:t>Make a copy of the Visa P-Card packet for your records after your obtain required approvals</a:t>
            </a:r>
          </a:p>
          <a:p>
            <a:r>
              <a:rPr lang="en-US" sz="2400" b="1" dirty="0" smtClean="0"/>
              <a:t>CHECK YOUR INVOICE IMMEDIATELY TO MAKE SURE YOU HAVE NOT BEEN CHARGED SALES TAX</a:t>
            </a:r>
            <a:endParaRPr lang="en-US" sz="2400" b="1" dirty="0"/>
          </a:p>
        </p:txBody>
      </p:sp>
      <p:sp>
        <p:nvSpPr>
          <p:cNvPr id="4" name="Date Placeholder 3"/>
          <p:cNvSpPr>
            <a:spLocks noGrp="1"/>
          </p:cNvSpPr>
          <p:nvPr>
            <p:ph type="dt" sz="half" idx="10"/>
          </p:nvPr>
        </p:nvSpPr>
        <p:spPr/>
        <p:txBody>
          <a:bodyPr/>
          <a:lstStyle/>
          <a:p>
            <a:pPr>
              <a:defRPr/>
            </a:pPr>
            <a:r>
              <a:rPr lang="en-US" dirty="0" smtClean="0"/>
              <a:t>					P-Card Training</a:t>
            </a:r>
            <a:endParaRPr lang="en-US" dirty="0"/>
          </a:p>
        </p:txBody>
      </p:sp>
    </p:spTree>
    <p:extLst>
      <p:ext uri="{BB962C8B-B14F-4D97-AF65-F5344CB8AC3E}">
        <p14:creationId xmlns:p14="http://schemas.microsoft.com/office/powerpoint/2010/main" val="42534289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3" name="Title 1"/>
          <p:cNvSpPr>
            <a:spLocks noGrp="1"/>
          </p:cNvSpPr>
          <p:nvPr>
            <p:ph type="title"/>
          </p:nvPr>
        </p:nvSpPr>
        <p:spPr>
          <a:xfrm>
            <a:off x="457200" y="990600"/>
            <a:ext cx="8229600" cy="914400"/>
          </a:xfrm>
        </p:spPr>
        <p:txBody>
          <a:bodyPr/>
          <a:lstStyle/>
          <a:p>
            <a:r>
              <a:rPr lang="en-US" dirty="0" smtClean="0"/>
              <a:t>WORKS</a:t>
            </a:r>
          </a:p>
        </p:txBody>
      </p:sp>
      <p:sp>
        <p:nvSpPr>
          <p:cNvPr id="228354" name="Content Placeholder 2"/>
          <p:cNvSpPr>
            <a:spLocks noGrp="1"/>
          </p:cNvSpPr>
          <p:nvPr>
            <p:ph idx="1"/>
          </p:nvPr>
        </p:nvSpPr>
        <p:spPr>
          <a:xfrm>
            <a:off x="228600" y="1905000"/>
            <a:ext cx="8610600" cy="4343400"/>
          </a:xfrm>
        </p:spPr>
        <p:txBody>
          <a:bodyPr/>
          <a:lstStyle/>
          <a:p>
            <a:r>
              <a:rPr lang="en-US" sz="2800" dirty="0" smtClean="0"/>
              <a:t>All P-card transactions post in real time online</a:t>
            </a:r>
          </a:p>
          <a:p>
            <a:r>
              <a:rPr lang="en-US" sz="2800" dirty="0" smtClean="0"/>
              <a:t>Must add a business purpose in the comment field</a:t>
            </a:r>
          </a:p>
          <a:p>
            <a:r>
              <a:rPr lang="en-US" sz="2800" dirty="0" smtClean="0"/>
              <a:t>Allocate each transaction</a:t>
            </a:r>
          </a:p>
          <a:p>
            <a:r>
              <a:rPr lang="en-US" sz="2800" dirty="0" smtClean="0"/>
              <a:t>Reconciliation must occur by the last business day of each month</a:t>
            </a:r>
          </a:p>
          <a:p>
            <a:r>
              <a:rPr lang="en-US" sz="2800" dirty="0" smtClean="0"/>
              <a:t>Always maintain copies of documentation in your department</a:t>
            </a:r>
          </a:p>
          <a:p>
            <a:pPr>
              <a:buFontTx/>
              <a:buNone/>
            </a:pPr>
            <a:endParaRPr lang="en-US" dirty="0" smtClean="0"/>
          </a:p>
        </p:txBody>
      </p:sp>
      <p:sp>
        <p:nvSpPr>
          <p:cNvPr id="228355" name="Date Placeholder 3"/>
          <p:cNvSpPr>
            <a:spLocks noGrp="1"/>
          </p:cNvSpPr>
          <p:nvPr>
            <p:ph type="dt" sz="quarter" idx="10"/>
          </p:nvPr>
        </p:nvSpPr>
        <p:spPr>
          <a:xfrm>
            <a:off x="304800" y="6477000"/>
            <a:ext cx="8534400" cy="381000"/>
          </a:xfrm>
          <a:noFill/>
        </p:spPr>
        <p:txBody>
          <a:bodyPr/>
          <a:lstStyle/>
          <a:p>
            <a:r>
              <a:rPr lang="en-US" dirty="0" smtClean="0"/>
              <a:t>					P-Card Training</a:t>
            </a:r>
          </a:p>
        </p:txBody>
      </p:sp>
    </p:spTree>
    <p:extLst>
      <p:ext uri="{BB962C8B-B14F-4D97-AF65-F5344CB8AC3E}">
        <p14:creationId xmlns:p14="http://schemas.microsoft.com/office/powerpoint/2010/main" val="896512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1" name="Content Placeholder 2"/>
          <p:cNvSpPr>
            <a:spLocks noGrp="1"/>
          </p:cNvSpPr>
          <p:nvPr>
            <p:ph idx="4294967295"/>
          </p:nvPr>
        </p:nvSpPr>
        <p:spPr>
          <a:xfrm>
            <a:off x="419100" y="1360601"/>
            <a:ext cx="8610600" cy="3916363"/>
          </a:xfrm>
          <a:prstGeom prst="rect">
            <a:avLst/>
          </a:prstGeom>
        </p:spPr>
        <p:txBody>
          <a:bodyPr/>
          <a:lstStyle/>
          <a:p>
            <a:r>
              <a:rPr lang="en-US" dirty="0" smtClean="0"/>
              <a:t>Due </a:t>
            </a:r>
            <a:r>
              <a:rPr lang="en-US" u="sng" dirty="0" smtClean="0"/>
              <a:t>on the 10th </a:t>
            </a:r>
            <a:r>
              <a:rPr lang="en-US" dirty="0" smtClean="0"/>
              <a:t>of each month </a:t>
            </a:r>
            <a:r>
              <a:rPr lang="en-US" u="sng" dirty="0" smtClean="0"/>
              <a:t>in the Procurement Office</a:t>
            </a:r>
            <a:r>
              <a:rPr lang="en-US" dirty="0" smtClean="0"/>
              <a:t> </a:t>
            </a:r>
          </a:p>
          <a:p>
            <a:r>
              <a:rPr lang="en-US" dirty="0" smtClean="0"/>
              <a:t>Compile the </a:t>
            </a:r>
            <a:r>
              <a:rPr lang="en-US" dirty="0"/>
              <a:t>“VISA Packet</a:t>
            </a:r>
            <a:r>
              <a:rPr lang="en-US" dirty="0" smtClean="0"/>
              <a:t>”</a:t>
            </a:r>
          </a:p>
          <a:p>
            <a:r>
              <a:rPr lang="en-US" dirty="0" smtClean="0"/>
              <a:t>Signature by Cardholder, Approver (VP, AVP, Dean, Director or Head of Department)</a:t>
            </a:r>
          </a:p>
          <a:p>
            <a:r>
              <a:rPr lang="en-US" dirty="0" smtClean="0"/>
              <a:t>May have more than one approver</a:t>
            </a:r>
          </a:p>
          <a:p>
            <a:r>
              <a:rPr lang="en-US" dirty="0"/>
              <a:t>Attach the completed VISA approval form </a:t>
            </a:r>
          </a:p>
          <a:p>
            <a:endParaRPr lang="en-US" dirty="0" smtClean="0"/>
          </a:p>
        </p:txBody>
      </p:sp>
      <p:sp>
        <p:nvSpPr>
          <p:cNvPr id="5" name="Title 1"/>
          <p:cNvSpPr txBox="1">
            <a:spLocks/>
          </p:cNvSpPr>
          <p:nvPr/>
        </p:nvSpPr>
        <p:spPr>
          <a:xfrm>
            <a:off x="609600" y="522401"/>
            <a:ext cx="8229600" cy="838200"/>
          </a:xfrm>
          <a:prstGeom prst="rect">
            <a:avLst/>
          </a:prstGeom>
        </p:spPr>
        <p:txBody>
          <a:bodyPr/>
          <a:lstStyle/>
          <a:p>
            <a:pPr algn="ctr" eaLnBrk="0" hangingPunct="0">
              <a:defRPr/>
            </a:pPr>
            <a:r>
              <a:rPr lang="en-US" sz="4400" kern="0" dirty="0">
                <a:solidFill>
                  <a:srgbClr val="000099"/>
                </a:solidFill>
                <a:latin typeface="+mj-lt"/>
                <a:ea typeface="+mj-ea"/>
                <a:cs typeface="+mj-cs"/>
              </a:rPr>
              <a:t>Monthly </a:t>
            </a:r>
            <a:r>
              <a:rPr lang="en-US" sz="4400" kern="0" dirty="0" smtClean="0">
                <a:solidFill>
                  <a:srgbClr val="000099"/>
                </a:solidFill>
                <a:latin typeface="+mj-lt"/>
                <a:ea typeface="+mj-ea"/>
                <a:cs typeface="+mj-cs"/>
              </a:rPr>
              <a:t>P-Card Statements</a:t>
            </a:r>
            <a:endParaRPr lang="en-US" sz="4400" kern="0" dirty="0">
              <a:solidFill>
                <a:srgbClr val="000099"/>
              </a:solidFill>
              <a:latin typeface="+mj-lt"/>
              <a:ea typeface="+mj-ea"/>
              <a:cs typeface="+mj-cs"/>
            </a:endParaRPr>
          </a:p>
        </p:txBody>
      </p:sp>
      <p:sp>
        <p:nvSpPr>
          <p:cNvPr id="240644"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30464709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Title 1"/>
          <p:cNvSpPr>
            <a:spLocks noGrp="1"/>
          </p:cNvSpPr>
          <p:nvPr>
            <p:ph type="title"/>
          </p:nvPr>
        </p:nvSpPr>
        <p:spPr>
          <a:xfrm>
            <a:off x="464598" y="685800"/>
            <a:ext cx="8229600" cy="914400"/>
          </a:xfrm>
        </p:spPr>
        <p:txBody>
          <a:bodyPr/>
          <a:lstStyle/>
          <a:p>
            <a:r>
              <a:rPr lang="en-US" dirty="0" smtClean="0"/>
              <a:t>VISA Packet Order Checklist</a:t>
            </a:r>
          </a:p>
        </p:txBody>
      </p:sp>
      <p:sp>
        <p:nvSpPr>
          <p:cNvPr id="236546" name="Content Placeholder 2"/>
          <p:cNvSpPr>
            <a:spLocks noGrp="1"/>
          </p:cNvSpPr>
          <p:nvPr>
            <p:ph idx="1"/>
          </p:nvPr>
        </p:nvSpPr>
        <p:spPr>
          <a:xfrm>
            <a:off x="388398" y="1593542"/>
            <a:ext cx="8305800" cy="3810000"/>
          </a:xfrm>
        </p:spPr>
        <p:txBody>
          <a:bodyPr/>
          <a:lstStyle/>
          <a:p>
            <a:r>
              <a:rPr lang="en-US" sz="2800" dirty="0" smtClean="0"/>
              <a:t>Completed VISA approval form</a:t>
            </a:r>
          </a:p>
          <a:p>
            <a:r>
              <a:rPr lang="en-US" sz="2800" dirty="0" smtClean="0"/>
              <a:t>Bank Statement from Bank of America</a:t>
            </a:r>
          </a:p>
          <a:p>
            <a:r>
              <a:rPr lang="en-US" sz="2800" dirty="0"/>
              <a:t>Print CSU GL Memo Statement report from WORKS – must have clear business purpose in comment </a:t>
            </a:r>
            <a:r>
              <a:rPr lang="en-US" sz="2800" dirty="0" smtClean="0"/>
              <a:t>field for each transaction</a:t>
            </a:r>
          </a:p>
          <a:p>
            <a:r>
              <a:rPr lang="en-US" sz="2800" dirty="0" smtClean="0"/>
              <a:t>Documentation of prior approvals for planned, routine purchases</a:t>
            </a:r>
            <a:endParaRPr lang="en-US" sz="2800" dirty="0"/>
          </a:p>
          <a:p>
            <a:r>
              <a:rPr lang="en-US" sz="2800" dirty="0" smtClean="0"/>
              <a:t>Following the transaction date order on the </a:t>
            </a:r>
            <a:r>
              <a:rPr lang="en-US" sz="2800" dirty="0" err="1" smtClean="0"/>
              <a:t>BoA</a:t>
            </a:r>
            <a:r>
              <a:rPr lang="en-US" sz="2800" dirty="0" smtClean="0"/>
              <a:t> statement attach all receipts/invoices to support charges</a:t>
            </a:r>
          </a:p>
          <a:p>
            <a:endParaRPr lang="en-US" dirty="0" smtClean="0"/>
          </a:p>
          <a:p>
            <a:endParaRPr lang="en-US" dirty="0" smtClean="0"/>
          </a:p>
        </p:txBody>
      </p:sp>
      <p:sp>
        <p:nvSpPr>
          <p:cNvPr id="236548" name="Date Placeholder 3"/>
          <p:cNvSpPr>
            <a:spLocks noGrp="1"/>
          </p:cNvSpPr>
          <p:nvPr>
            <p:ph type="dt" sz="quarter" idx="10"/>
          </p:nvPr>
        </p:nvSpPr>
        <p:spPr>
          <a:xfrm>
            <a:off x="152400" y="6400800"/>
            <a:ext cx="8915400" cy="381000"/>
          </a:xfrm>
          <a:noFill/>
        </p:spPr>
        <p:txBody>
          <a:bodyPr/>
          <a:lstStyle/>
          <a:p>
            <a:r>
              <a:rPr lang="en-US" dirty="0" smtClean="0"/>
              <a:t>					</a:t>
            </a:r>
          </a:p>
        </p:txBody>
      </p:sp>
    </p:spTree>
    <p:extLst>
      <p:ext uri="{BB962C8B-B14F-4D97-AF65-F5344CB8AC3E}">
        <p14:creationId xmlns:p14="http://schemas.microsoft.com/office/powerpoint/2010/main" val="10699735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Title 1"/>
          <p:cNvSpPr>
            <a:spLocks noGrp="1"/>
          </p:cNvSpPr>
          <p:nvPr>
            <p:ph type="title"/>
          </p:nvPr>
        </p:nvSpPr>
        <p:spPr>
          <a:xfrm>
            <a:off x="486032" y="863129"/>
            <a:ext cx="8229600" cy="990600"/>
          </a:xfrm>
        </p:spPr>
        <p:txBody>
          <a:bodyPr/>
          <a:lstStyle/>
          <a:p>
            <a:r>
              <a:rPr lang="en-US" dirty="0" smtClean="0"/>
              <a:t>Missing Receipt</a:t>
            </a:r>
          </a:p>
        </p:txBody>
      </p:sp>
      <p:sp>
        <p:nvSpPr>
          <p:cNvPr id="242690" name="Content Placeholder 2"/>
          <p:cNvSpPr>
            <a:spLocks noGrp="1"/>
          </p:cNvSpPr>
          <p:nvPr>
            <p:ph idx="1"/>
          </p:nvPr>
        </p:nvSpPr>
        <p:spPr>
          <a:xfrm>
            <a:off x="465437" y="1676400"/>
            <a:ext cx="8229600" cy="4068763"/>
          </a:xfrm>
        </p:spPr>
        <p:txBody>
          <a:bodyPr/>
          <a:lstStyle/>
          <a:p>
            <a:r>
              <a:rPr lang="en-US" sz="2300" dirty="0" smtClean="0"/>
              <a:t>Cannot locate receipt/invoice – try to obtain duplicate receipt first from the vendor, if that can not be provided, ask them if they will provide something in writing to support the purchase</a:t>
            </a:r>
          </a:p>
          <a:p>
            <a:r>
              <a:rPr lang="en-US" sz="2300" b="1" dirty="0" smtClean="0"/>
              <a:t>If over $100 and you cannot obtain duplicate receipt you must </a:t>
            </a:r>
            <a:r>
              <a:rPr lang="en-US" sz="2300" dirty="0"/>
              <a:t>provide a written justification regarding the missing receipt </a:t>
            </a:r>
            <a:r>
              <a:rPr lang="en-US" sz="2300" dirty="0" smtClean="0"/>
              <a:t>(considered </a:t>
            </a:r>
            <a:r>
              <a:rPr lang="en-US" sz="2300" dirty="0"/>
              <a:t>a violation</a:t>
            </a:r>
            <a:r>
              <a:rPr lang="en-US" sz="2300" dirty="0" smtClean="0"/>
              <a:t>)</a:t>
            </a:r>
          </a:p>
          <a:p>
            <a:r>
              <a:rPr lang="en-US" sz="2300" b="1" dirty="0"/>
              <a:t>Must be </a:t>
            </a:r>
            <a:r>
              <a:rPr lang="en-US" sz="2300" b="1" u="sng" dirty="0"/>
              <a:t>less than $</a:t>
            </a:r>
            <a:r>
              <a:rPr lang="en-US" sz="2300" b="1" u="sng" dirty="0" smtClean="0"/>
              <a:t>100 to use a “Missing Receipt”</a:t>
            </a:r>
          </a:p>
          <a:p>
            <a:r>
              <a:rPr lang="en-US" sz="2300" dirty="0" smtClean="0"/>
              <a:t>Complete a Missing Receipt Form located on Procurement website</a:t>
            </a:r>
          </a:p>
          <a:p>
            <a:r>
              <a:rPr lang="en-US" sz="2300" dirty="0" smtClean="0"/>
              <a:t>Attach to “VISA P-Card Packet” as receipt</a:t>
            </a:r>
          </a:p>
          <a:p>
            <a:r>
              <a:rPr lang="en-US" sz="2300" dirty="0" smtClean="0"/>
              <a:t>Used no more than three (3) times per fiscal year</a:t>
            </a:r>
          </a:p>
          <a:p>
            <a:endParaRPr lang="en-US" dirty="0" smtClean="0"/>
          </a:p>
        </p:txBody>
      </p:sp>
      <p:sp>
        <p:nvSpPr>
          <p:cNvPr id="242692" name="Date Placeholder 3"/>
          <p:cNvSpPr>
            <a:spLocks noGrp="1"/>
          </p:cNvSpPr>
          <p:nvPr>
            <p:ph type="dt" sz="quarter" idx="10"/>
          </p:nvPr>
        </p:nvSpPr>
        <p:spPr>
          <a:xfrm>
            <a:off x="152400" y="6400800"/>
            <a:ext cx="8915400" cy="381000"/>
          </a:xfrm>
          <a:noFill/>
        </p:spPr>
        <p:txBody>
          <a:bodyPr/>
          <a:lstStyle/>
          <a:p>
            <a:r>
              <a:rPr lang="en-US" dirty="0" smtClean="0"/>
              <a:t>					</a:t>
            </a:r>
          </a:p>
        </p:txBody>
      </p:sp>
    </p:spTree>
    <p:extLst>
      <p:ext uri="{BB962C8B-B14F-4D97-AF65-F5344CB8AC3E}">
        <p14:creationId xmlns:p14="http://schemas.microsoft.com/office/powerpoint/2010/main" val="7539436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7" name="Title 1"/>
          <p:cNvSpPr>
            <a:spLocks noGrp="1"/>
          </p:cNvSpPr>
          <p:nvPr>
            <p:ph type="title"/>
          </p:nvPr>
        </p:nvSpPr>
        <p:spPr>
          <a:xfrm>
            <a:off x="495300" y="659537"/>
            <a:ext cx="8229600" cy="990600"/>
          </a:xfrm>
        </p:spPr>
        <p:txBody>
          <a:bodyPr/>
          <a:lstStyle/>
          <a:p>
            <a:r>
              <a:rPr lang="en-US" dirty="0" smtClean="0"/>
              <a:t>Approver’s Responsibilities</a:t>
            </a:r>
          </a:p>
        </p:txBody>
      </p:sp>
      <p:sp>
        <p:nvSpPr>
          <p:cNvPr id="244738" name="Content Placeholder 2"/>
          <p:cNvSpPr>
            <a:spLocks noGrp="1"/>
          </p:cNvSpPr>
          <p:nvPr>
            <p:ph idx="1"/>
          </p:nvPr>
        </p:nvSpPr>
        <p:spPr>
          <a:xfrm>
            <a:off x="495300" y="1752600"/>
            <a:ext cx="8534400" cy="4038600"/>
          </a:xfrm>
        </p:spPr>
        <p:txBody>
          <a:bodyPr/>
          <a:lstStyle/>
          <a:p>
            <a:r>
              <a:rPr lang="en-US" sz="2400" dirty="0" smtClean="0"/>
              <a:t>Person with budget authority for the department </a:t>
            </a:r>
            <a:r>
              <a:rPr lang="en-US" sz="2400" b="1" u="sng" dirty="0" smtClean="0"/>
              <a:t>is responsible for the action of the cardholder(s)</a:t>
            </a:r>
          </a:p>
          <a:p>
            <a:r>
              <a:rPr lang="en-US" sz="2400" dirty="0" smtClean="0"/>
              <a:t>Assure that all </a:t>
            </a:r>
            <a:r>
              <a:rPr lang="en-US" sz="2400" u="sng" dirty="0" smtClean="0"/>
              <a:t>transactions were approved</a:t>
            </a:r>
            <a:r>
              <a:rPr lang="en-US" sz="2400" dirty="0" smtClean="0"/>
              <a:t>, are reconciled and proper documentation is attached in correct order to Visa Packet</a:t>
            </a:r>
          </a:p>
          <a:p>
            <a:r>
              <a:rPr lang="en-US" sz="2400" dirty="0" smtClean="0"/>
              <a:t>Ensure Visa Packets are submitted by the 5</a:t>
            </a:r>
            <a:r>
              <a:rPr lang="en-US" sz="2400" baseline="30000" dirty="0" smtClean="0"/>
              <a:t>th</a:t>
            </a:r>
            <a:r>
              <a:rPr lang="en-US" sz="2400" dirty="0" smtClean="0"/>
              <a:t> of the month</a:t>
            </a:r>
          </a:p>
          <a:p>
            <a:r>
              <a:rPr lang="en-US" sz="2400" dirty="0" smtClean="0"/>
              <a:t>Signing the VISA approval form indicates acknowledgement of all purchases – </a:t>
            </a:r>
            <a:r>
              <a:rPr lang="en-US" sz="2400" b="1" u="sng" dirty="0" smtClean="0"/>
              <a:t>make sure you know what you are approving</a:t>
            </a:r>
          </a:p>
          <a:p>
            <a:endParaRPr lang="en-US" dirty="0" smtClean="0"/>
          </a:p>
          <a:p>
            <a:endParaRPr lang="en-US" dirty="0" smtClean="0"/>
          </a:p>
          <a:p>
            <a:endParaRPr lang="en-US" dirty="0" smtClean="0"/>
          </a:p>
        </p:txBody>
      </p:sp>
      <p:sp>
        <p:nvSpPr>
          <p:cNvPr id="244740" name="Date Placeholder 3"/>
          <p:cNvSpPr>
            <a:spLocks noGrp="1"/>
          </p:cNvSpPr>
          <p:nvPr>
            <p:ph type="dt" sz="quarter" idx="10"/>
          </p:nvPr>
        </p:nvSpPr>
        <p:spPr>
          <a:xfrm>
            <a:off x="152400" y="6400800"/>
            <a:ext cx="8915400" cy="381000"/>
          </a:xfrm>
          <a:noFill/>
        </p:spPr>
        <p:txBody>
          <a:bodyPr/>
          <a:lstStyle/>
          <a:p>
            <a:r>
              <a:rPr lang="en-US" dirty="0" smtClean="0"/>
              <a:t>					</a:t>
            </a:r>
          </a:p>
        </p:txBody>
      </p:sp>
    </p:spTree>
    <p:extLst>
      <p:ext uri="{BB962C8B-B14F-4D97-AF65-F5344CB8AC3E}">
        <p14:creationId xmlns:p14="http://schemas.microsoft.com/office/powerpoint/2010/main" val="32819940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7" name="Title 1"/>
          <p:cNvSpPr>
            <a:spLocks noGrp="1"/>
          </p:cNvSpPr>
          <p:nvPr>
            <p:ph type="title"/>
          </p:nvPr>
        </p:nvSpPr>
        <p:spPr>
          <a:xfrm>
            <a:off x="457200" y="1143000"/>
            <a:ext cx="8229600" cy="838200"/>
          </a:xfrm>
        </p:spPr>
        <p:txBody>
          <a:bodyPr/>
          <a:lstStyle/>
          <a:p>
            <a:r>
              <a:rPr lang="en-US" dirty="0" smtClean="0"/>
              <a:t>Misuse of the Card</a:t>
            </a:r>
          </a:p>
        </p:txBody>
      </p:sp>
      <p:sp>
        <p:nvSpPr>
          <p:cNvPr id="254978" name="Content Placeholder 2"/>
          <p:cNvSpPr>
            <a:spLocks noGrp="1"/>
          </p:cNvSpPr>
          <p:nvPr>
            <p:ph idx="1"/>
          </p:nvPr>
        </p:nvSpPr>
        <p:spPr>
          <a:xfrm>
            <a:off x="228600" y="2133600"/>
            <a:ext cx="8686800" cy="3992563"/>
          </a:xfrm>
        </p:spPr>
        <p:txBody>
          <a:bodyPr/>
          <a:lstStyle/>
          <a:p>
            <a:pPr>
              <a:buFontTx/>
              <a:buNone/>
            </a:pPr>
            <a:r>
              <a:rPr lang="en-US" b="1" dirty="0" smtClean="0"/>
              <a:t>Minor Violations</a:t>
            </a:r>
            <a:r>
              <a:rPr lang="en-US" dirty="0" smtClean="0"/>
              <a:t>:</a:t>
            </a:r>
          </a:p>
          <a:p>
            <a:r>
              <a:rPr lang="en-US" sz="2800" dirty="0" smtClean="0"/>
              <a:t>Failure to reconcile Works by the last business day of the month</a:t>
            </a:r>
          </a:p>
          <a:p>
            <a:r>
              <a:rPr lang="en-US" sz="2800" dirty="0" smtClean="0"/>
              <a:t>Failure to reconcile and submit the Visa Packet by the fifth day of the following month</a:t>
            </a:r>
          </a:p>
          <a:p>
            <a:r>
              <a:rPr lang="en-US" sz="2800" dirty="0" smtClean="0"/>
              <a:t>Improper documentation</a:t>
            </a:r>
          </a:p>
          <a:p>
            <a:r>
              <a:rPr lang="en-US" sz="2800" dirty="0" smtClean="0"/>
              <a:t>Excessive use of the Missing Receipt Form</a:t>
            </a:r>
          </a:p>
          <a:p>
            <a:endParaRPr lang="en-US" sz="2800" dirty="0" smtClean="0"/>
          </a:p>
          <a:p>
            <a:pPr>
              <a:buFontTx/>
              <a:buNone/>
            </a:pPr>
            <a:endParaRPr lang="en-US" sz="2800" dirty="0" smtClean="0"/>
          </a:p>
        </p:txBody>
      </p:sp>
      <p:sp>
        <p:nvSpPr>
          <p:cNvPr id="254980" name="Date Placeholder 3"/>
          <p:cNvSpPr>
            <a:spLocks noGrp="1"/>
          </p:cNvSpPr>
          <p:nvPr>
            <p:ph type="dt" sz="quarter" idx="10"/>
          </p:nvPr>
        </p:nvSpPr>
        <p:spPr>
          <a:xfrm>
            <a:off x="0" y="6477000"/>
            <a:ext cx="8915400" cy="381000"/>
          </a:xfrm>
          <a:noFill/>
        </p:spPr>
        <p:txBody>
          <a:bodyPr/>
          <a:lstStyle/>
          <a:p>
            <a:r>
              <a:rPr lang="en-US" dirty="0" smtClean="0"/>
              <a:t>					P-Card Training</a:t>
            </a:r>
          </a:p>
        </p:txBody>
      </p:sp>
    </p:spTree>
    <p:extLst>
      <p:ext uri="{BB962C8B-B14F-4D97-AF65-F5344CB8AC3E}">
        <p14:creationId xmlns:p14="http://schemas.microsoft.com/office/powerpoint/2010/main" val="3647746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Streamlines payments for goods and services</a:t>
            </a:r>
          </a:p>
          <a:p>
            <a:r>
              <a:rPr lang="en-US" dirty="0" smtClean="0"/>
              <a:t>May be used as the method of payment for unplanned, non-routine, or urgent point of sale purchases under $1,000 </a:t>
            </a:r>
            <a:r>
              <a:rPr lang="en-US" strike="sngStrike" dirty="0" smtClean="0">
                <a:solidFill>
                  <a:schemeClr val="bg1">
                    <a:lumMod val="50000"/>
                  </a:schemeClr>
                </a:solidFill>
              </a:rPr>
              <a:t>and for purchases under $5,000 that are preapproved and go through the requisition process prior to completing the purchase.</a:t>
            </a:r>
            <a:endParaRPr lang="en-US" strike="sngStrike" dirty="0">
              <a:solidFill>
                <a:schemeClr val="bg1">
                  <a:lumMod val="50000"/>
                </a:schemeClr>
              </a:solidFill>
            </a:endParaRPr>
          </a:p>
        </p:txBody>
      </p:sp>
    </p:spTree>
    <p:extLst>
      <p:ext uri="{BB962C8B-B14F-4D97-AF65-F5344CB8AC3E}">
        <p14:creationId xmlns:p14="http://schemas.microsoft.com/office/powerpoint/2010/main" val="28034662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5" name="Title 1"/>
          <p:cNvSpPr>
            <a:spLocks noGrp="1"/>
          </p:cNvSpPr>
          <p:nvPr>
            <p:ph type="title"/>
          </p:nvPr>
        </p:nvSpPr>
        <p:spPr>
          <a:xfrm>
            <a:off x="457200" y="990600"/>
            <a:ext cx="8229600" cy="914400"/>
          </a:xfrm>
        </p:spPr>
        <p:txBody>
          <a:bodyPr/>
          <a:lstStyle/>
          <a:p>
            <a:r>
              <a:rPr lang="en-US" smtClean="0"/>
              <a:t>Misuse of the Card</a:t>
            </a:r>
          </a:p>
        </p:txBody>
      </p:sp>
      <p:sp>
        <p:nvSpPr>
          <p:cNvPr id="257026" name="Content Placeholder 2"/>
          <p:cNvSpPr>
            <a:spLocks noGrp="1"/>
          </p:cNvSpPr>
          <p:nvPr>
            <p:ph idx="1"/>
          </p:nvPr>
        </p:nvSpPr>
        <p:spPr>
          <a:xfrm>
            <a:off x="304800" y="1828800"/>
            <a:ext cx="8534400" cy="4297363"/>
          </a:xfrm>
        </p:spPr>
        <p:txBody>
          <a:bodyPr/>
          <a:lstStyle/>
          <a:p>
            <a:pPr>
              <a:buNone/>
            </a:pPr>
            <a:r>
              <a:rPr lang="en-US" b="1" dirty="0" smtClean="0"/>
              <a:t>Major Violation:</a:t>
            </a:r>
          </a:p>
          <a:p>
            <a:r>
              <a:rPr lang="en-US" dirty="0" smtClean="0"/>
              <a:t>Failure to attend annual training</a:t>
            </a:r>
          </a:p>
          <a:p>
            <a:r>
              <a:rPr lang="en-US" dirty="0" smtClean="0"/>
              <a:t>Splitting orders to avoid bid process</a:t>
            </a:r>
          </a:p>
          <a:p>
            <a:r>
              <a:rPr lang="en-US" dirty="0" smtClean="0"/>
              <a:t>Allowing others to use your P-card</a:t>
            </a:r>
          </a:p>
          <a:p>
            <a:r>
              <a:rPr lang="en-US" dirty="0" smtClean="0"/>
              <a:t>Personal Purchases</a:t>
            </a:r>
          </a:p>
          <a:p>
            <a:pPr>
              <a:buFontTx/>
              <a:buNone/>
            </a:pPr>
            <a:endParaRPr lang="en-US" sz="1800" dirty="0" smtClean="0"/>
          </a:p>
          <a:p>
            <a:pPr algn="ctr">
              <a:buFontTx/>
              <a:buNone/>
            </a:pPr>
            <a:r>
              <a:rPr lang="en-US" sz="2000" b="1" dirty="0" smtClean="0">
                <a:solidFill>
                  <a:srgbClr val="FF0000"/>
                </a:solidFill>
              </a:rPr>
              <a:t>This misuse can result in disciplinary action or termination of</a:t>
            </a:r>
          </a:p>
          <a:p>
            <a:pPr algn="ctr">
              <a:buFontTx/>
              <a:buNone/>
            </a:pPr>
            <a:r>
              <a:rPr lang="en-US" sz="2000" b="1" dirty="0" smtClean="0">
                <a:solidFill>
                  <a:srgbClr val="FF0000"/>
                </a:solidFill>
              </a:rPr>
              <a:t>employment by the Vice-President of Business &amp; Operations</a:t>
            </a:r>
          </a:p>
          <a:p>
            <a:endParaRPr lang="en-US" dirty="0" smtClean="0"/>
          </a:p>
          <a:p>
            <a:pPr>
              <a:buFontTx/>
              <a:buNone/>
            </a:pPr>
            <a:endParaRPr lang="en-US" dirty="0" smtClean="0"/>
          </a:p>
          <a:p>
            <a:pPr>
              <a:buFontTx/>
              <a:buNone/>
            </a:pPr>
            <a:endParaRPr lang="en-US" dirty="0" smtClean="0"/>
          </a:p>
        </p:txBody>
      </p:sp>
      <p:sp>
        <p:nvSpPr>
          <p:cNvPr id="257028" name="Date Placeholder 3"/>
          <p:cNvSpPr>
            <a:spLocks noGrp="1"/>
          </p:cNvSpPr>
          <p:nvPr>
            <p:ph type="dt" sz="quarter" idx="10"/>
          </p:nvPr>
        </p:nvSpPr>
        <p:spPr>
          <a:xfrm>
            <a:off x="152400" y="6400800"/>
            <a:ext cx="8915400" cy="381000"/>
          </a:xfrm>
          <a:noFill/>
        </p:spPr>
        <p:txBody>
          <a:bodyPr/>
          <a:lstStyle/>
          <a:p>
            <a:r>
              <a:rPr lang="en-US" dirty="0" smtClean="0"/>
              <a:t>					</a:t>
            </a:r>
          </a:p>
        </p:txBody>
      </p:sp>
    </p:spTree>
    <p:extLst>
      <p:ext uri="{BB962C8B-B14F-4D97-AF65-F5344CB8AC3E}">
        <p14:creationId xmlns:p14="http://schemas.microsoft.com/office/powerpoint/2010/main" val="3644507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3" name="Title 1"/>
          <p:cNvSpPr>
            <a:spLocks noGrp="1"/>
          </p:cNvSpPr>
          <p:nvPr>
            <p:ph type="title"/>
          </p:nvPr>
        </p:nvSpPr>
        <p:spPr>
          <a:xfrm>
            <a:off x="304800" y="990600"/>
            <a:ext cx="8534400" cy="1143000"/>
          </a:xfrm>
        </p:spPr>
        <p:txBody>
          <a:bodyPr/>
          <a:lstStyle/>
          <a:p>
            <a:r>
              <a:rPr lang="en-US" dirty="0" smtClean="0"/>
              <a:t>Policy </a:t>
            </a:r>
            <a:r>
              <a:rPr lang="en-US" b="1" i="1" dirty="0" smtClean="0">
                <a:solidFill>
                  <a:srgbClr val="FF0000"/>
                </a:solidFill>
              </a:rPr>
              <a:t>Not</a:t>
            </a:r>
            <a:r>
              <a:rPr lang="en-US" dirty="0" smtClean="0"/>
              <a:t> Followed</a:t>
            </a:r>
          </a:p>
        </p:txBody>
      </p:sp>
      <p:sp>
        <p:nvSpPr>
          <p:cNvPr id="259074" name="Content Placeholder 2"/>
          <p:cNvSpPr>
            <a:spLocks noGrp="1"/>
          </p:cNvSpPr>
          <p:nvPr>
            <p:ph idx="1"/>
          </p:nvPr>
        </p:nvSpPr>
        <p:spPr>
          <a:xfrm>
            <a:off x="152400" y="2286000"/>
            <a:ext cx="8686800" cy="3840163"/>
          </a:xfrm>
        </p:spPr>
        <p:txBody>
          <a:bodyPr/>
          <a:lstStyle/>
          <a:p>
            <a:pPr>
              <a:buFontTx/>
              <a:buNone/>
            </a:pPr>
            <a:r>
              <a:rPr lang="en-US" sz="2400" b="1" dirty="0" smtClean="0"/>
              <a:t>First Offense of a Minor Violation:</a:t>
            </a:r>
          </a:p>
          <a:p>
            <a:r>
              <a:rPr lang="en-US" sz="2400" dirty="0" smtClean="0"/>
              <a:t>Written Warning </a:t>
            </a:r>
          </a:p>
          <a:p>
            <a:r>
              <a:rPr lang="en-US" sz="2400" dirty="0" smtClean="0"/>
              <a:t>Cardholder must reply to warning</a:t>
            </a:r>
          </a:p>
          <a:p>
            <a:endParaRPr lang="en-US" sz="2400" dirty="0" smtClean="0"/>
          </a:p>
          <a:p>
            <a:pPr>
              <a:buFontTx/>
              <a:buNone/>
            </a:pPr>
            <a:r>
              <a:rPr lang="en-US" sz="2400" b="1" dirty="0" smtClean="0"/>
              <a:t>Second Offense of a Minor Violation:</a:t>
            </a:r>
          </a:p>
          <a:p>
            <a:r>
              <a:rPr lang="en-US" sz="2400" dirty="0" smtClean="0"/>
              <a:t>Up to 60-day suspension of P-card privileges </a:t>
            </a:r>
          </a:p>
          <a:p>
            <a:r>
              <a:rPr lang="en-US" sz="2400" dirty="0" smtClean="0"/>
              <a:t>Same notification as First offense</a:t>
            </a:r>
          </a:p>
        </p:txBody>
      </p:sp>
      <p:sp>
        <p:nvSpPr>
          <p:cNvPr id="259075"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42850200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t>
            </a:r>
            <a:r>
              <a:rPr lang="en-US" b="1" i="1" dirty="0" smtClean="0">
                <a:solidFill>
                  <a:srgbClr val="FF0000"/>
                </a:solidFill>
              </a:rPr>
              <a:t>Not</a:t>
            </a:r>
            <a:r>
              <a:rPr lang="en-US" dirty="0" smtClean="0"/>
              <a:t> Followed</a:t>
            </a:r>
            <a:endParaRPr lang="en-US" dirty="0"/>
          </a:p>
        </p:txBody>
      </p:sp>
      <p:sp>
        <p:nvSpPr>
          <p:cNvPr id="3" name="Content Placeholder 2"/>
          <p:cNvSpPr>
            <a:spLocks noGrp="1"/>
          </p:cNvSpPr>
          <p:nvPr>
            <p:ph idx="1"/>
          </p:nvPr>
        </p:nvSpPr>
        <p:spPr>
          <a:xfrm>
            <a:off x="304800" y="1905000"/>
            <a:ext cx="8382000" cy="4495800"/>
          </a:xfrm>
        </p:spPr>
        <p:txBody>
          <a:bodyPr/>
          <a:lstStyle/>
          <a:p>
            <a:pPr>
              <a:buFontTx/>
              <a:buNone/>
            </a:pPr>
            <a:r>
              <a:rPr lang="en-US" sz="2800" b="1" dirty="0" smtClean="0"/>
              <a:t>Third Offense of Minor Violation or First Offense of Major Violation:</a:t>
            </a:r>
          </a:p>
          <a:p>
            <a:r>
              <a:rPr lang="en-US" sz="2800" dirty="0" smtClean="0"/>
              <a:t>Up to 90 days or permanent termination of P-card privileges </a:t>
            </a:r>
          </a:p>
          <a:p>
            <a:r>
              <a:rPr lang="en-US" sz="2800" dirty="0" smtClean="0"/>
              <a:t>May be required to take the online P-card refresher course and pass the online test.</a:t>
            </a:r>
          </a:p>
          <a:p>
            <a:r>
              <a:rPr lang="en-US" sz="2800" dirty="0" smtClean="0"/>
              <a:t>Written notification to appropriate officials</a:t>
            </a:r>
          </a:p>
          <a:p>
            <a:r>
              <a:rPr lang="en-US" sz="2800" dirty="0" smtClean="0"/>
              <a:t>Written justification from departmental head to retain P-card privileges</a:t>
            </a:r>
          </a:p>
          <a:p>
            <a:endParaRPr lang="en-US" dirty="0"/>
          </a:p>
        </p:txBody>
      </p:sp>
      <p:sp>
        <p:nvSpPr>
          <p:cNvPr id="4" name="Date Placeholder 3"/>
          <p:cNvSpPr>
            <a:spLocks noGrp="1"/>
          </p:cNvSpPr>
          <p:nvPr>
            <p:ph type="dt" sz="half" idx="10"/>
          </p:nvPr>
        </p:nvSpPr>
        <p:spPr/>
        <p:txBody>
          <a:bodyPr/>
          <a:lstStyle/>
          <a:p>
            <a:pPr>
              <a:defRPr/>
            </a:pPr>
            <a:r>
              <a:rPr lang="en-US" dirty="0" smtClean="0"/>
              <a:t>					P-Card Training</a:t>
            </a:r>
            <a:endParaRPr lang="en-US" dirty="0"/>
          </a:p>
        </p:txBody>
      </p:sp>
    </p:spTree>
    <p:extLst>
      <p:ext uri="{BB962C8B-B14F-4D97-AF65-F5344CB8AC3E}">
        <p14:creationId xmlns:p14="http://schemas.microsoft.com/office/powerpoint/2010/main" val="39094616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3" name="Title 1"/>
          <p:cNvSpPr>
            <a:spLocks noGrp="1"/>
          </p:cNvSpPr>
          <p:nvPr>
            <p:ph type="title"/>
          </p:nvPr>
        </p:nvSpPr>
        <p:spPr/>
        <p:txBody>
          <a:bodyPr/>
          <a:lstStyle/>
          <a:p>
            <a:r>
              <a:rPr lang="en-US" smtClean="0"/>
              <a:t>Card is Lost/Stolen</a:t>
            </a:r>
          </a:p>
        </p:txBody>
      </p:sp>
      <p:sp>
        <p:nvSpPr>
          <p:cNvPr id="248834" name="Content Placeholder 2"/>
          <p:cNvSpPr>
            <a:spLocks noGrp="1"/>
          </p:cNvSpPr>
          <p:nvPr>
            <p:ph idx="1"/>
          </p:nvPr>
        </p:nvSpPr>
        <p:spPr/>
        <p:txBody>
          <a:bodyPr/>
          <a:lstStyle/>
          <a:p>
            <a:r>
              <a:rPr lang="en-US" dirty="0" smtClean="0"/>
              <a:t>Immediately notify Bank of America at</a:t>
            </a:r>
          </a:p>
          <a:p>
            <a:endParaRPr lang="en-US" dirty="0" smtClean="0"/>
          </a:p>
          <a:p>
            <a:pPr algn="ctr">
              <a:buFontTx/>
              <a:buNone/>
            </a:pPr>
            <a:r>
              <a:rPr lang="en-US" dirty="0" smtClean="0"/>
              <a:t>   1-888-449-2278</a:t>
            </a:r>
          </a:p>
          <a:p>
            <a:pPr algn="ctr">
              <a:buFontTx/>
              <a:buNone/>
            </a:pPr>
            <a:endParaRPr lang="en-US" dirty="0" smtClean="0"/>
          </a:p>
          <a:p>
            <a:r>
              <a:rPr lang="en-US" dirty="0" smtClean="0"/>
              <a:t>Notify campus P-Card coordinator</a:t>
            </a:r>
          </a:p>
        </p:txBody>
      </p:sp>
      <p:sp>
        <p:nvSpPr>
          <p:cNvPr id="248835"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30597287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1" name="Title 1"/>
          <p:cNvSpPr>
            <a:spLocks noGrp="1"/>
          </p:cNvSpPr>
          <p:nvPr>
            <p:ph type="title"/>
          </p:nvPr>
        </p:nvSpPr>
        <p:spPr/>
        <p:txBody>
          <a:bodyPr/>
          <a:lstStyle/>
          <a:p>
            <a:r>
              <a:rPr lang="en-US" smtClean="0"/>
              <a:t>Forms</a:t>
            </a:r>
          </a:p>
        </p:txBody>
      </p:sp>
      <p:sp>
        <p:nvSpPr>
          <p:cNvPr id="250882" name="Content Placeholder 2"/>
          <p:cNvSpPr>
            <a:spLocks noGrp="1"/>
          </p:cNvSpPr>
          <p:nvPr>
            <p:ph idx="1"/>
          </p:nvPr>
        </p:nvSpPr>
        <p:spPr/>
        <p:txBody>
          <a:bodyPr/>
          <a:lstStyle/>
          <a:p>
            <a:r>
              <a:rPr lang="en-US" dirty="0" smtClean="0"/>
              <a:t>Missing Receipt Form</a:t>
            </a:r>
          </a:p>
          <a:p>
            <a:r>
              <a:rPr lang="en-US" dirty="0" smtClean="0"/>
              <a:t>Request for Purchasing card form</a:t>
            </a:r>
          </a:p>
          <a:p>
            <a:r>
              <a:rPr lang="en-US" dirty="0" smtClean="0"/>
              <a:t>Employee Agreement Form</a:t>
            </a:r>
          </a:p>
          <a:p>
            <a:r>
              <a:rPr lang="en-US" dirty="0" smtClean="0"/>
              <a:t>Visa Approval Form</a:t>
            </a:r>
          </a:p>
          <a:p>
            <a:r>
              <a:rPr lang="en-US" dirty="0" smtClean="0"/>
              <a:t>Background and Credit Check Authorization Form</a:t>
            </a:r>
          </a:p>
        </p:txBody>
      </p:sp>
      <p:sp>
        <p:nvSpPr>
          <p:cNvPr id="250883"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
        <p:nvSpPr>
          <p:cNvPr id="2" name="TextBox 1"/>
          <p:cNvSpPr txBox="1"/>
          <p:nvPr/>
        </p:nvSpPr>
        <p:spPr>
          <a:xfrm>
            <a:off x="228600" y="1079807"/>
            <a:ext cx="184731" cy="369332"/>
          </a:xfrm>
          <a:prstGeom prst="rect">
            <a:avLst/>
          </a:prstGeom>
          <a:noFill/>
        </p:spPr>
        <p:txBody>
          <a:bodyPr wrap="none" rtlCol="0">
            <a:spAutoFit/>
          </a:bodyPr>
          <a:lstStyle/>
          <a:p>
            <a:endParaRPr lang="en-US" sz="1800" b="1" dirty="0">
              <a:solidFill>
                <a:srgbClr val="FF9900"/>
              </a:solidFill>
            </a:endParaRPr>
          </a:p>
        </p:txBody>
      </p:sp>
    </p:spTree>
    <p:extLst>
      <p:ext uri="{BB962C8B-B14F-4D97-AF65-F5344CB8AC3E}">
        <p14:creationId xmlns:p14="http://schemas.microsoft.com/office/powerpoint/2010/main" val="37168466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Additional Procurement Information</a:t>
            </a:r>
            <a:endParaRPr lang="en-US" dirty="0">
              <a:solidFill>
                <a:schemeClr val="tx1"/>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245080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Limits</a:t>
            </a:r>
            <a:endParaRPr lang="en-US" dirty="0"/>
          </a:p>
        </p:txBody>
      </p:sp>
      <p:sp>
        <p:nvSpPr>
          <p:cNvPr id="3" name="Content Placeholder 2"/>
          <p:cNvSpPr>
            <a:spLocks noGrp="1"/>
          </p:cNvSpPr>
          <p:nvPr>
            <p:ph idx="1"/>
          </p:nvPr>
        </p:nvSpPr>
        <p:spPr/>
        <p:txBody>
          <a:bodyPr/>
          <a:lstStyle/>
          <a:p>
            <a:pPr lvl="0"/>
            <a:r>
              <a:rPr lang="en-US" b="1" u="sng" dirty="0"/>
              <a:t>Purchases less than $2,500 </a:t>
            </a:r>
            <a:r>
              <a:rPr lang="en-US" dirty="0"/>
              <a:t>      		</a:t>
            </a:r>
            <a:r>
              <a:rPr lang="en-US" b="1" dirty="0"/>
              <a:t>Business Purpose </a:t>
            </a:r>
            <a:r>
              <a:rPr lang="en-US" b="1" dirty="0" smtClean="0"/>
              <a:t>Required</a:t>
            </a:r>
            <a:endParaRPr lang="en-US" dirty="0" smtClean="0"/>
          </a:p>
          <a:p>
            <a:pPr lvl="1"/>
            <a:r>
              <a:rPr lang="en-US" dirty="0" smtClean="0"/>
              <a:t>May </a:t>
            </a:r>
            <a:r>
              <a:rPr lang="en-US" dirty="0"/>
              <a:t>be purchased and paid with a Purchase </a:t>
            </a:r>
            <a:r>
              <a:rPr lang="en-US" dirty="0" smtClean="0"/>
              <a:t>Order.</a:t>
            </a:r>
          </a:p>
          <a:p>
            <a:pPr lvl="1"/>
            <a:r>
              <a:rPr lang="en-US" dirty="0" smtClean="0"/>
              <a:t>May </a:t>
            </a:r>
            <a:r>
              <a:rPr lang="en-US" dirty="0"/>
              <a:t>be paid with a Check request.</a:t>
            </a:r>
          </a:p>
          <a:p>
            <a:endParaRPr lang="en-US" dirty="0"/>
          </a:p>
        </p:txBody>
      </p:sp>
    </p:spTree>
    <p:extLst>
      <p:ext uri="{BB962C8B-B14F-4D97-AF65-F5344CB8AC3E}">
        <p14:creationId xmlns:p14="http://schemas.microsoft.com/office/powerpoint/2010/main" val="37015123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Limits</a:t>
            </a:r>
            <a:endParaRPr lang="en-US" dirty="0"/>
          </a:p>
        </p:txBody>
      </p:sp>
      <p:sp>
        <p:nvSpPr>
          <p:cNvPr id="3" name="Content Placeholder 2"/>
          <p:cNvSpPr>
            <a:spLocks noGrp="1"/>
          </p:cNvSpPr>
          <p:nvPr>
            <p:ph idx="1"/>
          </p:nvPr>
        </p:nvSpPr>
        <p:spPr/>
        <p:txBody>
          <a:bodyPr/>
          <a:lstStyle/>
          <a:p>
            <a:pPr lvl="0"/>
            <a:r>
              <a:rPr lang="en-US" b="1" u="sng" dirty="0" smtClean="0"/>
              <a:t>Purchases between $2,501- $4,999 </a:t>
            </a:r>
            <a:r>
              <a:rPr lang="en-US" b="1" dirty="0" smtClean="0"/>
              <a:t>Business Purpose Required</a:t>
            </a:r>
          </a:p>
          <a:p>
            <a:pPr marL="0" lvl="0" indent="0">
              <a:buNone/>
            </a:pPr>
            <a:r>
              <a:rPr lang="en-US" b="1" dirty="0"/>
              <a:t>	</a:t>
            </a:r>
            <a:r>
              <a:rPr lang="en-US" dirty="0" smtClean="0"/>
              <a:t>Purchased and paid with a Purchase Order</a:t>
            </a:r>
            <a:endParaRPr lang="en-US" b="1" dirty="0"/>
          </a:p>
          <a:p>
            <a:pPr lvl="0"/>
            <a:r>
              <a:rPr lang="en-US" b="1" u="sng" dirty="0" smtClean="0"/>
              <a:t>Purchases </a:t>
            </a:r>
            <a:r>
              <a:rPr lang="en-US" b="1" u="sng" dirty="0"/>
              <a:t>between $5,000-$24,999</a:t>
            </a:r>
            <a:r>
              <a:rPr lang="en-US" b="1" dirty="0"/>
              <a:t>	Business Purpose, Three (3) Quotes and </a:t>
            </a:r>
            <a:r>
              <a:rPr lang="en-US" b="1" u="sng" dirty="0"/>
              <a:t>Checklist (NEW)</a:t>
            </a:r>
            <a:r>
              <a:rPr lang="en-US" b="1" dirty="0"/>
              <a:t> </a:t>
            </a:r>
            <a:r>
              <a:rPr lang="en-US" b="1" dirty="0" smtClean="0"/>
              <a:t>Required</a:t>
            </a:r>
            <a:endParaRPr lang="en-US" dirty="0"/>
          </a:p>
          <a:p>
            <a:pPr lvl="1"/>
            <a:r>
              <a:rPr lang="en-US" dirty="0" smtClean="0"/>
              <a:t>Purchased </a:t>
            </a:r>
            <a:r>
              <a:rPr lang="en-US" dirty="0"/>
              <a:t>and paid with a Purchase </a:t>
            </a:r>
            <a:r>
              <a:rPr lang="en-US" dirty="0" smtClean="0"/>
              <a:t>Order.</a:t>
            </a:r>
            <a:endParaRPr lang="en-US" dirty="0"/>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19684708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Limits</a:t>
            </a:r>
            <a:endParaRPr lang="en-US" dirty="0"/>
          </a:p>
        </p:txBody>
      </p:sp>
      <p:sp>
        <p:nvSpPr>
          <p:cNvPr id="3" name="Content Placeholder 2"/>
          <p:cNvSpPr>
            <a:spLocks noGrp="1"/>
          </p:cNvSpPr>
          <p:nvPr>
            <p:ph idx="1"/>
          </p:nvPr>
        </p:nvSpPr>
        <p:spPr/>
        <p:txBody>
          <a:bodyPr/>
          <a:lstStyle/>
          <a:p>
            <a:pPr lvl="0"/>
            <a:r>
              <a:rPr lang="en-US" b="1" u="sng" dirty="0"/>
              <a:t>Purchases Greater than $</a:t>
            </a:r>
            <a:r>
              <a:rPr lang="en-US" b="1" u="sng" dirty="0" smtClean="0"/>
              <a:t>24,999</a:t>
            </a:r>
            <a:endParaRPr lang="en-US" dirty="0"/>
          </a:p>
          <a:p>
            <a:pPr lvl="1"/>
            <a:r>
              <a:rPr lang="en-US" dirty="0" smtClean="0"/>
              <a:t>If </a:t>
            </a:r>
            <a:r>
              <a:rPr lang="en-US" dirty="0"/>
              <a:t>you reasonably foresee purchases </a:t>
            </a:r>
            <a:r>
              <a:rPr lang="en-US" u="sng" dirty="0"/>
              <a:t>&gt;</a:t>
            </a:r>
            <a:r>
              <a:rPr lang="en-US" dirty="0"/>
              <a:t>$25000 with the same vendor for the fiscal year, then we must place a competitive bid on the Georgia Procurement Registry for the needed products and/or services.  </a:t>
            </a:r>
          </a:p>
          <a:p>
            <a:endParaRPr lang="en-US" dirty="0"/>
          </a:p>
        </p:txBody>
      </p:sp>
    </p:spTree>
    <p:extLst>
      <p:ext uri="{BB962C8B-B14F-4D97-AF65-F5344CB8AC3E}">
        <p14:creationId xmlns:p14="http://schemas.microsoft.com/office/powerpoint/2010/main" val="41436524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229600" cy="914400"/>
          </a:xfrm>
        </p:spPr>
        <p:txBody>
          <a:bodyPr/>
          <a:lstStyle/>
          <a:p>
            <a:r>
              <a:rPr lang="en-US" dirty="0" smtClean="0"/>
              <a:t>Sole Source and Sole Brand</a:t>
            </a:r>
            <a:endParaRPr lang="en-US" dirty="0"/>
          </a:p>
        </p:txBody>
      </p:sp>
      <p:sp>
        <p:nvSpPr>
          <p:cNvPr id="3" name="Content Placeholder 2"/>
          <p:cNvSpPr>
            <a:spLocks noGrp="1"/>
          </p:cNvSpPr>
          <p:nvPr>
            <p:ph idx="1"/>
          </p:nvPr>
        </p:nvSpPr>
        <p:spPr>
          <a:xfrm>
            <a:off x="457200" y="1676400"/>
            <a:ext cx="8229600" cy="4525963"/>
          </a:xfrm>
          <a:ln>
            <a:solidFill>
              <a:schemeClr val="tx1"/>
            </a:solidFill>
          </a:ln>
        </p:spPr>
        <p:txBody>
          <a:bodyPr/>
          <a:lstStyle/>
          <a:p>
            <a:r>
              <a:rPr lang="en-US" sz="2000" dirty="0"/>
              <a:t>Sole Source Definition</a:t>
            </a:r>
          </a:p>
          <a:p>
            <a:pPr lvl="1"/>
            <a:r>
              <a:rPr lang="en-US" sz="2000" dirty="0"/>
              <a:t>A sole source occurs when the product you need is available ONLY through one vendor due to the manufacturer’s agreement with the vendor.</a:t>
            </a:r>
          </a:p>
          <a:p>
            <a:r>
              <a:rPr lang="en-US" sz="2000" dirty="0"/>
              <a:t>Sole Brand Definition</a:t>
            </a:r>
          </a:p>
          <a:p>
            <a:pPr lvl="1"/>
            <a:r>
              <a:rPr lang="en-US" sz="2000" dirty="0"/>
              <a:t>A sole brand occurs when only one particular manufacturer’s brand will suffice.  Product may be available from several vendor’s but we must have the particular brand.</a:t>
            </a:r>
          </a:p>
          <a:p>
            <a:pPr lvl="1">
              <a:buNone/>
            </a:pPr>
            <a:endParaRPr lang="en-US" sz="2000" dirty="0"/>
          </a:p>
          <a:p>
            <a:pPr lvl="1">
              <a:buNone/>
            </a:pPr>
            <a:r>
              <a:rPr lang="en-US" sz="2000" b="1" dirty="0"/>
              <a:t>Both</a:t>
            </a:r>
            <a:r>
              <a:rPr lang="en-US" sz="2000" dirty="0"/>
              <a:t> require </a:t>
            </a:r>
            <a:r>
              <a:rPr lang="en-US" sz="2000" dirty="0" smtClean="0"/>
              <a:t>written documentation/justification </a:t>
            </a:r>
            <a:r>
              <a:rPr lang="en-US" sz="2000" dirty="0"/>
              <a:t>AND </a:t>
            </a:r>
            <a:r>
              <a:rPr lang="en-US" sz="2000" dirty="0" smtClean="0"/>
              <a:t>may require posting </a:t>
            </a:r>
            <a:r>
              <a:rPr lang="en-US" sz="2000" dirty="0"/>
              <a:t>on the Georgia Procurement </a:t>
            </a:r>
            <a:r>
              <a:rPr lang="en-US" sz="2000" dirty="0" smtClean="0"/>
              <a:t>Registry.</a:t>
            </a:r>
            <a:endParaRPr lang="en-US" sz="2000" dirty="0"/>
          </a:p>
          <a:p>
            <a:endParaRPr lang="en-US" dirty="0"/>
          </a:p>
        </p:txBody>
      </p:sp>
    </p:spTree>
    <p:extLst>
      <p:ext uri="{BB962C8B-B14F-4D97-AF65-F5344CB8AC3E}">
        <p14:creationId xmlns:p14="http://schemas.microsoft.com/office/powerpoint/2010/main" val="606259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Title 4"/>
          <p:cNvSpPr>
            <a:spLocks noGrp="1"/>
          </p:cNvSpPr>
          <p:nvPr>
            <p:ph type="title"/>
          </p:nvPr>
        </p:nvSpPr>
        <p:spPr>
          <a:xfrm>
            <a:off x="466627" y="842665"/>
            <a:ext cx="8229600" cy="1186934"/>
          </a:xfrm>
        </p:spPr>
        <p:txBody>
          <a:bodyPr/>
          <a:lstStyle/>
          <a:p>
            <a:r>
              <a:rPr lang="en-US" b="1" dirty="0" smtClean="0"/>
              <a:t>P-card</a:t>
            </a:r>
          </a:p>
        </p:txBody>
      </p:sp>
      <p:sp>
        <p:nvSpPr>
          <p:cNvPr id="171010" name="Content Placeholder 9"/>
          <p:cNvSpPr>
            <a:spLocks noGrp="1"/>
          </p:cNvSpPr>
          <p:nvPr>
            <p:ph idx="1"/>
          </p:nvPr>
        </p:nvSpPr>
        <p:spPr>
          <a:xfrm>
            <a:off x="466627" y="2057400"/>
            <a:ext cx="8229600" cy="3840163"/>
          </a:xfrm>
        </p:spPr>
        <p:txBody>
          <a:bodyPr/>
          <a:lstStyle/>
          <a:p>
            <a:r>
              <a:rPr lang="en-US" dirty="0" smtClean="0"/>
              <a:t>A Visa card issued by Bank of America</a:t>
            </a:r>
          </a:p>
          <a:p>
            <a:r>
              <a:rPr lang="en-US" dirty="0" smtClean="0"/>
              <a:t>Accepted in person, by phone, and on the internet</a:t>
            </a:r>
          </a:p>
          <a:p>
            <a:r>
              <a:rPr lang="en-US" dirty="0" smtClean="0"/>
              <a:t>Must be a State employee</a:t>
            </a:r>
          </a:p>
          <a:p>
            <a:r>
              <a:rPr lang="en-US" dirty="0" smtClean="0"/>
              <a:t>Authorization and background/credit check required for </a:t>
            </a:r>
            <a:r>
              <a:rPr lang="en-US" dirty="0"/>
              <a:t>i</a:t>
            </a:r>
            <a:r>
              <a:rPr lang="en-US" dirty="0" smtClean="0"/>
              <a:t>ssuance of a P-Card</a:t>
            </a:r>
          </a:p>
        </p:txBody>
      </p:sp>
      <p:sp>
        <p:nvSpPr>
          <p:cNvPr id="171011" name="Date Placeholder 3"/>
          <p:cNvSpPr>
            <a:spLocks noGrp="1"/>
          </p:cNvSpPr>
          <p:nvPr>
            <p:ph type="dt" sz="quarter" idx="10"/>
          </p:nvPr>
        </p:nvSpPr>
        <p:spPr>
          <a:noFill/>
        </p:spPr>
        <p:txBody>
          <a:bodyPr/>
          <a:lstStyle/>
          <a:p>
            <a:endParaRPr lang="en-US" dirty="0" smtClean="0"/>
          </a:p>
          <a:p>
            <a:r>
              <a:rPr lang="en-US" dirty="0" smtClean="0"/>
              <a:t>				                P-Card Training</a:t>
            </a:r>
          </a:p>
          <a:p>
            <a:r>
              <a:rPr lang="en-US" dirty="0" smtClean="0"/>
              <a:t>					</a:t>
            </a:r>
          </a:p>
        </p:txBody>
      </p:sp>
    </p:spTree>
    <p:extLst>
      <p:ext uri="{BB962C8B-B14F-4D97-AF65-F5344CB8AC3E}">
        <p14:creationId xmlns:p14="http://schemas.microsoft.com/office/powerpoint/2010/main" val="11496803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29" name="Content Placeholder 2"/>
          <p:cNvSpPr>
            <a:spLocks noGrp="1"/>
          </p:cNvSpPr>
          <p:nvPr>
            <p:ph idx="1"/>
          </p:nvPr>
        </p:nvSpPr>
        <p:spPr>
          <a:xfrm>
            <a:off x="305265" y="1351557"/>
            <a:ext cx="8229600" cy="4221163"/>
          </a:xfrm>
        </p:spPr>
        <p:txBody>
          <a:bodyPr/>
          <a:lstStyle/>
          <a:p>
            <a:r>
              <a:rPr lang="en-US" dirty="0" smtClean="0"/>
              <a:t>If in doubt…….</a:t>
            </a:r>
          </a:p>
          <a:p>
            <a:endParaRPr lang="en-US" dirty="0" smtClean="0"/>
          </a:p>
          <a:p>
            <a:pPr algn="ctr">
              <a:buFontTx/>
              <a:buNone/>
            </a:pPr>
            <a:r>
              <a:rPr lang="en-US" sz="4400" b="1" i="1" u="sng" dirty="0" smtClean="0"/>
              <a:t>ASK BEFORE</a:t>
            </a:r>
          </a:p>
          <a:p>
            <a:pPr algn="ctr">
              <a:buFontTx/>
              <a:buNone/>
            </a:pPr>
            <a:endParaRPr lang="en-US" sz="4400" b="1" i="1" u="sng" dirty="0" smtClean="0"/>
          </a:p>
          <a:p>
            <a:pPr algn="ctr">
              <a:buFontTx/>
              <a:buNone/>
            </a:pPr>
            <a:r>
              <a:rPr lang="en-US" sz="4400" b="1" i="1" u="sng" dirty="0" smtClean="0"/>
              <a:t>YOU PURCHASE</a:t>
            </a:r>
          </a:p>
        </p:txBody>
      </p:sp>
      <p:sp>
        <p:nvSpPr>
          <p:cNvPr id="252930" name="Date Placeholder 3"/>
          <p:cNvSpPr>
            <a:spLocks noGrp="1"/>
          </p:cNvSpPr>
          <p:nvPr>
            <p:ph type="dt" sz="quarter" idx="10"/>
          </p:nvPr>
        </p:nvSpPr>
        <p:spPr>
          <a:xfrm>
            <a:off x="152400" y="6400800"/>
            <a:ext cx="8915400" cy="381000"/>
          </a:xfrm>
          <a:noFill/>
        </p:spPr>
        <p:txBody>
          <a:bodyPr/>
          <a:lstStyle/>
          <a:p>
            <a:r>
              <a:rPr lang="en-US" dirty="0" smtClean="0"/>
              <a:t>					P-Card Training</a:t>
            </a:r>
          </a:p>
        </p:txBody>
      </p:sp>
    </p:spTree>
    <p:extLst>
      <p:ext uri="{BB962C8B-B14F-4D97-AF65-F5344CB8AC3E}">
        <p14:creationId xmlns:p14="http://schemas.microsoft.com/office/powerpoint/2010/main" val="3623625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136321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7" name="Content Placeholder 2"/>
          <p:cNvSpPr>
            <a:spLocks noGrp="1"/>
          </p:cNvSpPr>
          <p:nvPr>
            <p:ph idx="1"/>
          </p:nvPr>
        </p:nvSpPr>
        <p:spPr>
          <a:xfrm>
            <a:off x="457200" y="1828800"/>
            <a:ext cx="8229600" cy="1524000"/>
          </a:xfrm>
        </p:spPr>
        <p:txBody>
          <a:bodyPr/>
          <a:lstStyle/>
          <a:p>
            <a:pPr algn="ctr">
              <a:buFontTx/>
              <a:buNone/>
            </a:pPr>
            <a:r>
              <a:rPr lang="en-US" sz="4400" b="1" i="1" smtClean="0"/>
              <a:t>   QUESTIONS?</a:t>
            </a:r>
          </a:p>
        </p:txBody>
      </p:sp>
      <p:sp>
        <p:nvSpPr>
          <p:cNvPr id="4" name="Content Placeholder 2"/>
          <p:cNvSpPr txBox="1">
            <a:spLocks/>
          </p:cNvSpPr>
          <p:nvPr/>
        </p:nvSpPr>
        <p:spPr bwMode="auto">
          <a:xfrm>
            <a:off x="609600" y="4800600"/>
            <a:ext cx="8229600" cy="1524000"/>
          </a:xfrm>
          <a:prstGeom prst="rect">
            <a:avLst/>
          </a:prstGeom>
          <a:noFill/>
          <a:ln w="9525">
            <a:noFill/>
            <a:miter lim="800000"/>
            <a:headEnd/>
            <a:tailEnd/>
          </a:ln>
        </p:spPr>
        <p:txBody>
          <a:bodyPr/>
          <a:lstStyle/>
          <a:p>
            <a:pPr marL="342900" indent="-342900" algn="ctr" eaLnBrk="0" hangingPunct="0">
              <a:spcBef>
                <a:spcPct val="20000"/>
              </a:spcBef>
              <a:defRPr/>
            </a:pPr>
            <a:r>
              <a:rPr lang="en-US" sz="4400" b="1" i="1" kern="0" dirty="0">
                <a:solidFill>
                  <a:srgbClr val="000099"/>
                </a:solidFill>
                <a:latin typeface="+mn-lt"/>
              </a:rPr>
              <a:t>Thank you!</a:t>
            </a:r>
          </a:p>
        </p:txBody>
      </p:sp>
      <p:pic>
        <p:nvPicPr>
          <p:cNvPr id="265219" name="Picture 7" descr="skip to content"/>
          <p:cNvPicPr>
            <a:picLocks noChangeAspect="1" noChangeArrowheads="1"/>
          </p:cNvPicPr>
          <p:nvPr/>
        </p:nvPicPr>
        <p:blipFill>
          <a:blip r:embed="rId3" cstate="print"/>
          <a:srcRect/>
          <a:stretch>
            <a:fillRect/>
          </a:stretch>
        </p:blipFill>
        <p:spPr bwMode="auto">
          <a:xfrm>
            <a:off x="3124200" y="2819400"/>
            <a:ext cx="2889250" cy="1828800"/>
          </a:xfrm>
          <a:prstGeom prst="rect">
            <a:avLst/>
          </a:prstGeom>
          <a:noFill/>
          <a:ln w="9525">
            <a:noFill/>
            <a:miter lim="800000"/>
            <a:headEnd/>
            <a:tailEnd/>
          </a:ln>
        </p:spPr>
      </p:pic>
      <p:sp>
        <p:nvSpPr>
          <p:cNvPr id="265220" name="Date Placeholder 3"/>
          <p:cNvSpPr>
            <a:spLocks noGrp="1"/>
          </p:cNvSpPr>
          <p:nvPr>
            <p:ph type="dt" sz="quarter" idx="10"/>
          </p:nvPr>
        </p:nvSpPr>
        <p:spPr>
          <a:xfrm>
            <a:off x="152400" y="6400800"/>
            <a:ext cx="8915400" cy="381000"/>
          </a:xfrm>
          <a:noFill/>
        </p:spPr>
        <p:txBody>
          <a:bodyPr/>
          <a:lstStyle/>
          <a:p>
            <a:pPr algn="l"/>
            <a:r>
              <a:rPr lang="en-US" dirty="0" smtClean="0"/>
              <a:t>					P-Card Training</a:t>
            </a:r>
          </a:p>
        </p:txBody>
      </p:sp>
    </p:spTree>
    <p:extLst>
      <p:ext uri="{BB962C8B-B14F-4D97-AF65-F5344CB8AC3E}">
        <p14:creationId xmlns:p14="http://schemas.microsoft.com/office/powerpoint/2010/main" val="3750523993"/>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Date Placeholder 3"/>
          <p:cNvSpPr>
            <a:spLocks noGrp="1"/>
          </p:cNvSpPr>
          <p:nvPr>
            <p:ph type="dt" sz="quarter" idx="10"/>
          </p:nvPr>
        </p:nvSpPr>
        <p:spPr>
          <a:noFill/>
        </p:spPr>
        <p:txBody>
          <a:bodyPr/>
          <a:lstStyle/>
          <a:p>
            <a:r>
              <a:rPr lang="en-US" dirty="0" smtClean="0"/>
              <a:t>				                P-Card Training</a:t>
            </a:r>
          </a:p>
        </p:txBody>
      </p:sp>
      <p:sp>
        <p:nvSpPr>
          <p:cNvPr id="173058" name="Rectangle 2"/>
          <p:cNvSpPr>
            <a:spLocks noGrp="1" noChangeArrowheads="1"/>
          </p:cNvSpPr>
          <p:nvPr>
            <p:ph type="title"/>
          </p:nvPr>
        </p:nvSpPr>
        <p:spPr>
          <a:xfrm>
            <a:off x="476054" y="838200"/>
            <a:ext cx="8305800" cy="960438"/>
          </a:xfrm>
        </p:spPr>
        <p:txBody>
          <a:bodyPr/>
          <a:lstStyle/>
          <a:p>
            <a:pPr eaLnBrk="1" hangingPunct="1"/>
            <a:r>
              <a:rPr lang="en-US" dirty="0" smtClean="0"/>
              <a:t>P-Card Issuance Requirements</a:t>
            </a:r>
          </a:p>
        </p:txBody>
      </p:sp>
      <p:sp>
        <p:nvSpPr>
          <p:cNvPr id="173059" name="Rectangle 3"/>
          <p:cNvSpPr>
            <a:spLocks noGrp="1" noChangeArrowheads="1"/>
          </p:cNvSpPr>
          <p:nvPr>
            <p:ph type="body" idx="1"/>
          </p:nvPr>
        </p:nvSpPr>
        <p:spPr>
          <a:xfrm>
            <a:off x="490980" y="1825347"/>
            <a:ext cx="8077200" cy="3581400"/>
          </a:xfrm>
        </p:spPr>
        <p:txBody>
          <a:bodyPr/>
          <a:lstStyle/>
          <a:p>
            <a:pPr eaLnBrk="1" hangingPunct="1"/>
            <a:r>
              <a:rPr lang="en-US" sz="2400" dirty="0" smtClean="0"/>
              <a:t>Cardholder must be permanent, part-time or full-time employee whose job requires the use of a purchasing card or related account</a:t>
            </a:r>
          </a:p>
          <a:p>
            <a:pPr eaLnBrk="1" hangingPunct="1"/>
            <a:r>
              <a:rPr lang="en-US" sz="2400" dirty="0" smtClean="0"/>
              <a:t>Cards are not issued in a department name to be shared by other employees</a:t>
            </a:r>
          </a:p>
          <a:p>
            <a:pPr eaLnBrk="1" hangingPunct="1"/>
            <a:r>
              <a:rPr lang="en-US" sz="2400" dirty="0" smtClean="0"/>
              <a:t>Cards are not issued to employees of foundations associated with Clayton State University</a:t>
            </a:r>
          </a:p>
          <a:p>
            <a:pPr eaLnBrk="1" hangingPunct="1"/>
            <a:r>
              <a:rPr lang="en-US" sz="2400" dirty="0" smtClean="0"/>
              <a:t>Cards cannot be shared</a:t>
            </a:r>
          </a:p>
          <a:p>
            <a:pPr eaLnBrk="1" hangingPunct="1"/>
            <a:r>
              <a:rPr lang="en-US" sz="2400" dirty="0" smtClean="0"/>
              <a:t>P-Cards are limited to one per cardholder</a:t>
            </a:r>
          </a:p>
        </p:txBody>
      </p:sp>
    </p:spTree>
    <p:extLst>
      <p:ext uri="{BB962C8B-B14F-4D97-AF65-F5344CB8AC3E}">
        <p14:creationId xmlns:p14="http://schemas.microsoft.com/office/powerpoint/2010/main" val="2874787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3" name="Content Placeholder 2"/>
          <p:cNvSpPr>
            <a:spLocks noGrp="1"/>
          </p:cNvSpPr>
          <p:nvPr>
            <p:ph idx="1"/>
          </p:nvPr>
        </p:nvSpPr>
        <p:spPr>
          <a:xfrm>
            <a:off x="457200" y="1752600"/>
            <a:ext cx="8229600" cy="4525963"/>
          </a:xfrm>
        </p:spPr>
        <p:txBody>
          <a:bodyPr/>
          <a:lstStyle/>
          <a:p>
            <a:r>
              <a:rPr lang="en-US" dirty="0"/>
              <a:t>Complete a Background and Credit Check Authorization form</a:t>
            </a:r>
          </a:p>
          <a:p>
            <a:r>
              <a:rPr lang="en-US" dirty="0"/>
              <a:t>Submit </a:t>
            </a:r>
            <a:r>
              <a:rPr lang="en-US" dirty="0" smtClean="0"/>
              <a:t>form </a:t>
            </a:r>
            <a:r>
              <a:rPr lang="en-US" dirty="0"/>
              <a:t>to Procurement </a:t>
            </a:r>
            <a:r>
              <a:rPr lang="en-US" dirty="0" smtClean="0"/>
              <a:t>Services</a:t>
            </a:r>
          </a:p>
          <a:p>
            <a:r>
              <a:rPr lang="en-US" dirty="0" smtClean="0"/>
              <a:t>Satisfactory completion of checks based on set criteria</a:t>
            </a:r>
          </a:p>
          <a:p>
            <a:r>
              <a:rPr lang="en-US" dirty="0"/>
              <a:t>Mandatory P-card </a:t>
            </a:r>
            <a:r>
              <a:rPr lang="en-US" dirty="0" smtClean="0"/>
              <a:t>training</a:t>
            </a:r>
            <a:endParaRPr lang="en-US" dirty="0"/>
          </a:p>
          <a:p>
            <a:r>
              <a:rPr lang="en-US" dirty="0"/>
              <a:t>Employee must </a:t>
            </a:r>
            <a:r>
              <a:rPr lang="en-US" dirty="0" smtClean="0"/>
              <a:t>sign Employee Agreement form</a:t>
            </a:r>
            <a:endParaRPr lang="en-US" dirty="0"/>
          </a:p>
          <a:p>
            <a:endParaRPr lang="en-US" dirty="0"/>
          </a:p>
        </p:txBody>
      </p:sp>
    </p:spTree>
    <p:extLst>
      <p:ext uri="{BB962C8B-B14F-4D97-AF65-F5344CB8AC3E}">
        <p14:creationId xmlns:p14="http://schemas.microsoft.com/office/powerpoint/2010/main" val="466309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Date Placeholder 3"/>
          <p:cNvSpPr>
            <a:spLocks noGrp="1"/>
          </p:cNvSpPr>
          <p:nvPr>
            <p:ph type="dt" sz="quarter" idx="10"/>
          </p:nvPr>
        </p:nvSpPr>
        <p:spPr/>
        <p:txBody>
          <a:bodyPr/>
          <a:lstStyle/>
          <a:p>
            <a:r>
              <a:rPr lang="en-US" smtClean="0"/>
              <a:t>				                P-Card Training</a:t>
            </a:r>
            <a:endParaRPr lang="en-US" dirty="0" smtClean="0"/>
          </a:p>
        </p:txBody>
      </p:sp>
      <p:sp>
        <p:nvSpPr>
          <p:cNvPr id="175106" name="Content Placeholder 2"/>
          <p:cNvSpPr>
            <a:spLocks noGrp="1"/>
          </p:cNvSpPr>
          <p:nvPr>
            <p:ph idx="4294967295"/>
          </p:nvPr>
        </p:nvSpPr>
        <p:spPr>
          <a:xfrm>
            <a:off x="762000" y="2421281"/>
            <a:ext cx="7924800" cy="4267200"/>
          </a:xfrm>
          <a:prstGeom prst="rect">
            <a:avLst/>
          </a:prstGeom>
        </p:spPr>
        <p:txBody>
          <a:bodyPr/>
          <a:lstStyle/>
          <a:p>
            <a:pPr marL="0" indent="0" algn="ctr">
              <a:buNone/>
            </a:pPr>
            <a:r>
              <a:rPr lang="en-US" sz="2400" b="1" dirty="0" smtClean="0"/>
              <a:t>NOTE: </a:t>
            </a:r>
            <a:r>
              <a:rPr lang="en-US" sz="2400" dirty="0" smtClean="0"/>
              <a:t>The Executive Director of Human Resources, Director of Procurement Services, Department Head and Vice President of Business &amp; Operations are responsible for determining which employees are eligible to be a cardholder.</a:t>
            </a:r>
          </a:p>
          <a:p>
            <a:pPr marL="0" indent="0">
              <a:buNone/>
            </a:pPr>
            <a:endParaRPr lang="en-US" dirty="0" smtClean="0"/>
          </a:p>
          <a:p>
            <a:pPr algn="ctr">
              <a:buFontTx/>
              <a:buNone/>
            </a:pPr>
            <a:endParaRPr lang="en-US" sz="1400" dirty="0" smtClean="0">
              <a:solidFill>
                <a:srgbClr val="0070C0"/>
              </a:solidFill>
            </a:endParaRPr>
          </a:p>
        </p:txBody>
      </p:sp>
    </p:spTree>
    <p:extLst>
      <p:ext uri="{BB962C8B-B14F-4D97-AF65-F5344CB8AC3E}">
        <p14:creationId xmlns:p14="http://schemas.microsoft.com/office/powerpoint/2010/main" val="2456475784"/>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Title 1"/>
          <p:cNvSpPr>
            <a:spLocks noGrp="1"/>
          </p:cNvSpPr>
          <p:nvPr>
            <p:ph type="title"/>
          </p:nvPr>
        </p:nvSpPr>
        <p:spPr/>
        <p:txBody>
          <a:bodyPr/>
          <a:lstStyle/>
          <a:p>
            <a:r>
              <a:rPr lang="en-US" dirty="0" smtClean="0"/>
              <a:t>Compliance</a:t>
            </a:r>
          </a:p>
        </p:txBody>
      </p:sp>
      <p:sp>
        <p:nvSpPr>
          <p:cNvPr id="34819" name="Content Placeholder 2"/>
          <p:cNvSpPr>
            <a:spLocks noGrp="1"/>
          </p:cNvSpPr>
          <p:nvPr>
            <p:ph idx="1"/>
          </p:nvPr>
        </p:nvSpPr>
        <p:spPr>
          <a:xfrm>
            <a:off x="465841" y="1676400"/>
            <a:ext cx="8229600" cy="4114800"/>
          </a:xfrm>
        </p:spPr>
        <p:txBody>
          <a:bodyPr>
            <a:normAutofit fontScale="92500" lnSpcReduction="10000"/>
          </a:bodyPr>
          <a:lstStyle/>
          <a:p>
            <a:pPr>
              <a:lnSpc>
                <a:spcPct val="80000"/>
              </a:lnSpc>
            </a:pPr>
            <a:r>
              <a:rPr lang="en-US" sz="2700" dirty="0" smtClean="0"/>
              <a:t>Responsibility for P-card rests with the cardholder</a:t>
            </a:r>
          </a:p>
          <a:p>
            <a:pPr>
              <a:lnSpc>
                <a:spcPct val="80000"/>
              </a:lnSpc>
            </a:pPr>
            <a:r>
              <a:rPr lang="en-US" sz="2700" dirty="0" smtClean="0"/>
              <a:t>Cardholders are accountable for all transactions on their card</a:t>
            </a:r>
          </a:p>
          <a:p>
            <a:pPr>
              <a:lnSpc>
                <a:spcPct val="80000"/>
              </a:lnSpc>
            </a:pPr>
            <a:r>
              <a:rPr lang="en-US" sz="2700" b="1" dirty="0" smtClean="0"/>
              <a:t>Card sharing is prohibited. </a:t>
            </a:r>
            <a:r>
              <a:rPr lang="en-US" sz="2700" dirty="0"/>
              <a:t>D</a:t>
            </a:r>
            <a:r>
              <a:rPr lang="en-US" sz="2700" dirty="0" smtClean="0"/>
              <a:t>o not “lend” your</a:t>
            </a:r>
          </a:p>
          <a:p>
            <a:pPr>
              <a:lnSpc>
                <a:spcPct val="80000"/>
              </a:lnSpc>
              <a:buFontTx/>
              <a:buNone/>
            </a:pPr>
            <a:r>
              <a:rPr lang="en-US" sz="2700" dirty="0" smtClean="0"/>
              <a:t>    card to anyone</a:t>
            </a:r>
          </a:p>
          <a:p>
            <a:pPr>
              <a:lnSpc>
                <a:spcPct val="80000"/>
              </a:lnSpc>
            </a:pPr>
            <a:r>
              <a:rPr lang="en-US" sz="2700" dirty="0" smtClean="0"/>
              <a:t>Familiarize yourself with Legislation, State and University policy and procedures located on the Procurement Services website</a:t>
            </a:r>
          </a:p>
          <a:p>
            <a:pPr algn="ctr">
              <a:lnSpc>
                <a:spcPct val="80000"/>
              </a:lnSpc>
              <a:buNone/>
            </a:pPr>
            <a:endParaRPr lang="en-US" sz="2700" dirty="0" smtClean="0"/>
          </a:p>
          <a:p>
            <a:pPr algn="just">
              <a:lnSpc>
                <a:spcPct val="80000"/>
              </a:lnSpc>
              <a:buNone/>
            </a:pPr>
            <a:r>
              <a:rPr lang="en-US" sz="2700" b="1" dirty="0" smtClean="0"/>
              <a:t>Intentional </a:t>
            </a:r>
            <a:r>
              <a:rPr lang="en-US" sz="2700" b="1" dirty="0"/>
              <a:t>use of or approval for the use of the card </a:t>
            </a:r>
            <a:r>
              <a:rPr lang="en-US" sz="2700" b="1" dirty="0" smtClean="0"/>
              <a:t>for personal </a:t>
            </a:r>
            <a:r>
              <a:rPr lang="en-US" sz="2700" b="1" dirty="0"/>
              <a:t>purchases will result in disciplinary action, up to and including termination and criminal prosecution.</a:t>
            </a:r>
          </a:p>
          <a:p>
            <a:pPr algn="ctr">
              <a:lnSpc>
                <a:spcPct val="80000"/>
              </a:lnSpc>
              <a:buFontTx/>
              <a:buNone/>
            </a:pPr>
            <a:r>
              <a:rPr lang="en-US" sz="2700" dirty="0" smtClean="0"/>
              <a:t>  </a:t>
            </a:r>
          </a:p>
        </p:txBody>
      </p:sp>
      <p:sp>
        <p:nvSpPr>
          <p:cNvPr id="177155" name="Date Placeholder 3"/>
          <p:cNvSpPr>
            <a:spLocks noGrp="1"/>
          </p:cNvSpPr>
          <p:nvPr>
            <p:ph type="dt" sz="quarter" idx="10"/>
          </p:nvPr>
        </p:nvSpPr>
        <p:spPr>
          <a:noFill/>
        </p:spPr>
        <p:txBody>
          <a:bodyPr/>
          <a:lstStyle/>
          <a:p>
            <a:r>
              <a:rPr lang="en-US" dirty="0" smtClean="0"/>
              <a:t>						     P-Card Training</a:t>
            </a:r>
          </a:p>
        </p:txBody>
      </p:sp>
      <p:sp>
        <p:nvSpPr>
          <p:cNvPr id="177156" name="TextBox 4"/>
          <p:cNvSpPr txBox="1">
            <a:spLocks noChangeArrowheads="1"/>
          </p:cNvSpPr>
          <p:nvPr/>
        </p:nvSpPr>
        <p:spPr bwMode="auto">
          <a:xfrm>
            <a:off x="0" y="1219200"/>
            <a:ext cx="1828800" cy="646113"/>
          </a:xfrm>
          <a:prstGeom prst="rect">
            <a:avLst/>
          </a:prstGeom>
          <a:noFill/>
          <a:ln w="9525">
            <a:noFill/>
            <a:miter lim="800000"/>
            <a:headEnd/>
            <a:tailEnd/>
          </a:ln>
        </p:spPr>
        <p:txBody>
          <a:bodyPr>
            <a:spAutoFit/>
          </a:bodyPr>
          <a:lstStyle/>
          <a:p>
            <a:r>
              <a:rPr lang="en-US" sz="1800" b="1">
                <a:solidFill>
                  <a:srgbClr val="CC3300"/>
                </a:solidFill>
              </a:rPr>
              <a:t> </a:t>
            </a:r>
          </a:p>
          <a:p>
            <a:endParaRPr lang="en-US" sz="1800" b="1">
              <a:solidFill>
                <a:srgbClr val="CC3300"/>
              </a:solidFill>
            </a:endParaRPr>
          </a:p>
        </p:txBody>
      </p:sp>
    </p:spTree>
    <p:extLst>
      <p:ext uri="{BB962C8B-B14F-4D97-AF65-F5344CB8AC3E}">
        <p14:creationId xmlns:p14="http://schemas.microsoft.com/office/powerpoint/2010/main" val="858607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DMR</Template>
  <TotalTime>977</TotalTime>
  <Words>2269</Words>
  <Application>Microsoft Office PowerPoint</Application>
  <PresentationFormat>On-screen Show (4:3)</PresentationFormat>
  <Paragraphs>338</Paragraphs>
  <Slides>52</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DMR</vt:lpstr>
      <vt:lpstr>Purchasing Card Training </vt:lpstr>
      <vt:lpstr>Contact Information</vt:lpstr>
      <vt:lpstr>PowerPoint Presentation</vt:lpstr>
      <vt:lpstr>Overview</vt:lpstr>
      <vt:lpstr>P-card</vt:lpstr>
      <vt:lpstr>P-Card Issuance Requirements</vt:lpstr>
      <vt:lpstr>Requirements</vt:lpstr>
      <vt:lpstr>PowerPoint Presentation</vt:lpstr>
      <vt:lpstr>Compliance</vt:lpstr>
      <vt:lpstr>Compliance</vt:lpstr>
      <vt:lpstr>Compliance</vt:lpstr>
      <vt:lpstr>Background and Credit Checks</vt:lpstr>
      <vt:lpstr>CSU Approved P-Card Plan</vt:lpstr>
      <vt:lpstr>Spending Limits</vt:lpstr>
      <vt:lpstr>PowerPoint Presentation</vt:lpstr>
      <vt:lpstr>Amendment to Plan</vt:lpstr>
      <vt:lpstr>Internal Controls</vt:lpstr>
      <vt:lpstr>Pre-Approver’s Responsibilities</vt:lpstr>
      <vt:lpstr>Point-of-sale denials</vt:lpstr>
      <vt:lpstr>Allowable P-card Purchases</vt:lpstr>
      <vt:lpstr>PowerPoint Presentation</vt:lpstr>
      <vt:lpstr>Athletic Team or Student Club Event:</vt:lpstr>
      <vt:lpstr>Team or Club Travel</vt:lpstr>
      <vt:lpstr>Sales Tax</vt:lpstr>
      <vt:lpstr>Advanced Airline Travel</vt:lpstr>
      <vt:lpstr>Automobile Rental</vt:lpstr>
      <vt:lpstr>P-Card May Not Be Used for:</vt:lpstr>
      <vt:lpstr>P-Card May Not Be Used for:</vt:lpstr>
      <vt:lpstr>P-Card May Not Be Used for:</vt:lpstr>
      <vt:lpstr>Returning Purchases</vt:lpstr>
      <vt:lpstr>Resolving Disputes</vt:lpstr>
      <vt:lpstr>RECONCILING P-CARD</vt:lpstr>
      <vt:lpstr>Record Keeping</vt:lpstr>
      <vt:lpstr>WORKS</vt:lpstr>
      <vt:lpstr>PowerPoint Presentation</vt:lpstr>
      <vt:lpstr>VISA Packet Order Checklist</vt:lpstr>
      <vt:lpstr>Missing Receipt</vt:lpstr>
      <vt:lpstr>Approver’s Responsibilities</vt:lpstr>
      <vt:lpstr>Misuse of the Card</vt:lpstr>
      <vt:lpstr>Misuse of the Card</vt:lpstr>
      <vt:lpstr>Policy Not Followed</vt:lpstr>
      <vt:lpstr>Policy Not Followed</vt:lpstr>
      <vt:lpstr>Card is Lost/Stolen</vt:lpstr>
      <vt:lpstr>Forms</vt:lpstr>
      <vt:lpstr>Additional Procurement Information</vt:lpstr>
      <vt:lpstr>Procurement Limits</vt:lpstr>
      <vt:lpstr>Procurement Limits</vt:lpstr>
      <vt:lpstr>Procurement Limits</vt:lpstr>
      <vt:lpstr>Sole Source and Sole Brand</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Marcia Jones</cp:lastModifiedBy>
  <cp:revision>45</cp:revision>
  <cp:lastPrinted>2017-04-17T19:21:44Z</cp:lastPrinted>
  <dcterms:created xsi:type="dcterms:W3CDTF">2014-03-18T19:38:06Z</dcterms:created>
  <dcterms:modified xsi:type="dcterms:W3CDTF">2017-09-26T20:37:47Z</dcterms:modified>
</cp:coreProperties>
</file>