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3" r:id="rId23"/>
    <p:sldId id="264" r:id="rId24"/>
    <p:sldId id="267" r:id="rId25"/>
    <p:sldId id="268" r:id="rId26"/>
    <p:sldId id="269" r:id="rId27"/>
  </p:sldIdLst>
  <p:sldSz cx="9144000" cy="6858000" type="screen4x3"/>
  <p:notesSz cx="7010400" cy="9236075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C44"/>
    <a:srgbClr val="AC283B"/>
    <a:srgbClr val="5AA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76588-40F5-407C-9BF8-AC01A3E3344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A507-114E-4D2C-A212-DA0C3159F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7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9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6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32F5-44A6-4659-BF6B-FF86852A0BFD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4355-8FA4-4F27-B5C5-DCCA9D9A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yton.edu/itc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133600"/>
            <a:ext cx="7467600" cy="9906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59C4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1524000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fantasticlaptop.com/wp-content/uploads/2012/11/Student-lapto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/>
          <a:stretch/>
        </p:blipFill>
        <p:spPr bwMode="auto">
          <a:xfrm>
            <a:off x="7146234" y="3276600"/>
            <a:ext cx="1754691" cy="17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mergingtech.tbr.edu/sites/default/files/styles/flexslider_full/public/college%20students%20studying2_0.jpg?itok=6AH-qK-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3"/>
          <a:stretch/>
        </p:blipFill>
        <p:spPr bwMode="auto">
          <a:xfrm>
            <a:off x="5219700" y="3276600"/>
            <a:ext cx="1729543" cy="17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o-oO9naMh0Q/UhjXj3iDBnI/AAAAAAAAFCs/fp4SITm3Abo/s1600/laptop-classro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t="-4207" r="12330" b="6052"/>
          <a:stretch/>
        </p:blipFill>
        <p:spPr bwMode="auto">
          <a:xfrm>
            <a:off x="3124200" y="3200400"/>
            <a:ext cx="1879620" cy="17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6889" y="2189922"/>
            <a:ext cx="754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Catriel" panose="02000503000000020004" pitchFamily="2" charset="0"/>
              </a:rPr>
              <a:t>Information</a:t>
            </a:r>
            <a:r>
              <a:rPr lang="en-US" sz="3200" dirty="0" smtClean="0">
                <a:solidFill>
                  <a:schemeClr val="bg1"/>
                </a:solidFill>
                <a:latin typeface="Catriel" panose="02000503000000020004" pitchFamily="2" charset="0"/>
              </a:rPr>
              <a:t> Technology Council Update</a:t>
            </a:r>
            <a:endParaRPr lang="en-US" sz="3200" dirty="0">
              <a:solidFill>
                <a:schemeClr val="bg1"/>
              </a:solidFill>
              <a:latin typeface="Catriel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264789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Catriel" panose="02000503000000020004" pitchFamily="2" charset="0"/>
              </a:rPr>
              <a:t>April 2014</a:t>
            </a:r>
            <a:endParaRPr lang="en-US" sz="2000" dirty="0">
              <a:solidFill>
                <a:schemeClr val="bg1"/>
              </a:solidFill>
              <a:latin typeface="Catriel" panose="02000503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40" y="1851660"/>
            <a:ext cx="990600" cy="1554480"/>
          </a:xfrm>
          <a:prstGeom prst="rect">
            <a:avLst/>
          </a:prstGeom>
        </p:spPr>
      </p:pic>
      <p:pic>
        <p:nvPicPr>
          <p:cNvPr id="13" name="Picture 12" descr="Logo2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9034" y="5943600"/>
            <a:ext cx="2514600" cy="57092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0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Develop support </a:t>
            </a:r>
            <a:r>
              <a:rPr lang="en-US" sz="1600" b="1" dirty="0"/>
              <a:t>plans for every major component in our technology footprint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2438400"/>
            <a:ext cx="5664199" cy="132343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No Progress – requires participation of Academic Tech Committee</a:t>
            </a:r>
          </a:p>
          <a:p>
            <a:pPr lvl="0"/>
            <a:r>
              <a:rPr lang="en-US" sz="1600" dirty="0"/>
              <a:t> </a:t>
            </a:r>
          </a:p>
          <a:p>
            <a:pPr lvl="0"/>
            <a:r>
              <a:rPr lang="en-US" sz="1600" dirty="0"/>
              <a:t>Basic inventory conducted of all departments – some discussion as to formalizing a refresh budget</a:t>
            </a:r>
          </a:p>
          <a:p>
            <a:pPr lvl="0"/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1319985"/>
            <a:ext cx="5664200" cy="83099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Incomplete - SLAs exist for major components (need inventory). Formalization 2015.</a:t>
            </a:r>
            <a:endParaRPr lang="en-US" sz="1600" b="1" dirty="0"/>
          </a:p>
          <a:p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" y="2438400"/>
            <a:ext cx="3352800" cy="1323439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Review and update replacement criteria for faculty, staff and instructional hardware/software in collaboration with the Academic </a:t>
            </a:r>
            <a:r>
              <a:rPr lang="en-US" sz="1600" b="1" dirty="0" smtClean="0"/>
              <a:t>IT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962400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Create a plan to develop and deploy applications for mobile (i.e. smartphone) </a:t>
            </a:r>
            <a:r>
              <a:rPr lang="en-US" sz="1600" b="1" dirty="0" smtClean="0"/>
              <a:t>devices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3986985"/>
            <a:ext cx="5638800" cy="83099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progress</a:t>
            </a:r>
          </a:p>
          <a:p>
            <a:endParaRPr lang="en-US" sz="1600" b="1" dirty="0"/>
          </a:p>
          <a:p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181599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Develop a plan </a:t>
            </a:r>
            <a:r>
              <a:rPr lang="en-US" sz="1600" b="1" dirty="0"/>
              <a:t>to create standards for future design and remodeling of learning </a:t>
            </a:r>
            <a:r>
              <a:rPr lang="en-US" sz="1600" b="1" dirty="0" smtClean="0"/>
              <a:t>spaces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1" y="5181598"/>
            <a:ext cx="5664199" cy="83099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Not started – </a:t>
            </a:r>
            <a:r>
              <a:rPr lang="en-US" sz="1600" dirty="0"/>
              <a:t>requires participation of Academic </a:t>
            </a:r>
            <a:r>
              <a:rPr lang="en-US" sz="1600" dirty="0" smtClean="0"/>
              <a:t>Technology </a:t>
            </a:r>
            <a:r>
              <a:rPr lang="en-US" sz="1600" dirty="0"/>
              <a:t>Committee</a:t>
            </a:r>
          </a:p>
          <a:p>
            <a:pPr lvl="0"/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32685"/>
            <a:ext cx="3352800" cy="1077218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and implement a risk analysis process for all significant components in our technology footprint.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1" y="2664140"/>
            <a:ext cx="5676900" cy="156966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Initial review of reported wireless issues – complete.</a:t>
            </a:r>
          </a:p>
          <a:p>
            <a:pPr lvl="0"/>
            <a:r>
              <a:rPr lang="en-US" sz="1600" dirty="0"/>
              <a:t> </a:t>
            </a:r>
          </a:p>
          <a:p>
            <a:pPr lvl="0"/>
            <a:r>
              <a:rPr lang="en-US" sz="1600" dirty="0"/>
              <a:t>Hired new staff to assist with wireless issues</a:t>
            </a:r>
          </a:p>
          <a:p>
            <a:pPr lvl="0"/>
            <a:r>
              <a:rPr lang="en-US" sz="1600" dirty="0"/>
              <a:t> </a:t>
            </a:r>
          </a:p>
          <a:p>
            <a:pPr lvl="0"/>
            <a:r>
              <a:rPr lang="en-US" sz="1600" dirty="0"/>
              <a:t>RFI in draft to solicit info from </a:t>
            </a:r>
            <a:r>
              <a:rPr lang="en-US" sz="1600" dirty="0" smtClean="0"/>
              <a:t>vendors</a:t>
            </a:r>
          </a:p>
          <a:p>
            <a:pPr lvl="0"/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1319985"/>
            <a:ext cx="5664200" cy="1077218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</a:t>
            </a:r>
            <a:r>
              <a:rPr lang="en-US" sz="1600" dirty="0"/>
              <a:t>Progress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" y="2684620"/>
            <a:ext cx="3352800" cy="1569660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plan to optimize wireless access for faculty, students and staff</a:t>
            </a:r>
            <a:r>
              <a:rPr lang="en-US" sz="1600" b="1" dirty="0" smtClean="0"/>
              <a:t>.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17430"/>
            <a:ext cx="3352800" cy="1323439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CSU Information Technology Catalog which contains a detailed inventory of all the significant technology components used at </a:t>
            </a:r>
            <a:r>
              <a:rPr lang="en-US" sz="1600" b="1" dirty="0" smtClean="0"/>
              <a:t>CSU.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3032539"/>
            <a:ext cx="5638800" cy="156966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Document process, present to ITC for adoption.</a:t>
            </a:r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48000"/>
            <a:ext cx="3352800" cy="1569660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robust technology change management process that will guide the introduction and changes to the hardware, software, and systems required to support CSU’s technology needs. 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912261"/>
            <a:ext cx="3352800" cy="1323439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robust technology lifecycle methodology for each type of technology component intended to be introduced into the technology footprint at CSU. 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1409698"/>
            <a:ext cx="5638800" cy="137160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Complete Step 1 – Core Enterprise Catalog</a:t>
            </a:r>
          </a:p>
          <a:p>
            <a:pPr lvl="0"/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4912261"/>
            <a:ext cx="5638800" cy="132343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dk1"/>
                </a:solidFill>
              </a:rPr>
              <a:t>Document methodology, populate plan document with components. Present to ITC.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Develop support </a:t>
            </a:r>
            <a:r>
              <a:rPr lang="en-US" sz="1600" b="1" dirty="0"/>
              <a:t>plans for every major component in our technology footprint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5199" y="2438400"/>
            <a:ext cx="5669280" cy="132343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 criteria with input from all stakeholders.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 plan – gain approval via ITC Policy process.</a:t>
            </a:r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1319984"/>
            <a:ext cx="5669280" cy="82296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Catalog existing  SLAs by major components – focusing on core enterprise technologies. Identify gaps to be filled.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" y="2438400"/>
            <a:ext cx="3352800" cy="1323439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Review and update replacement criteria for faculty, staff and instructional hardware/software in collaboration with the Academic </a:t>
            </a:r>
            <a:r>
              <a:rPr lang="en-US" sz="1600" b="1" dirty="0" smtClean="0"/>
              <a:t>IT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962400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Create a plan to develop and deploy applications for mobile (i.e. smartphone) </a:t>
            </a:r>
            <a:r>
              <a:rPr lang="en-US" sz="1600" b="1" dirty="0" smtClean="0"/>
              <a:t>devices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3986985"/>
            <a:ext cx="5669280" cy="132343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Conduct Peer review of successful native apps.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Begin discussions with faculty and students as to needs/wishes.</a:t>
            </a:r>
          </a:p>
          <a:p>
            <a:endParaRPr lang="en-US" sz="1600" b="1" dirty="0"/>
          </a:p>
          <a:p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181598"/>
            <a:ext cx="3352800" cy="1097280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Develop a plan </a:t>
            </a:r>
            <a:r>
              <a:rPr lang="en-US" sz="1600" b="1" dirty="0"/>
              <a:t>to create standards for future design and remodeling of learning </a:t>
            </a:r>
            <a:r>
              <a:rPr lang="en-US" sz="1600" b="1" dirty="0" smtClean="0"/>
              <a:t>spaces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05199" y="5181598"/>
            <a:ext cx="5669280" cy="1077218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Activate Academic Technology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 cu</a:t>
            </a:r>
            <a:r>
              <a:rPr lang="en-US" sz="1600" dirty="0"/>
              <a:t>rrent space per criteria agreed upon by </a:t>
            </a:r>
            <a:r>
              <a:rPr lang="en-US" sz="1600" dirty="0" smtClean="0"/>
              <a:t>stakeholders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Identify successes of peer institutions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6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32685"/>
            <a:ext cx="3352800" cy="1077218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and implement a risk analysis process for all significant components in our technology footprint.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2664140"/>
            <a:ext cx="5694680" cy="1077218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Publish RFI in Summer 2014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 plan to deal with infrastructure using resources – Q1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Gain ITC approval – Q2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Edit Plan per RFI knowledge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1319985"/>
            <a:ext cx="5669280" cy="1077218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Document and review current processes/criteria with ITC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Amend and review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Publish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" y="2684620"/>
            <a:ext cx="3352800" cy="1077218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plan to optimize wireless access for faculty, students and staff</a:t>
            </a:r>
            <a:r>
              <a:rPr lang="en-US" sz="1600" b="1" dirty="0" smtClean="0"/>
              <a:t>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3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7467600" cy="2286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524000" cy="2286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066799"/>
            <a:ext cx="7467600" cy="38472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1066800"/>
            <a:ext cx="6934200" cy="3231654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 C:  Support &amp;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/>
              <a:t>Effectively support market-driven technologies employed by the campus community </a:t>
            </a:r>
            <a:r>
              <a:rPr lang="en-US" sz="2200" dirty="0"/>
              <a:t>to support their diverse work, educational and social activities</a:t>
            </a:r>
            <a:r>
              <a:rPr lang="en-US" sz="2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/>
              <a:t>Create a training and support infrastructure </a:t>
            </a:r>
            <a:r>
              <a:rPr lang="en-US" sz="2200" dirty="0"/>
              <a:t>that prepares campus community members to succeed and addresses the variety of needs of a diverse population</a:t>
            </a:r>
            <a:r>
              <a:rPr lang="en-US" sz="2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/>
              <a:t>Provide knowledge-sharing tools and processes </a:t>
            </a:r>
            <a:r>
              <a:rPr lang="en-US" sz="2200" dirty="0"/>
              <a:t>to support sharing of best practices and lessons learned.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676400" y="5029200"/>
            <a:ext cx="7467600" cy="175260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0732" y="5105400"/>
            <a:ext cx="25173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Committee Members: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Paul Bailey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Dolores </a:t>
            </a:r>
            <a:r>
              <a:rPr lang="en-US" sz="2000" dirty="0"/>
              <a:t>Cox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Shannon Thomas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64444" y="5105400"/>
            <a:ext cx="2707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Jason Burns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Jill 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Karen LaMarsh-Chair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8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3352800" cy="2918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1319983"/>
            <a:ext cx="3352800" cy="5120640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/>
              <a:t>Effectively support market-driven technologies employed by the campus community 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dirty="0"/>
              <a:t>WebEx </a:t>
            </a:r>
            <a:r>
              <a:rPr lang="en-US" dirty="0" smtClean="0"/>
              <a:t>bandwidth </a:t>
            </a:r>
            <a:r>
              <a:rPr lang="en-US" dirty="0"/>
              <a:t>and audio issues resolved. </a:t>
            </a:r>
            <a:endParaRPr lang="en-US" dirty="0" smtClean="0"/>
          </a:p>
          <a:p>
            <a:pPr marL="342900" lvl="0" indent="-342900">
              <a:buFont typeface="+mj-lt"/>
              <a:buAutoNum type="alphaUcPeriod"/>
            </a:pPr>
            <a:endParaRPr lang="en-US" dirty="0" smtClean="0"/>
          </a:p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Investigate UWG implementation of E-core and D2L</a:t>
            </a:r>
          </a:p>
          <a:p>
            <a:pPr marL="342900" lvl="0" indent="-342900">
              <a:buFont typeface="+mj-lt"/>
              <a:buAutoNum type="alphaUcPeriod"/>
            </a:pP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US" dirty="0"/>
              <a:t>Extended support </a:t>
            </a:r>
            <a:r>
              <a:rPr lang="en-US" dirty="0" smtClean="0"/>
              <a:t>assessment</a:t>
            </a:r>
          </a:p>
          <a:p>
            <a:pPr marL="342900" lvl="0" indent="-342900">
              <a:buFont typeface="+mj-lt"/>
              <a:buAutoNum type="alphaUcPeriod"/>
            </a:pPr>
            <a:endParaRPr lang="en-US" dirty="0" smtClean="0"/>
          </a:p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Customer service quality</a:t>
            </a:r>
          </a:p>
          <a:p>
            <a:pPr marL="342900" lvl="0" indent="-342900">
              <a:buFont typeface="+mj-lt"/>
              <a:buAutoNum type="alphaUcPeriod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1295400"/>
            <a:ext cx="5638800" cy="513986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endParaRPr lang="en-US" sz="1600" dirty="0" smtClean="0"/>
          </a:p>
          <a:p>
            <a:pPr marL="342900" lvl="0" indent="-342900">
              <a:buFont typeface="+mj-lt"/>
              <a:buAutoNum type="alphaUcPeriod"/>
            </a:pPr>
            <a:endParaRPr lang="en-US" sz="1600" dirty="0" smtClean="0"/>
          </a:p>
          <a:p>
            <a:pPr marL="342900" lvl="0" indent="-342900">
              <a:buFont typeface="+mj-lt"/>
              <a:buAutoNum type="alphaUcPeriod"/>
            </a:pP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Completed. CID website has WebEx support from vendor</a:t>
            </a:r>
          </a:p>
          <a:p>
            <a:pPr marL="342900" lvl="0" indent="-342900">
              <a:buFont typeface="+mj-lt"/>
              <a:buAutoNum type="alphaUcPeriod"/>
            </a:pPr>
            <a:endParaRPr lang="en-US" dirty="0" smtClean="0"/>
          </a:p>
          <a:p>
            <a:pPr marL="342900" lvl="0" indent="-342900">
              <a:buFont typeface="+mj-lt"/>
              <a:buAutoNum type="alphaUcPeriod" startAt="2"/>
            </a:pPr>
            <a:r>
              <a:rPr lang="en-US" dirty="0" smtClean="0"/>
              <a:t>Completed. CID website with LMS documentation and training.</a:t>
            </a:r>
          </a:p>
          <a:p>
            <a:pPr marL="342900" lvl="0" indent="-342900">
              <a:buFont typeface="+mj-lt"/>
              <a:buAutoNum type="alphaUcPeriod" startAt="2"/>
            </a:pPr>
            <a:endParaRPr lang="en-US" dirty="0"/>
          </a:p>
          <a:p>
            <a:pPr marL="342900" lvl="0" indent="-342900">
              <a:buFont typeface="+mj-lt"/>
              <a:buAutoNum type="alphaUcPeriod" startAt="2"/>
            </a:pPr>
            <a:endParaRPr lang="en-US" dirty="0" smtClean="0"/>
          </a:p>
          <a:p>
            <a:pPr marL="342900" lvl="0" indent="-342900">
              <a:buFont typeface="+mj-lt"/>
              <a:buAutoNum type="alphaUcPeriod" startAt="2"/>
            </a:pPr>
            <a:r>
              <a:rPr lang="en-US" dirty="0"/>
              <a:t>Online survey conducted and closed on 4.17.14. Results to be analyzed and presented to </a:t>
            </a:r>
            <a:r>
              <a:rPr lang="en-US" dirty="0" smtClean="0"/>
              <a:t>ITC</a:t>
            </a:r>
          </a:p>
          <a:p>
            <a:pPr marL="342900" lvl="0" indent="-342900">
              <a:buFont typeface="+mj-lt"/>
              <a:buAutoNum type="alphaUcPeriod" startAt="2"/>
            </a:pPr>
            <a:endParaRPr lang="en-US" dirty="0" smtClean="0"/>
          </a:p>
          <a:p>
            <a:pPr marL="342900" lvl="0" indent="-342900">
              <a:buFont typeface="+mj-lt"/>
              <a:buAutoNum type="alphaUcPeriod" startAt="2"/>
            </a:pPr>
            <a:r>
              <a:rPr lang="en-US" dirty="0" smtClean="0"/>
              <a:t>In process. Dashboard being developed and will be presented to ITC in June.</a:t>
            </a:r>
          </a:p>
          <a:p>
            <a:pPr lvl="0"/>
            <a:r>
              <a:rPr lang="en-US" sz="1600" dirty="0" smtClean="0"/>
              <a:t> </a:t>
            </a: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endParaRPr lang="en-US" sz="1600" dirty="0"/>
          </a:p>
          <a:p>
            <a:pPr lvl="0"/>
            <a:endParaRPr lang="en-US" sz="1600" dirty="0"/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3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319985"/>
            <a:ext cx="5638800" cy="5047535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319986"/>
            <a:ext cx="3352800" cy="29472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5047536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/>
              <a:t>Create a training and support </a:t>
            </a:r>
            <a:r>
              <a:rPr lang="en-US" b="1" dirty="0" smtClean="0"/>
              <a:t>infrastructure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 DNN is not user-friendly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Online skills assessment for students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lphaUcPeriod" startAt="2"/>
            </a:pPr>
            <a:endParaRPr lang="en-US" dirty="0" smtClean="0"/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New systems requested:  Degree Works, Student Success, and Dragon Speaking</a:t>
            </a:r>
          </a:p>
          <a:p>
            <a:endParaRPr lang="en-US" dirty="0"/>
          </a:p>
          <a:p>
            <a:pPr marL="342900" indent="-342900">
              <a:buFont typeface="+mj-lt"/>
              <a:buAutoNum type="alphaUcPeriod" startAt="2"/>
            </a:pP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455563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05201" y="1862356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DNN </a:t>
            </a:r>
            <a:r>
              <a:rPr lang="en-US" dirty="0"/>
              <a:t>and D2L training with effective tutorials and FAQs </a:t>
            </a:r>
            <a:r>
              <a:rPr lang="en-US" dirty="0" smtClean="0"/>
              <a:t>are provided</a:t>
            </a:r>
            <a:r>
              <a:rPr lang="en-US" dirty="0"/>
              <a:t>. Once a month DNN training as </a:t>
            </a:r>
            <a:r>
              <a:rPr lang="en-US" dirty="0" smtClean="0"/>
              <a:t>       refreshers </a:t>
            </a:r>
            <a:r>
              <a:rPr lang="en-US" dirty="0"/>
              <a:t>for those that need help has </a:t>
            </a:r>
            <a:r>
              <a:rPr lang="en-US" dirty="0" smtClean="0"/>
              <a:t>been implemented</a:t>
            </a:r>
            <a:r>
              <a:rPr lang="en-US" dirty="0"/>
              <a:t>. May try identifying the Faculty Super User’s </a:t>
            </a:r>
            <a:r>
              <a:rPr lang="en-US" dirty="0" smtClean="0"/>
              <a:t>Group </a:t>
            </a:r>
            <a:r>
              <a:rPr lang="en-US" dirty="0"/>
              <a:t>to help facilitate and promote increase use of </a:t>
            </a:r>
            <a:r>
              <a:rPr lang="en-US" dirty="0" smtClean="0"/>
              <a:t>functionalities (contact </a:t>
            </a:r>
            <a:r>
              <a:rPr lang="en-US" dirty="0"/>
              <a:t>information </a:t>
            </a:r>
            <a:r>
              <a:rPr lang="en-US" dirty="0" smtClean="0"/>
              <a:t>and </a:t>
            </a:r>
            <a:r>
              <a:rPr lang="en-US" dirty="0"/>
              <a:t>office </a:t>
            </a:r>
            <a:r>
              <a:rPr lang="en-US" dirty="0" smtClean="0"/>
              <a:t>hours already on campus site).</a:t>
            </a:r>
            <a:endParaRPr lang="en-US" dirty="0"/>
          </a:p>
          <a:p>
            <a:pPr marL="342900" indent="-342900">
              <a:buAutoNum type="alphaUcPeriod" startAt="2"/>
            </a:pPr>
            <a:r>
              <a:rPr lang="en-US" dirty="0" smtClean="0"/>
              <a:t>Negotiation </a:t>
            </a:r>
            <a:r>
              <a:rPr lang="en-US" dirty="0"/>
              <a:t>and arrangements are being made to </a:t>
            </a:r>
            <a:r>
              <a:rPr lang="en-US" dirty="0" smtClean="0"/>
              <a:t>make Smarter </a:t>
            </a:r>
            <a:r>
              <a:rPr lang="en-US" dirty="0"/>
              <a:t>Measure available to campus through SRS </a:t>
            </a:r>
            <a:r>
              <a:rPr lang="en-US" dirty="0" smtClean="0"/>
              <a:t>to assess </a:t>
            </a:r>
            <a:r>
              <a:rPr lang="en-US" dirty="0"/>
              <a:t>online learning readiness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C.  Degree </a:t>
            </a:r>
            <a:r>
              <a:rPr lang="en-US" dirty="0"/>
              <a:t>Works training for 150 people completed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/>
              <a:t/>
            </a:r>
            <a:br>
              <a:rPr lang="en-US"/>
            </a:b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3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319985"/>
            <a:ext cx="5638800" cy="196977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Completed. Access to student date from Banner may </a:t>
            </a:r>
            <a:r>
              <a:rPr lang="en-US" dirty="0">
                <a:solidFill>
                  <a:schemeClr val="tx1"/>
                </a:solidFill>
              </a:rPr>
              <a:t>be granted by Administrative </a:t>
            </a:r>
            <a:r>
              <a:rPr lang="en-US" dirty="0" smtClean="0">
                <a:solidFill>
                  <a:schemeClr val="tx1"/>
                </a:solidFill>
              </a:rPr>
              <a:t>Systems.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1969770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/>
              <a:t>Provide knowledge-sharing tools and processes </a:t>
            </a:r>
            <a:endParaRPr lang="en-US" b="1" dirty="0" smtClean="0"/>
          </a:p>
          <a:p>
            <a:endParaRPr lang="en-US" sz="1600" dirty="0"/>
          </a:p>
          <a:p>
            <a:pPr lvl="0"/>
            <a:r>
              <a:rPr lang="en-US" dirty="0" smtClean="0"/>
              <a:t>Common data sets for advising, enrollments, and access for power users.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0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34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Proposed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1308318"/>
            <a:ext cx="3352800" cy="3600986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Effectively support market-driven technologies employed by the campus community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1308318"/>
            <a:ext cx="5562600" cy="3600986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Develop Faculty Super User Group to create </a:t>
            </a:r>
            <a:r>
              <a:rPr lang="en-US" dirty="0"/>
              <a:t>best practices for D2L and </a:t>
            </a:r>
            <a:r>
              <a:rPr lang="en-US" dirty="0" smtClean="0"/>
              <a:t>DNN.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Partner with IT Academic Committee to determine priorities.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Student online skills assessment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Applications training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Wireless access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LMS faculty access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LANDesk support of MAC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Respondus</a:t>
            </a:r>
            <a:r>
              <a:rPr lang="en-US" dirty="0" smtClean="0"/>
              <a:t> training for faculty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/>
          </a:p>
          <a:p>
            <a:pPr lvl="1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2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7467600" cy="2286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524000" cy="2286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066800"/>
            <a:ext cx="7010400" cy="3600986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Mission</a:t>
            </a:r>
            <a:endParaRPr lang="en-US" sz="2800" b="1" dirty="0" smtClean="0"/>
          </a:p>
          <a:p>
            <a:r>
              <a:rPr lang="en-US" sz="2800" dirty="0" smtClean="0"/>
              <a:t>Provide a reliable, effective information technology environment supported by transparent governance and policies, budgets, and practices that support and foster innovation, operational efficiencies, and exceptional support and services to the campus community. 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1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34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Proposed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0233" y="1295400"/>
            <a:ext cx="3352800" cy="3059906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Create a training and support infrastructure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308318"/>
            <a:ext cx="5638800" cy="3046988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lvl="0" indent="-342900">
              <a:buAutoNum type="alphaUcPeriod"/>
            </a:pPr>
            <a:r>
              <a:rPr lang="en-US" dirty="0" smtClean="0"/>
              <a:t>Provide </a:t>
            </a:r>
            <a:r>
              <a:rPr lang="en-US" dirty="0"/>
              <a:t>training to support new Bring Your Own Device (BYOD) </a:t>
            </a:r>
            <a:r>
              <a:rPr lang="en-US" dirty="0" smtClean="0"/>
              <a:t>policy.</a:t>
            </a:r>
          </a:p>
          <a:p>
            <a:pPr marL="342900" lvl="0" indent="-342900">
              <a:buAutoNum type="alphaUcPeriod"/>
            </a:pPr>
            <a:r>
              <a:rPr lang="en-US" dirty="0" smtClean="0"/>
              <a:t>OITS </a:t>
            </a:r>
            <a:r>
              <a:rPr lang="en-US" dirty="0"/>
              <a:t>Staffing issues - Extended support assessment, Peer institution support models, IT Staff retention, IT student </a:t>
            </a:r>
            <a:r>
              <a:rPr lang="en-US" dirty="0" smtClean="0"/>
              <a:t>staffing.</a:t>
            </a:r>
          </a:p>
          <a:p>
            <a:pPr marL="342900" lvl="0" indent="-342900">
              <a:buAutoNum type="alphaUcPeriod"/>
            </a:pPr>
            <a:r>
              <a:rPr lang="en-US" dirty="0" smtClean="0"/>
              <a:t>Monitor </a:t>
            </a:r>
            <a:r>
              <a:rPr lang="en-US" dirty="0"/>
              <a:t>HUB trouble ticket reports and implement best practices to </a:t>
            </a:r>
            <a:r>
              <a:rPr lang="en-US" dirty="0" smtClean="0"/>
              <a:t>resolve.</a:t>
            </a:r>
          </a:p>
          <a:p>
            <a:pPr marL="342900" lvl="0" indent="-342900">
              <a:buAutoNum type="alphaUcPeriod"/>
            </a:pPr>
            <a:r>
              <a:rPr lang="en-US" dirty="0" smtClean="0"/>
              <a:t>Develop </a:t>
            </a:r>
            <a:r>
              <a:rPr lang="en-US" dirty="0"/>
              <a:t>training and certification opportunities.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/>
          </a:p>
          <a:p>
            <a:pPr lvl="1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9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34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Proposed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0233" y="1295399"/>
            <a:ext cx="3352800" cy="4476191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Provide knowledge-sharing tools and processes.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308318"/>
            <a:ext cx="5638800" cy="4463273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ea typeface="Calibri"/>
                <a:cs typeface="Times New Roman"/>
              </a:rPr>
              <a:t>Create a communication plan to disseminate information and updates. 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ea typeface="Calibri"/>
                <a:cs typeface="Times New Roman"/>
              </a:rPr>
              <a:t>Possibly hold Technology Town Hall Meetings for proposed topics - IT ordering process, Google drive, Dropbox, apps supported  by campus. 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ea typeface="Calibri"/>
                <a:cs typeface="Times New Roman"/>
              </a:rPr>
              <a:t>We need to develop a list of available BANNER queries and a campus wide communication on how to use them and obtain access permissions. Training can be facilitated by the Support &amp; Services Committee. </a:t>
            </a:r>
            <a:endParaRPr lang="en-US" sz="12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</a:pPr>
            <a:r>
              <a:rPr lang="en-US" dirty="0">
                <a:ea typeface="Calibri"/>
                <a:cs typeface="Times New Roman"/>
              </a:rPr>
              <a:t>Possibly create a Faculty User Group for Crystal </a:t>
            </a:r>
            <a:r>
              <a:rPr lang="en-US" dirty="0" smtClean="0">
                <a:ea typeface="Calibri"/>
                <a:cs typeface="Times New Roman"/>
              </a:rPr>
              <a:t>Reports.</a:t>
            </a:r>
            <a:endParaRPr lang="en-US" sz="1200" dirty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/>
          </a:p>
          <a:p>
            <a:pPr lvl="1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4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7467600" cy="2286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524000" cy="2286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066799"/>
            <a:ext cx="7467600" cy="38472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066800"/>
            <a:ext cx="6934200" cy="384720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 D: OPERATIONS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Leverage </a:t>
            </a:r>
            <a:r>
              <a:rPr lang="en-US" sz="2400" b="1" dirty="0"/>
              <a:t>IT </a:t>
            </a:r>
            <a:r>
              <a:rPr lang="en-US" sz="2400" dirty="0"/>
              <a:t>to improve the effectiveness and efficiency of academic programs, campus operations, and other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Implement </a:t>
            </a:r>
            <a:r>
              <a:rPr lang="en-US" sz="2400" b="1" dirty="0"/>
              <a:t>continuous improvement </a:t>
            </a:r>
            <a:r>
              <a:rPr lang="en-US" sz="2400" dirty="0"/>
              <a:t>of knowledge and information management concerning teaching, research, operations and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Expand </a:t>
            </a:r>
            <a:r>
              <a:rPr lang="en-US" sz="2400" b="1" dirty="0"/>
              <a:t>use of information technology </a:t>
            </a:r>
            <a:r>
              <a:rPr lang="en-US" sz="2400" dirty="0"/>
              <a:t>to improve decision making by providing simpler and more reliable access to information and knowledge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89100" y="5105400"/>
            <a:ext cx="7454900" cy="1631216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Committee </a:t>
            </a:r>
            <a:r>
              <a:rPr lang="en-US" sz="2000" b="1" dirty="0"/>
              <a:t>Members</a:t>
            </a:r>
            <a:r>
              <a:rPr lang="en-US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Jason </a:t>
            </a:r>
            <a:r>
              <a:rPr lang="en-US" sz="2000" dirty="0"/>
              <a:t>Burns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Joshua Davis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Gordon </a:t>
            </a:r>
            <a:r>
              <a:rPr lang="en-US" sz="2000" dirty="0" smtClean="0"/>
              <a:t>Baker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Jeff </a:t>
            </a:r>
            <a:r>
              <a:rPr lang="en-US" sz="2000" dirty="0"/>
              <a:t>Jacobs - </a:t>
            </a:r>
            <a:r>
              <a:rPr lang="en-US" sz="2000" dirty="0" smtClean="0"/>
              <a:t>Chair</a:t>
            </a:r>
            <a:endParaRPr lang="en-US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9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318975"/>
            <a:ext cx="5638800" cy="157067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3076563"/>
            <a:ext cx="5638800" cy="193499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3352800" cy="1594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1569660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Create </a:t>
            </a:r>
            <a:r>
              <a:rPr lang="en-US" sz="1600" b="1" dirty="0"/>
              <a:t>a plan to develop a medium and process for knowledge exchange to foster communities of practice employed by students, faculty and staff to share lessons learned and to access support from their peers.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1570671"/>
            <a:ext cx="5562600" cy="83099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Limited information gathered from administrative heads; defer to FY 2015.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0" y="3076564"/>
            <a:ext cx="3352801" cy="1934990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01" y="31242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Implement self-service for basic IT support; campus learning systems (i.e. Desire2Learn, </a:t>
            </a:r>
            <a:r>
              <a:rPr lang="en-US" sz="1600" b="1" dirty="0" err="1"/>
              <a:t>Degreeworks</a:t>
            </a:r>
            <a:r>
              <a:rPr lang="en-US" sz="1600" b="1" dirty="0"/>
              <a:t>); support services, etc. - for students, faculty and staff. Aim for creating efficient, effective and convenient services online, anytime.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3300" y="3216342"/>
            <a:ext cx="552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Deferred to FY 2015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68900"/>
            <a:ext cx="5638800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2500" y="5238234"/>
            <a:ext cx="486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Deferred to FY 2015 – Academic Technology Committee 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0" y="5151610"/>
            <a:ext cx="3352801" cy="1195215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401" y="5199246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Implement process to accelerate incorporation of technology to enhance teaching effectiveness (online, hybrid, traditional classes).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5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293572"/>
            <a:ext cx="5638800" cy="212466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1293573"/>
            <a:ext cx="3352801" cy="2124669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" y="1295400"/>
            <a:ext cx="3352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Improve access to online resources and provide instruction to continually improve the capability of students to employ online resources efficiently; to discern the quality of information presented; and to synthesize knowledge from many </a:t>
            </a:r>
            <a:r>
              <a:rPr lang="en-US" sz="1600" b="1" dirty="0" smtClean="0"/>
              <a:t>resources.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38700" y="1356139"/>
            <a:ext cx="552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Smarter Measure contract identified -- FY 2015 - Work with CID, </a:t>
            </a:r>
            <a:r>
              <a:rPr lang="en-US" sz="1600" dirty="0" smtClean="0"/>
              <a:t>etc. </a:t>
            </a:r>
            <a:r>
              <a:rPr lang="en-US" sz="1600" dirty="0"/>
              <a:t>to design and implement pilot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400"/>
            <a:ext cx="34258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15035"/>
            <a:ext cx="5638800" cy="161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4214" y="3615035"/>
            <a:ext cx="5331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Analysis of Procurement process complete -- Implementation of automation on hold until IT resources made available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318975"/>
            <a:ext cx="5638800" cy="157067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3076563"/>
            <a:ext cx="5638800" cy="178731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3352800" cy="1594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Create </a:t>
            </a:r>
            <a:r>
              <a:rPr lang="en-US" sz="1600" b="1" dirty="0"/>
              <a:t>a plan to develop a medium and process for knowledge exchange to foster communities of practice employed by students, faculty and staff to share lessons learned and to access support from their peers.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12954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Enlist various stakeholders and constituencies to outline areas of interest and preferred mediums of information exchange.</a:t>
            </a:r>
          </a:p>
          <a:p>
            <a:pPr lvl="0"/>
            <a:endParaRPr lang="en-US" sz="1600" dirty="0"/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048000"/>
            <a:ext cx="3352800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Implement self-service for basic IT support; campus learning systems (i.e. Desire2Learn, </a:t>
            </a:r>
            <a:r>
              <a:rPr lang="en-US" sz="1600" b="1" dirty="0" err="1"/>
              <a:t>Degreeworks</a:t>
            </a:r>
            <a:r>
              <a:rPr lang="en-US" sz="1600" b="1" dirty="0"/>
              <a:t>); support services, etc. - for students, faculty and staff. Aim for creating efficient, effective and convenient services online, anytime.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200" y="3124200"/>
            <a:ext cx="5529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Initial dashboard metrics from HUB identified.  </a:t>
            </a:r>
            <a:r>
              <a:rPr lang="en-US" sz="1600" dirty="0" smtClean="0"/>
              <a:t>Collaborate </a:t>
            </a:r>
            <a:r>
              <a:rPr lang="en-US" sz="1600" dirty="0"/>
              <a:t>with HUB services to assess current service delivery, customer services feedback, and goals for service enhancement.  This may involved campus-wide assessment of all affected constituencies.</a:t>
            </a:r>
          </a:p>
          <a:p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79816"/>
            <a:ext cx="5638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105400"/>
            <a:ext cx="4463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Work with new - Academic Technology Committee.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0" y="5079815"/>
            <a:ext cx="33528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1600" b="1" dirty="0"/>
              <a:t>Implement process to accelerate incorporation of technology to enhance teaching effectiveness (online, hybrid, traditional classes).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4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293572"/>
            <a:ext cx="5638800" cy="212466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04534"/>
            <a:ext cx="3352799" cy="206210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Improve access to online resources and provide instruction to continually improve the capability of students to employ online resources efficiently; to discern the quality of information presented; and to synthesize knowledge from many </a:t>
            </a:r>
            <a:r>
              <a:rPr lang="en-US" sz="1600" b="1" dirty="0" smtClean="0"/>
              <a:t>resources.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38700" y="1356139"/>
            <a:ext cx="552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Monitor pilot implementation, work with CID and others to assess online training tools to help students acquire necessary skills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67435"/>
            <a:ext cx="5638800" cy="156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3817203"/>
            <a:ext cx="5331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Implement procurement process improvements.  Identify other areas of improvement -- </a:t>
            </a:r>
          </a:p>
          <a:p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0" y="3764340"/>
            <a:ext cx="3389313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1600" b="1" dirty="0"/>
              <a:t>Provide online processes to capture information currently captured in paper form with an emphasis on improved efficiencies through review and automation of workflow, data capture and data analysis.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7467600" cy="2286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524000" cy="2286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066800"/>
            <a:ext cx="7010400" cy="2308324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Four Subcommittees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Goal A: Governance &amp;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Goal B: IT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Goal C: Support &amp;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Goal D: Operations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7467600" cy="2286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524000" cy="2286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066800"/>
            <a:ext cx="7467600" cy="384720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 A: Governance &amp;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Establish an Information Technology Council </a:t>
            </a:r>
            <a:r>
              <a:rPr lang="en-US" sz="2400" dirty="0" smtClean="0"/>
              <a:t>for review and recommendations regarding IT policies, project requests, and budgets.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Align IT operating budgets and project requests </a:t>
            </a:r>
            <a:r>
              <a:rPr lang="en-US" sz="2400" dirty="0" smtClean="0"/>
              <a:t>with University strategic goals.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Create awareness </a:t>
            </a:r>
            <a:r>
              <a:rPr lang="en-US" sz="2400" dirty="0" smtClean="0"/>
              <a:t>of the needs of the University community for  IT support through discussions of global technology trends in higher education and local technology needs.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5029200"/>
            <a:ext cx="7467600" cy="175260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0732" y="5105400"/>
            <a:ext cx="2517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Committee Members: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Scott Butterfield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Naulbert Nolan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John Bryan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64444" y="5105400"/>
            <a:ext cx="2932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Jeff Jacobs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Norman Grizzell - Chair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9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318975"/>
            <a:ext cx="5638800" cy="3047998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4504731"/>
            <a:ext cx="5638800" cy="188142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3046988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Create ITC web page 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 smtClean="0"/>
              <a:t>Establish </a:t>
            </a:r>
            <a:r>
              <a:rPr lang="en-US" sz="1600" dirty="0"/>
              <a:t>Year End project requests </a:t>
            </a:r>
            <a:r>
              <a:rPr lang="en-US" sz="1600" dirty="0" smtClean="0"/>
              <a:t>deadlines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/>
              <a:t>Recommend </a:t>
            </a:r>
            <a:r>
              <a:rPr lang="en-US" sz="1600" dirty="0"/>
              <a:t>IT projects</a:t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Refine IT project risk assessment and rating tool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1570671"/>
            <a:ext cx="5562600" cy="2554545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A robust website has been developed (</a:t>
            </a:r>
            <a:r>
              <a:rPr lang="en-US" sz="1600" u="sng" dirty="0">
                <a:hlinkClick r:id="rId3"/>
              </a:rPr>
              <a:t>http://www.clayton.edu/itc</a:t>
            </a:r>
            <a:r>
              <a:rPr lang="en-US" sz="1600" dirty="0" smtClean="0"/>
              <a:t>).  Website </a:t>
            </a:r>
            <a:r>
              <a:rPr lang="en-US" sz="1600" dirty="0"/>
              <a:t>has recently been redesigned to encourage better engagement of campus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“Did You Know” topics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Links pointing to documents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IT Equipment Procurement  and Support Services projects lead by Georgia Institute of Technology’s Enterprise Innovation Institute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IT Request process documents available on the ITC website 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0" y="4504731"/>
            <a:ext cx="3352801" cy="1881427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456456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Implement 5 Year OITS strategic budget and planning process</a:t>
            </a:r>
          </a:p>
          <a:p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38700" y="4567297"/>
            <a:ext cx="5529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Conducted campus wide department by department inventory of IT equipment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IT Equipment Replacement Funding Budget Request Process developed with Business Operations/Budget And Finance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Student Technology Fee request for FY2015 completed and submitted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OITS budget request completed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318974"/>
            <a:ext cx="5638800" cy="3047997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4495801"/>
            <a:ext cx="5638800" cy="893562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3046988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Review all existing IT policies and align with BOR and CSU plans and policies. 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IT Procurement Process mapping and realignment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Established new IT small-purchase accounts for improved tracking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Appropriate use by students, staff, and faculty of social media and other emerging technologies</a:t>
            </a:r>
            <a:r>
              <a:rPr lang="en-US" sz="1600" dirty="0" smtClean="0"/>
              <a:t>.</a:t>
            </a: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Bring Your Own Device (BYOD)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20574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Completed Nov. 2013</a:t>
            </a:r>
            <a:br>
              <a:rPr lang="en-US" sz="1600" dirty="0"/>
            </a:b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Implemented March 2014</a:t>
            </a:r>
            <a:br>
              <a:rPr lang="en-US" sz="1600" dirty="0"/>
            </a:b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Guidelines currently in place. External Relations has been researching policy content and hopes to have new policies in place by the end of spring 2014</a:t>
            </a:r>
            <a:r>
              <a:rPr lang="en-US" sz="1600" dirty="0" smtClean="0"/>
              <a:t>.</a:t>
            </a: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BOR Target Oct. 2014; will become 2015 project for implementation.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0" y="4495801"/>
            <a:ext cx="3352801" cy="893562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455563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and ratify ITC Charter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8700" y="4558366"/>
            <a:ext cx="552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Completed and signed Jan. 2014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Annual review and revisions will be performed at May G&amp;B meeting.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7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0686" y="3429000"/>
            <a:ext cx="5613314" cy="251460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Recruiting to begin right away with plans to begin Fall </a:t>
            </a:r>
            <a:r>
              <a:rPr lang="en-US" sz="1600" dirty="0" smtClean="0">
                <a:solidFill>
                  <a:schemeClr val="tx1"/>
                </a:solidFill>
              </a:rPr>
              <a:t>2014. Possible topics include: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Shared funding of software purchases, as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ADA compliance of systems output (reports, web pages,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Dropbox policies concerning storage of protected information (FERPA, HIPPA, credit card info,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Inventory control/loss prevention of CSU-owned laptops in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Establish policy concerning the purchase of user training for new software purchases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34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 Proposed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399"/>
            <a:ext cx="3352800" cy="1828801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131998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Implement </a:t>
            </a:r>
            <a:r>
              <a:rPr lang="en-US" sz="1600" b="1" dirty="0" smtClean="0"/>
              <a:t>Policies and Procedures</a:t>
            </a:r>
            <a:endParaRPr lang="en-US" sz="1600" b="1" dirty="0"/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0" y="3429001"/>
            <a:ext cx="3352800" cy="2514599"/>
          </a:xfrm>
          <a:prstGeom prst="rect">
            <a:avLst/>
          </a:prstGeom>
          <a:gradFill flip="none" rotWithShape="1">
            <a:gsLst>
              <a:gs pos="0">
                <a:srgbClr val="AC283B">
                  <a:tint val="66000"/>
                  <a:satMod val="160000"/>
                </a:srgbClr>
              </a:gs>
              <a:gs pos="50000">
                <a:srgbClr val="AC283B">
                  <a:tint val="44500"/>
                  <a:satMod val="160000"/>
                </a:srgbClr>
              </a:gs>
              <a:gs pos="100000">
                <a:srgbClr val="AC283B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4" y="3429001"/>
            <a:ext cx="322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Develop Academic IT Advisory Council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3530686" y="1302156"/>
            <a:ext cx="5613314" cy="1815882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BYOD policy implementation process currently under review by CIOs. Mandatory CSU IT Security Training will be required.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Laptop policy will be reviewed.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Other existing policies will be selected for review. </a:t>
            </a:r>
            <a:endParaRPr lang="en-US" sz="1600" dirty="0" smtClean="0"/>
          </a:p>
          <a:p>
            <a:pPr marL="342900" lvl="0" indent="-342900">
              <a:buFont typeface="+mj-lt"/>
              <a:buAutoNum type="alphaUcPeriod"/>
            </a:pP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endParaRPr lang="en-US" sz="1600" dirty="0" smtClean="0"/>
          </a:p>
          <a:p>
            <a:pPr marL="342900" lvl="0" indent="-342900">
              <a:buFont typeface="+mj-lt"/>
              <a:buAutoNum type="alphaUcPeriod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6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7467600" cy="2286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524000" cy="228600"/>
          </a:xfrm>
          <a:prstGeom prst="rect">
            <a:avLst/>
          </a:prstGeom>
          <a:solidFill>
            <a:srgbClr val="AC2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066800"/>
            <a:ext cx="6849868" cy="3600986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 </a:t>
            </a:r>
            <a:r>
              <a:rPr lang="en-US" sz="2800" b="1" dirty="0"/>
              <a:t>B</a:t>
            </a:r>
            <a:r>
              <a:rPr lang="en-US" sz="2800" b="1" dirty="0" smtClean="0"/>
              <a:t>: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Develop </a:t>
            </a:r>
            <a:r>
              <a:rPr lang="en-US" sz="2000" b="1" dirty="0"/>
              <a:t>a system support plan for each technology including details concerning staffing, service level agreements, and appropriate documentation.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 and implement a management methodology that includes lifecycle planning, risk management, change management, and inventory management, to provide reliable access to information resources.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Provide a means for integrating appropriate technology trends and user preferences into planned infrastructure improvements</a:t>
            </a:r>
            <a:r>
              <a:rPr lang="en-US" sz="2000" b="1" dirty="0" smtClean="0"/>
              <a:t>.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76400" y="4953000"/>
            <a:ext cx="6849868" cy="1600438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Committee Members: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Tom Marshall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Dan Newcombe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Leon Wheeler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Joshua Davis (SGA president)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Muhammad Rahman – </a:t>
            </a:r>
            <a:r>
              <a:rPr lang="en-US" sz="1600" dirty="0" smtClean="0"/>
              <a:t>Chair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685800"/>
            <a:ext cx="5638800" cy="457200"/>
          </a:xfrm>
          <a:prstGeom prst="rect">
            <a:avLst/>
          </a:prstGeom>
          <a:solidFill>
            <a:srgbClr val="C59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352800" cy="457200"/>
          </a:xfrm>
          <a:prstGeom prst="rect">
            <a:avLst/>
          </a:prstGeom>
          <a:solidFill>
            <a:srgbClr val="5A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5572" y="122583"/>
            <a:ext cx="650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triel" panose="02000503000000020004" pitchFamily="2" charset="0"/>
              </a:rPr>
              <a:t>Information Technology Council Update</a:t>
            </a:r>
            <a:endParaRPr lang="en-US" sz="2800" dirty="0">
              <a:latin typeface="Catriel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555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 Planned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1734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17430"/>
            <a:ext cx="3352800" cy="1323439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CSU Information Technology Catalog which contains a detailed inventory of all the significant technology components used at </a:t>
            </a:r>
            <a:r>
              <a:rPr lang="en-US" sz="1600" b="1" dirty="0" smtClean="0"/>
              <a:t>CSU.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21950" y="3032539"/>
            <a:ext cx="5622050" cy="1569660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Process to be formalized in 2015..</a:t>
            </a:r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48000"/>
            <a:ext cx="3276600" cy="1569660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robust technology change management process that will guide the introduction and changes to the hardware, software, and systems required to support CSU’s technology needs. 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912261"/>
            <a:ext cx="3314700" cy="1323439"/>
          </a:xfrm>
          <a:prstGeom prst="rect">
            <a:avLst/>
          </a:prstGeom>
          <a:gradFill flip="none" rotWithShape="1">
            <a:gsLst>
              <a:gs pos="0">
                <a:srgbClr val="5AADCE">
                  <a:tint val="66000"/>
                  <a:satMod val="160000"/>
                </a:srgbClr>
              </a:gs>
              <a:gs pos="50000">
                <a:srgbClr val="5AADCE">
                  <a:tint val="44500"/>
                  <a:satMod val="160000"/>
                </a:srgbClr>
              </a:gs>
              <a:gs pos="100000">
                <a:srgbClr val="5AADC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/>
              <a:t>Develop a robust technology lifecycle methodology for each type of technology component intended to be introduced into the technology footprint at CSU. 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1409699"/>
            <a:ext cx="5622050" cy="132343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Status : Begun</a:t>
            </a:r>
          </a:p>
          <a:p>
            <a:pPr lvl="0"/>
            <a:r>
              <a:rPr lang="en-US" sz="1600" dirty="0"/>
              <a:t>Basic Technologies known – </a:t>
            </a:r>
            <a:r>
              <a:rPr lang="en-US" sz="1600" dirty="0" smtClean="0"/>
              <a:t>work continues</a:t>
            </a:r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4912261"/>
            <a:ext cx="5622050" cy="1323439"/>
          </a:xfrm>
          <a:prstGeom prst="rect">
            <a:avLst/>
          </a:prstGeom>
          <a:gradFill flip="none" rotWithShape="1">
            <a:gsLst>
              <a:gs pos="0">
                <a:srgbClr val="C59C44">
                  <a:tint val="66000"/>
                  <a:satMod val="160000"/>
                </a:srgbClr>
              </a:gs>
              <a:gs pos="50000">
                <a:srgbClr val="C59C44">
                  <a:tint val="44500"/>
                  <a:satMod val="160000"/>
                </a:srgbClr>
              </a:gs>
              <a:gs pos="100000">
                <a:srgbClr val="C59C4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Basic inventory exists.</a:t>
            </a:r>
          </a:p>
          <a:p>
            <a:r>
              <a:rPr lang="en-US" sz="1600" dirty="0">
                <a:solidFill>
                  <a:schemeClr val="dk1"/>
                </a:solidFill>
              </a:rPr>
              <a:t>Methodology - incomplete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 smtClean="0"/>
              <a:t>Formulation 2015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7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2290</Words>
  <Application>Microsoft Office PowerPoint</Application>
  <PresentationFormat>On-screen Show (4:3)</PresentationFormat>
  <Paragraphs>303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Grizzell</dc:creator>
  <cp:lastModifiedBy>Cheryl Jordan</cp:lastModifiedBy>
  <cp:revision>46</cp:revision>
  <cp:lastPrinted>2014-04-17T13:37:45Z</cp:lastPrinted>
  <dcterms:created xsi:type="dcterms:W3CDTF">2014-04-07T16:32:08Z</dcterms:created>
  <dcterms:modified xsi:type="dcterms:W3CDTF">2014-04-18T17:32:18Z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D96F4876-A51B-49D6-9C57-417ACD572E20</vt:lpwstr>
  </property>
  <property fmtid="{D5CDD505-2E9C-101B-9397-08002B2CF9AE}" pid="3" name="ArticulatePath">
    <vt:lpwstr>ITC Update 2014</vt:lpwstr>
  </property>
</Properties>
</file>