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46"/>
  </p:notesMasterIdLst>
  <p:sldIdLst>
    <p:sldId id="331" r:id="rId5"/>
    <p:sldId id="337" r:id="rId6"/>
    <p:sldId id="339" r:id="rId7"/>
    <p:sldId id="303" r:id="rId8"/>
    <p:sldId id="306" r:id="rId9"/>
    <p:sldId id="341" r:id="rId10"/>
    <p:sldId id="340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7" r:id="rId26"/>
    <p:sldId id="360" r:id="rId27"/>
    <p:sldId id="359" r:id="rId28"/>
    <p:sldId id="362" r:id="rId29"/>
    <p:sldId id="361" r:id="rId30"/>
    <p:sldId id="358" r:id="rId31"/>
    <p:sldId id="363" r:id="rId32"/>
    <p:sldId id="364" r:id="rId33"/>
    <p:sldId id="365" r:id="rId34"/>
    <p:sldId id="366" r:id="rId35"/>
    <p:sldId id="368" r:id="rId36"/>
    <p:sldId id="367" r:id="rId37"/>
    <p:sldId id="369" r:id="rId38"/>
    <p:sldId id="370" r:id="rId39"/>
    <p:sldId id="371" r:id="rId40"/>
    <p:sldId id="372" r:id="rId41"/>
    <p:sldId id="373" r:id="rId42"/>
    <p:sldId id="374" r:id="rId43"/>
    <p:sldId id="375" r:id="rId44"/>
    <p:sldId id="336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E87"/>
    <a:srgbClr val="FF7D1E"/>
    <a:srgbClr val="67696E"/>
    <a:srgbClr val="E4E4E6"/>
    <a:srgbClr val="F9C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48" autoAdjust="0"/>
    <p:restoredTop sz="94648"/>
  </p:normalViewPr>
  <p:slideViewPr>
    <p:cSldViewPr snapToGrid="0" snapToObjects="1">
      <p:cViewPr varScale="1">
        <p:scale>
          <a:sx n="103" d="100"/>
          <a:sy n="103" d="100"/>
        </p:scale>
        <p:origin x="22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59C7B-24B4-AE4D-98F2-B7F34037632F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68CB6-DC7A-D24E-83FF-2A4E69D6B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8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56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9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382" y="3699905"/>
            <a:ext cx="7401206" cy="102001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382" y="2115205"/>
            <a:ext cx="7401206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4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8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5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30238" y="987425"/>
            <a:ext cx="2949575" cy="1255728"/>
          </a:xfrm>
        </p:spPr>
        <p:txBody>
          <a:bodyPr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23930"/>
            <a:ext cx="2949575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770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6050" y="1122363"/>
            <a:ext cx="5314950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050" y="3602038"/>
            <a:ext cx="53149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98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4661368"/>
            <a:ext cx="5824538" cy="1416704"/>
          </a:xfrm>
        </p:spPr>
        <p:txBody>
          <a:bodyPr anchor="t"/>
          <a:lstStyle>
            <a:lvl1pPr algn="l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3062288"/>
            <a:ext cx="5824538" cy="1500187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6050" y="1825625"/>
            <a:ext cx="2743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825625"/>
            <a:ext cx="28003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0" y="365125"/>
            <a:ext cx="58308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1163"/>
            <a:ext cx="2743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86050" y="2505075"/>
            <a:ext cx="27432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183" y="1690688"/>
            <a:ext cx="283016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183" y="2514600"/>
            <a:ext cx="283016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00700" y="599627"/>
            <a:ext cx="2914650" cy="52614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86051" y="599626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6051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137" y="1122363"/>
            <a:ext cx="7966213" cy="2387600"/>
          </a:xfrm>
        </p:spPr>
        <p:txBody>
          <a:bodyPr anchor="b"/>
          <a:lstStyle>
            <a:lvl1pPr algn="ctr">
              <a:defRPr sz="3200" strike="noStrike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9137" y="3602038"/>
            <a:ext cx="796621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5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876" y="4654645"/>
            <a:ext cx="7145712" cy="1490662"/>
          </a:xfrm>
        </p:spPr>
        <p:txBody>
          <a:bodyPr anchor="t"/>
          <a:lstStyle>
            <a:lvl1pPr algn="l" fontAlgn="t"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4876" y="3062288"/>
            <a:ext cx="7145712" cy="1500187"/>
          </a:xfrm>
        </p:spPr>
        <p:txBody>
          <a:bodyPr anchor="b"/>
          <a:lstStyle>
            <a:lvl1pPr marL="0" indent="0" algn="l" fontAlgn="b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137" y="2179075"/>
            <a:ext cx="3903593" cy="399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1270" y="2179075"/>
            <a:ext cx="3824080" cy="3997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86183"/>
            <a:ext cx="3903593" cy="70693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137" y="2971799"/>
            <a:ext cx="3903593" cy="329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1271" y="2195710"/>
            <a:ext cx="3824080" cy="6974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7D1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1271" y="2971798"/>
            <a:ext cx="3824079" cy="33069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973017"/>
            <a:ext cx="4857750" cy="48880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1622" y="973017"/>
            <a:ext cx="2743200" cy="1643527"/>
          </a:xfrm>
        </p:spPr>
        <p:txBody>
          <a:bodyPr wrap="square" anchor="b">
            <a:sp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622" y="2623930"/>
            <a:ext cx="2743200" cy="32371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4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6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0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4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17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5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1368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6222"/>
            <a:ext cx="8229600" cy="4201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43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rgbClr val="67696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300" kern="120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3142"/>
            <a:ext cx="78867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581183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6497" y="6347851"/>
            <a:ext cx="53894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E4E4E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E4E4E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E4E4E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E4E4E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E4E4E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86050" y="363872"/>
            <a:ext cx="5829300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6050" y="1689652"/>
            <a:ext cx="5829300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86050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6050" y="6347851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137" y="973999"/>
            <a:ext cx="7966213" cy="108952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137" y="2146852"/>
            <a:ext cx="7966213" cy="44873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137" y="63552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44AEE-3A1B-C54A-8076-7694C2F4DC1C}" type="datetimeFigureOut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9250" y="6347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47851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FF8B-E00D-EF41-BBDF-FB5CDF328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25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fontAlgn="t" latinLnBrk="0" hangingPunct="1">
        <a:lnSpc>
          <a:spcPct val="90000"/>
        </a:lnSpc>
        <a:spcBef>
          <a:spcPct val="0"/>
        </a:spcBef>
        <a:buNone/>
        <a:defRPr sz="3200" kern="1200" cap="all" baseline="0">
          <a:solidFill>
            <a:srgbClr val="053E8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 baseline="0">
          <a:solidFill>
            <a:srgbClr val="67696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 baseline="0">
          <a:solidFill>
            <a:srgbClr val="67696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700" kern="1200" baseline="0">
          <a:solidFill>
            <a:srgbClr val="67696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00" kern="1200" baseline="0">
          <a:solidFill>
            <a:srgbClr val="67696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 baseline="0">
          <a:solidFill>
            <a:srgbClr val="67696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241931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Eperformance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21" y="729574"/>
            <a:ext cx="6653719" cy="34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326571"/>
            <a:ext cx="8640147" cy="580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16"/>
            <a:ext cx="9144000" cy="60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954"/>
            <a:ext cx="9144000" cy="4188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27" y="382555"/>
            <a:ext cx="4665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4:  Confirm Criteria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1" y="464296"/>
            <a:ext cx="8086725" cy="555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6669"/>
            <a:ext cx="9144000" cy="3604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249" y="606490"/>
            <a:ext cx="5430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5: Choose “Skip Checkpoint” from top menu.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988"/>
            <a:ext cx="9144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3" y="447869"/>
            <a:ext cx="794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6:  Click Finalize Criteria. Choose “Complete” from top menu.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8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1200150"/>
            <a:ext cx="8924925" cy="4457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273" y="326571"/>
            <a:ext cx="7025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7: Confirm you want to finalize criteria.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3" y="494523"/>
            <a:ext cx="8192277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3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713"/>
            <a:ext cx="9144000" cy="4872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90" y="111968"/>
            <a:ext cx="875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8:  Click “Nominate Participants” ONLY if you are inviting someone to participate in the evaluation (i.e. previous supervisor).  </a:t>
            </a:r>
            <a:r>
              <a:rPr lang="en-US" b="1" u="sng" dirty="0" smtClean="0">
                <a:solidFill>
                  <a:srgbClr val="053E87"/>
                </a:solidFill>
              </a:rPr>
              <a:t>SKIP THIS SECTION </a:t>
            </a:r>
            <a:r>
              <a:rPr lang="en-US" dirty="0" smtClean="0">
                <a:solidFill>
                  <a:srgbClr val="053E87"/>
                </a:solidFill>
              </a:rPr>
              <a:t>if you are not inviting anyone else to comment on the evaluation.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237"/>
            <a:ext cx="9144000" cy="4366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943" y="578498"/>
            <a:ext cx="7455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9: Submit &amp; Confirm Nominations (if applicable).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2194"/>
            <a:ext cx="8229600" cy="622048"/>
          </a:xfrm>
        </p:spPr>
        <p:txBody>
          <a:bodyPr/>
          <a:lstStyle/>
          <a:p>
            <a:r>
              <a:rPr lang="en-US" dirty="0" smtClean="0"/>
              <a:t>Eperformance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643"/>
            <a:ext cx="8229600" cy="420111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 smtClean="0">
                <a:solidFill>
                  <a:srgbClr val="053E87"/>
                </a:solidFill>
              </a:rPr>
              <a:t>WHAT IS IT?</a:t>
            </a:r>
            <a:endParaRPr lang="en-US" altLang="en-US" sz="2000" dirty="0">
              <a:solidFill>
                <a:srgbClr val="053E87"/>
              </a:solidFill>
            </a:endParaRP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Self-Service evaluation management application for managers and employees housed within OneUSG HCM system.</a:t>
            </a: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Launching January 2022.</a:t>
            </a: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Training: December 2021 &amp; January 2022 (TBD)</a:t>
            </a:r>
            <a:endParaRPr lang="en-US" altLang="en-US" sz="2000" dirty="0">
              <a:solidFill>
                <a:srgbClr val="053E87"/>
              </a:solidFill>
            </a:endParaRPr>
          </a:p>
          <a:p>
            <a:endParaRPr lang="en-US" altLang="en-US" sz="2000" dirty="0">
              <a:solidFill>
                <a:srgbClr val="053E87"/>
              </a:solidFill>
            </a:endParaRPr>
          </a:p>
          <a:p>
            <a:pPr marL="0" indent="0">
              <a:buNone/>
            </a:pPr>
            <a:r>
              <a:rPr lang="en-US" altLang="en-US" sz="2000" b="1" dirty="0" smtClean="0">
                <a:solidFill>
                  <a:srgbClr val="053E87"/>
                </a:solidFill>
              </a:rPr>
              <a:t>WHAT’S DIFFERENT?</a:t>
            </a:r>
            <a:endParaRPr lang="en-US" altLang="en-US" sz="2000" dirty="0">
              <a:solidFill>
                <a:srgbClr val="053E87"/>
              </a:solidFill>
            </a:endParaRP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Five Point </a:t>
            </a:r>
            <a:r>
              <a:rPr lang="en-US" altLang="en-US" sz="2000" u="sng" dirty="0" smtClean="0">
                <a:solidFill>
                  <a:srgbClr val="053E87"/>
                </a:solidFill>
              </a:rPr>
              <a:t>Standardized </a:t>
            </a:r>
            <a:r>
              <a:rPr lang="en-US" altLang="en-US" sz="2000" dirty="0" smtClean="0">
                <a:solidFill>
                  <a:srgbClr val="053E87"/>
                </a:solidFill>
              </a:rPr>
              <a:t>Rating Scale</a:t>
            </a: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Option of nominating or adding additional evaluators to provide input.</a:t>
            </a: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Optional mid-year checkpoints to facilitate discussion.</a:t>
            </a:r>
          </a:p>
          <a:p>
            <a:r>
              <a:rPr lang="en-US" altLang="en-US" sz="2000" dirty="0" smtClean="0">
                <a:solidFill>
                  <a:srgbClr val="053E87"/>
                </a:solidFill>
              </a:rPr>
              <a:t>Additional sections for goals, USG core values and institutional values.</a:t>
            </a:r>
            <a:endParaRPr lang="en-US" altLang="en-US" sz="2000" dirty="0">
              <a:solidFill>
                <a:srgbClr val="053E87"/>
              </a:solidFill>
            </a:endParaRPr>
          </a:p>
          <a:p>
            <a:endParaRPr lang="en-US" altLang="en-US" sz="2000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703"/>
            <a:ext cx="9144000" cy="4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671804"/>
            <a:ext cx="8276253" cy="5439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555" y="158620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10: Supervisor nominated will see request in his/her “Performance” tile.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054"/>
            <a:ext cx="9144000" cy="46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0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83976"/>
            <a:ext cx="8472195" cy="598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20"/>
            <a:ext cx="9144000" cy="55961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959" y="149290"/>
            <a:ext cx="821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11: Once finished. Added evaluator will choose complete and confirm.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1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9004"/>
            <a:ext cx="9144000" cy="49079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335902"/>
            <a:ext cx="8584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12:  After the “Finalize Criteria” step.  Employee will be able to complete the “Self Evaluation” section of the evaluation.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804"/>
            <a:ext cx="9144000" cy="54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301"/>
            <a:ext cx="9144000" cy="4711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04" y="242596"/>
            <a:ext cx="7753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13:  Manager will then be able to review the “Participant Evaluation” and the “Self Evaluation”. Complete the “Manager’s Evaluation” for CY2021.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683"/>
            <a:ext cx="9144000" cy="5175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290" y="223935"/>
            <a:ext cx="8173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14: Once complete, submit for next level supervisor approval. 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139959"/>
            <a:ext cx="8472195" cy="586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354563"/>
            <a:ext cx="8798768" cy="5467739"/>
          </a:xfrm>
        </p:spPr>
      </p:pic>
    </p:spTree>
    <p:extLst>
      <p:ext uri="{BB962C8B-B14F-4D97-AF65-F5344CB8AC3E}">
        <p14:creationId xmlns:p14="http://schemas.microsoft.com/office/powerpoint/2010/main" val="26223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109"/>
            <a:ext cx="9144000" cy="55858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20" y="177282"/>
            <a:ext cx="898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15: Next level supervisor will sign in to OneUSG in MSS and choose “Approvals”. 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3282"/>
            <a:ext cx="9144000" cy="1987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04" y="1222310"/>
            <a:ext cx="792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16:  Choose the evaluation to review/approve.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604" y="1222310"/>
            <a:ext cx="792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17:  Next level supervisor can view the evaluation, add comments, and then approve or deny the evaluation.</a:t>
            </a:r>
            <a:endParaRPr lang="en-US" dirty="0">
              <a:solidFill>
                <a:srgbClr val="053E8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5331"/>
            <a:ext cx="9144000" cy="27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502"/>
            <a:ext cx="9144000" cy="3405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12" y="755780"/>
            <a:ext cx="8285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18: Manager signs in and evaluation will be as Approved. Choose evaluation and “Share Evaluation with Employee”. Hold meeting with employee.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5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91"/>
            <a:ext cx="9144000" cy="5346440"/>
          </a:xfrm>
          <a:prstGeom prst="rect">
            <a:avLst/>
          </a:prstGeom>
          <a:ln>
            <a:solidFill>
              <a:srgbClr val="FF7D1E"/>
            </a:solidFill>
          </a:ln>
        </p:spPr>
      </p:pic>
    </p:spTree>
    <p:extLst>
      <p:ext uri="{BB962C8B-B14F-4D97-AF65-F5344CB8AC3E}">
        <p14:creationId xmlns:p14="http://schemas.microsoft.com/office/powerpoint/2010/main" val="2055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0"/>
            <a:ext cx="7641772" cy="613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33"/>
            <a:ext cx="9144000" cy="3237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588" y="606490"/>
            <a:ext cx="8378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19:  Employee signs into OneUSG. Selects “Performance” tile and selects the shared evaluation.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1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741"/>
            <a:ext cx="9144000" cy="46228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12" y="335902"/>
            <a:ext cx="7436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20:  Employee must review evaluation AND meet with manager to review, ask questions, give feedback, etc.  Once meeting is complete, employee will “acknowledge” or “sign” the evaluation.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13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90" y="447869"/>
            <a:ext cx="8005665" cy="523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85" y="184181"/>
            <a:ext cx="725805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6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21"/>
            <a:ext cx="8229600" cy="491420"/>
          </a:xfrm>
        </p:spPr>
        <p:txBody>
          <a:bodyPr/>
          <a:lstStyle/>
          <a:p>
            <a:r>
              <a:rPr lang="en-US" sz="2400" dirty="0" smtClean="0"/>
              <a:t>Eperformance sections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757268"/>
              </p:ext>
            </p:extLst>
          </p:nvPr>
        </p:nvGraphicFramePr>
        <p:xfrm>
          <a:off x="741784" y="448853"/>
          <a:ext cx="7473819" cy="564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273">
                  <a:extLst>
                    <a:ext uri="{9D8B030D-6E8A-4147-A177-3AD203B41FA5}">
                      <a16:colId xmlns:a16="http://schemas.microsoft.com/office/drawing/2014/main" val="1633937529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3407284077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4097769698"/>
                    </a:ext>
                  </a:extLst>
                </a:gridCol>
              </a:tblGrid>
              <a:tr h="589378">
                <a:tc>
                  <a:txBody>
                    <a:bodyPr/>
                    <a:lstStyle/>
                    <a:p>
                      <a:r>
                        <a:rPr lang="en-US" dirty="0" smtClean="0"/>
                        <a:t>Rating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Criteria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</a:t>
                      </a:r>
                      <a:r>
                        <a:rPr lang="en-US" baseline="0" dirty="0" smtClean="0"/>
                        <a:t> Evaluation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40724"/>
                  </a:ext>
                </a:extLst>
              </a:tr>
              <a:tr h="7577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Goals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Completion of last year’s goals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Creation of goals for upcoming evaluation period.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25% to 30%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382789"/>
                  </a:ext>
                </a:extLst>
              </a:tr>
              <a:tr h="5893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Job Duties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Assigned job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duties located in job description (job profile)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Additional assigned tasks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40%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40847"/>
                  </a:ext>
                </a:extLst>
              </a:tr>
              <a:tr h="5893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Performance Factors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Job Knowledge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Quality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of 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Communication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Critical Thinking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Initiative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Reliability/Attendance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Adherence to Policies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Interpersonal Relationships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Customer Service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Innovation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15% to 20%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28756"/>
                  </a:ext>
                </a:extLst>
              </a:tr>
              <a:tr h="5893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Leadership Factors (Additional Factors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added to Leadership Evaluation)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Strategic Planning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Fiscal/Budget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Management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Delegates/Directs Effectively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15% to 20% 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86853"/>
                  </a:ext>
                </a:extLst>
              </a:tr>
              <a:tr h="1094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USG Core Values/Institutional Values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USG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Core Values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Clayton State Institutional Values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15%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84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833"/>
            <a:ext cx="9144000" cy="32097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249" y="559837"/>
            <a:ext cx="7604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Performance document will be maintained in the “My Historical Documents” section of the Performance Tile in Employee Self Service.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28" y="291830"/>
            <a:ext cx="6313252" cy="5252936"/>
          </a:xfrm>
        </p:spPr>
      </p:pic>
    </p:spTree>
    <p:extLst>
      <p:ext uri="{BB962C8B-B14F-4D97-AF65-F5344CB8AC3E}">
        <p14:creationId xmlns:p14="http://schemas.microsoft.com/office/powerpoint/2010/main" val="41766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21"/>
            <a:ext cx="8229600" cy="622048"/>
          </a:xfrm>
        </p:spPr>
        <p:txBody>
          <a:bodyPr/>
          <a:lstStyle/>
          <a:p>
            <a:r>
              <a:rPr lang="en-US" sz="2400" dirty="0" smtClean="0"/>
              <a:t>Behavior Anchored rating scale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559307"/>
              </p:ext>
            </p:extLst>
          </p:nvPr>
        </p:nvGraphicFramePr>
        <p:xfrm>
          <a:off x="835090" y="527672"/>
          <a:ext cx="7473819" cy="5447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273">
                  <a:extLst>
                    <a:ext uri="{9D8B030D-6E8A-4147-A177-3AD203B41FA5}">
                      <a16:colId xmlns:a16="http://schemas.microsoft.com/office/drawing/2014/main" val="1633937529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3407284077"/>
                    </a:ext>
                  </a:extLst>
                </a:gridCol>
                <a:gridCol w="2491273">
                  <a:extLst>
                    <a:ext uri="{9D8B030D-6E8A-4147-A177-3AD203B41FA5}">
                      <a16:colId xmlns:a16="http://schemas.microsoft.com/office/drawing/2014/main" val="4097769698"/>
                    </a:ext>
                  </a:extLst>
                </a:gridCol>
              </a:tblGrid>
              <a:tr h="589378">
                <a:tc>
                  <a:txBody>
                    <a:bodyPr/>
                    <a:lstStyle/>
                    <a:p>
                      <a:r>
                        <a:rPr lang="en-US" dirty="0" smtClean="0"/>
                        <a:t>Rating Scale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Behavioral</a:t>
                      </a:r>
                      <a:r>
                        <a:rPr lang="en-US" baseline="0" dirty="0" smtClean="0"/>
                        <a:t> Indicators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840724"/>
                  </a:ext>
                </a:extLst>
              </a:tr>
              <a:tr h="7577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Exemplary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Outstanding performance that consistently exceeds milestones.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Displays advanced knowledge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and skills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Proactively seeks new challenges.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382789"/>
                  </a:ext>
                </a:extLst>
              </a:tr>
              <a:tr h="5893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Superior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Good, solid performance that fully meets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milestones and on occasion exceeds milestones.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Demonstrates strong,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consistent leadership.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Results add value.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040847"/>
                  </a:ext>
                </a:extLst>
              </a:tr>
              <a:tr h="5893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Successful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Good solid performance that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meets all milestones.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Shares knowledge and skills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appropriately. Meets expectations.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228756"/>
                  </a:ext>
                </a:extLst>
              </a:tr>
              <a:tr h="109456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Partially Successful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Performance falls short of the minimum criteria and standards of milestones. Immediate and substantial improvement is needed to address this area.</a:t>
                      </a:r>
                    </a:p>
                    <a:p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Work behavior occasionally</a:t>
                      </a: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 fall below required levels.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Improvement is required.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>
                          <a:solidFill>
                            <a:srgbClr val="002060"/>
                          </a:solidFill>
                        </a:rPr>
                        <a:t>Could be attributed to newness on the job, missing skills, etc.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84129"/>
                  </a:ext>
                </a:extLst>
              </a:tr>
              <a:tr h="151554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Not Successful</a:t>
                      </a: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2060"/>
                          </a:solidFill>
                        </a:rPr>
                        <a:t>Performance in this area is inconsistent and does not meet milestone. Performance feedback and efforts to reinforce competency may provide the tools to achieve success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Lacks the knowledge of the position</a:t>
                      </a:r>
                      <a:r>
                        <a:rPr lang="en-US" sz="1200" baseline="0" dirty="0" smtClean="0"/>
                        <a:t> to accomplish goals.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Has not demonstrated the ability to retain key job knowledge.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 smtClean="0"/>
                        <a:t>Does not seek development opportunities.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7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1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review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ePerformance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36"/>
            <a:ext cx="9144000" cy="5626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3" y="121298"/>
            <a:ext cx="6699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Step 1:  Log into OneUSG. Choose Team Performance Tile.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608"/>
            <a:ext cx="9144000" cy="2201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620" y="746449"/>
            <a:ext cx="881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2:  Under “Current Documents”, choose the team member you will be evaluating.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5" y="501910"/>
            <a:ext cx="8696131" cy="5593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580" y="121298"/>
            <a:ext cx="4030824" cy="380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3E87"/>
                </a:solidFill>
              </a:rPr>
              <a:t>Step 3: Define Criteria.</a:t>
            </a:r>
            <a:endParaRPr lang="en-US" dirty="0">
              <a:solidFill>
                <a:srgbClr val="05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-CSU-master">
  <a:themeElements>
    <a:clrScheme name="CSU-1">
      <a:dk1>
        <a:srgbClr val="66696E"/>
      </a:dk1>
      <a:lt1>
        <a:srgbClr val="FFFFFF"/>
      </a:lt1>
      <a:dk2>
        <a:srgbClr val="053D87"/>
      </a:dk2>
      <a:lt2>
        <a:srgbClr val="E3E3E6"/>
      </a:lt2>
      <a:accent1>
        <a:srgbClr val="FE7C1E"/>
      </a:accent1>
      <a:accent2>
        <a:srgbClr val="6ABAD7"/>
      </a:accent2>
      <a:accent3>
        <a:srgbClr val="FFD663"/>
      </a:accent3>
      <a:accent4>
        <a:srgbClr val="D0AA55"/>
      </a:accent4>
      <a:accent5>
        <a:srgbClr val="FFE7B1"/>
      </a:accent5>
      <a:accent6>
        <a:srgbClr val="C5E2EB"/>
      </a:accent6>
      <a:hlink>
        <a:srgbClr val="BC3C4B"/>
      </a:hlink>
      <a:folHlink>
        <a:srgbClr val="F8CF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GreyGrid_ppt</Template>
  <TotalTime>1785</TotalTime>
  <Words>740</Words>
  <Application>Microsoft Office PowerPoint</Application>
  <PresentationFormat>On-screen Show (4:3)</PresentationFormat>
  <Paragraphs>93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1-CSU-master</vt:lpstr>
      <vt:lpstr>2-CSU-master</vt:lpstr>
      <vt:lpstr>3-CSU-master</vt:lpstr>
      <vt:lpstr>4-CSU-master</vt:lpstr>
      <vt:lpstr> Eperformance</vt:lpstr>
      <vt:lpstr>Eperformance Module</vt:lpstr>
      <vt:lpstr>PowerPoint Presentation</vt:lpstr>
      <vt:lpstr>Eperformance sections</vt:lpstr>
      <vt:lpstr>Behavior Anchored rating scale</vt:lpstr>
      <vt:lpstr>process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Weathersby</dc:creator>
  <cp:lastModifiedBy>Rodney Byrd</cp:lastModifiedBy>
  <cp:revision>177</cp:revision>
  <dcterms:created xsi:type="dcterms:W3CDTF">2017-04-26T18:58:39Z</dcterms:created>
  <dcterms:modified xsi:type="dcterms:W3CDTF">2021-12-09T22:39:38Z</dcterms:modified>
</cp:coreProperties>
</file>