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9" r:id="rId3"/>
    <p:sldId id="257" r:id="rId4"/>
    <p:sldId id="258" r:id="rId5"/>
    <p:sldId id="260" r:id="rId6"/>
    <p:sldId id="261" r:id="rId7"/>
    <p:sldId id="282" r:id="rId8"/>
    <p:sldId id="263" r:id="rId9"/>
    <p:sldId id="264" r:id="rId10"/>
    <p:sldId id="265" r:id="rId11"/>
    <p:sldId id="266" r:id="rId12"/>
    <p:sldId id="290" r:id="rId13"/>
    <p:sldId id="267" r:id="rId14"/>
    <p:sldId id="268" r:id="rId15"/>
    <p:sldId id="269" r:id="rId16"/>
    <p:sldId id="272" r:id="rId17"/>
    <p:sldId id="273" r:id="rId18"/>
    <p:sldId id="293" r:id="rId19"/>
    <p:sldId id="276" r:id="rId20"/>
    <p:sldId id="286" r:id="rId21"/>
    <p:sldId id="277" r:id="rId22"/>
    <p:sldId id="278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8" autoAdjust="0"/>
  </p:normalViewPr>
  <p:slideViewPr>
    <p:cSldViewPr>
      <p:cViewPr varScale="1">
        <p:scale>
          <a:sx n="67" d="100"/>
          <a:sy n="67" d="100"/>
        </p:scale>
        <p:origin x="-4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958E480-8A54-4E64-9395-2AB17AFA8290}" type="datetimeFigureOut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75DA427-35B4-4C06-9DFC-FA88A398E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28E580-B3E9-42B8-AB02-7C428924E64D}" type="datetimeFigureOut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8A5069-F06A-4FCB-BDBD-1A83897F2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BF9B69-743A-4B49-B0F8-0479CDD21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0FB7-2532-4156-ACC9-E301B5C6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DB846-4F6F-40C0-B28A-FCFBDF008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CDF4-1B42-4BFD-832C-7B0131076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2415-6898-4233-9650-453D56D0E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224FE-955C-4BB6-A378-3CB4FC00E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87B5-9BA1-4A84-8D53-B011C1D57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D0E35-4D18-4E16-99E0-1E114F0CB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51BC-7535-4A44-BD42-EFC6DE57F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D37DCD6-9844-4D05-B131-5F3E78105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3A04A-0601-471C-82C2-F70F4ED60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976E1-2734-411A-9C22-FF57AB64B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14E7EC8-16EE-42FB-A5E2-F89ACC8A1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83D5E5D-F82D-41A1-90F8-1664095B8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0A28A6-4E53-4530-A436-3B03387B6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12" r:id="rId4"/>
    <p:sldLayoutId id="2147483724" r:id="rId5"/>
    <p:sldLayoutId id="2147483713" r:id="rId6"/>
    <p:sldLayoutId id="2147483714" r:id="rId7"/>
    <p:sldLayoutId id="2147483725" r:id="rId8"/>
    <p:sldLayoutId id="2147483726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9553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4AB89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679575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Viruses, Prions and Viroids</a:t>
            </a:r>
            <a:b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Infectious Agents of Animals </a:t>
            </a:r>
            <a:b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and Plants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mtClean="0"/>
              <a:t>Chapter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09800"/>
            <a:ext cx="61722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Slow infections</a:t>
            </a:r>
          </a:p>
          <a:p>
            <a:pPr lvl="1" eaLnBrk="1" hangingPunct="1"/>
            <a:r>
              <a:rPr lang="en-US" sz="2400" dirty="0" smtClean="0"/>
              <a:t>Infectious agent gradually increases in amount over long period of time</a:t>
            </a:r>
          </a:p>
          <a:p>
            <a:pPr lvl="1" eaLnBrk="1" hangingPunct="1"/>
            <a:r>
              <a:rPr lang="en-US" dirty="0" smtClean="0"/>
              <a:t>Two groups of infectious agents cause slow infections</a:t>
            </a:r>
          </a:p>
          <a:p>
            <a:pPr lvl="2" eaLnBrk="1" hangingPunct="1"/>
            <a:r>
              <a:rPr lang="en-US" dirty="0" smtClean="0"/>
              <a:t>Retroviruses which include HIV</a:t>
            </a:r>
          </a:p>
          <a:p>
            <a:pPr lvl="2" eaLnBrk="1" hangingPunct="1"/>
            <a:r>
              <a:rPr lang="en-US" dirty="0" err="1" smtClean="0"/>
              <a:t>Prions</a:t>
            </a:r>
            <a:endParaRPr lang="en-US" dirty="0" smtClean="0"/>
          </a:p>
          <a:p>
            <a:pPr lvl="1" eaLnBrk="1" hangingPunct="1"/>
            <a:r>
              <a:rPr lang="en-US" dirty="0" smtClean="0"/>
              <a:t>Similar to the </a:t>
            </a:r>
            <a:r>
              <a:rPr lang="en-US" dirty="0" err="1" smtClean="0"/>
              <a:t>lysogenic</a:t>
            </a:r>
            <a:r>
              <a:rPr lang="en-US" dirty="0" smtClean="0"/>
              <a:t> cycle of </a:t>
            </a:r>
            <a:r>
              <a:rPr lang="el-GR" dirty="0" smtClean="0"/>
              <a:t>λ</a:t>
            </a:r>
            <a:r>
              <a:rPr lang="en-US" dirty="0" smtClean="0"/>
              <a:t>-phage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Interactions of Animal Viruses </a:t>
            </a:r>
            <a:br>
              <a:rPr lang="en-US" sz="3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with Their Host: Persistent Infections</a:t>
            </a:r>
          </a:p>
        </p:txBody>
      </p:sp>
      <p:pic>
        <p:nvPicPr>
          <p:cNvPr id="4" name="Picture 6" descr="nes95432_14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295400"/>
            <a:ext cx="198755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Viruses and Human Tumors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534400" cy="2819400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Double-stranded DNA viruses responsible for most virus-induced tumors in humans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 smtClean="0"/>
              <a:t>Cancers caused by DNA viruses result from integration of viral genome onto host DNA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Transformed genes are expressed</a:t>
            </a:r>
          </a:p>
          <a:p>
            <a:pPr lvl="3" indent="-21031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600" dirty="0" smtClean="0"/>
              <a:t>Uncontrolled growth results</a:t>
            </a:r>
          </a:p>
        </p:txBody>
      </p:sp>
      <p:pic>
        <p:nvPicPr>
          <p:cNvPr id="21508" name="Picture 6" descr="nes95432_t14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" y="3352800"/>
            <a:ext cx="90646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Viruses and Human Tumors: Effects of Animals Viruses</a:t>
            </a:r>
          </a:p>
        </p:txBody>
      </p:sp>
      <p:pic>
        <p:nvPicPr>
          <p:cNvPr id="22531" name="Picture 6" descr="nes95432_14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84300"/>
            <a:ext cx="86868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Viral Genetic Alterations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562600" cy="5029200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smtClean="0"/>
              <a:t>Viruses can alter properties via</a:t>
            </a:r>
          </a:p>
          <a:p>
            <a:pPr marL="1106424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/>
              <a:t>Mutation</a:t>
            </a:r>
          </a:p>
          <a:p>
            <a:pPr marL="1106424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/>
              <a:t>Genetic </a:t>
            </a:r>
            <a:r>
              <a:rPr lang="en-US" sz="2000" dirty="0" err="1" smtClean="0"/>
              <a:t>reassortment</a:t>
            </a:r>
            <a:endParaRPr lang="en-US" sz="2000" dirty="0" smtClean="0"/>
          </a:p>
          <a:p>
            <a:pPr marL="822960" lvl="1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/>
              <a:t>Genetic </a:t>
            </a:r>
            <a:r>
              <a:rPr lang="en-US" sz="2400" dirty="0" err="1" smtClean="0"/>
              <a:t>reassortment</a:t>
            </a:r>
            <a:r>
              <a:rPr lang="en-US" sz="2400" dirty="0" smtClean="0"/>
              <a:t> of viruses results from two viruses infecting the same cell</a:t>
            </a:r>
          </a:p>
          <a:p>
            <a:pPr marL="1106424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/>
              <a:t>Each virus incorporates segments of viral DNA</a:t>
            </a:r>
          </a:p>
          <a:p>
            <a:pPr lvl="3" indent="-21031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One segment comes from one </a:t>
            </a:r>
            <a:r>
              <a:rPr lang="en-US" sz="1800" dirty="0" err="1" smtClean="0"/>
              <a:t>virion</a:t>
            </a:r>
            <a:endParaRPr lang="en-US" sz="1800" dirty="0" smtClean="0"/>
          </a:p>
          <a:p>
            <a:pPr lvl="3" indent="-21031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Rest of segments come from other </a:t>
            </a:r>
            <a:r>
              <a:rPr lang="en-US" sz="1800" dirty="0" err="1" smtClean="0"/>
              <a:t>virion</a:t>
            </a:r>
            <a:endParaRPr lang="en-US" sz="1800" dirty="0" smtClean="0"/>
          </a:p>
          <a:p>
            <a:pPr marL="1106424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err="1" smtClean="0"/>
              <a:t>Reassortment</a:t>
            </a:r>
            <a:r>
              <a:rPr lang="en-US" sz="2000" dirty="0" smtClean="0"/>
              <a:t> responsible for antigenic shift and antigenic drift in Influenza virus</a:t>
            </a:r>
          </a:p>
        </p:txBody>
      </p:sp>
      <p:pic>
        <p:nvPicPr>
          <p:cNvPr id="23556" name="Picture 5" descr="f14-18_genetic_reasso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1371600"/>
            <a:ext cx="2895600" cy="5108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Methods of Studying Viruses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00200"/>
            <a:ext cx="3886200" cy="4648200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Cultivation of host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/>
              <a:t>Viruses multiply only inside host cell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/>
              <a:t>Host cells are cultivated in the laboratory in cell culture or tissue culture</a:t>
            </a:r>
          </a:p>
        </p:txBody>
      </p:sp>
      <p:pic>
        <p:nvPicPr>
          <p:cNvPr id="24580" name="Picture 7" descr="nes95432_14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00200"/>
            <a:ext cx="21605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nes95432_14_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828800"/>
            <a:ext cx="24574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Methods of Studying Viruses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181600" cy="4953000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Quantitation</a:t>
            </a:r>
            <a:endParaRPr lang="en-US" dirty="0" smtClean="0"/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TEM direct count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Plaque assay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Determines number of viruses in solution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Each plaque represents one </a:t>
            </a:r>
            <a:r>
              <a:rPr lang="en-US" dirty="0" err="1" smtClean="0"/>
              <a:t>virion</a:t>
            </a:r>
            <a:endParaRPr lang="en-US" dirty="0" smtClean="0"/>
          </a:p>
        </p:txBody>
      </p:sp>
      <p:pic>
        <p:nvPicPr>
          <p:cNvPr id="25604" name="Picture 6" descr="nes95432_14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495800"/>
            <a:ext cx="30607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nes95432_14_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371600"/>
            <a:ext cx="31051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Methods of Studying Viruses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191000" cy="5181600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err="1" smtClean="0"/>
              <a:t>Hemagglutination</a:t>
            </a:r>
            <a:endParaRPr lang="en-US" sz="2400" dirty="0" smtClean="0"/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 err="1" smtClean="0"/>
              <a:t>Hemagglutination</a:t>
            </a:r>
            <a:r>
              <a:rPr lang="en-US" sz="2000" dirty="0" smtClean="0"/>
              <a:t> </a:t>
            </a:r>
          </a:p>
          <a:p>
            <a:pPr marL="1105535" lvl="2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1800" dirty="0" smtClean="0"/>
              <a:t>Some animal viruses clump or agglutinate with red blood cells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 smtClean="0"/>
              <a:t>The highest dilution showing maximum agglutination is titer of the virus</a:t>
            </a:r>
          </a:p>
        </p:txBody>
      </p:sp>
      <p:pic>
        <p:nvPicPr>
          <p:cNvPr id="26628" name="Picture 6" descr="nes95432_14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050192"/>
            <a:ext cx="3743326" cy="550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Plant Viruses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22438"/>
            <a:ext cx="3886200" cy="4525962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Number of plant diseases are caused by viruses</a:t>
            </a:r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Infection may be recognized via outward signs including</a:t>
            </a:r>
          </a:p>
          <a:p>
            <a:pPr marL="822960" lvl="1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 smtClean="0"/>
              <a:t>Pigment loss</a:t>
            </a:r>
          </a:p>
          <a:p>
            <a:pPr marL="822960" lvl="1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 smtClean="0"/>
              <a:t>Marks on leafs and fruit</a:t>
            </a:r>
          </a:p>
          <a:p>
            <a:pPr marL="822960" lvl="1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 smtClean="0"/>
              <a:t>Tumors </a:t>
            </a:r>
          </a:p>
          <a:p>
            <a:pPr marL="822960" lvl="1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 smtClean="0"/>
              <a:t>Stunted growth</a:t>
            </a:r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Plants generally do not recover from viral infections</a:t>
            </a:r>
          </a:p>
        </p:txBody>
      </p:sp>
      <p:pic>
        <p:nvPicPr>
          <p:cNvPr id="27652" name="Picture 7" descr="nes95432_14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143000"/>
            <a:ext cx="22367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nes95432_14_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905000"/>
            <a:ext cx="2644775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Other Infectious Agents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19200"/>
            <a:ext cx="8610600" cy="4525963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Prions</a:t>
            </a:r>
            <a:endParaRPr lang="en-US" sz="2400" dirty="0" smtClean="0"/>
          </a:p>
          <a:p>
            <a:pPr lvl="1" eaLnBrk="1" hangingPunct="1"/>
            <a:r>
              <a:rPr lang="en-US" sz="2000" dirty="0" err="1" smtClean="0"/>
              <a:t>Proteinaceous</a:t>
            </a:r>
            <a:r>
              <a:rPr lang="en-US" sz="2000" dirty="0" smtClean="0"/>
              <a:t> infectious agent</a:t>
            </a:r>
          </a:p>
          <a:p>
            <a:pPr lvl="1" eaLnBrk="1" hangingPunct="1"/>
            <a:r>
              <a:rPr lang="en-US" sz="2000" dirty="0" smtClean="0"/>
              <a:t>Linked to a number of fatal human diseases</a:t>
            </a:r>
          </a:p>
          <a:p>
            <a:pPr lvl="2" eaLnBrk="1" hangingPunct="1"/>
            <a:r>
              <a:rPr lang="en-US" sz="1800" dirty="0" smtClean="0"/>
              <a:t>transmissible spongiform </a:t>
            </a:r>
            <a:r>
              <a:rPr lang="en-US" sz="1800" dirty="0" err="1" smtClean="0"/>
              <a:t>encephalopathies</a:t>
            </a:r>
            <a:endParaRPr lang="en-US" sz="1800" dirty="0" smtClean="0"/>
          </a:p>
          <a:p>
            <a:pPr lvl="3" eaLnBrk="1" hangingPunct="1"/>
            <a:r>
              <a:rPr lang="en-US" sz="1600" dirty="0" smtClean="0"/>
              <a:t>Brain tissue develops sponge-like holes</a:t>
            </a:r>
          </a:p>
          <a:p>
            <a:pPr lvl="2" eaLnBrk="1" hangingPunct="1"/>
            <a:r>
              <a:rPr lang="en-US" sz="2000" dirty="0" smtClean="0"/>
              <a:t>Symptoms may not appear for years after infection</a:t>
            </a:r>
          </a:p>
          <a:p>
            <a:pPr lvl="2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pic>
        <p:nvPicPr>
          <p:cNvPr id="30724" name="Picture 4" descr="nes95432_t14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3733801"/>
            <a:ext cx="90392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Other Infectious Agents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715000" cy="5029200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err="1" smtClean="0"/>
              <a:t>Prions</a:t>
            </a:r>
            <a:endParaRPr lang="en-US" sz="2800" dirty="0" smtClean="0"/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/>
              <a:t>Apparently arose following gene encoding normal </a:t>
            </a:r>
            <a:r>
              <a:rPr lang="en-US" sz="2400" dirty="0" err="1" smtClean="0"/>
              <a:t>prion</a:t>
            </a:r>
            <a:r>
              <a:rPr lang="en-US" sz="2400" dirty="0" smtClean="0"/>
              <a:t> protein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/>
              <a:t>Mutation caused protein to have different folding properties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/>
              <a:t>Mutated protein resistant to proteases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/>
              <a:t>Inactivated by chemicals that denature proteins</a:t>
            </a:r>
          </a:p>
        </p:txBody>
      </p:sp>
      <p:pic>
        <p:nvPicPr>
          <p:cNvPr id="31748" name="Picture 6" descr="f14-22_proposed_mechan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1600200"/>
            <a:ext cx="2495550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nes95432_14_Ope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76400"/>
            <a:ext cx="6149975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What am I?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Other Infectious Agents</a:t>
            </a:r>
          </a:p>
        </p:txBody>
      </p:sp>
      <p:pic>
        <p:nvPicPr>
          <p:cNvPr id="32771" name="Picture 6" descr="nes95432_14_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1752600"/>
            <a:ext cx="81724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2057400" y="61722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NORMAL			      SPONGIFORM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Other Infectious Agents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Viroids</a:t>
            </a:r>
            <a:r>
              <a:rPr lang="en-US" dirty="0" smtClean="0"/>
              <a:t>—infect plants</a:t>
            </a:r>
          </a:p>
          <a:p>
            <a:pPr lvl="1" eaLnBrk="1" hangingPunct="1"/>
            <a:r>
              <a:rPr lang="en-US" dirty="0" smtClean="0"/>
              <a:t>Define group of pathogens much smaller and distinctly different from viruses</a:t>
            </a:r>
          </a:p>
          <a:p>
            <a:pPr lvl="1" eaLnBrk="1" hangingPunct="1"/>
            <a:r>
              <a:rPr lang="en-US" dirty="0" smtClean="0"/>
              <a:t>Consist solely of small single-stranded RNA molecule</a:t>
            </a:r>
          </a:p>
          <a:p>
            <a:pPr lvl="1" eaLnBrk="1" hangingPunct="1"/>
            <a:r>
              <a:rPr lang="en-US" dirty="0" smtClean="0"/>
              <a:t>Have no protein coat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Other Infectious Agents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Viroids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Other </a:t>
            </a:r>
            <a:r>
              <a:rPr lang="en-US" dirty="0" err="1" smtClean="0"/>
              <a:t>viroid</a:t>
            </a:r>
            <a:r>
              <a:rPr lang="en-US" dirty="0" smtClean="0"/>
              <a:t> properties include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Replicate autonomously in susceptible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Viroid</a:t>
            </a:r>
            <a:r>
              <a:rPr lang="en-US" dirty="0" smtClean="0"/>
              <a:t> RNA is circular and resistant to nuclease digestion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Diseases include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Potato spindle tuber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Chrysanthemum stunt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err="1" smtClean="0"/>
              <a:t>Cadang-cadang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Structure and Classification of Animal Viruses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895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Classification of animal viruses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Taxonomic criteria based 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Genomic structure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/>
              <a:t>DNA or RNA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/>
              <a:t>Single-stranded or double-stranded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Virus particle structure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/>
              <a:t>Isometric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/>
              <a:t>Pleomorphic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/>
              <a:t>Helical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Presence or absence of envelope</a:t>
            </a:r>
          </a:p>
        </p:txBody>
      </p:sp>
      <p:pic>
        <p:nvPicPr>
          <p:cNvPr id="10244" name="Picture 5" descr="f14-1_shapes_of_virus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4518025"/>
            <a:ext cx="6364288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Structure and Classification of Animal Viruses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Groupings based on route of transmission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Disease-causing viruses often grouped by route of transmission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Enteric viruses (Polio)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transmitted via fecal-oral route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gastroenteritis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Respiratory viruses (</a:t>
            </a:r>
            <a:r>
              <a:rPr lang="en-US" sz="2400" dirty="0" err="1" smtClean="0"/>
              <a:t>coronavirus</a:t>
            </a:r>
            <a:r>
              <a:rPr lang="en-US" sz="2400" dirty="0" smtClean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Inhaled  respiratory droplets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localized in respiratory tract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/>
              <a:t>Zoonotic</a:t>
            </a:r>
            <a:r>
              <a:rPr lang="en-US" sz="2400" dirty="0" smtClean="0"/>
              <a:t> viruses (</a:t>
            </a:r>
            <a:r>
              <a:rPr lang="en-US" sz="2400" dirty="0" err="1" smtClean="0"/>
              <a:t>WestNile</a:t>
            </a:r>
            <a:r>
              <a:rPr lang="en-US" sz="2400" dirty="0" smtClean="0"/>
              <a:t>, rabies)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animal vector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Sexually transmitted viruses (herpes, HIV)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Interactions of Animal Viruses </a:t>
            </a:r>
            <a:b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with Their Host: Acute infections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5181600"/>
          </a:xfrm>
        </p:spPr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Short in duration</a:t>
            </a:r>
          </a:p>
          <a:p>
            <a:pPr eaLnBrk="1" hangingPunct="1"/>
            <a:r>
              <a:rPr lang="en-US" sz="2400" dirty="0" smtClean="0"/>
              <a:t>Develop long-lasting immunity</a:t>
            </a:r>
          </a:p>
          <a:p>
            <a:pPr eaLnBrk="1" hangingPunct="1"/>
            <a:r>
              <a:rPr lang="en-US" sz="2400" dirty="0" smtClean="0"/>
              <a:t>Productive infections</a:t>
            </a:r>
          </a:p>
          <a:p>
            <a:pPr eaLnBrk="1" hangingPunct="1"/>
            <a:r>
              <a:rPr lang="en-US" sz="2400" dirty="0" smtClean="0"/>
              <a:t>Disease symptoms result from tissue damage and infection of new cells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pic>
        <p:nvPicPr>
          <p:cNvPr id="13316" name="Picture 6" descr="nes95432_14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86200"/>
            <a:ext cx="6934200" cy="278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Interactions of Animal Viruses </a:t>
            </a:r>
            <a:b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with Their Host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76200" y="1600200"/>
            <a:ext cx="5562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Acute infections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Essential steps include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Attachment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Entry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Targeting site of reproduction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err="1" smtClean="0"/>
              <a:t>Uncoating</a:t>
            </a:r>
            <a:r>
              <a:rPr lang="en-US" sz="2000" dirty="0" smtClean="0"/>
              <a:t> of </a:t>
            </a:r>
            <a:r>
              <a:rPr lang="en-US" sz="2000" dirty="0" err="1" smtClean="0"/>
              <a:t>virion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Replication of nucleic acid and protein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Maturation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Release from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Shedding outside host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Transmission to next host</a:t>
            </a:r>
          </a:p>
        </p:txBody>
      </p:sp>
      <p:pic>
        <p:nvPicPr>
          <p:cNvPr id="14340" name="Picture 6" descr="f14-8_entry_of_envelop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3088" y="1600200"/>
            <a:ext cx="2881312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Interactions of Animal Viruses </a:t>
            </a:r>
            <a:b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with Their Host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038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Persistent infections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Viruses continually present in host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Release from infected cell via budding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Three categories distinguished by detection of virus during period of persistence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Latent infections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Chronic infections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Slow infections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5364" name="Picture 6" descr="nes95432_14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990600"/>
            <a:ext cx="4953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Interactions of Animal Viruses </a:t>
            </a:r>
            <a:br>
              <a:rPr lang="en-US" sz="3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3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with Their Host: Persistent Infections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3200400"/>
          </a:xfrm>
        </p:spPr>
        <p:txBody>
          <a:bodyPr>
            <a:normAutofit fontScale="925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Latent infections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200" dirty="0" smtClean="0"/>
              <a:t>Infection is followed by symptomless period, then reactivation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200" dirty="0" smtClean="0"/>
              <a:t>Infectious particles not detected until reactivation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200" dirty="0" smtClean="0"/>
              <a:t>Symptoms of reactivation and initial disease may differ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200" dirty="0" smtClean="0"/>
              <a:t>Example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200" dirty="0" smtClean="0"/>
              <a:t>Herpes simplex viruses 1 and 2 (HSV1 and HSV2)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200" dirty="0" smtClean="0"/>
              <a:t>Shingles (zoster, chicken pox)</a:t>
            </a:r>
          </a:p>
        </p:txBody>
      </p:sp>
      <p:pic>
        <p:nvPicPr>
          <p:cNvPr id="16388" name="Picture 6" descr="f14-12_time_course_of_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28477" b="49617"/>
          <a:stretch>
            <a:fillRect/>
          </a:stretch>
        </p:blipFill>
        <p:spPr>
          <a:xfrm>
            <a:off x="914400" y="4648200"/>
            <a:ext cx="7221561" cy="20113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Chronic infections</a:t>
            </a:r>
          </a:p>
          <a:p>
            <a:pPr lvl="1" eaLnBrk="1" hangingPunct="1"/>
            <a:r>
              <a:rPr lang="en-US" dirty="0" smtClean="0"/>
              <a:t>Infectious virus can be detected at all times</a:t>
            </a:r>
          </a:p>
          <a:p>
            <a:pPr lvl="1" eaLnBrk="1" hangingPunct="1"/>
            <a:r>
              <a:rPr lang="en-US" dirty="0" smtClean="0"/>
              <a:t>Disease may be present or absent during extended times or may develop late</a:t>
            </a:r>
          </a:p>
          <a:p>
            <a:pPr lvl="1" eaLnBrk="1" hangingPunct="1"/>
            <a:r>
              <a:rPr lang="en-US" dirty="0" smtClean="0"/>
              <a:t>Best known example</a:t>
            </a:r>
          </a:p>
          <a:p>
            <a:pPr lvl="2" eaLnBrk="1" hangingPunct="1"/>
            <a:r>
              <a:rPr lang="en-US" dirty="0" smtClean="0"/>
              <a:t>Hepatitis B</a:t>
            </a:r>
          </a:p>
          <a:p>
            <a:pPr lvl="3" eaLnBrk="1" hangingPunct="1"/>
            <a:r>
              <a:rPr lang="en-US" dirty="0" err="1" smtClean="0"/>
              <a:t>a.k.a</a:t>
            </a:r>
            <a:r>
              <a:rPr lang="en-US" dirty="0" smtClean="0"/>
              <a:t> serum hepatitis</a:t>
            </a:r>
          </a:p>
        </p:txBody>
      </p:sp>
      <p:pic>
        <p:nvPicPr>
          <p:cNvPr id="18435" name="Picture 5" descr="f14-12_time_course_of_a"/>
          <p:cNvPicPr>
            <a:picLocks noChangeAspect="1" noChangeArrowheads="1"/>
          </p:cNvPicPr>
          <p:nvPr/>
        </p:nvPicPr>
        <p:blipFill>
          <a:blip r:embed="rId3" cstate="print"/>
          <a:srcRect t="51477" b="27711"/>
          <a:stretch>
            <a:fillRect/>
          </a:stretch>
        </p:blipFill>
        <p:spPr bwMode="auto">
          <a:xfrm>
            <a:off x="914400" y="4724400"/>
            <a:ext cx="771071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Interactions of Animal Viruses </a:t>
            </a:r>
            <a:br>
              <a:rPr lang="en-US" sz="3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with Their Host: Persistent Infections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1"/>
  <p:tag name="MMPROD_UIDATA" val="&lt;database version=&quot;6.0&quot;&gt;&lt;object type=&quot;1&quot; unique_id=&quot;10001&quot;&gt;&lt;object type=&quot;8&quot; unique_id=&quot;14860&quot;&gt;&lt;/object&gt;&lt;object type=&quot;2&quot; unique_id=&quot;14861&quot;&gt;&lt;object type=&quot;3&quot; unique_id=&quot;14862&quot;&gt;&lt;property id=&quot;20148&quot; value=&quot;5&quot;/&gt;&lt;property id=&quot;20300&quot; value=&quot;Slide 1&quot;/&gt;&lt;property id=&quot;20307&quot; value=&quot;292&quot;/&gt;&lt;/object&gt;&lt;object type=&quot;3&quot; unique_id=&quot;14863&quot;&gt;&lt;property id=&quot;20148&quot; value=&quot;5&quot;/&gt;&lt;property id=&quot;20300&quot; value=&quot;Slide 2 - &amp;quot;Viruses, Prions and Viroids&amp;#x0D;&amp;#x0A;Infectious Agents of Animals &amp;#x0D;&amp;#x0A;and Plants&amp;quot;&quot;/&gt;&lt;property id=&quot;20307&quot; value=&quot;256&quot;/&gt;&lt;/object&gt;&lt;object type=&quot;3&quot; unique_id=&quot;14864&quot;&gt;&lt;property id=&quot;20148&quot; value=&quot;5&quot;/&gt;&lt;property id=&quot;20300&quot; value=&quot;Slide 3&quot;/&gt;&lt;property id=&quot;20307&quot; value=&quot;279&quot;/&gt;&lt;/object&gt;&lt;object type=&quot;3&quot; unique_id=&quot;14865&quot;&gt;&lt;property id=&quot;20148&quot; value=&quot;5&quot;/&gt;&lt;property id=&quot;20300&quot; value=&quot;Slide 4 - &amp;quot;Structure and Classification of Animal Viruses&amp;quot;&quot;/&gt;&lt;property id=&quot;20307&quot; value=&quot;257&quot;/&gt;&lt;/object&gt;&lt;object type=&quot;3&quot; unique_id=&quot;14866&quot;&gt;&lt;property id=&quot;20148&quot; value=&quot;5&quot;/&gt;&lt;property id=&quot;20300&quot; value=&quot;Slide 5 - &amp;quot;Classification of RNA Viruses Infecting Vertebrates&amp;quot;&quot;/&gt;&lt;property id=&quot;20307&quot; value=&quot;280&quot;/&gt;&lt;/object&gt;&lt;object type=&quot;3&quot; unique_id=&quot;14867&quot;&gt;&lt;property id=&quot;20148&quot; value=&quot;5&quot;/&gt;&lt;property id=&quot;20300&quot; value=&quot;Slide 6 - &amp;quot;Classification of RNA Viruses Infecting Vertebrates&amp;quot;&quot;/&gt;&lt;property id=&quot;20307&quot; value=&quot;287&quot;/&gt;&lt;/object&gt;&lt;object type=&quot;3&quot; unique_id=&quot;14868&quot;&gt;&lt;property id=&quot;20148&quot; value=&quot;5&quot;/&gt;&lt;property id=&quot;20300&quot; value=&quot;Slide 7 - &amp;quot;Structure and Classification of Animal Viruses&amp;quot;&quot;/&gt;&lt;property id=&quot;20307&quot; value=&quot;258&quot;/&gt;&lt;/object&gt;&lt;object type=&quot;3&quot; unique_id=&quot;14869&quot;&gt;&lt;property id=&quot;20148&quot; value=&quot;5&quot;/&gt;&lt;property id=&quot;20300&quot; value=&quot;Slide 8 - &amp;quot;Classification of Animal Viruses&amp;quot;&quot;/&gt;&lt;property id=&quot;20307&quot; value=&quot;281&quot;/&gt;&lt;/object&gt;&lt;object type=&quot;3&quot; unique_id=&quot;14870&quot;&gt;&lt;property id=&quot;20148&quot; value=&quot;5&quot;/&gt;&lt;property id=&quot;20300&quot; value=&quot;Slide 9 - &amp;quot;Interactions of Animal Viruses &amp;#x0D;&amp;#x0A;with Their Host&amp;quot;&quot;/&gt;&lt;property id=&quot;20307&quot; value=&quot;259&quot;/&gt;&lt;/object&gt;&lt;object type=&quot;3&quot; unique_id=&quot;14871&quot;&gt;&lt;property id=&quot;20148&quot; value=&quot;5&quot;/&gt;&lt;property id=&quot;20300&quot; value=&quot;Slide 10 - &amp;quot;Interactions of Animal Viruses &amp;#x0D;&amp;#x0A;with Their Host&amp;quot;&quot;/&gt;&lt;property id=&quot;20307&quot; value=&quot;260&quot;/&gt;&lt;/object&gt;&lt;object type=&quot;3&quot; unique_id=&quot;14872&quot;&gt;&lt;property id=&quot;20148&quot; value=&quot;5&quot;/&gt;&lt;property id=&quot;20300&quot; value=&quot;Slide 11 - &amp;quot;Interactions of Animal Viruses &amp;#x0D;&amp;#x0A;with Their Host&amp;quot;&quot;/&gt;&lt;property id=&quot;20307&quot; value=&quot;261&quot;/&gt;&lt;/object&gt;&lt;object type=&quot;3&quot; unique_id=&quot;14873&quot;&gt;&lt;property id=&quot;20148&quot; value=&quot;5&quot;/&gt;&lt;property id=&quot;20300&quot; value=&quot;Slide 12 - &amp;quot;Interactions of Animal Viruses &amp;#x0D;&amp;#x0A;with Their Host&amp;quot;&quot;/&gt;&lt;property id=&quot;20307&quot; value=&quot;262&quot;/&gt;&lt;/object&gt;&lt;object type=&quot;3&quot; unique_id=&quot;14874&quot;&gt;&lt;property id=&quot;20148&quot; value=&quot;5&quot;/&gt;&lt;property id=&quot;20300&quot; value=&quot;Slide 13 - &amp;quot;Interactions of Animal Viruses &amp;#x0D;&amp;#x0A;with Their Host&amp;quot;&quot;/&gt;&lt;property id=&quot;20307&quot; value=&quot;282&quot;/&gt;&lt;/object&gt;&lt;object type=&quot;3&quot; unique_id=&quot;14875&quot;&gt;&lt;property id=&quot;20148&quot; value=&quot;5&quot;/&gt;&lt;property id=&quot;20300&quot; value=&quot;Slide 14 - &amp;quot;Interactions of Animal Viruses &amp;#x0D;&amp;#x0A;with Their Host&amp;quot;&quot;/&gt;&lt;property id=&quot;20307&quot; value=&quot;288&quot;/&gt;&lt;/object&gt;&lt;object type=&quot;3&quot; unique_id=&quot;14876&quot;&gt;&lt;property id=&quot;20148&quot; value=&quot;5&quot;/&gt;&lt;property id=&quot;20300&quot; value=&quot;Slide 15 - &amp;quot;Interactions of Animal Viruses &amp;#x0D;&amp;#x0A;with Their Host&amp;quot;&quot;/&gt;&lt;property id=&quot;20307&quot; value=&quot;263&quot;/&gt;&lt;/object&gt;&lt;object type=&quot;3&quot; unique_id=&quot;14877&quot;&gt;&lt;property id=&quot;20148&quot; value=&quot;5&quot;/&gt;&lt;property id=&quot;20300&quot; value=&quot;Slide 16 - &amp;quot;Interactions of Animal Viruses &amp;#x0D;&amp;#x0A;with Their Host&amp;quot;&quot;/&gt;&lt;property id=&quot;20307&quot; value=&quot;264&quot;/&gt;&lt;/object&gt;&lt;object type=&quot;3&quot; unique_id=&quot;14878&quot;&gt;&lt;property id=&quot;20148&quot; value=&quot;5&quot;/&gt;&lt;property id=&quot;20300&quot; value=&quot;Slide 17 - &amp;quot;Interactions of Animal Viruses &amp;#x0D;&amp;#x0A;with Their Host&amp;quot;&quot;/&gt;&lt;property id=&quot;20307&quot; value=&quot;284&quot;/&gt;&lt;/object&gt;&lt;object type=&quot;3&quot; unique_id=&quot;14879&quot;&gt;&lt;property id=&quot;20148&quot; value=&quot;5&quot;/&gt;&lt;property id=&quot;20300&quot; value=&quot;Slide 18 - &amp;quot;Interactions of Animal Viruses &amp;#x0D;&amp;#x0A;with Their Host&amp;quot;&quot;/&gt;&lt;property id=&quot;20307&quot; value=&quot;283&quot;/&gt;&lt;/object&gt;&lt;object type=&quot;3&quot; unique_id=&quot;14880&quot;&gt;&lt;property id=&quot;20148&quot; value=&quot;5&quot;/&gt;&lt;property id=&quot;20300&quot; value=&quot;Slide 19 - &amp;quot;Interactions of Animal Viruses &amp;#x0D;&amp;#x0A;with Their Host&amp;quot;&quot;/&gt;&lt;property id=&quot;20307&quot; value=&quot;265&quot;/&gt;&lt;/object&gt;&lt;object type=&quot;3&quot; unique_id=&quot;14881&quot;&gt;&lt;property id=&quot;20148&quot; value=&quot;5&quot;/&gt;&lt;property id=&quot;20300&quot; value=&quot;Slide 20 - &amp;quot;Interactions of Animal Viruses &amp;#x0D;&amp;#x0A;with Their Host&amp;quot;&quot;/&gt;&lt;property id=&quot;20307&quot; value=&quot;289&quot;/&gt;&lt;/object&gt;&lt;object type=&quot;3&quot; unique_id=&quot;14882&quot;&gt;&lt;property id=&quot;20148&quot; value=&quot;5&quot;/&gt;&lt;property id=&quot;20300&quot; value=&quot;Slide 21 - &amp;quot;Viruses and Human Tumors&amp;quot;&quot;/&gt;&lt;property id=&quot;20307&quot; value=&quot;266&quot;/&gt;&lt;/object&gt;&lt;object type=&quot;3&quot; unique_id=&quot;14883&quot;&gt;&lt;property id=&quot;20148&quot; value=&quot;5&quot;/&gt;&lt;property id=&quot;20300&quot; value=&quot;Slide 22 - &amp;quot;Viruses and Human Tumors&amp;quot;&quot;/&gt;&lt;property id=&quot;20307&quot; value=&quot;290&quot;/&gt;&lt;/object&gt;&lt;object type=&quot;3&quot; unique_id=&quot;14884&quot;&gt;&lt;property id=&quot;20148&quot; value=&quot;5&quot;/&gt;&lt;property id=&quot;20300&quot; value=&quot;Slide 23 - &amp;quot;Viral Genetic Alterations&amp;quot;&quot;/&gt;&lt;property id=&quot;20307&quot; value=&quot;267&quot;/&gt;&lt;/object&gt;&lt;object type=&quot;3&quot; unique_id=&quot;14885&quot;&gt;&lt;property id=&quot;20148&quot; value=&quot;5&quot;/&gt;&lt;property id=&quot;20300&quot; value=&quot;Slide 24 - &amp;quot;Methods of Studying Viruses&amp;quot;&quot;/&gt;&lt;property id=&quot;20307&quot; value=&quot;268&quot;/&gt;&lt;/object&gt;&lt;object type=&quot;3&quot; unique_id=&quot;14886&quot;&gt;&lt;property id=&quot;20148&quot; value=&quot;5&quot;/&gt;&lt;property id=&quot;20300&quot; value=&quot;Slide 25 - &amp;quot;Methods of Studying Viruses&amp;quot;&quot;/&gt;&lt;property id=&quot;20307&quot; value=&quot;291&quot;/&gt;&lt;/object&gt;&lt;object type=&quot;3&quot; unique_id=&quot;14887&quot;&gt;&lt;property id=&quot;20148&quot; value=&quot;5&quot;/&gt;&lt;property id=&quot;20300&quot; value=&quot;Slide 26 - &amp;quot;Methods of Studying Viruses&amp;quot;&quot;/&gt;&lt;property id=&quot;20307&quot; value=&quot;269&quot;/&gt;&lt;/object&gt;&lt;object type=&quot;3&quot; unique_id=&quot;14888&quot;&gt;&lt;property id=&quot;20148&quot; value=&quot;5&quot;/&gt;&lt;property id=&quot;20300&quot; value=&quot;Slide 27 - &amp;quot;Methods of Studying Viruses&amp;quot;&quot;/&gt;&lt;property id=&quot;20307&quot; value=&quot;270&quot;/&gt;&lt;/object&gt;&lt;object type=&quot;3&quot; unique_id=&quot;14889&quot;&gt;&lt;property id=&quot;20148&quot; value=&quot;5&quot;/&gt;&lt;property id=&quot;20300&quot; value=&quot;Slide 28 - &amp;quot;Methods of Studying Viruses&amp;quot;&quot;/&gt;&lt;property id=&quot;20307&quot; value=&quot;271&quot;/&gt;&lt;/object&gt;&lt;object type=&quot;3&quot; unique_id=&quot;14890&quot;&gt;&lt;property id=&quot;20148&quot; value=&quot;5&quot;/&gt;&lt;property id=&quot;20300&quot; value=&quot;Slide 29 - &amp;quot;Methods of Studying Viruses&amp;quot;&quot;/&gt;&lt;property id=&quot;20307&quot; value=&quot;272&quot;/&gt;&lt;/object&gt;&lt;object type=&quot;3&quot; unique_id=&quot;14891&quot;&gt;&lt;property id=&quot;20148&quot; value=&quot;5&quot;/&gt;&lt;property id=&quot;20300&quot; value=&quot;Slide 30 - &amp;quot;Plant Viruses&amp;quot;&quot;/&gt;&lt;property id=&quot;20307&quot; value=&quot;273&quot;/&gt;&lt;/object&gt;&lt;object type=&quot;3&quot; unique_id=&quot;14892&quot;&gt;&lt;property id=&quot;20148&quot; value=&quot;5&quot;/&gt;&lt;property id=&quot;20300&quot; value=&quot;Slide 31 - &amp;quot;Plant Viruses&amp;quot;&quot;/&gt;&lt;property id=&quot;20307&quot; value=&quot;274&quot;/&gt;&lt;/object&gt;&lt;object type=&quot;3&quot; unique_id=&quot;14893&quot;&gt;&lt;property id=&quot;20148&quot; value=&quot;5&quot;/&gt;&lt;property id=&quot;20300&quot; value=&quot;Slide 32 - &amp;quot;Plant Viruses&amp;quot;&quot;/&gt;&lt;property id=&quot;20307&quot; value=&quot;285&quot;/&gt;&lt;/object&gt;&lt;object type=&quot;3&quot; unique_id=&quot;14894&quot;&gt;&lt;property id=&quot;20148&quot; value=&quot;5&quot;/&gt;&lt;property id=&quot;20300&quot; value=&quot;Slide 33 - &amp;quot;Other Infectious Agents&amp;quot;&quot;/&gt;&lt;property id=&quot;20307&quot; value=&quot;275&quot;/&gt;&lt;/object&gt;&lt;object type=&quot;3&quot; unique_id=&quot;14895&quot;&gt;&lt;property id=&quot;20148&quot; value=&quot;5&quot;/&gt;&lt;property id=&quot;20300&quot; value=&quot;Slide 34 - &amp;quot;Other Infectious Agents&amp;quot;&quot;/&gt;&lt;property id=&quot;20307&quot; value=&quot;286&quot;/&gt;&lt;/object&gt;&lt;object type=&quot;3&quot; unique_id=&quot;14896&quot;&gt;&lt;property id=&quot;20148&quot; value=&quot;5&quot;/&gt;&lt;property id=&quot;20300&quot; value=&quot;Slide 35 - &amp;quot;Other Infectious Agents&amp;quot;&quot;/&gt;&lt;property id=&quot;20307&quot; value=&quot;276&quot;/&gt;&lt;/object&gt;&lt;object type=&quot;3&quot; unique_id=&quot;14897&quot;&gt;&lt;property id=&quot;20148&quot; value=&quot;5&quot;/&gt;&lt;property id=&quot;20300&quot; value=&quot;Slide 36 - &amp;quot;Other Infectious Agents&amp;quot;&quot;/&gt;&lt;property id=&quot;20307&quot; value=&quot;277&quot;/&gt;&lt;/object&gt;&lt;object type=&quot;3&quot; unique_id=&quot;14898&quot;&gt;&lt;property id=&quot;20148&quot; value=&quot;5&quot;/&gt;&lt;property id=&quot;20300&quot; value=&quot;Slide 37 - &amp;quot;Other Infectious Agents&amp;quot;&quot;/&gt;&lt;property id=&quot;20307&quot; value=&quot;278&quot;/&gt;&lt;/object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307</TotalTime>
  <Words>647</Words>
  <Application>Microsoft Office PowerPoint</Application>
  <PresentationFormat>On-screen Show (4:3)</PresentationFormat>
  <Paragraphs>142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Verve</vt:lpstr>
      <vt:lpstr>Viruses, Prions and Viroids Infectious Agents of Animals  and Plants</vt:lpstr>
      <vt:lpstr>What am I?</vt:lpstr>
      <vt:lpstr>Structure and Classification of Animal Viruses</vt:lpstr>
      <vt:lpstr>Structure and Classification of Animal Viruses</vt:lpstr>
      <vt:lpstr>Interactions of Animal Viruses  with Their Host: Acute infections</vt:lpstr>
      <vt:lpstr>Interactions of Animal Viruses  with Their Host</vt:lpstr>
      <vt:lpstr>Interactions of Animal Viruses  with Their Host</vt:lpstr>
      <vt:lpstr>Interactions of Animal Viruses  with Their Host: Persistent Infections</vt:lpstr>
      <vt:lpstr>Slide 9</vt:lpstr>
      <vt:lpstr>Slide 10</vt:lpstr>
      <vt:lpstr>Viruses and Human Tumors</vt:lpstr>
      <vt:lpstr>Viruses and Human Tumors: Effects of Animals Viruses</vt:lpstr>
      <vt:lpstr>Viral Genetic Alterations</vt:lpstr>
      <vt:lpstr>Methods of Studying Viruses</vt:lpstr>
      <vt:lpstr>Methods of Studying Viruses</vt:lpstr>
      <vt:lpstr>Methods of Studying Viruses</vt:lpstr>
      <vt:lpstr>Plant Viruses</vt:lpstr>
      <vt:lpstr>Other Infectious Agents</vt:lpstr>
      <vt:lpstr>Other Infectious Agents</vt:lpstr>
      <vt:lpstr>Other Infectious Agents</vt:lpstr>
      <vt:lpstr>Other Infectious Agents</vt:lpstr>
      <vt:lpstr>Other Infectious Agents</vt:lpstr>
    </vt:vector>
  </TitlesOfParts>
  <Company>Kim Koetz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Kennedy</dc:creator>
  <cp:lastModifiedBy>ekennedy</cp:lastModifiedBy>
  <cp:revision>23</cp:revision>
  <dcterms:modified xsi:type="dcterms:W3CDTF">2009-10-22T12:47:34Z</dcterms:modified>
</cp:coreProperties>
</file>