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03" r:id="rId9"/>
    <p:sldId id="264" r:id="rId10"/>
    <p:sldId id="265" r:id="rId11"/>
    <p:sldId id="270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5" r:id="rId24"/>
    <p:sldId id="285" r:id="rId25"/>
    <p:sldId id="304" r:id="rId26"/>
    <p:sldId id="305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8" autoAdjust="0"/>
  </p:normalViewPr>
  <p:slideViewPr>
    <p:cSldViewPr>
      <p:cViewPr>
        <p:scale>
          <a:sx n="91" d="100"/>
          <a:sy n="91" d="100"/>
        </p:scale>
        <p:origin x="-9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5C8BB5-8246-47B1-9E86-0B2108796BEF}" type="datetimeFigureOut">
              <a:rPr lang="en-US"/>
              <a:pPr>
                <a:defRPr/>
              </a:pPr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76170A-15D0-491B-ACAB-621597FA2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70055F-98F7-46F0-B3B4-8106DC0BA9E3}" type="datetimeFigureOut">
              <a:rPr lang="en-US"/>
              <a:pPr>
                <a:defRPr/>
              </a:pPr>
              <a:t>12/11/2012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0B0177-4498-4AF8-BC05-B28AB14B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/>
              <a:t>Purple non-sulfur bacteria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Found in Moist soil, bogs and paddy fields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Prefer to use organic source of electrons for reducing power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Most can grow aerobically and in absence of light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/>
              <a:t>Purple sulfur bacteria 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Hydrogen sulfide to generate reducing power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Most are strict anaerobes and </a:t>
            </a:r>
            <a:r>
              <a:rPr lang="en-US" sz="2000" dirty="0" err="1" smtClean="0"/>
              <a:t>phototrophs</a:t>
            </a: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en-US" sz="2000" smtClean="0"/>
              <a:t>An example of this is:</a:t>
            </a:r>
          </a:p>
          <a:p>
            <a:pPr lvl="2" eaLnBrk="1" hangingPunct="1"/>
            <a:r>
              <a:rPr lang="en-US" sz="1400" smtClean="0"/>
              <a:t>(energy         (terminal </a:t>
            </a:r>
          </a:p>
          <a:p>
            <a:pPr lvl="2" eaLnBrk="1" hangingPunct="1"/>
            <a:r>
              <a:rPr lang="en-US" sz="1400" smtClean="0"/>
              <a:t>source)            electron)</a:t>
            </a:r>
          </a:p>
          <a:p>
            <a:pPr marL="0" lvl="1" eaLnBrk="1" hangingPunct="1"/>
            <a:r>
              <a:rPr lang="en-US" sz="2400" smtClean="0"/>
              <a:t>live in sulfur springs, sewage-polluted waters and on surface of aquatic sediments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mtClean="0"/>
              <a:t>Found in soil, aquatic environments and the human body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631267-C437-4DD6-A833-10EC8A24094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8304D2-B5FA-4F5A-AF42-4200E7FC69C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z="2000" i="1" smtClean="0"/>
              <a:t>Streptococcus, Enterococcus, Lactococcus, Lactobacillus, Leuconostoc</a:t>
            </a:r>
            <a:endParaRPr lang="en-US" sz="2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880C96-52F9-4442-9D18-43DD0FBD8320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572DAF-CD3A-40C6-9ABD-516F5151E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FBA9-D005-475A-BFF4-02E498EAA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62EA-4C10-47D1-B9FF-0158EF0AC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2D7E-6F0B-4C30-9B43-98D6C53E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9B80-A26E-447C-9D93-692831A7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4E48-D564-429A-AE49-F61387F09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FB5B-7D91-488D-8AA0-AD0E75379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202-9D45-4D9D-A3A4-7DB4567FE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9E94C6A-B21F-4BF6-973E-5B53D135C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9C4C-9A57-4444-A50D-A453FFD2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3DF1-4B82-49F3-AC1E-C3073DA79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7D6E18B-4009-48FB-8C5C-64521C3D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DDBBE5A-6D47-49D0-9E49-1BA046B36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A7D65F-D88F-4899-AE7B-E7C9BC28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42" r:id="rId4"/>
    <p:sldLayoutId id="2147483752" r:id="rId5"/>
    <p:sldLayoutId id="2147483743" r:id="rId6"/>
    <p:sldLayoutId id="2147483744" r:id="rId7"/>
    <p:sldLayoutId id="2147483753" r:id="rId8"/>
    <p:sldLayoutId id="214748375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Diversity of </a:t>
            </a:r>
            <a:b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Prokaryotic Organisms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Chapter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Anoxygenic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Phototrophs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   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--Earliest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Photosynthesizers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5562600" cy="4572000"/>
          </a:xfrm>
        </p:spPr>
        <p:txBody>
          <a:bodyPr/>
          <a:lstStyle/>
          <a:p>
            <a:pPr eaLnBrk="1" hangingPunct="1"/>
            <a:r>
              <a:rPr lang="en-US" sz="2700" smtClean="0"/>
              <a:t>Anoxygenic Phototrophs oxidize hydrogen sulfide or organic molecules when making NADPH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2400" smtClean="0"/>
              <a:t>An example is: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smtClean="0"/>
              <a:t>6 CO</a:t>
            </a:r>
            <a:r>
              <a:rPr lang="en-US" sz="1600" baseline="-25000" smtClean="0"/>
              <a:t>2</a:t>
            </a:r>
            <a:r>
              <a:rPr lang="en-US" sz="1600" smtClean="0"/>
              <a:t>  + 12 H</a:t>
            </a:r>
            <a:r>
              <a:rPr lang="en-US" sz="1600" baseline="-25000" smtClean="0"/>
              <a:t>2</a:t>
            </a:r>
            <a:r>
              <a:rPr lang="en-US" sz="1600" smtClean="0"/>
              <a:t>S            C</a:t>
            </a:r>
            <a:r>
              <a:rPr lang="en-US" sz="1600" baseline="-25000" smtClean="0"/>
              <a:t>6</a:t>
            </a:r>
            <a:r>
              <a:rPr lang="en-US" sz="1600" smtClean="0"/>
              <a:t>H</a:t>
            </a:r>
            <a:r>
              <a:rPr lang="en-US" sz="1600" baseline="-25000" smtClean="0"/>
              <a:t>12</a:t>
            </a:r>
            <a:r>
              <a:rPr lang="en-US" sz="1600" smtClean="0"/>
              <a:t>O</a:t>
            </a:r>
            <a:r>
              <a:rPr lang="en-US" sz="1600" baseline="-25000" smtClean="0"/>
              <a:t>6</a:t>
            </a:r>
            <a:r>
              <a:rPr lang="en-US" sz="1600" smtClean="0"/>
              <a:t>  + 12 S  + 6 H</a:t>
            </a:r>
            <a:r>
              <a:rPr lang="en-US" sz="1600" baseline="-25000" smtClean="0"/>
              <a:t>2</a:t>
            </a:r>
            <a:r>
              <a:rPr lang="en-US" sz="1600" smtClean="0"/>
              <a:t>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smtClean="0"/>
              <a:t>(carbon (electron source)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smtClean="0"/>
              <a:t>source) </a:t>
            </a:r>
          </a:p>
          <a:p>
            <a:pPr eaLnBrk="1" hangingPunct="1"/>
            <a:r>
              <a:rPr lang="en-US" sz="2700" smtClean="0"/>
              <a:t>Do not produce O</a:t>
            </a:r>
            <a:r>
              <a:rPr lang="en-US" sz="2700" baseline="-25000" smtClean="0"/>
              <a:t>2</a:t>
            </a:r>
            <a:r>
              <a:rPr lang="en-US" sz="2700" smtClean="0"/>
              <a:t> as consequence of photosynthesis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191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11" descr="f11-5_purple_sulfur_b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943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Oxygenic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Phototrophs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Cyanobacteria</a:t>
            </a:r>
            <a:endParaRPr lang="en-US" sz="36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4038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Photosynthetic bacteria that use water as source of electrons and supplies O</a:t>
            </a:r>
            <a:r>
              <a:rPr lang="en-US" sz="2400" baseline="-25000" smtClean="0"/>
              <a:t>2</a:t>
            </a:r>
            <a:r>
              <a:rPr lang="en-US" sz="2400" smtClean="0"/>
              <a:t>,</a:t>
            </a:r>
            <a:r>
              <a:rPr lang="en-US" sz="2400" baseline="-25000" smtClean="0"/>
              <a:t> </a:t>
            </a:r>
            <a:r>
              <a:rPr lang="en-US" sz="2400" smtClean="0"/>
              <a:t> and organic N</a:t>
            </a:r>
          </a:p>
          <a:p>
            <a:pPr lvl="1" eaLnBrk="1" hangingPunct="1"/>
            <a:r>
              <a:rPr lang="en-US" sz="2000" smtClean="0"/>
              <a:t>Nitrogenase, enzyme required to fix N is O</a:t>
            </a:r>
            <a:r>
              <a:rPr lang="en-US" sz="2000" baseline="-25000" smtClean="0"/>
              <a:t>2</a:t>
            </a:r>
            <a:r>
              <a:rPr lang="en-US" sz="2000" smtClean="0"/>
              <a:t> sensitive</a:t>
            </a:r>
          </a:p>
          <a:p>
            <a:pPr eaLnBrk="1" hangingPunct="1"/>
            <a:r>
              <a:rPr lang="en-US" sz="2400" smtClean="0"/>
              <a:t>Primary producers</a:t>
            </a:r>
          </a:p>
        </p:txBody>
      </p:sp>
      <p:pic>
        <p:nvPicPr>
          <p:cNvPr id="18436" name="Picture 6" descr="nes95432_1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447800"/>
            <a:ext cx="3654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Chemolithotrophs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Obtain energy-oxidizing reduced inorganic chemicals</a:t>
            </a:r>
          </a:p>
          <a:p>
            <a:pPr lvl="1" eaLnBrk="1" hangingPunct="1"/>
            <a:r>
              <a:rPr lang="en-US" smtClean="0"/>
              <a:t>Oxygen as terminal electron acceptor</a:t>
            </a:r>
          </a:p>
          <a:p>
            <a:pPr lvl="1" eaLnBrk="1" hangingPunct="1"/>
            <a:r>
              <a:rPr lang="en-US" smtClean="0"/>
              <a:t>Includes sulfur-oxidizing bacteria, nitrifiers and hydrogen-oxidizing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Sulfur-Oxidizing Bacteria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Gram-negative rods or spirals</a:t>
            </a:r>
          </a:p>
          <a:p>
            <a:pPr lvl="1" eaLnBrk="1" hangingPunct="1"/>
            <a:r>
              <a:rPr lang="en-US" sz="2000" smtClean="0"/>
              <a:t>Sometimes grow in filaments</a:t>
            </a:r>
          </a:p>
          <a:p>
            <a:pPr eaLnBrk="1" hangingPunct="1"/>
            <a:r>
              <a:rPr lang="en-US" sz="2400" smtClean="0"/>
              <a:t>Obtain energy through oxidation of reduced sulfur</a:t>
            </a:r>
          </a:p>
          <a:p>
            <a:pPr lvl="1" eaLnBrk="1" hangingPunct="1"/>
            <a:r>
              <a:rPr lang="en-US" sz="2000" smtClean="0"/>
              <a:t>Molecular oxygen serves as terminal electron acceptor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 </a:t>
            </a:r>
            <a:r>
              <a:rPr lang="en-US" sz="1800" smtClean="0"/>
              <a:t>S       +   1½ O     +    H</a:t>
            </a:r>
            <a:r>
              <a:rPr lang="en-US" sz="1800" baseline="-25000" smtClean="0"/>
              <a:t>2</a:t>
            </a:r>
            <a:r>
              <a:rPr lang="en-US" sz="1800" smtClean="0"/>
              <a:t>O            H</a:t>
            </a:r>
            <a:r>
              <a:rPr lang="en-US" sz="1800" baseline="-25000" smtClean="0"/>
              <a:t>2</a:t>
            </a:r>
            <a:r>
              <a:rPr lang="en-US" sz="1800" smtClean="0"/>
              <a:t> SO</a:t>
            </a:r>
            <a:r>
              <a:rPr lang="en-US" sz="1800" baseline="-25000" smtClean="0"/>
              <a:t>4</a:t>
            </a:r>
            <a:endParaRPr lang="en-US" sz="2400" smtClean="0"/>
          </a:p>
        </p:txBody>
      </p:sp>
      <p:pic>
        <p:nvPicPr>
          <p:cNvPr id="20484" name="Picture 6" descr="f11-10_filamentous_sul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913" y="1600200"/>
            <a:ext cx="3051175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352800" y="4876800"/>
            <a:ext cx="6096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Sulfur-Oxidizing Bacteria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434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Unicellular sulfur oxidizers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found in both terrestrial and aquatic environments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Oxidation of metal sulfides producing sulfuric acid and soluble metal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 species produce enough acid to lower pH to 1.0</a:t>
            </a:r>
          </a:p>
        </p:txBody>
      </p:sp>
      <p:pic>
        <p:nvPicPr>
          <p:cNvPr id="21508" name="Picture 6" descr="nes95432_1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286000"/>
            <a:ext cx="4511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Nitrifiers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Diverse group of Gram-negative bacteria</a:t>
            </a:r>
          </a:p>
          <a:p>
            <a:pPr eaLnBrk="1" hangingPunct="1"/>
            <a:r>
              <a:rPr lang="en-US" sz="2800" smtClean="0"/>
              <a:t>Oxidize inorganic nitrogen to obtain energy</a:t>
            </a:r>
          </a:p>
          <a:p>
            <a:pPr lvl="1" eaLnBrk="1" hangingPunct="1"/>
            <a:r>
              <a:rPr lang="en-US" sz="2200" smtClean="0"/>
              <a:t>Nitrogen such as ammonia and nitrite</a:t>
            </a:r>
          </a:p>
          <a:p>
            <a:pPr lvl="2" eaLnBrk="1" hangingPunct="1">
              <a:buFontTx/>
              <a:buNone/>
            </a:pPr>
            <a:endParaRPr lang="en-US" sz="2000" smtClean="0"/>
          </a:p>
          <a:p>
            <a:pPr lvl="2" eaLnBrk="1" hangingPunct="1">
              <a:buFontTx/>
              <a:buNone/>
            </a:pPr>
            <a:r>
              <a:rPr lang="en-US" sz="2000" smtClean="0"/>
              <a:t>NH</a:t>
            </a:r>
            <a:r>
              <a:rPr lang="en-US" sz="2000" baseline="-25000" smtClean="0"/>
              <a:t>4</a:t>
            </a:r>
            <a:r>
              <a:rPr lang="en-US" sz="2000" smtClean="0"/>
              <a:t>       +        1½ O</a:t>
            </a:r>
            <a:r>
              <a:rPr lang="en-US" sz="2000" baseline="-25000" smtClean="0"/>
              <a:t>2</a:t>
            </a:r>
            <a:r>
              <a:rPr lang="en-US" sz="2000" smtClean="0"/>
              <a:t>               NO</a:t>
            </a:r>
            <a:r>
              <a:rPr lang="en-US" sz="2000" baseline="-25000" smtClean="0"/>
              <a:t>2</a:t>
            </a:r>
            <a:r>
              <a:rPr lang="en-US" sz="2000" baseline="40000" smtClean="0"/>
              <a:t>-</a:t>
            </a:r>
            <a:r>
              <a:rPr lang="en-US" sz="2000" baseline="30000" smtClean="0"/>
              <a:t> </a:t>
            </a:r>
            <a:r>
              <a:rPr lang="en-US" sz="2000" smtClean="0"/>
              <a:t>   + H</a:t>
            </a:r>
            <a:r>
              <a:rPr lang="en-US" sz="2000" baseline="-25000" smtClean="0"/>
              <a:t>2</a:t>
            </a:r>
            <a:r>
              <a:rPr lang="en-US" sz="2000" smtClean="0"/>
              <a:t>O   +   2H</a:t>
            </a:r>
            <a:r>
              <a:rPr lang="en-US" sz="2000" baseline="30000" smtClean="0"/>
              <a:t>+</a:t>
            </a:r>
            <a:r>
              <a:rPr lang="en-US" sz="2000" smtClean="0"/>
              <a:t> </a:t>
            </a:r>
          </a:p>
          <a:p>
            <a:pPr lvl="2" eaLnBrk="1" hangingPunct="1">
              <a:buFontTx/>
              <a:buNone/>
            </a:pPr>
            <a:r>
              <a:rPr lang="en-US" sz="1400" smtClean="0"/>
              <a:t>(energy            (terminal electron </a:t>
            </a:r>
          </a:p>
          <a:p>
            <a:pPr lvl="2" eaLnBrk="1" hangingPunct="1">
              <a:buFontTx/>
              <a:buNone/>
            </a:pPr>
            <a:r>
              <a:rPr lang="en-US" sz="1400" smtClean="0"/>
              <a:t>source)                   acceptor)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3962400"/>
            <a:ext cx="306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Hydrogen-Oxidizing Bacteria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Gram-negative bacteria</a:t>
            </a:r>
          </a:p>
          <a:p>
            <a:pPr eaLnBrk="1" hangingPunct="1"/>
            <a:r>
              <a:rPr lang="en-US" sz="2800" smtClean="0"/>
              <a:t>Tend to be thermophili</a:t>
            </a:r>
            <a:r>
              <a:rPr lang="en-US" smtClean="0"/>
              <a:t>c</a:t>
            </a:r>
          </a:p>
          <a:p>
            <a:pPr lvl="1" eaLnBrk="1" hangingPunct="1"/>
            <a:r>
              <a:rPr lang="en-US" sz="2400" smtClean="0"/>
              <a:t>Found in hot springs, up to 95°C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lvl="1" eaLnBrk="1" hangingPunct="1">
              <a:buFontTx/>
              <a:buNone/>
            </a:pPr>
            <a:r>
              <a:rPr lang="en-US" sz="2400" smtClean="0"/>
              <a:t>		    H</a:t>
            </a:r>
            <a:r>
              <a:rPr lang="en-US" sz="2400" baseline="-25000" smtClean="0"/>
              <a:t>2</a:t>
            </a:r>
            <a:r>
              <a:rPr lang="en-US" sz="2400" smtClean="0"/>
              <a:t>       +           ½O</a:t>
            </a:r>
            <a:r>
              <a:rPr lang="en-US" sz="2400" baseline="-25000" smtClean="0"/>
              <a:t>2</a:t>
            </a:r>
            <a:r>
              <a:rPr lang="en-US" sz="2400" smtClean="0"/>
              <a:t>                  H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</a:p>
          <a:p>
            <a:pPr lvl="1" eaLnBrk="1" hangingPunct="1">
              <a:buFontTx/>
              <a:buNone/>
            </a:pPr>
            <a:r>
              <a:rPr lang="en-US" sz="1400" smtClean="0"/>
              <a:t>(energy source)                   (terminal electron </a:t>
            </a:r>
          </a:p>
          <a:p>
            <a:pPr lvl="1" eaLnBrk="1" hangingPunct="1">
              <a:buFontTx/>
              <a:buNone/>
            </a:pPr>
            <a:r>
              <a:rPr lang="en-US" sz="1400" smtClean="0"/>
              <a:t>			                            acceptor)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53000" y="4495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Include tremendous variety of organisms</a:t>
            </a:r>
          </a:p>
          <a:p>
            <a:pPr eaLnBrk="1" hangingPunct="1"/>
            <a:r>
              <a:rPr lang="en-US" sz="2800" smtClean="0"/>
              <a:t>Oxidize organic compounds to obtain energy and oxygen as terminal electron acceptor</a:t>
            </a:r>
          </a:p>
          <a:p>
            <a:pPr eaLnBrk="1" hangingPunct="1"/>
            <a:r>
              <a:rPr lang="en-US" sz="2800" smtClean="0"/>
              <a:t>Classified as</a:t>
            </a:r>
          </a:p>
          <a:p>
            <a:pPr lvl="1" eaLnBrk="1" hangingPunct="1"/>
            <a:r>
              <a:rPr lang="en-US" sz="2400" smtClean="0"/>
              <a:t>Obligate aerobes</a:t>
            </a:r>
          </a:p>
          <a:p>
            <a:pPr lvl="1" eaLnBrk="1" hangingPunct="1"/>
            <a:r>
              <a:rPr lang="en-US" sz="2400" smtClean="0"/>
              <a:t>Facultative anaerobes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Organic compounds         +     O</a:t>
            </a:r>
            <a:r>
              <a:rPr lang="en-US" sz="2000" baseline="-25000" smtClean="0"/>
              <a:t>2</a:t>
            </a:r>
            <a:r>
              <a:rPr lang="en-US" sz="2000" smtClean="0"/>
              <a:t>                      CO</a:t>
            </a:r>
            <a:r>
              <a:rPr lang="en-US" sz="2000" baseline="-25000" smtClean="0"/>
              <a:t>2</a:t>
            </a:r>
            <a:r>
              <a:rPr lang="en-US" sz="2000" smtClean="0"/>
              <a:t>     +   H</a:t>
            </a:r>
            <a:r>
              <a:rPr lang="en-US" sz="2000" baseline="-25000" smtClean="0"/>
              <a:t>2</a:t>
            </a:r>
            <a:r>
              <a:rPr lang="en-US" sz="2000" smtClean="0"/>
              <a:t>O</a:t>
            </a:r>
          </a:p>
          <a:p>
            <a:pPr lvl="1" eaLnBrk="1" hangingPunct="1">
              <a:buFontTx/>
              <a:buNone/>
            </a:pPr>
            <a:r>
              <a:rPr lang="en-US" sz="1400" smtClean="0"/>
              <a:t>(energy source)		(terminal electron</a:t>
            </a:r>
          </a:p>
          <a:p>
            <a:pPr lvl="1" eaLnBrk="1" hangingPunct="1">
              <a:buFontTx/>
              <a:buNone/>
            </a:pPr>
            <a:r>
              <a:rPr lang="en-US" sz="1400" smtClean="0"/>
              <a:t>					       acceptor)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38800" y="53340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768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Obligate Aerobes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495800" cy="4525963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Obligate aerobes obtain energy using aerobic respiration exclusively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Characteristic genera include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i="1" dirty="0" smtClean="0"/>
              <a:t>Micrococcus 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Gram-positive </a:t>
            </a:r>
            <a:r>
              <a:rPr lang="en-US" sz="1800" dirty="0" err="1" smtClean="0"/>
              <a:t>cocci</a:t>
            </a:r>
            <a:r>
              <a:rPr lang="en-US" sz="1800" dirty="0" smtClean="0"/>
              <a:t> found in soil and dust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Produce yellow pigmented colonies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i="1" dirty="0" smtClean="0"/>
              <a:t>Mycobacterium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Gram-positive bacterium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Live on dead and decaying matter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i="1" dirty="0" smtClean="0"/>
              <a:t>Pseudomonas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Gram-negative rods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Motile and often pigmented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Common opportunistic pathogen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i="1" dirty="0" err="1" smtClean="0"/>
              <a:t>Thermus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Deinococcus</a:t>
            </a:r>
            <a:endParaRPr lang="en-US" sz="2000" i="1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Both have scientific and commercial uses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i="1" dirty="0" err="1" smtClean="0"/>
              <a:t>Thermus</a:t>
            </a:r>
            <a:r>
              <a:rPr lang="en-US" sz="1600" dirty="0" smtClean="0"/>
              <a:t> produces </a:t>
            </a:r>
            <a:r>
              <a:rPr lang="en-US" sz="1600" i="1" dirty="0" err="1" smtClean="0"/>
              <a:t>Taq</a:t>
            </a:r>
            <a:r>
              <a:rPr lang="en-US" sz="1600" i="1" dirty="0" smtClean="0"/>
              <a:t> polymerase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i="1" dirty="0" err="1" smtClean="0"/>
              <a:t>Dinococcus</a:t>
            </a:r>
            <a:r>
              <a:rPr lang="en-US" sz="1600" i="1" dirty="0" smtClean="0"/>
              <a:t> </a:t>
            </a:r>
            <a:r>
              <a:rPr lang="en-US" sz="1600" dirty="0" smtClean="0"/>
              <a:t>used to clean up radioactive contamination</a:t>
            </a:r>
            <a:endParaRPr lang="en-US" sz="1600" i="1" dirty="0" smtClean="0"/>
          </a:p>
        </p:txBody>
      </p:sp>
      <p:pic>
        <p:nvPicPr>
          <p:cNvPr id="25605" name="Picture 6" descr="f11-12_micrococcus_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4884738"/>
            <a:ext cx="31369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Aerobic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Facultative Anaerobes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41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Facultative anaerobes preferentially use aerobic respiration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Characteristic genera include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Corynebacterium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Gram-positive rods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Inhabits soil, water and surface of plants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chemeClr val="accent1"/>
                </a:solidFill>
              </a:rPr>
              <a:t>Enterobacteriaceae</a:t>
            </a:r>
            <a:r>
              <a:rPr lang="en-US" sz="2000" i="1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Gram-negative rods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Commonly referred to as enterics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Reside in intestinal tract</a:t>
            </a:r>
          </a:p>
        </p:txBody>
      </p:sp>
      <p:pic>
        <p:nvPicPr>
          <p:cNvPr id="26628" name="Picture 5" descr="nes95432_1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4875"/>
            <a:ext cx="4343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Early Beginnings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Anaerobic Chemotrophs were among some of the first prokaryotes</a:t>
            </a:r>
          </a:p>
          <a:p>
            <a:pPr lvl="1" eaLnBrk="1" hangingPunct="1"/>
            <a:r>
              <a:rPr lang="en-US" smtClean="0"/>
              <a:t>Organisms in this classification</a:t>
            </a:r>
          </a:p>
          <a:p>
            <a:pPr lvl="2" eaLnBrk="1" hangingPunct="1"/>
            <a:r>
              <a:rPr lang="en-US" smtClean="0"/>
              <a:t>Anaerobic chemolithotrophs</a:t>
            </a:r>
          </a:p>
          <a:p>
            <a:pPr lvl="2" eaLnBrk="1" hangingPunct="1"/>
            <a:r>
              <a:rPr lang="en-US" smtClean="0"/>
              <a:t>Anaerobic chemoorganitrophs </a:t>
            </a:r>
          </a:p>
          <a:p>
            <a:pPr lvl="1" eaLnBrk="1" hangingPunct="1"/>
            <a:r>
              <a:rPr lang="en-US" smtClean="0"/>
              <a:t>Use alternative molecules for terminal electron acceptor (not 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Thriving in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Terrestrial Environments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Produce endospores, cysts, fruiting bodies and mycelium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Endospores: </a:t>
            </a:r>
            <a:r>
              <a:rPr lang="en-US" sz="1800" i="1" smtClean="0"/>
              <a:t>Bacillus </a:t>
            </a:r>
            <a:r>
              <a:rPr lang="en-US" sz="1800" smtClean="0"/>
              <a:t>and </a:t>
            </a:r>
            <a:r>
              <a:rPr lang="en-US" sz="1800" i="1" smtClean="0"/>
              <a:t>Clostridium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Cysts: </a:t>
            </a:r>
            <a:r>
              <a:rPr lang="en-US" sz="1800" i="1" smtClean="0"/>
              <a:t>Azobactor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fruiting bodies: </a:t>
            </a:r>
            <a:r>
              <a:rPr lang="en-US" sz="1800" i="1" smtClean="0"/>
              <a:t>Myxobacteria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Mycelium: </a:t>
            </a:r>
            <a:r>
              <a:rPr lang="en-US" sz="1800" i="1" smtClean="0"/>
              <a:t>Streptomyces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Endospores tend to be more resistant to environmental insult than cysts or fruiting bodies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7652" name="Picture 6" descr="f11-16_endospore-form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1811338" cy="2286000"/>
          </a:xfrm>
        </p:spPr>
      </p:pic>
      <p:pic>
        <p:nvPicPr>
          <p:cNvPr id="27653" name="Picture 10" descr="f11-18_fruiting_bodies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962400"/>
            <a:ext cx="1208088" cy="2187575"/>
          </a:xfrm>
        </p:spPr>
      </p:pic>
      <p:pic>
        <p:nvPicPr>
          <p:cNvPr id="27654" name="Picture 9" descr="f11-17_azotobac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676400"/>
            <a:ext cx="1679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f11-19_streptomy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941763"/>
            <a:ext cx="18669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943600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Thriving in </a:t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Terrestrial Environments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Bacteria associated with plants use different means to obtain nutrients</a:t>
            </a:r>
          </a:p>
          <a:p>
            <a:pPr lvl="1" eaLnBrk="1" hangingPunct="1"/>
            <a:r>
              <a:rPr lang="en-US" sz="2400" i="1" smtClean="0"/>
              <a:t>Nitrogen fixing Rhizobium </a:t>
            </a:r>
            <a:r>
              <a:rPr lang="en-US" sz="2400" smtClean="0"/>
              <a:t>have a mutually beneficial relationship with plants</a:t>
            </a:r>
          </a:p>
          <a:p>
            <a:pPr lvl="1" eaLnBrk="1" hangingPunct="1"/>
            <a:r>
              <a:rPr lang="en-US" sz="2400" i="1" smtClean="0"/>
              <a:t>Agrobacterium</a:t>
            </a:r>
            <a:r>
              <a:rPr lang="en-US" sz="2400" smtClean="0"/>
              <a:t> produce plant tumors to gain nutrient</a:t>
            </a:r>
          </a:p>
        </p:txBody>
      </p:sp>
      <p:pic>
        <p:nvPicPr>
          <p:cNvPr id="28676" name="Picture 6" descr="f11-20_plant_tumor_ca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533400"/>
            <a:ext cx="2555875" cy="2185988"/>
          </a:xfrm>
        </p:spPr>
      </p:pic>
      <p:pic>
        <p:nvPicPr>
          <p:cNvPr id="28677" name="Picture 8" descr="f11-21_symbiotic_relat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895600"/>
            <a:ext cx="2590800" cy="3711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nes95432_11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95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Thriving in </a:t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Aquatic Environments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720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Organisms produce numerous mechanisms for nutrient acquisition and retention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Clustering within a sheath</a:t>
            </a:r>
          </a:p>
          <a:p>
            <a:pPr marL="1106424" lvl="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 smtClean="0"/>
              <a:t>Bacteria form chains encased in tubes which enables them to find favorable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Thriving in </a:t>
            </a:r>
            <a:b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Aquatic Environments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874838"/>
            <a:ext cx="3733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Derive nutrient from other organisms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Bdellovibrio</a:t>
            </a:r>
            <a:r>
              <a:rPr lang="en-US" sz="2000" smtClean="0"/>
              <a:t> prey on other organisms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Bioluminescent bacteria establish relationships with other animals for food and protection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/>
              <a:t>Legionella </a:t>
            </a:r>
            <a:r>
              <a:rPr lang="en-US" sz="2000" smtClean="0"/>
              <a:t>live inside protected confines of protozoa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30724" name="Picture 6" descr="nes95432_11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052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nes95432_11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87713"/>
            <a:ext cx="22860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Animals as Habitats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5791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Bodies of animals provide wide variety of ecological habitats for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Skin inhabited by </a:t>
            </a:r>
            <a:r>
              <a:rPr lang="en-US" sz="2000" i="1" smtClean="0"/>
              <a:t>Staphylococcal</a:t>
            </a:r>
            <a:r>
              <a:rPr lang="en-US" sz="2000" smtClean="0"/>
              <a:t> 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Mucous membranes are inhabited by numerous genera including </a:t>
            </a:r>
            <a:r>
              <a:rPr lang="en-US" sz="2000" i="1" smtClean="0"/>
              <a:t>Bacteriods, Bifidobacterium, Campylobacter </a:t>
            </a:r>
            <a:r>
              <a:rPr lang="en-US" sz="2000" smtClean="0"/>
              <a:t>and </a:t>
            </a:r>
            <a:r>
              <a:rPr lang="en-US" sz="2000" i="1" smtClean="0"/>
              <a:t>Helicobacter, Neisseria and Treponema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Obligate intracellular parasites include </a:t>
            </a:r>
            <a:r>
              <a:rPr lang="en-US" sz="2000" i="1" smtClean="0"/>
              <a:t>Rickettsia, Orientia </a:t>
            </a:r>
            <a:r>
              <a:rPr lang="en-US" sz="2000" smtClean="0"/>
              <a:t>and </a:t>
            </a:r>
            <a:r>
              <a:rPr lang="en-US" sz="2000" i="1" smtClean="0"/>
              <a:t>Ehrlicia </a:t>
            </a:r>
            <a:r>
              <a:rPr lang="en-US" sz="2000" smtClean="0"/>
              <a:t>reside in blood-sucking arthropods</a:t>
            </a:r>
          </a:p>
        </p:txBody>
      </p:sp>
      <p:pic>
        <p:nvPicPr>
          <p:cNvPr id="31748" name="Picture 5" descr="f11-28_mycoplasma_pn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295400"/>
            <a:ext cx="2028825" cy="2185988"/>
          </a:xfrm>
        </p:spPr>
      </p:pic>
      <p:pic>
        <p:nvPicPr>
          <p:cNvPr id="31749" name="Picture 7" descr="f11-29_coxiel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191000"/>
            <a:ext cx="2414588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Table 11.3</a:t>
            </a:r>
          </a:p>
        </p:txBody>
      </p:sp>
      <p:pic>
        <p:nvPicPr>
          <p:cNvPr id="32771" name="Picture 3" descr="nes95432_t1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1763"/>
            <a:ext cx="564515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nes95432_t11_03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28588"/>
            <a:ext cx="702310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/>
          <a:p>
            <a:r>
              <a:rPr lang="en-US" sz="1200">
                <a:solidFill>
                  <a:schemeClr val="tx2"/>
                </a:solidFill>
              </a:rPr>
              <a:t>Table 11.3cont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Chemolithotrophs oxidize reduced inorganic chemicals (e.g. H</a:t>
            </a:r>
            <a:r>
              <a:rPr lang="en-US" baseline="-25000" smtClean="0"/>
              <a:t>2</a:t>
            </a:r>
            <a:r>
              <a:rPr lang="en-US" smtClean="0"/>
              <a:t>) to produce energy</a:t>
            </a:r>
          </a:p>
          <a:p>
            <a:pPr lvl="1" eaLnBrk="1" hangingPunct="1"/>
            <a:r>
              <a:rPr lang="en-US" smtClean="0"/>
              <a:t>Rare organisms</a:t>
            </a:r>
          </a:p>
          <a:p>
            <a:pPr lvl="1" eaLnBrk="1" hangingPunct="1"/>
            <a:r>
              <a:rPr lang="en-US" smtClean="0"/>
              <a:t>Not O</a:t>
            </a:r>
            <a:r>
              <a:rPr lang="en-US" baseline="-25000" smtClean="0"/>
              <a:t>2</a:t>
            </a:r>
            <a:r>
              <a:rPr lang="en-US" smtClean="0"/>
              <a:t> tolerant</a:t>
            </a:r>
          </a:p>
          <a:p>
            <a:pPr lvl="1" eaLnBrk="1" hangingPunct="1"/>
            <a:r>
              <a:rPr lang="en-US" smtClean="0"/>
              <a:t>Terminal electron acceptor usually carbon dioxide or sulfur</a:t>
            </a:r>
          </a:p>
          <a:p>
            <a:pPr lvl="1" eaLnBrk="1" hangingPunct="1"/>
            <a:r>
              <a:rPr lang="en-US" smtClean="0"/>
              <a:t>Members of the domain </a:t>
            </a:r>
            <a:r>
              <a:rPr lang="en-US" i="1" smtClean="0"/>
              <a:t>Archaea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Chemolithotroph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Methanogens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72000" cy="49530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Members of Domain </a:t>
            </a:r>
            <a:r>
              <a:rPr lang="en-US" i="1" dirty="0" err="1" smtClean="0"/>
              <a:t>Archaea</a:t>
            </a:r>
            <a:endParaRPr lang="en-US" dirty="0" smtClean="0"/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Found in sewage, swamps, marine sediments and digestive tract of mammals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Highly sensitive to oxygen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Produce energy (ATP) the reaction:</a:t>
            </a:r>
          </a:p>
          <a:p>
            <a:pPr marL="822706" lvl="1" indent="-384048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dirty="0" smtClean="0"/>
              <a:t>4H</a:t>
            </a:r>
            <a:r>
              <a:rPr lang="en-US" baseline="-25000" dirty="0" smtClean="0"/>
              <a:t>2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→ CH</a:t>
            </a:r>
            <a:r>
              <a:rPr lang="en-US" baseline="-25000" dirty="0" smtClean="0"/>
              <a:t>4</a:t>
            </a:r>
            <a:r>
              <a:rPr lang="en-US" dirty="0" smtClean="0"/>
              <a:t> + 2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</p:txBody>
      </p:sp>
      <p:pic>
        <p:nvPicPr>
          <p:cNvPr id="11268" name="Picture 6" descr="f11-2_methanog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87550"/>
            <a:ext cx="4038600" cy="375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7494"/>
            <a:ext cx="8610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Anaerobic </a:t>
            </a:r>
            <a:r>
              <a:rPr lang="en-U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b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-Anaerobic Respiration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Produce ATP via anaerobic respiration through the oxidation of organic molecules</a:t>
            </a:r>
          </a:p>
          <a:p>
            <a:pPr lvl="1" eaLnBrk="1" hangingPunct="1"/>
            <a:r>
              <a:rPr lang="en-US" smtClean="0"/>
              <a:t>Also use terminal electron acceptor other than oxygen</a:t>
            </a:r>
          </a:p>
          <a:p>
            <a:pPr lvl="2" eaLnBrk="1" hangingPunct="1"/>
            <a:r>
              <a:rPr lang="en-US" sz="2200" smtClean="0"/>
              <a:t>Sulfur and sulfate reducing bacteria </a:t>
            </a:r>
          </a:p>
          <a:p>
            <a:pPr lvl="3" eaLnBrk="1" hangingPunct="1"/>
            <a:r>
              <a:rPr lang="en-US" sz="1800" smtClean="0"/>
              <a:t>Generally found in mud rich in organic matter and sulfur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smtClean="0"/>
              <a:t>Organic compounds  +           S 	        CO</a:t>
            </a:r>
            <a:r>
              <a:rPr lang="en-US" sz="2200" baseline="-25000" smtClean="0"/>
              <a:t>2</a:t>
            </a:r>
            <a:r>
              <a:rPr lang="en-US" sz="2200" smtClean="0"/>
              <a:t>   +   H</a:t>
            </a:r>
            <a:r>
              <a:rPr lang="en-US" sz="2200" baseline="-25000" smtClean="0"/>
              <a:t>2</a:t>
            </a:r>
            <a:r>
              <a:rPr lang="en-US" sz="2200" smtClean="0"/>
              <a:t>S</a:t>
            </a:r>
          </a:p>
          <a:p>
            <a:pPr eaLnBrk="1" hangingPunct="1">
              <a:buFontTx/>
              <a:buNone/>
            </a:pPr>
            <a:r>
              <a:rPr lang="en-US" sz="1600" smtClean="0"/>
              <a:t>   (energy source)                         (terminal electron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			              acceptor)</a:t>
            </a:r>
          </a:p>
          <a:p>
            <a:pPr lvl="1" eaLnBrk="1" hangingPunct="1"/>
            <a:endParaRPr lang="en-US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53000" y="48768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Anaerobic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-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Fermentors</a:t>
            </a:r>
            <a:endParaRPr lang="en-US" sz="36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Genus </a:t>
            </a:r>
            <a:r>
              <a:rPr lang="en-US" i="1" smtClean="0"/>
              <a:t>Clostridium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Gram-positive rods found in soil</a:t>
            </a:r>
          </a:p>
          <a:p>
            <a:pPr lvl="1" eaLnBrk="1" hangingPunct="1"/>
            <a:r>
              <a:rPr lang="en-US" smtClean="0"/>
              <a:t>Endospores</a:t>
            </a:r>
          </a:p>
          <a:p>
            <a:pPr eaLnBrk="1" hangingPunct="1"/>
            <a:r>
              <a:rPr lang="en-US" smtClean="0"/>
              <a:t>Ferment wide variety of compounds</a:t>
            </a:r>
          </a:p>
          <a:p>
            <a:pPr eaLnBrk="1" hangingPunct="1"/>
            <a:r>
              <a:rPr lang="en-US" smtClean="0"/>
              <a:t>Representitives: </a:t>
            </a:r>
          </a:p>
          <a:p>
            <a:pPr lvl="1" eaLnBrk="1" hangingPunct="1"/>
            <a:r>
              <a:rPr lang="en-US" i="1" smtClean="0"/>
              <a:t>C. tetani, </a:t>
            </a:r>
          </a:p>
          <a:p>
            <a:pPr lvl="1" eaLnBrk="1" hangingPunct="1"/>
            <a:r>
              <a:rPr lang="en-US" i="1" smtClean="0"/>
              <a:t>C. perfringens, </a:t>
            </a:r>
          </a:p>
          <a:p>
            <a:pPr lvl="1" eaLnBrk="1" hangingPunct="1"/>
            <a:r>
              <a:rPr lang="en-US" i="1" smtClean="0"/>
              <a:t>C. botulinum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Anaerobic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Fermentors</a:t>
            </a:r>
            <a:endParaRPr lang="en-US" sz="36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Lactic acid bacteria are Gram-positive organisms that produce lactic acid as an end product of fermentation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Obligate fermenters, not O</a:t>
            </a:r>
            <a:r>
              <a:rPr lang="en-US" sz="2400" baseline="-25000" smtClean="0"/>
              <a:t>2</a:t>
            </a:r>
            <a:r>
              <a:rPr lang="en-US" sz="2400" smtClean="0"/>
              <a:t> sensitive.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Lack catalase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38800" y="6096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10400" y="6096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 descr="nes95432_1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1592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Anaerobic </a:t>
            </a:r>
            <a:r>
              <a:rPr lang="en-U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Chemoorganotrophs</a:t>
            </a: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en-US" sz="3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Fermentors</a:t>
            </a:r>
            <a:endParaRPr lang="en-US" sz="3800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/>
            <a:r>
              <a:rPr lang="en-US" i="1" smtClean="0"/>
              <a:t>Streptococci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Normal flora</a:t>
            </a:r>
          </a:p>
          <a:p>
            <a:pPr lvl="1" eaLnBrk="1" hangingPunct="1"/>
            <a:r>
              <a:rPr lang="en-US" i="1" smtClean="0"/>
              <a:t>S. pyogenes</a:t>
            </a:r>
            <a:endParaRPr 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505200"/>
            <a:ext cx="5334000" cy="2185988"/>
          </a:xfrm>
        </p:spPr>
        <p:txBody>
          <a:bodyPr/>
          <a:lstStyle/>
          <a:p>
            <a:pPr eaLnBrk="1" hangingPunct="1"/>
            <a:r>
              <a:rPr lang="en-US" i="1" smtClean="0"/>
              <a:t>Lactobacillus</a:t>
            </a:r>
          </a:p>
          <a:p>
            <a:pPr lvl="1" eaLnBrk="1" hangingPunct="1"/>
            <a:r>
              <a:rPr lang="en-US" smtClean="0"/>
              <a:t>Normal flora of mouth and vagina</a:t>
            </a:r>
          </a:p>
          <a:p>
            <a:pPr eaLnBrk="1" hangingPunct="1"/>
            <a:endParaRPr lang="en-US" smtClean="0"/>
          </a:p>
        </p:txBody>
      </p:sp>
      <p:pic>
        <p:nvPicPr>
          <p:cNvPr id="15365" name="Picture 3" descr="nes95432_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892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Anaerobic Chemotrophs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txBody>
          <a:bodyPr/>
          <a:lstStyle/>
          <a:p>
            <a:pPr eaLnBrk="1" hangingPunct="1"/>
            <a:r>
              <a:rPr lang="en-US" sz="2400" i="1" smtClean="0"/>
              <a:t>Propionibacterium </a:t>
            </a:r>
            <a:r>
              <a:rPr lang="en-US" sz="2400" smtClean="0"/>
              <a:t>species are Gram-positive rods</a:t>
            </a:r>
          </a:p>
          <a:p>
            <a:pPr eaLnBrk="1" hangingPunct="1"/>
            <a:r>
              <a:rPr lang="en-US" sz="2400" smtClean="0"/>
              <a:t>Organisms produce propionic acid as end product of fermentation</a:t>
            </a:r>
          </a:p>
          <a:p>
            <a:pPr lvl="1" eaLnBrk="1" hangingPunct="1"/>
            <a:r>
              <a:rPr lang="en-US" sz="2400" smtClean="0"/>
              <a:t>Found in anaerobic micro environments</a:t>
            </a:r>
          </a:p>
          <a:p>
            <a:pPr lvl="1" eaLnBrk="1" hangingPunct="1"/>
            <a:r>
              <a:rPr lang="en-US" sz="2400" smtClean="0"/>
              <a:t>Essential in the production of Swiss cheese</a:t>
            </a:r>
          </a:p>
          <a:p>
            <a:pPr lvl="1" eaLnBrk="1" hangingPunct="1"/>
            <a:r>
              <a:rPr lang="en-US" sz="2400" smtClean="0"/>
              <a:t>Also ferment lactic acid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pic>
        <p:nvPicPr>
          <p:cNvPr id="16388" name="Picture 4" descr="j03864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6.0&quot;&gt;&lt;object type=&quot;1&quot; unique_id=&quot;10001&quot;&gt;&lt;object type=&quot;8&quot; unique_id=&quot;14134&quot;&gt;&lt;/object&gt;&lt;object type=&quot;2&quot; unique_id=&quot;14135&quot;&gt;&lt;object type=&quot;3&quot; unique_id=&quot;14136&quot;&gt;&lt;property id=&quot;20148&quot; value=&quot;5&quot;/&gt;&lt;property id=&quot;20300&quot; value=&quot;Slide 1&quot;/&gt;&lt;property id=&quot;20307&quot; value=&quot;303&quot;/&gt;&lt;/object&gt;&lt;object type=&quot;3&quot; unique_id=&quot;14137&quot;&gt;&lt;property id=&quot;20148&quot; value=&quot;5&quot;/&gt;&lt;property id=&quot;20300&quot; value=&quot;Slide 2 - &amp;quot;Diversity of &amp;#x0D;&amp;#x0A;Prokaryotic Organisms&amp;quot;&quot;/&gt;&lt;property id=&quot;20307&quot; value=&quot;256&quot;/&gt;&lt;/object&gt;&lt;object type=&quot;3&quot; unique_id=&quot;14138&quot;&gt;&lt;property id=&quot;20148&quot; value=&quot;5&quot;/&gt;&lt;property id=&quot;20300&quot; value=&quot;Slide 3 - &amp;quot;Insert CO11&amp;quot;&quot;/&gt;&lt;property id=&quot;20307&quot; value=&quot;299&quot;/&gt;&lt;/object&gt;&lt;object type=&quot;3&quot; unique_id=&quot;14139&quot;&gt;&lt;property id=&quot;20148&quot; value=&quot;5&quot;/&gt;&lt;property id=&quot;20300&quot; value=&quot;Slide 4 - &amp;quot;Anaerobic Chemotrophs&amp;quot;&quot;/&gt;&lt;property id=&quot;20307&quot; value=&quot;257&quot;/&gt;&lt;/object&gt;&lt;object type=&quot;3&quot; unique_id=&quot;14140&quot;&gt;&lt;property id=&quot;20148&quot; value=&quot;5&quot;/&gt;&lt;property id=&quot;20300&quot; value=&quot;Slide 5 - &amp;quot;Metabolic Diversity of Prokaryotes&amp;quot;&quot;/&gt;&lt;property id=&quot;20307&quot; value=&quot;289&quot;/&gt;&lt;/object&gt;&lt;object type=&quot;3&quot; unique_id=&quot;14143&quot;&gt;&lt;property id=&quot;20148&quot; value=&quot;5&quot;/&gt;&lt;property id=&quot;20300&quot; value=&quot;Slide 6 - &amp;quot;Anaerobic Chemotrophs&amp;quot;&quot;/&gt;&lt;property id=&quot;20307&quot; value=&quot;258&quot;/&gt;&lt;/object&gt;&lt;object type=&quot;3&quot; unique_id=&quot;14144&quot;&gt;&lt;property id=&quot;20148&quot; value=&quot;5&quot;/&gt;&lt;property id=&quot;20300&quot; value=&quot;Slide 7 - &amp;quot;Anaerobic Chemotrophs&amp;quot;&quot;/&gt;&lt;property id=&quot;20307&quot; value=&quot;259&quot;/&gt;&lt;/object&gt;&lt;object type=&quot;3&quot; unique_id=&quot;14145&quot;&gt;&lt;property id=&quot;20148&quot; value=&quot;5&quot;/&gt;&lt;property id=&quot;20300&quot; value=&quot;Slide 8 - &amp;quot;Anaerobic Chemotrophs&amp;quot;&quot;/&gt;&lt;property id=&quot;20307&quot; value=&quot;260&quot;/&gt;&lt;/object&gt;&lt;object type=&quot;3&quot; unique_id=&quot;14146&quot;&gt;&lt;property id=&quot;20148&quot; value=&quot;5&quot;/&gt;&lt;property id=&quot;20300&quot; value=&quot;Slide 9 - &amp;quot;Anaerobic Chemotrophs&amp;quot;&quot;/&gt;&lt;property id=&quot;20307&quot; value=&quot;261&quot;/&gt;&lt;/object&gt;&lt;object type=&quot;3&quot; unique_id=&quot;14147&quot;&gt;&lt;property id=&quot;20148&quot; value=&quot;5&quot;/&gt;&lt;property id=&quot;20300&quot; value=&quot;Slide 10 - &amp;quot;Anaerobic Chemotrophs&amp;quot;&quot;/&gt;&lt;property id=&quot;20307&quot; value=&quot;262&quot;/&gt;&lt;/object&gt;&lt;object type=&quot;3&quot; unique_id=&quot;14148&quot;&gt;&lt;property id=&quot;20148&quot; value=&quot;5&quot;/&gt;&lt;property id=&quot;20300&quot; value=&quot;Slide 11 - &amp;quot;Anaerobic Chemotrophs&amp;quot;&quot;/&gt;&lt;property id=&quot;20307&quot; value=&quot;263&quot;/&gt;&lt;/object&gt;&lt;object type=&quot;3&quot; unique_id=&quot;14149&quot;&gt;&lt;property id=&quot;20148&quot; value=&quot;5&quot;/&gt;&lt;property id=&quot;20300&quot; value=&quot;Slide 12 - &amp;quot;Anaerobic Chemotrophs&amp;quot;&quot;/&gt;&lt;property id=&quot;20307&quot; value=&quot;264&quot;/&gt;&lt;/object&gt;&lt;object type=&quot;3&quot; unique_id=&quot;14150&quot;&gt;&lt;property id=&quot;20148&quot; value=&quot;5&quot;/&gt;&lt;property id=&quot;20300&quot; value=&quot;Slide 13 - &amp;quot;Anoxygenic Phototrophs&amp;quot;&quot;/&gt;&lt;property id=&quot;20307&quot; value=&quot;265&quot;/&gt;&lt;/object&gt;&lt;object type=&quot;3&quot; unique_id=&quot;14151&quot;&gt;&lt;property id=&quot;20148&quot; value=&quot;5&quot;/&gt;&lt;property id=&quot;20300&quot; value=&quot;Slide 14 - &amp;quot;Anoxygenic Phototrophs&amp;quot;&quot;/&gt;&lt;property id=&quot;20307&quot; value=&quot;266&quot;/&gt;&lt;/object&gt;&lt;object type=&quot;3&quot; unique_id=&quot;14152&quot;&gt;&lt;property id=&quot;20148&quot; value=&quot;5&quot;/&gt;&lt;property id=&quot;20300&quot; value=&quot;Slide 15 - &amp;quot;Anoxygenic Phototrophs&amp;quot;&quot;/&gt;&lt;property id=&quot;20307&quot; value=&quot;267&quot;/&gt;&lt;/object&gt;&lt;object type=&quot;3&quot; unique_id=&quot;14153&quot;&gt;&lt;property id=&quot;20148&quot; value=&quot;5&quot;/&gt;&lt;property id=&quot;20300&quot; value=&quot;Slide 16 - &amp;quot;Anoxygenic Phototrophs&amp;quot;&quot;/&gt;&lt;property id=&quot;20307&quot; value=&quot;268&quot;/&gt;&lt;/object&gt;&lt;object type=&quot;3&quot; unique_id=&quot;14154&quot;&gt;&lt;property id=&quot;20148&quot; value=&quot;5&quot;/&gt;&lt;property id=&quot;20300&quot; value=&quot;Slide 17 - &amp;quot;Anoxygenic Phototrophs&amp;quot;&quot;/&gt;&lt;property id=&quot;20307&quot; value=&quot;269&quot;/&gt;&lt;/object&gt;&lt;object type=&quot;3&quot; unique_id=&quot;14155&quot;&gt;&lt;property id=&quot;20148&quot; value=&quot;5&quot;/&gt;&lt;property id=&quot;20300&quot; value=&quot;Slide 18 - &amp;quot;Oxygenic Phototrophs&amp;quot;&quot;/&gt;&lt;property id=&quot;20307&quot; value=&quot;270&quot;/&gt;&lt;/object&gt;&lt;object type=&quot;3&quot; unique_id=&quot;14156&quot;&gt;&lt;property id=&quot;20148&quot; value=&quot;5&quot;/&gt;&lt;property id=&quot;20300&quot; value=&quot;Slide 19 - &amp;quot;Oxygenic Phototrophs&amp;quot;&quot;/&gt;&lt;property id=&quot;20307&quot; value=&quot;271&quot;/&gt;&lt;/object&gt;&lt;object type=&quot;3&quot; unique_id=&quot;14157&quot;&gt;&lt;property id=&quot;20148&quot; value=&quot;5&quot;/&gt;&lt;property id=&quot;20300&quot; value=&quot;Slide 20 - &amp;quot;Oxygenic Phototrophs&amp;quot;&quot;/&gt;&lt;property id=&quot;20307&quot; value=&quot;272&quot;/&gt;&lt;/object&gt;&lt;object type=&quot;3&quot; unique_id=&quot;14158&quot;&gt;&lt;property id=&quot;20148&quot; value=&quot;5&quot;/&gt;&lt;property id=&quot;20300&quot; value=&quot;Slide 21 - &amp;quot;Aerobic Chemolithotrophs&amp;quot;&quot;/&gt;&lt;property id=&quot;20307&quot; value=&quot;273&quot;/&gt;&lt;/object&gt;&lt;object type=&quot;3&quot; unique_id=&quot;14159&quot;&gt;&lt;property id=&quot;20148&quot; value=&quot;5&quot;/&gt;&lt;property id=&quot;20300&quot; value=&quot;Slide 22 - &amp;quot;Aerobic Chemolithotrophs&amp;quot;&quot;/&gt;&lt;property id=&quot;20307&quot; value=&quot;274&quot;/&gt;&lt;/object&gt;&lt;object type=&quot;3&quot; unique_id=&quot;14160&quot;&gt;&lt;property id=&quot;20148&quot; value=&quot;5&quot;/&gt;&lt;property id=&quot;20300&quot; value=&quot;Slide 23 - &amp;quot;Aerobic Chemolithotrophs&amp;quot;&quot;/&gt;&lt;property id=&quot;20307&quot; value=&quot;275&quot;/&gt;&lt;/object&gt;&lt;object type=&quot;3&quot; unique_id=&quot;14161&quot;&gt;&lt;property id=&quot;20148&quot; value=&quot;5&quot;/&gt;&lt;property id=&quot;20300&quot; value=&quot;Slide 24 - &amp;quot;Aerobic Chemolithotrophs&amp;quot;&quot;/&gt;&lt;property id=&quot;20307&quot; value=&quot;276&quot;/&gt;&lt;/object&gt;&lt;object type=&quot;3&quot; unique_id=&quot;14162&quot;&gt;&lt;property id=&quot;20148&quot; value=&quot;5&quot;/&gt;&lt;property id=&quot;20300&quot; value=&quot;Slide 25 - &amp;quot;Aerobic Chemolithotrophs&amp;quot;&quot;/&gt;&lt;property id=&quot;20307&quot; value=&quot;277&quot;/&gt;&lt;/object&gt;&lt;object type=&quot;3&quot; unique_id=&quot;14163&quot;&gt;&lt;property id=&quot;20148&quot; value=&quot;5&quot;/&gt;&lt;property id=&quot;20300&quot; value=&quot;Slide 26 - &amp;quot;Aerobic Chemolithotrophs&amp;quot;&quot;/&gt;&lt;property id=&quot;20307&quot; value=&quot;292&quot;/&gt;&lt;/object&gt;&lt;object type=&quot;3&quot; unique_id=&quot;14164&quot;&gt;&lt;property id=&quot;20148&quot; value=&quot;5&quot;/&gt;&lt;property id=&quot;20300&quot; value=&quot;Slide 27 - &amp;quot;Aerobic Chemolithotrophs&amp;quot;&quot;/&gt;&lt;property id=&quot;20307&quot; value=&quot;278&quot;/&gt;&lt;/object&gt;&lt;object type=&quot;3&quot; unique_id=&quot;14165&quot;&gt;&lt;property id=&quot;20148&quot; value=&quot;5&quot;/&gt;&lt;property id=&quot;20300&quot; value=&quot;Slide 28 - &amp;quot;Aerobic Chemoorganotrophs&amp;quot;&quot;/&gt;&lt;property id=&quot;20307&quot; value=&quot;279&quot;/&gt;&lt;/object&gt;&lt;object type=&quot;3&quot; unique_id=&quot;14166&quot;&gt;&lt;property id=&quot;20148&quot; value=&quot;5&quot;/&gt;&lt;property id=&quot;20300&quot; value=&quot;Slide 29 - &amp;quot;Aerobic Chemoorganotrophs&amp;quot;&quot;/&gt;&lt;property id=&quot;20307&quot; value=&quot;280&quot;/&gt;&lt;/object&gt;&lt;object type=&quot;3&quot; unique_id=&quot;14167&quot;&gt;&lt;property id=&quot;20148&quot; value=&quot;5&quot;/&gt;&lt;property id=&quot;20300&quot; value=&quot;Slide 30 - &amp;quot;Aerobic Chemoorganotrophs&amp;quot;&quot;/&gt;&lt;property id=&quot;20307&quot; value=&quot;281&quot;/&gt;&lt;/object&gt;&lt;object type=&quot;3&quot; unique_id=&quot;14168&quot;&gt;&lt;property id=&quot;20148&quot; value=&quot;5&quot;/&gt;&lt;property id=&quot;20300&quot; value=&quot;Slide 31 - &amp;quot;Aerobic Chemoorganotrophs&amp;quot;&quot;/&gt;&lt;property id=&quot;20307&quot; value=&quot;300&quot;/&gt;&lt;/object&gt;&lt;object type=&quot;3&quot; unique_id=&quot;14169&quot;&gt;&lt;property id=&quot;20148&quot; value=&quot;5&quot;/&gt;&lt;property id=&quot;20300&quot; value=&quot;Slide 32 - &amp;quot;Medically Important Chemoorganotrophs &amp;quot;&quot;/&gt;&lt;property id=&quot;20307&quot; value=&quot;293&quot;/&gt;&lt;/object&gt;&lt;object type=&quot;3&quot; unique_id=&quot;14170&quot;&gt;&lt;property id=&quot;20148&quot; value=&quot;5&quot;/&gt;&lt;property id=&quot;20300&quot; value=&quot;Slide 33 - &amp;quot;Thriving in &amp;#x0D;&amp;#x0A;Terrestrial Environments&amp;quot;&quot;/&gt;&lt;property id=&quot;20307&quot; value=&quot;282&quot;/&gt;&lt;/object&gt;&lt;object type=&quot;3&quot; unique_id=&quot;14171&quot;&gt;&lt;property id=&quot;20148&quot; value=&quot;5&quot;/&gt;&lt;property id=&quot;20300&quot; value=&quot;Slide 34 - &amp;quot;Thriving in &amp;#x0D;&amp;#x0A;Terrestrial Environments&amp;quot;&quot;/&gt;&lt;property id=&quot;20307&quot; value=&quot;283&quot;/&gt;&lt;/object&gt;&lt;object type=&quot;3&quot; unique_id=&quot;14172&quot;&gt;&lt;property id=&quot;20148&quot; value=&quot;5&quot;/&gt;&lt;property id=&quot;20300&quot; value=&quot;Slide 35 - &amp;quot;Thriving in &amp;#x0D;&amp;#x0A;Aquatic Environments&amp;quot;&quot;/&gt;&lt;property id=&quot;20307&quot; value=&quot;284&quot;/&gt;&lt;/object&gt;&lt;object type=&quot;3&quot; unique_id=&quot;14173&quot;&gt;&lt;property id=&quot;20148&quot; value=&quot;5&quot;/&gt;&lt;property id=&quot;20300&quot; value=&quot;Slide 36 - &amp;quot;Thriving in &amp;#x0D;&amp;#x0A;Aquatic Environments&amp;quot;&quot;/&gt;&lt;property id=&quot;20307&quot; value=&quot;301&quot;/&gt;&lt;/object&gt;&lt;object type=&quot;3&quot; unique_id=&quot;14174&quot;&gt;&lt;property id=&quot;20148&quot; value=&quot;5&quot;/&gt;&lt;property id=&quot;20300&quot; value=&quot;Slide 37 - &amp;quot;Thriving in &amp;#x0D;&amp;#x0A;Aquatic Environments&amp;quot;&quot;/&gt;&lt;property id=&quot;20307&quot; value=&quot;295&quot;/&gt;&lt;/object&gt;&lt;object type=&quot;3&quot; unique_id=&quot;14175&quot;&gt;&lt;property id=&quot;20148&quot; value=&quot;5&quot;/&gt;&lt;property id=&quot;20300&quot; value=&quot;Slide 38 - &amp;quot;Thriving in &amp;#x0D;&amp;#x0A;Aquatic Environments&amp;quot;&quot;/&gt;&lt;property id=&quot;20307&quot; value=&quot;302&quot;/&gt;&lt;/object&gt;&lt;object type=&quot;3&quot; unique_id=&quot;14176&quot;&gt;&lt;property id=&quot;20148&quot; value=&quot;5&quot;/&gt;&lt;property id=&quot;20300&quot; value=&quot;Slide 39 - &amp;quot;Thriving in &amp;#x0D;&amp;#x0A;Aquatic Environments&amp;quot;&quot;/&gt;&lt;property id=&quot;20307&quot; value=&quot;286&quot;/&gt;&lt;/object&gt;&lt;object type=&quot;3&quot; unique_id=&quot;14177&quot;&gt;&lt;property id=&quot;20148&quot; value=&quot;5&quot;/&gt;&lt;property id=&quot;20300&quot; value=&quot;Slide 40 - &amp;quot;Animals as Habitats&amp;quot;&quot;/&gt;&lt;property id=&quot;20307&quot; value=&quot;285&quot;/&gt;&lt;/object&gt;&lt;object type=&quot;3&quot; unique_id=&quot;14178&quot;&gt;&lt;property id=&quot;20148&quot; value=&quot;5&quot;/&gt;&lt;property id=&quot;20300&quot; value=&quot;Slide 41 - &amp;quot;Medically Important Bacteria&amp;quot;&quot;/&gt;&lt;property id=&quot;20307&quot; value=&quot;296&quot;/&gt;&lt;/object&gt;&lt;object type=&quot;3&quot; unique_id=&quot;14179&quot;&gt;&lt;property id=&quot;20148&quot; value=&quot;5&quot;/&gt;&lt;property id=&quot;20300&quot; value=&quot;Slide 42 - &amp;quot;Archaea that Thrive in &amp;#x0D;&amp;#x0A;Extreme Conditions&amp;quot;&quot;/&gt;&lt;property id=&quot;20307&quot; value=&quot;287&quot;/&gt;&lt;/object&gt;&lt;object type=&quot;3&quot; unique_id=&quot;14180&quot;&gt;&lt;property id=&quot;20148&quot; value=&quot;5&quot;/&gt;&lt;property id=&quot;20300&quot; value=&quot;Slide 43 - &amp;quot;Archaea in Extreme Conditions&amp;quot;&quot;/&gt;&lt;property id=&quot;20307&quot; value=&quot;298&quot;/&gt;&lt;/object&gt;&lt;object type=&quot;3&quot; unique_id=&quot;14181&quot;&gt;&lt;property id=&quot;20148&quot; value=&quot;5&quot;/&gt;&lt;property id=&quot;20300&quot; value=&quot;Slide 44 - &amp;quot;Archaea that Thrive in &amp;#x0D;&amp;#x0A;Extreme Conditions&amp;quot;&quot;/&gt;&lt;property id=&quot;20307&quot; value=&quot;297&quot;/&gt;&lt;/object&gt;&lt;object type=&quot;3&quot; unique_id=&quot;14182&quot;&gt;&lt;property id=&quot;20148&quot; value=&quot;5&quot;/&gt;&lt;property id=&quot;20300&quot; value=&quot;Slide 45 - &amp;quot;Archaea that Thrive in &amp;#x0D;&amp;#x0A;Extreme Conditions&amp;quot;&quot;/&gt;&lt;property id=&quot;20307&quot; value=&quot;288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1770</TotalTime>
  <Words>904</Words>
  <Application>Microsoft Office PowerPoint</Application>
  <PresentationFormat>On-screen Show (4:3)</PresentationFormat>
  <Paragraphs>177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Wingdings 2</vt:lpstr>
      <vt:lpstr>Verdana</vt:lpstr>
      <vt:lpstr>Calibri</vt:lpstr>
      <vt:lpstr>Verve</vt:lpstr>
      <vt:lpstr>Diversity of  Prokaryotic Organisms</vt:lpstr>
      <vt:lpstr>Early Beginnings</vt:lpstr>
      <vt:lpstr>Chemolithotrophs</vt:lpstr>
      <vt:lpstr>Chemolithotroph: Methanogens</vt:lpstr>
      <vt:lpstr>Anaerobic Chemoorganotrophs: -Anaerobic Respiration</vt:lpstr>
      <vt:lpstr>Anaerobic Chemoorganotrophs: -Fermentors</vt:lpstr>
      <vt:lpstr>Anaerobic Chemoorganotrophs: Fermentors</vt:lpstr>
      <vt:lpstr>Anaerobic Chemoorganotrophs: Fermentors</vt:lpstr>
      <vt:lpstr>Anaerobic Chemotrophs</vt:lpstr>
      <vt:lpstr>Anoxygenic Phototrophs:      --Earliest Photosynthesizers</vt:lpstr>
      <vt:lpstr>Oxygenic Phototrophs: Cyanobacteria</vt:lpstr>
      <vt:lpstr>Aerobic Chemolithotrophs</vt:lpstr>
      <vt:lpstr>Aerobic Chemolithotrophs: Sulfur-Oxidizing Bacteria</vt:lpstr>
      <vt:lpstr>Aerobic Chemolithotrophs: Sulfur-Oxidizing Bacteria</vt:lpstr>
      <vt:lpstr>Aerobic Chemolithotrophs: Nitrifiers</vt:lpstr>
      <vt:lpstr>Aerobic Chemolithotrophs: Hydrogen-Oxidizing Bacteria</vt:lpstr>
      <vt:lpstr>Aerobic Chemoorganotrophs</vt:lpstr>
      <vt:lpstr>Aerobic Chemoorganotrophs: Obligate Aerobes</vt:lpstr>
      <vt:lpstr>Aerobic Chemoorganotrophs: Facultative Anaerobes</vt:lpstr>
      <vt:lpstr>Thriving in  Terrestrial Environments</vt:lpstr>
      <vt:lpstr>Thriving in  Terrestrial Environments</vt:lpstr>
      <vt:lpstr>Thriving in  Aquatic Environments</vt:lpstr>
      <vt:lpstr>Thriving in  Aquatic Environments</vt:lpstr>
      <vt:lpstr>Animals as Habitats</vt:lpstr>
      <vt:lpstr>Table 11.3</vt:lpstr>
      <vt:lpstr>PowerPoint Presentation</vt:lpstr>
    </vt:vector>
  </TitlesOfParts>
  <Company>Kim Koetz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Christy Hicks</cp:lastModifiedBy>
  <cp:revision>92</cp:revision>
  <dcterms:modified xsi:type="dcterms:W3CDTF">2012-12-11T21:40:50Z</dcterms:modified>
</cp:coreProperties>
</file>