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96" r:id="rId7"/>
    <p:sldId id="297" r:id="rId8"/>
    <p:sldId id="298" r:id="rId9"/>
    <p:sldId id="299" r:id="rId10"/>
    <p:sldId id="301" r:id="rId11"/>
    <p:sldId id="302" r:id="rId12"/>
    <p:sldId id="303" r:id="rId13"/>
    <p:sldId id="304" r:id="rId14"/>
    <p:sldId id="305" r:id="rId15"/>
    <p:sldId id="307" r:id="rId16"/>
    <p:sldId id="308" r:id="rId17"/>
    <p:sldId id="309" r:id="rId18"/>
    <p:sldId id="310" r:id="rId19"/>
    <p:sldId id="306" r:id="rId20"/>
    <p:sldId id="311" r:id="rId21"/>
    <p:sldId id="273" r:id="rId22"/>
  </p:sldIdLst>
  <p:sldSz cx="9144000" cy="6858000" type="screen4x3"/>
  <p:notesSz cx="9296400" cy="6881813"/>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Amero" initials="CA" lastIdx="0" clrIdx="0">
    <p:extLst>
      <p:ext uri="{19B8F6BF-5375-455C-9EA6-DF929625EA0E}">
        <p15:presenceInfo xmlns:p15="http://schemas.microsoft.com/office/powerpoint/2012/main" userId="S-1-5-21-2147250771-525998328-621696214-1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71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2" autoAdjust="0"/>
  </p:normalViewPr>
  <p:slideViewPr>
    <p:cSldViewPr snapToGrid="0" snapToObjects="1">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444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44403"/>
          </a:xfrm>
          <a:prstGeom prst="rect">
            <a:avLst/>
          </a:prstGeom>
        </p:spPr>
        <p:txBody>
          <a:bodyPr vert="horz" lIns="91440" tIns="45720" rIns="91440" bIns="45720" rtlCol="0"/>
          <a:lstStyle>
            <a:lvl1pPr algn="r">
              <a:defRPr sz="1200"/>
            </a:lvl1pPr>
          </a:lstStyle>
          <a:p>
            <a:fld id="{32B6E450-8A95-47C2-9F61-B1EBD868F183}" type="datetimeFigureOut">
              <a:rPr lang="en-US" smtClean="0"/>
              <a:t>6/12/2023</a:t>
            </a:fld>
            <a:endParaRPr lang="en-US"/>
          </a:p>
        </p:txBody>
      </p:sp>
      <p:sp>
        <p:nvSpPr>
          <p:cNvPr id="4" name="Footer Placeholder 3"/>
          <p:cNvSpPr>
            <a:spLocks noGrp="1"/>
          </p:cNvSpPr>
          <p:nvPr>
            <p:ph type="ftr" sz="quarter" idx="2"/>
          </p:nvPr>
        </p:nvSpPr>
        <p:spPr>
          <a:xfrm>
            <a:off x="1" y="6537412"/>
            <a:ext cx="4029075" cy="3444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537412"/>
            <a:ext cx="4029075" cy="344402"/>
          </a:xfrm>
          <a:prstGeom prst="rect">
            <a:avLst/>
          </a:prstGeom>
        </p:spPr>
        <p:txBody>
          <a:bodyPr vert="horz" lIns="91440" tIns="45720" rIns="91440" bIns="45720" rtlCol="0" anchor="b"/>
          <a:lstStyle>
            <a:lvl1pPr algn="r">
              <a:defRPr sz="1200"/>
            </a:lvl1pPr>
          </a:lstStyle>
          <a:p>
            <a:fld id="{D86805F7-7D5D-4DAD-A051-03A454B8E508}" type="slidenum">
              <a:rPr lang="en-US" smtClean="0"/>
              <a:t>‹#›</a:t>
            </a:fld>
            <a:endParaRPr lang="en-US"/>
          </a:p>
        </p:txBody>
      </p:sp>
    </p:spTree>
    <p:extLst>
      <p:ext uri="{BB962C8B-B14F-4D97-AF65-F5344CB8AC3E}">
        <p14:creationId xmlns:p14="http://schemas.microsoft.com/office/powerpoint/2010/main" val="3012257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528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45285"/>
          </a:xfrm>
          <a:prstGeom prst="rect">
            <a:avLst/>
          </a:prstGeom>
        </p:spPr>
        <p:txBody>
          <a:bodyPr vert="horz" lIns="93177" tIns="46589" rIns="93177" bIns="46589" rtlCol="0"/>
          <a:lstStyle>
            <a:lvl1pPr algn="r">
              <a:defRPr sz="1200"/>
            </a:lvl1pPr>
          </a:lstStyle>
          <a:p>
            <a:fld id="{79B30B1B-6FE9-4A7D-9C8D-4F78A820FA29}" type="datetimeFigureOut">
              <a:rPr lang="en-US" smtClean="0"/>
              <a:t>6/12/2023</a:t>
            </a:fld>
            <a:endParaRPr lang="en-US"/>
          </a:p>
        </p:txBody>
      </p:sp>
      <p:sp>
        <p:nvSpPr>
          <p:cNvPr id="4" name="Slide Image Placeholder 3"/>
          <p:cNvSpPr>
            <a:spLocks noGrp="1" noRot="1" noChangeAspect="1"/>
          </p:cNvSpPr>
          <p:nvPr>
            <p:ph type="sldImg" idx="2"/>
          </p:nvPr>
        </p:nvSpPr>
        <p:spPr>
          <a:xfrm>
            <a:off x="3100388" y="860425"/>
            <a:ext cx="3095625" cy="23225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11873"/>
            <a:ext cx="7437120" cy="27097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9"/>
            <a:ext cx="4028440" cy="34528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9"/>
            <a:ext cx="4028440" cy="345284"/>
          </a:xfrm>
          <a:prstGeom prst="rect">
            <a:avLst/>
          </a:prstGeom>
        </p:spPr>
        <p:txBody>
          <a:bodyPr vert="horz" lIns="93177" tIns="46589" rIns="93177" bIns="46589" rtlCol="0" anchor="b"/>
          <a:lstStyle>
            <a:lvl1pPr algn="r">
              <a:defRPr sz="1200"/>
            </a:lvl1pPr>
          </a:lstStyle>
          <a:p>
            <a:fld id="{902C9D33-9CD1-4602-89B5-8DD527BDDA06}" type="slidenum">
              <a:rPr lang="en-US" smtClean="0"/>
              <a:t>‹#›</a:t>
            </a:fld>
            <a:endParaRPr lang="en-US"/>
          </a:p>
        </p:txBody>
      </p:sp>
    </p:spTree>
    <p:extLst>
      <p:ext uri="{BB962C8B-B14F-4D97-AF65-F5344CB8AC3E}">
        <p14:creationId xmlns:p14="http://schemas.microsoft.com/office/powerpoint/2010/main" val="3102592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a:t>
            </a:fld>
            <a:endParaRPr lang="en-US"/>
          </a:p>
        </p:txBody>
      </p:sp>
    </p:spTree>
    <p:extLst>
      <p:ext uri="{BB962C8B-B14F-4D97-AF65-F5344CB8AC3E}">
        <p14:creationId xmlns:p14="http://schemas.microsoft.com/office/powerpoint/2010/main" val="1966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10</a:t>
            </a:fld>
            <a:endParaRPr lang="en-US"/>
          </a:p>
        </p:txBody>
      </p:sp>
    </p:spTree>
    <p:extLst>
      <p:ext uri="{BB962C8B-B14F-4D97-AF65-F5344CB8AC3E}">
        <p14:creationId xmlns:p14="http://schemas.microsoft.com/office/powerpoint/2010/main" val="85506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owner should find these before</a:t>
            </a:r>
            <a:r>
              <a:rPr lang="en-US" baseline="0" dirty="0" smtClean="0"/>
              <a:t> reviewer; Read the document.</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11</a:t>
            </a:fld>
            <a:endParaRPr lang="en-US"/>
          </a:p>
        </p:txBody>
      </p:sp>
    </p:spTree>
    <p:extLst>
      <p:ext uri="{BB962C8B-B14F-4D97-AF65-F5344CB8AC3E}">
        <p14:creationId xmlns:p14="http://schemas.microsoft.com/office/powerpoint/2010/main" val="13986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will be sent every two days until uploaded.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12</a:t>
            </a:fld>
            <a:endParaRPr lang="en-US"/>
          </a:p>
        </p:txBody>
      </p:sp>
    </p:spTree>
    <p:extLst>
      <p:ext uri="{BB962C8B-B14F-4D97-AF65-F5344CB8AC3E}">
        <p14:creationId xmlns:p14="http://schemas.microsoft.com/office/powerpoint/2010/main" val="393051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13</a:t>
            </a:fld>
            <a:endParaRPr lang="en-US"/>
          </a:p>
        </p:txBody>
      </p:sp>
    </p:spTree>
    <p:extLst>
      <p:ext uri="{BB962C8B-B14F-4D97-AF65-F5344CB8AC3E}">
        <p14:creationId xmlns:p14="http://schemas.microsoft.com/office/powerpoint/2010/main" val="241373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16</a:t>
            </a:fld>
            <a:endParaRPr lang="en-US"/>
          </a:p>
        </p:txBody>
      </p:sp>
    </p:spTree>
    <p:extLst>
      <p:ext uri="{BB962C8B-B14F-4D97-AF65-F5344CB8AC3E}">
        <p14:creationId xmlns:p14="http://schemas.microsoft.com/office/powerpoint/2010/main" val="9905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2</a:t>
            </a:fld>
            <a:endParaRPr lang="en-US"/>
          </a:p>
        </p:txBody>
      </p:sp>
    </p:spTree>
    <p:extLst>
      <p:ext uri="{BB962C8B-B14F-4D97-AF65-F5344CB8AC3E}">
        <p14:creationId xmlns:p14="http://schemas.microsoft.com/office/powerpoint/2010/main" val="32468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3</a:t>
            </a:fld>
            <a:endParaRPr lang="en-US"/>
          </a:p>
        </p:txBody>
      </p:sp>
    </p:spTree>
    <p:extLst>
      <p:ext uri="{BB962C8B-B14F-4D97-AF65-F5344CB8AC3E}">
        <p14:creationId xmlns:p14="http://schemas.microsoft.com/office/powerpoint/2010/main" val="295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example:  Buying apples</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4</a:t>
            </a:fld>
            <a:endParaRPr lang="en-US"/>
          </a:p>
        </p:txBody>
      </p:sp>
    </p:spTree>
    <p:extLst>
      <p:ext uri="{BB962C8B-B14F-4D97-AF65-F5344CB8AC3E}">
        <p14:creationId xmlns:p14="http://schemas.microsoft.com/office/powerpoint/2010/main" val="128210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5</a:t>
            </a:fld>
            <a:endParaRPr lang="en-US"/>
          </a:p>
        </p:txBody>
      </p:sp>
    </p:spTree>
    <p:extLst>
      <p:ext uri="{BB962C8B-B14F-4D97-AF65-F5344CB8AC3E}">
        <p14:creationId xmlns:p14="http://schemas.microsoft.com/office/powerpoint/2010/main" val="280876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6</a:t>
            </a:fld>
            <a:endParaRPr lang="en-US"/>
          </a:p>
        </p:txBody>
      </p:sp>
    </p:spTree>
    <p:extLst>
      <p:ext uri="{BB962C8B-B14F-4D97-AF65-F5344CB8AC3E}">
        <p14:creationId xmlns:p14="http://schemas.microsoft.com/office/powerpoint/2010/main" val="23231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7</a:t>
            </a:fld>
            <a:endParaRPr lang="en-US"/>
          </a:p>
        </p:txBody>
      </p:sp>
    </p:spTree>
    <p:extLst>
      <p:ext uri="{BB962C8B-B14F-4D97-AF65-F5344CB8AC3E}">
        <p14:creationId xmlns:p14="http://schemas.microsoft.com/office/powerpoint/2010/main" val="20194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 Attestation</a:t>
            </a:r>
            <a:r>
              <a:rPr lang="en-US" baseline="0" dirty="0" smtClean="0"/>
              <a:t> from vendor each year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8</a:t>
            </a:fld>
            <a:endParaRPr lang="en-US"/>
          </a:p>
        </p:txBody>
      </p:sp>
    </p:spTree>
    <p:extLst>
      <p:ext uri="{BB962C8B-B14F-4D97-AF65-F5344CB8AC3E}">
        <p14:creationId xmlns:p14="http://schemas.microsoft.com/office/powerpoint/2010/main" val="157145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a:t>
            </a:r>
            <a:r>
              <a:rPr lang="en-US" baseline="0" dirty="0" smtClean="0"/>
              <a:t> countries, no E-Verify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9</a:t>
            </a:fld>
            <a:endParaRPr lang="en-US"/>
          </a:p>
        </p:txBody>
      </p:sp>
    </p:spTree>
    <p:extLst>
      <p:ext uri="{BB962C8B-B14F-4D97-AF65-F5344CB8AC3E}">
        <p14:creationId xmlns:p14="http://schemas.microsoft.com/office/powerpoint/2010/main" val="343466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PP_newtemplate_Page_0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73904" y="2130425"/>
            <a:ext cx="6184295" cy="1470025"/>
          </a:xfrm>
        </p:spPr>
        <p:txBody>
          <a:bodyPr/>
          <a:lstStyle/>
          <a:p>
            <a:r>
              <a:rPr lang="en-US"/>
              <a:t>Click to edit Master title style</a:t>
            </a:r>
          </a:p>
        </p:txBody>
      </p:sp>
      <p:sp>
        <p:nvSpPr>
          <p:cNvPr id="3" name="Subtitle 2"/>
          <p:cNvSpPr>
            <a:spLocks noGrp="1"/>
          </p:cNvSpPr>
          <p:nvPr>
            <p:ph type="subTitle" idx="1"/>
          </p:nvPr>
        </p:nvSpPr>
        <p:spPr>
          <a:xfrm>
            <a:off x="2525243" y="3886200"/>
            <a:ext cx="56997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781629" y="6356350"/>
            <a:ext cx="2895600" cy="365125"/>
          </a:xfrm>
        </p:spPr>
        <p:txBody>
          <a:bodyPr/>
          <a:lstStyle/>
          <a:p>
            <a:endParaRPr lang="en-US" dirty="0"/>
          </a:p>
        </p:txBody>
      </p:sp>
    </p:spTree>
    <p:extLst>
      <p:ext uri="{BB962C8B-B14F-4D97-AF65-F5344CB8AC3E}">
        <p14:creationId xmlns:p14="http://schemas.microsoft.com/office/powerpoint/2010/main" val="225425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8600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799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036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69778" y="6522700"/>
            <a:ext cx="1763305" cy="274324"/>
          </a:xfrm>
        </p:spPr>
        <p:txBody>
          <a:bodyPr/>
          <a:lstStyle/>
          <a:p>
            <a:endParaRPr lang="en-US"/>
          </a:p>
        </p:txBody>
      </p:sp>
      <p:sp>
        <p:nvSpPr>
          <p:cNvPr id="5" name="Footer Placeholder 4"/>
          <p:cNvSpPr>
            <a:spLocks noGrp="1"/>
          </p:cNvSpPr>
          <p:nvPr>
            <p:ph type="ftr" sz="quarter" idx="11"/>
          </p:nvPr>
        </p:nvSpPr>
        <p:spPr>
          <a:xfrm>
            <a:off x="3302901" y="6508984"/>
            <a:ext cx="2393058" cy="301756"/>
          </a:xfrm>
        </p:spPr>
        <p:txBody>
          <a:bodyPr/>
          <a:lstStyle/>
          <a:p>
            <a:endParaRPr lang="en-US" dirty="0"/>
          </a:p>
        </p:txBody>
      </p:sp>
      <p:sp>
        <p:nvSpPr>
          <p:cNvPr id="6" name="Slide Number Placeholder 5"/>
          <p:cNvSpPr>
            <a:spLocks noGrp="1"/>
          </p:cNvSpPr>
          <p:nvPr>
            <p:ph type="sldNum" sz="quarter" idx="12"/>
          </p:nvPr>
        </p:nvSpPr>
        <p:spPr>
          <a:xfrm>
            <a:off x="6665778" y="6508984"/>
            <a:ext cx="1763305" cy="301756"/>
          </a:xfrm>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5791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18457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77454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9720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413386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316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308650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854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7" name="Picture 6" descr="PP_newtemplate_Page_10.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B32C8-9368-2A48-ACF3-68CD96EB9028}" type="slidenum">
              <a:rPr lang="en-US" smtClean="0"/>
              <a:t>‹#›</a:t>
            </a:fld>
            <a:endParaRPr lang="en-US"/>
          </a:p>
        </p:txBody>
      </p:sp>
    </p:spTree>
    <p:extLst>
      <p:ext uri="{BB962C8B-B14F-4D97-AF65-F5344CB8AC3E}">
        <p14:creationId xmlns:p14="http://schemas.microsoft.com/office/powerpoint/2010/main" val="24027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yton.edu/operation-services/Insurance-Claims-Proced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layton.service-now.com/contract_re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clayton.service-now.com/contract_review" TargetMode="External"/><Relationship Id="rId4" Type="http://schemas.openxmlformats.org/officeDocument/2006/relationships/hyperlink" Target="http://www.clayton.edu/contract-administ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yton.edu/contrac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scis.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cisecuritystandards.org/pdfs/Small_Merchant_Questions_to_Ask_Your_Vendors.pdf?agreement=true&amp;time=14964503173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layton.edu/contract-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3766" y="5624423"/>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08521" y="1993465"/>
            <a:ext cx="6004263" cy="2123658"/>
          </a:xfrm>
          <a:prstGeom prst="rect">
            <a:avLst/>
          </a:prstGeom>
          <a:noFill/>
        </p:spPr>
        <p:txBody>
          <a:bodyPr wrap="square" rtlCol="0">
            <a:spAutoFit/>
          </a:bodyPr>
          <a:lstStyle/>
          <a:p>
            <a:r>
              <a:rPr lang="en-US" sz="4000" dirty="0">
                <a:solidFill>
                  <a:schemeClr val="tx2"/>
                </a:solidFill>
                <a:latin typeface="Arial" panose="020B0604020202020204" pitchFamily="34" charset="0"/>
                <a:cs typeface="Arial" panose="020B0604020202020204" pitchFamily="34" charset="0"/>
              </a:rPr>
              <a:t>Clayton State University</a:t>
            </a:r>
          </a:p>
          <a:p>
            <a:endParaRPr lang="en-US" sz="1200" dirty="0">
              <a:solidFill>
                <a:schemeClr val="tx2"/>
              </a:solidFill>
              <a:latin typeface="Arial" panose="020B0604020202020204" pitchFamily="34" charset="0"/>
              <a:cs typeface="Arial" panose="020B0604020202020204" pitchFamily="34" charset="0"/>
            </a:endParaRPr>
          </a:p>
          <a:p>
            <a:r>
              <a:rPr lang="en-US" sz="4000" b="1" dirty="0">
                <a:solidFill>
                  <a:schemeClr val="tx2"/>
                </a:solidFill>
                <a:latin typeface="Arial" panose="020B0604020202020204" pitchFamily="34" charset="0"/>
                <a:cs typeface="Arial" panose="020B0604020202020204" pitchFamily="34" charset="0"/>
              </a:rPr>
              <a:t>Contract Review and Processing Training</a:t>
            </a:r>
          </a:p>
        </p:txBody>
      </p:sp>
      <p:sp>
        <p:nvSpPr>
          <p:cNvPr id="6" name="TextBox 5"/>
          <p:cNvSpPr txBox="1"/>
          <p:nvPr/>
        </p:nvSpPr>
        <p:spPr>
          <a:xfrm>
            <a:off x="2046230" y="4257539"/>
            <a:ext cx="3326552" cy="523220"/>
          </a:xfrm>
          <a:prstGeom prst="rect">
            <a:avLst/>
          </a:prstGeom>
          <a:noFill/>
        </p:spPr>
        <p:txBody>
          <a:bodyPr wrap="none" rtlCol="0">
            <a:spAutoFit/>
          </a:bodyPr>
          <a:lstStyle/>
          <a:p>
            <a:r>
              <a:rPr lang="en-US" sz="2800" dirty="0" smtClean="0">
                <a:solidFill>
                  <a:schemeClr val="tx2"/>
                </a:solidFill>
                <a:latin typeface="Arial" panose="020B0604020202020204" pitchFamily="34" charset="0"/>
                <a:cs typeface="Arial" panose="020B0604020202020204" pitchFamily="34" charset="0"/>
              </a:rPr>
              <a:t>Updated </a:t>
            </a:r>
            <a:r>
              <a:rPr lang="en-US" sz="2800" dirty="0" smtClean="0">
                <a:solidFill>
                  <a:schemeClr val="tx2"/>
                </a:solidFill>
                <a:latin typeface="Arial" panose="020B0604020202020204" pitchFamily="34" charset="0"/>
                <a:cs typeface="Arial" panose="020B0604020202020204" pitchFamily="34" charset="0"/>
              </a:rPr>
              <a:t>June </a:t>
            </a:r>
            <a:r>
              <a:rPr lang="en-US" sz="2800" dirty="0" smtClean="0">
                <a:solidFill>
                  <a:schemeClr val="tx2"/>
                </a:solidFill>
                <a:latin typeface="Arial" panose="020B0604020202020204" pitchFamily="34" charset="0"/>
                <a:cs typeface="Arial" panose="020B0604020202020204" pitchFamily="34" charset="0"/>
              </a:rPr>
              <a:t>2023</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82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7959230"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Common Contractual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031873"/>
          </a:xfrm>
          <a:prstGeom prst="rect">
            <a:avLst/>
          </a:prstGeom>
        </p:spPr>
        <p:txBody>
          <a:bodyPr wrap="square">
            <a:spAutoFit/>
          </a:bodyPr>
          <a:lstStyle/>
          <a:p>
            <a:pPr marL="342900" indent="-342900">
              <a:buFont typeface="Arial" panose="020B0604020202020204" pitchFamily="34" charset="0"/>
              <a:buChar char="•"/>
            </a:pPr>
            <a:r>
              <a:rPr lang="en-US" sz="3200" dirty="0"/>
              <a:t>Clayton State’s legal name: </a:t>
            </a:r>
            <a:r>
              <a:rPr lang="en-US" sz="3200" dirty="0" smtClean="0"/>
              <a:t>Board </a:t>
            </a:r>
            <a:r>
              <a:rPr lang="en-US" sz="3200" dirty="0"/>
              <a:t>of Regents of the University System of Georgia by and on behalf of  Clayton State University </a:t>
            </a:r>
            <a:endParaRPr lang="en-US" sz="3200" dirty="0" smtClean="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Confidentiality of </a:t>
            </a:r>
            <a:r>
              <a:rPr lang="en-US" sz="3200" dirty="0" smtClean="0"/>
              <a:t>Contracts </a:t>
            </a:r>
            <a:r>
              <a:rPr lang="en-US" sz="3200" dirty="0"/>
              <a:t>- The Georgia Open Records </a:t>
            </a:r>
            <a:r>
              <a:rPr lang="en-US" sz="3200" dirty="0" smtClean="0"/>
              <a:t>Act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Conflicts of </a:t>
            </a:r>
            <a:r>
              <a:rPr lang="en-US" sz="3200" dirty="0" smtClean="0"/>
              <a:t>Interest</a:t>
            </a:r>
            <a:endParaRPr lang="en-US" sz="3200" dirty="0"/>
          </a:p>
        </p:txBody>
      </p:sp>
      <p:cxnSp>
        <p:nvCxnSpPr>
          <p:cNvPr id="6" name="Straight Connector 5">
            <a:extLst>
              <a:ext uri="{FF2B5EF4-FFF2-40B4-BE49-F238E27FC236}">
                <a16:creationId xmlns:a16="http://schemas.microsoft.com/office/drawing/2014/main" id="{3697D534-70F7-48C7-B76F-4D9D35DA9161}"/>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10</a:t>
            </a:fld>
            <a:endParaRPr lang="en-US"/>
          </a:p>
        </p:txBody>
      </p:sp>
    </p:spTree>
    <p:extLst>
      <p:ext uri="{BB962C8B-B14F-4D97-AF65-F5344CB8AC3E}">
        <p14:creationId xmlns:p14="http://schemas.microsoft.com/office/powerpoint/2010/main" val="314229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1291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Prohibitive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pPr marL="342900" indent="-342900">
              <a:buFont typeface="Arial" panose="020B0604020202020204" pitchFamily="34" charset="0"/>
              <a:buChar char="•"/>
            </a:pPr>
            <a:r>
              <a:rPr lang="en-US" sz="2000" b="1" dirty="0"/>
              <a:t>Arbitration or mediation to resolve disputes.</a:t>
            </a:r>
          </a:p>
          <a:p>
            <a:pPr marL="342900" indent="-342900">
              <a:buFont typeface="Arial" panose="020B0604020202020204" pitchFamily="34" charset="0"/>
              <a:buChar char="•"/>
            </a:pPr>
            <a:r>
              <a:rPr lang="en-US" sz="2000" b="1" dirty="0"/>
              <a:t>Contract subject to laws of another state. We can only agree to be governed by the laws of Georgia</a:t>
            </a:r>
            <a:r>
              <a:rPr lang="en-US" sz="2000" b="1" dirty="0" smtClean="0"/>
              <a:t>.  </a:t>
            </a:r>
            <a:r>
              <a:rPr lang="en-US" sz="2000" b="1" dirty="0" smtClean="0">
                <a:solidFill>
                  <a:srgbClr val="FF0000"/>
                </a:solidFill>
              </a:rPr>
              <a:t>(Or can be silent on that clause)</a:t>
            </a:r>
            <a:endParaRPr lang="en-US" sz="2000" b="1" dirty="0">
              <a:solidFill>
                <a:srgbClr val="FF0000"/>
              </a:solidFill>
            </a:endParaRPr>
          </a:p>
          <a:p>
            <a:pPr marL="342900" indent="-342900">
              <a:buFont typeface="Arial" panose="020B0604020202020204" pitchFamily="34" charset="0"/>
              <a:buChar char="•"/>
            </a:pPr>
            <a:r>
              <a:rPr lang="en-US" sz="2000" b="1" dirty="0"/>
              <a:t>Indemnification or “hold harmless” clauses and limitation of liability clauses.</a:t>
            </a:r>
          </a:p>
          <a:p>
            <a:pPr marL="342900" indent="-342900">
              <a:buFont typeface="Arial" panose="020B0604020202020204" pitchFamily="34" charset="0"/>
              <a:buChar char="•"/>
            </a:pPr>
            <a:r>
              <a:rPr lang="en-US" sz="2000" b="1" dirty="0"/>
              <a:t>Multi-year terms or automatic renewals. Note: The Georgia General Assembly passed multi-year contract legislation but is only for property leases</a:t>
            </a:r>
            <a:r>
              <a:rPr lang="en-US" sz="2000" b="1" dirty="0" smtClean="0"/>
              <a:t>.  </a:t>
            </a:r>
            <a:r>
              <a:rPr lang="en-US" sz="2000" b="1" dirty="0" smtClean="0">
                <a:solidFill>
                  <a:srgbClr val="FF0000"/>
                </a:solidFill>
              </a:rPr>
              <a:t>(unless you can pay for all years at once)</a:t>
            </a:r>
            <a:endParaRPr lang="en-US" sz="2000" b="1" dirty="0"/>
          </a:p>
          <a:p>
            <a:pPr marL="342900" indent="-342900">
              <a:buFont typeface="Arial" panose="020B0604020202020204" pitchFamily="34" charset="0"/>
              <a:buChar char="•"/>
            </a:pPr>
            <a:r>
              <a:rPr lang="en-US" sz="2000" b="1" dirty="0"/>
              <a:t>Payment of taxes, penalties, interest, late fees, or attorney fees.</a:t>
            </a:r>
          </a:p>
          <a:p>
            <a:pPr marL="342900" indent="-342900">
              <a:buFont typeface="Arial" panose="020B0604020202020204" pitchFamily="34" charset="0"/>
              <a:buChar char="•"/>
            </a:pPr>
            <a:r>
              <a:rPr lang="en-US" sz="2000" b="1" dirty="0"/>
              <a:t>General liability insurance or bonds. We are self-insured with additional information located at: </a:t>
            </a:r>
            <a:r>
              <a:rPr lang="en-US" sz="2000" b="1" dirty="0">
                <a:hlinkClick r:id="rId3"/>
              </a:rPr>
              <a:t>http://www.clayton.edu/operation-services/Insurance-Claims-Procedures</a:t>
            </a:r>
            <a:r>
              <a:rPr lang="en-US" sz="2000" b="1" dirty="0"/>
              <a:t>:</a:t>
            </a:r>
          </a:p>
          <a:p>
            <a:pPr marL="342900" indent="-342900">
              <a:buFont typeface="Arial" panose="020B0604020202020204" pitchFamily="34" charset="0"/>
              <a:buChar char="•"/>
            </a:pPr>
            <a:r>
              <a:rPr lang="en-US" sz="2000" b="1" dirty="0"/>
              <a:t>Indirect or incidental damages.</a:t>
            </a:r>
          </a:p>
        </p:txBody>
      </p:sp>
      <p:cxnSp>
        <p:nvCxnSpPr>
          <p:cNvPr id="5" name="Straight Connector 4">
            <a:extLst>
              <a:ext uri="{FF2B5EF4-FFF2-40B4-BE49-F238E27FC236}">
                <a16:creationId xmlns:a16="http://schemas.microsoft.com/office/drawing/2014/main" id="{7A378530-E190-46E0-8DFA-2E8E02BF11EC}"/>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11</a:t>
            </a:fld>
            <a:endParaRPr lang="en-US"/>
          </a:p>
        </p:txBody>
      </p:sp>
    </p:spTree>
    <p:extLst>
      <p:ext uri="{BB962C8B-B14F-4D97-AF65-F5344CB8AC3E}">
        <p14:creationId xmlns:p14="http://schemas.microsoft.com/office/powerpoint/2010/main" val="239743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62686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Compliance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524315"/>
          </a:xfrm>
          <a:prstGeom prst="rect">
            <a:avLst/>
          </a:prstGeom>
        </p:spPr>
        <p:txBody>
          <a:bodyPr wrap="square">
            <a:spAutoFit/>
          </a:bodyPr>
          <a:lstStyle/>
          <a:p>
            <a:pPr marL="342900" lvl="0" indent="-342900">
              <a:buAutoNum type="arabicPeriod"/>
            </a:pPr>
            <a:r>
              <a:rPr lang="en-US" dirty="0"/>
              <a:t>Submitted documents are automatically routed for review.  Once the file reaches reviewer, please allow a minimum of 7 business days for review (</a:t>
            </a:r>
            <a:r>
              <a:rPr lang="en-US" dirty="0">
                <a:solidFill>
                  <a:srgbClr val="FF0000"/>
                </a:solidFill>
              </a:rPr>
              <a:t>and permit time </a:t>
            </a:r>
            <a:r>
              <a:rPr lang="en-US" dirty="0" smtClean="0">
                <a:solidFill>
                  <a:srgbClr val="FF0000"/>
                </a:solidFill>
              </a:rPr>
              <a:t>for contract owner to negotiate the </a:t>
            </a:r>
            <a:r>
              <a:rPr lang="en-US" dirty="0">
                <a:solidFill>
                  <a:srgbClr val="FF0000"/>
                </a:solidFill>
              </a:rPr>
              <a:t>removal of prohibitive language</a:t>
            </a:r>
            <a:r>
              <a:rPr lang="en-US" dirty="0"/>
              <a:t>).</a:t>
            </a:r>
          </a:p>
          <a:p>
            <a:pPr marL="342900" lvl="0" indent="-342900">
              <a:buAutoNum type="arabicPeriod"/>
            </a:pPr>
            <a:r>
              <a:rPr lang="en-US" dirty="0"/>
              <a:t>The assigned reviewer will provide feedback directly to contract owner via the Portal</a:t>
            </a:r>
            <a:r>
              <a:rPr lang="en-US" dirty="0" smtClean="0"/>
              <a:t>. Approving supervisor can check the status/updates at any time.</a:t>
            </a:r>
            <a:endParaRPr lang="en-US" dirty="0"/>
          </a:p>
          <a:p>
            <a:pPr marL="342900" lvl="0" indent="-342900">
              <a:buAutoNum type="arabicPeriod"/>
            </a:pPr>
            <a:r>
              <a:rPr lang="en-US" dirty="0"/>
              <a:t>Documents are reviewed and any required changes and comments are noted.</a:t>
            </a:r>
          </a:p>
          <a:p>
            <a:pPr marL="342900" lvl="0" indent="-342900">
              <a:buAutoNum type="arabicPeriod"/>
            </a:pPr>
            <a:r>
              <a:rPr lang="en-US" dirty="0"/>
              <a:t>The reviewed documents are uploaded to the contract owner’s portal for editing or finalization.</a:t>
            </a:r>
          </a:p>
          <a:p>
            <a:pPr marL="800100" lvl="1" indent="-342900">
              <a:buFont typeface="+mj-lt"/>
              <a:buAutoNum type="alphaLcPeriod"/>
            </a:pPr>
            <a:r>
              <a:rPr lang="en-US" dirty="0"/>
              <a:t>Once all changes have been made, the updated documents should be resubmitted (via the Portal) to the assigned reviewer for final review.</a:t>
            </a:r>
          </a:p>
          <a:p>
            <a:pPr marL="800100" lvl="1" indent="-342900">
              <a:buFont typeface="+mj-lt"/>
              <a:buAutoNum type="alphaLcPeriod"/>
            </a:pPr>
            <a:r>
              <a:rPr lang="en-US" dirty="0"/>
              <a:t>Finalized documents will then be submitted to the contract owner’s portal for execution.</a:t>
            </a:r>
          </a:p>
          <a:p>
            <a:pPr marL="800100" lvl="1" indent="-342900">
              <a:buFont typeface="+mj-lt"/>
              <a:buAutoNum type="alphaLcPeriod"/>
            </a:pPr>
            <a:r>
              <a:rPr lang="en-US" dirty="0"/>
              <a:t>If the reviewed documents exceed $</a:t>
            </a:r>
            <a:r>
              <a:rPr lang="en-US" dirty="0" smtClean="0"/>
              <a:t>2499, </a:t>
            </a:r>
            <a:r>
              <a:rPr lang="en-US" dirty="0"/>
              <a:t>they must be sent to the Vice President of Business and Operations for signature. If less than </a:t>
            </a:r>
            <a:r>
              <a:rPr lang="en-US" dirty="0" smtClean="0"/>
              <a:t>$2499, </a:t>
            </a:r>
            <a:r>
              <a:rPr lang="en-US" dirty="0"/>
              <a:t>the designated signer of the department can sign.  </a:t>
            </a:r>
            <a:r>
              <a:rPr lang="en-US" dirty="0" smtClean="0"/>
              <a:t>Once signed, the final copy must be uploaded into the contract owner’s portal.</a:t>
            </a:r>
            <a:endParaRPr lang="en-US" sz="1600" dirty="0"/>
          </a:p>
        </p:txBody>
      </p:sp>
      <p:cxnSp>
        <p:nvCxnSpPr>
          <p:cNvPr id="5" name="Straight Connector 4">
            <a:extLst>
              <a:ext uri="{FF2B5EF4-FFF2-40B4-BE49-F238E27FC236}">
                <a16:creationId xmlns:a16="http://schemas.microsoft.com/office/drawing/2014/main" id="{388453EA-C09A-40FA-A097-CED1302C9B68}"/>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12</a:t>
            </a:fld>
            <a:endParaRPr lang="en-US"/>
          </a:p>
        </p:txBody>
      </p:sp>
    </p:spTree>
    <p:extLst>
      <p:ext uri="{BB962C8B-B14F-4D97-AF65-F5344CB8AC3E}">
        <p14:creationId xmlns:p14="http://schemas.microsoft.com/office/powerpoint/2010/main" val="242850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391219" cy="1569660"/>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t>
            </a:r>
            <a:r>
              <a:rPr lang="en-US" sz="4800" dirty="0" smtClean="0">
                <a:solidFill>
                  <a:schemeClr val="tx2">
                    <a:lumMod val="75000"/>
                  </a:schemeClr>
                </a:solidFill>
                <a:latin typeface="Arial" panose="020B0604020202020204" pitchFamily="34" charset="0"/>
                <a:cs typeface="Arial" panose="020B0604020202020204" pitchFamily="34" charset="0"/>
              </a:rPr>
              <a:t>Execution</a:t>
            </a:r>
          </a:p>
          <a:p>
            <a:r>
              <a:rPr lang="en-US" sz="4800" dirty="0" smtClean="0">
                <a:solidFill>
                  <a:schemeClr val="tx2">
                    <a:lumMod val="75000"/>
                  </a:schemeClr>
                </a:solidFill>
                <a:latin typeface="Arial" panose="020B0604020202020204" pitchFamily="34" charset="0"/>
                <a:cs typeface="Arial" panose="020B0604020202020204" pitchFamily="34" charset="0"/>
              </a:rPr>
              <a:t> </a:t>
            </a:r>
            <a:r>
              <a:rPr lang="en-US" sz="2400" dirty="0">
                <a:solidFill>
                  <a:schemeClr val="tx2">
                    <a:lumMod val="75000"/>
                  </a:schemeClr>
                </a:solidFill>
                <a:latin typeface="Arial" panose="020B0604020202020204" pitchFamily="34" charset="0"/>
                <a:cs typeface="Arial" panose="020B0604020202020204" pitchFamily="34" charset="0"/>
              </a:rPr>
              <a:t>F</a:t>
            </a:r>
            <a:r>
              <a:rPr lang="en-US" sz="2400" dirty="0" smtClean="0">
                <a:solidFill>
                  <a:schemeClr val="tx2">
                    <a:lumMod val="75000"/>
                  </a:schemeClr>
                </a:solidFill>
                <a:latin typeface="Arial" panose="020B0604020202020204" pitchFamily="34" charset="0"/>
                <a:cs typeface="Arial" panose="020B0604020202020204" pitchFamily="34" charset="0"/>
              </a:rPr>
              <a:t>or contracts exceeding $2499:</a:t>
            </a: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78138A-4A3E-4ADA-BC32-B9148FBBFDE7}"/>
              </a:ext>
            </a:extLst>
          </p:cNvPr>
          <p:cNvSpPr/>
          <p:nvPr/>
        </p:nvSpPr>
        <p:spPr>
          <a:xfrm>
            <a:off x="163902" y="2173397"/>
            <a:ext cx="8603027" cy="3139321"/>
          </a:xfrm>
          <a:prstGeom prst="rect">
            <a:avLst/>
          </a:prstGeom>
        </p:spPr>
        <p:txBody>
          <a:bodyPr wrap="square">
            <a:spAutoFit/>
          </a:bodyPr>
          <a:lstStyle/>
          <a:p>
            <a:pPr marL="342900" indent="-342900">
              <a:buFont typeface="+mj-lt"/>
              <a:buAutoNum type="arabicPeriod"/>
            </a:pPr>
            <a:r>
              <a:rPr lang="en-US" dirty="0"/>
              <a:t>Once all documents are finalized, send the document to the external contracting party for signature, </a:t>
            </a:r>
            <a:r>
              <a:rPr lang="en-US" b="1" dirty="0"/>
              <a:t>prior to</a:t>
            </a:r>
            <a:r>
              <a:rPr lang="en-US" dirty="0"/>
              <a:t> submitting to the Vice President of Business &amp; Operations, if the Vice President’s signature is required.</a:t>
            </a:r>
          </a:p>
          <a:p>
            <a:pPr marL="342900" indent="-342900">
              <a:buFont typeface="+mj-lt"/>
              <a:buAutoNum type="arabicPeriod"/>
            </a:pPr>
            <a:r>
              <a:rPr lang="en-US" dirty="0" smtClean="0"/>
              <a:t>Once the external party signs, send the partially signed document to </a:t>
            </a:r>
            <a:r>
              <a:rPr lang="en-US" dirty="0" smtClean="0">
                <a:hlinkClick r:id="rId3"/>
              </a:rPr>
              <a:t>TrinelleGillespie@Clayton.edu</a:t>
            </a:r>
            <a:r>
              <a:rPr lang="en-US" dirty="0" smtClean="0"/>
              <a:t>. </a:t>
            </a:r>
            <a:endParaRPr lang="en-US" dirty="0"/>
          </a:p>
          <a:p>
            <a:pPr marL="342900" indent="-342900">
              <a:buFont typeface="+mj-lt"/>
              <a:buAutoNum type="arabicPeriod"/>
            </a:pPr>
            <a:r>
              <a:rPr lang="en-US" dirty="0"/>
              <a:t>Once </a:t>
            </a:r>
            <a:r>
              <a:rPr lang="en-US" dirty="0" smtClean="0"/>
              <a:t>signed by the VP, </a:t>
            </a:r>
            <a:r>
              <a:rPr lang="en-US" dirty="0"/>
              <a:t>contract owner will be notified </a:t>
            </a:r>
            <a:r>
              <a:rPr lang="en-US" dirty="0" smtClean="0"/>
              <a:t>that the </a:t>
            </a:r>
            <a:r>
              <a:rPr lang="en-US" dirty="0"/>
              <a:t>documents </a:t>
            </a:r>
            <a:r>
              <a:rPr lang="en-US" dirty="0" smtClean="0"/>
              <a:t>have been signed and will be attached to the email notification.</a:t>
            </a:r>
            <a:endParaRPr lang="en-US" dirty="0"/>
          </a:p>
          <a:p>
            <a:pPr marL="342900" indent="-342900">
              <a:buFont typeface="+mj-lt"/>
              <a:buAutoNum type="arabicPeriod"/>
            </a:pPr>
            <a:r>
              <a:rPr lang="en-US" dirty="0"/>
              <a:t>Department or contract owner is responsible for maintaining an original in the department and sending the other original(s) to outside party or parties, as well as uploading the fully executed copy, </a:t>
            </a:r>
            <a:r>
              <a:rPr lang="en-US" b="1" dirty="0"/>
              <a:t>regardless of dollar amount</a:t>
            </a:r>
            <a:r>
              <a:rPr lang="en-US" dirty="0"/>
              <a:t>, to the Portal. Reminders will be sent every two days until fully executed copy is received</a:t>
            </a:r>
            <a:r>
              <a:rPr lang="en-US" dirty="0" smtClean="0"/>
              <a:t>.</a:t>
            </a:r>
          </a:p>
        </p:txBody>
      </p:sp>
      <p:cxnSp>
        <p:nvCxnSpPr>
          <p:cNvPr id="5" name="Straight Connector 4">
            <a:extLst>
              <a:ext uri="{FF2B5EF4-FFF2-40B4-BE49-F238E27FC236}">
                <a16:creationId xmlns:a16="http://schemas.microsoft.com/office/drawing/2014/main" id="{39F69A7D-991C-4EC3-9694-D89E0969C01F}"/>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13</a:t>
            </a:fld>
            <a:endParaRPr lang="en-US"/>
          </a:p>
        </p:txBody>
      </p:sp>
    </p:spTree>
    <p:extLst>
      <p:ext uri="{BB962C8B-B14F-4D97-AF65-F5344CB8AC3E}">
        <p14:creationId xmlns:p14="http://schemas.microsoft.com/office/powerpoint/2010/main" val="387454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CSU’s full legal name on document</a:t>
            </a:r>
          </a:p>
          <a:p>
            <a:r>
              <a:rPr lang="en-US" dirty="0" smtClean="0"/>
              <a:t>Inform manager to approve the contract </a:t>
            </a:r>
          </a:p>
          <a:p>
            <a:r>
              <a:rPr lang="en-US" dirty="0" smtClean="0"/>
              <a:t>Have document signed by vendor</a:t>
            </a:r>
          </a:p>
          <a:p>
            <a:r>
              <a:rPr lang="en-US" dirty="0" smtClean="0"/>
              <a:t>Submit early and answer questions correctly</a:t>
            </a:r>
          </a:p>
          <a:p>
            <a:r>
              <a:rPr lang="en-US" dirty="0" smtClean="0"/>
              <a:t>Submit proper forms and documentation, including Procurement/e-Verify documents</a:t>
            </a:r>
          </a:p>
          <a:p>
            <a:r>
              <a:rPr lang="en-US" dirty="0" smtClean="0"/>
              <a:t>Check that requested updates are done before resubmitting to Portal</a:t>
            </a:r>
          </a:p>
          <a:p>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14</a:t>
            </a:fld>
            <a:endParaRPr lang="en-US"/>
          </a:p>
        </p:txBody>
      </p:sp>
    </p:spTree>
    <p:extLst>
      <p:ext uri="{BB962C8B-B14F-4D97-AF65-F5344CB8AC3E}">
        <p14:creationId xmlns:p14="http://schemas.microsoft.com/office/powerpoint/2010/main" val="213430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Systemwide</a:t>
            </a:r>
            <a:r>
              <a:rPr lang="en-US" dirty="0" smtClean="0"/>
              <a:t> Contract or Standard CSU Agreement</a:t>
            </a:r>
          </a:p>
          <a:p>
            <a:r>
              <a:rPr lang="en-US" dirty="0" smtClean="0"/>
              <a:t>Updated documents (Outdated Quotes)</a:t>
            </a:r>
          </a:p>
          <a:p>
            <a:r>
              <a:rPr lang="en-US" dirty="0" smtClean="0"/>
              <a:t>No attachments = rejected records</a:t>
            </a:r>
          </a:p>
          <a:p>
            <a:r>
              <a:rPr lang="en-US" dirty="0" smtClean="0"/>
              <a:t>Include all documents upfront (additions will be treated as a new contract)</a:t>
            </a:r>
          </a:p>
          <a:p>
            <a:r>
              <a:rPr lang="en-US" dirty="0" smtClean="0"/>
              <a:t>Corrected documents are reviewed in the order received</a:t>
            </a:r>
          </a:p>
          <a:p>
            <a:r>
              <a:rPr lang="en-US" dirty="0" smtClean="0"/>
              <a:t>Lack of urgency on your part…</a:t>
            </a:r>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15</a:t>
            </a:fld>
            <a:endParaRPr lang="en-US"/>
          </a:p>
        </p:txBody>
      </p:sp>
    </p:spTree>
    <p:extLst>
      <p:ext uri="{BB962C8B-B14F-4D97-AF65-F5344CB8AC3E}">
        <p14:creationId xmlns:p14="http://schemas.microsoft.com/office/powerpoint/2010/main" val="393198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222905" cy="830997"/>
          </a:xfrm>
          <a:prstGeom prst="rect">
            <a:avLst/>
          </a:prstGeom>
          <a:noFill/>
        </p:spPr>
        <p:txBody>
          <a:bodyPr wrap="none" rtlCol="0">
            <a:spAutoFit/>
          </a:bodyPr>
          <a:lstStyle/>
          <a:p>
            <a:r>
              <a:rPr lang="en-US" sz="4800" dirty="0" smtClean="0">
                <a:solidFill>
                  <a:schemeClr val="tx2">
                    <a:lumMod val="75000"/>
                  </a:schemeClr>
                </a:solidFill>
                <a:latin typeface="Arial" panose="020B0604020202020204" pitchFamily="34" charset="0"/>
                <a:cs typeface="Arial" panose="020B0604020202020204" pitchFamily="34" charset="0"/>
              </a:rPr>
              <a:t>Where do I begin?</a:t>
            </a:r>
            <a:endParaRPr lang="en-US" sz="4800" dirty="0">
              <a:solidFill>
                <a:schemeClr val="tx2">
                  <a:lumMod val="75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7CFA00B-45F1-48EC-BD78-C355AD439FBB}"/>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B1F7BDE-A0D6-45FA-AC5A-BE299F6E4594}"/>
              </a:ext>
            </a:extLst>
          </p:cNvPr>
          <p:cNvSpPr txBox="1"/>
          <p:nvPr/>
        </p:nvSpPr>
        <p:spPr>
          <a:xfrm>
            <a:off x="260627" y="1695675"/>
            <a:ext cx="8626977" cy="646331"/>
          </a:xfrm>
          <a:prstGeom prst="rect">
            <a:avLst/>
          </a:prstGeom>
          <a:noFill/>
        </p:spPr>
        <p:txBody>
          <a:bodyPr wrap="none" rtlCol="0">
            <a:spAutoFit/>
          </a:bodyPr>
          <a:lstStyle/>
          <a:p>
            <a:r>
              <a:rPr lang="en-US" sz="3600" dirty="0"/>
              <a:t>Contract Routing </a:t>
            </a:r>
            <a:r>
              <a:rPr lang="en-US" sz="3600" dirty="0" smtClean="0"/>
              <a:t>became digital in July 2020.</a:t>
            </a:r>
            <a:endParaRPr lang="en-US" sz="3600" dirty="0"/>
          </a:p>
        </p:txBody>
      </p:sp>
      <p:sp>
        <p:nvSpPr>
          <p:cNvPr id="8" name="TextBox 7">
            <a:extLst>
              <a:ext uri="{FF2B5EF4-FFF2-40B4-BE49-F238E27FC236}">
                <a16:creationId xmlns:a16="http://schemas.microsoft.com/office/drawing/2014/main" id="{F18E6739-2F63-45AC-BA92-8F8984EF058A}"/>
              </a:ext>
            </a:extLst>
          </p:cNvPr>
          <p:cNvSpPr txBox="1"/>
          <p:nvPr/>
        </p:nvSpPr>
        <p:spPr>
          <a:xfrm>
            <a:off x="140563" y="2541116"/>
            <a:ext cx="8391464" cy="1015663"/>
          </a:xfrm>
          <a:prstGeom prst="rect">
            <a:avLst/>
          </a:prstGeom>
          <a:noFill/>
        </p:spPr>
        <p:txBody>
          <a:bodyPr wrap="none" rtlCol="0">
            <a:spAutoFit/>
          </a:bodyPr>
          <a:lstStyle/>
          <a:p>
            <a:r>
              <a:rPr lang="en-US" sz="3600" dirty="0" smtClean="0"/>
              <a:t>Here’s the Link:</a:t>
            </a:r>
            <a:endParaRPr lang="en-US" sz="3600" dirty="0"/>
          </a:p>
          <a:p>
            <a:r>
              <a:rPr lang="en-US" sz="2400" dirty="0"/>
              <a:t>Contract Portal: </a:t>
            </a:r>
            <a:r>
              <a:rPr lang="en-US" sz="2400" dirty="0">
                <a:hlinkClick r:id="rId3" tooltip="https://clayton.service-now.com/contract_review"/>
              </a:rPr>
              <a:t>https://clayton.service-now.com/contract_review</a:t>
            </a:r>
            <a:endParaRPr lang="en-US" sz="2400" dirty="0"/>
          </a:p>
        </p:txBody>
      </p:sp>
      <p:pic>
        <p:nvPicPr>
          <p:cNvPr id="9" name="Picture 8">
            <a:extLst>
              <a:ext uri="{FF2B5EF4-FFF2-40B4-BE49-F238E27FC236}">
                <a16:creationId xmlns:a16="http://schemas.microsoft.com/office/drawing/2014/main" id="{D4719C19-470C-43B7-B4DC-AA81015F1D9E}"/>
              </a:ext>
            </a:extLst>
          </p:cNvPr>
          <p:cNvPicPr>
            <a:picLocks noChangeAspect="1"/>
          </p:cNvPicPr>
          <p:nvPr/>
        </p:nvPicPr>
        <p:blipFill>
          <a:blip r:embed="rId4"/>
          <a:stretch>
            <a:fillRect/>
          </a:stretch>
        </p:blipFill>
        <p:spPr>
          <a:xfrm>
            <a:off x="163902" y="3954998"/>
            <a:ext cx="8115706" cy="1838325"/>
          </a:xfrm>
          <a:prstGeom prst="rect">
            <a:avLst/>
          </a:prstGeom>
        </p:spPr>
      </p:pic>
      <p:sp>
        <p:nvSpPr>
          <p:cNvPr id="2" name="Slide Number Placeholder 1"/>
          <p:cNvSpPr>
            <a:spLocks noGrp="1"/>
          </p:cNvSpPr>
          <p:nvPr>
            <p:ph type="sldNum" sz="quarter" idx="12"/>
          </p:nvPr>
        </p:nvSpPr>
        <p:spPr/>
        <p:txBody>
          <a:bodyPr/>
          <a:lstStyle/>
          <a:p>
            <a:fld id="{271B32C8-9368-2A48-ACF3-68CD96EB9028}" type="slidenum">
              <a:rPr lang="en-US" smtClean="0"/>
              <a:t>16</a:t>
            </a:fld>
            <a:endParaRPr lang="en-US"/>
          </a:p>
        </p:txBody>
      </p:sp>
      <p:pic>
        <p:nvPicPr>
          <p:cNvPr id="7" name="Picture 6" descr="paper tear | Free backgrounds and textures | Cr103.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427" y="4640030"/>
            <a:ext cx="2133600" cy="1422400"/>
          </a:xfrm>
          <a:prstGeom prst="rect">
            <a:avLst/>
          </a:prstGeom>
        </p:spPr>
      </p:pic>
    </p:spTree>
    <p:extLst>
      <p:ext uri="{BB962C8B-B14F-4D97-AF65-F5344CB8AC3E}">
        <p14:creationId xmlns:p14="http://schemas.microsoft.com/office/powerpoint/2010/main" val="114729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40759" y="867714"/>
            <a:ext cx="8763938" cy="923330"/>
          </a:xfrm>
          <a:prstGeom prst="rect">
            <a:avLst/>
          </a:prstGeom>
          <a:noFill/>
        </p:spPr>
        <p:txBody>
          <a:bodyPr wrap="none" rtlCol="0">
            <a:spAutoFit/>
          </a:bodyPr>
          <a:lstStyle/>
          <a:p>
            <a:r>
              <a:rPr lang="en-US" sz="5400" dirty="0" smtClean="0">
                <a:solidFill>
                  <a:srgbClr val="002060"/>
                </a:solidFill>
                <a:latin typeface="Arial" panose="020B0604020202020204" pitchFamily="34" charset="0"/>
                <a:cs typeface="Arial" panose="020B0604020202020204" pitchFamily="34" charset="0"/>
              </a:rPr>
              <a:t>Service Now Demonstration</a:t>
            </a:r>
            <a:endParaRPr lang="en-US" sz="54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A652FB1-242D-4F8E-A7FB-6071303BA564}"/>
              </a:ext>
            </a:extLst>
          </p:cNvPr>
          <p:cNvSpPr/>
          <p:nvPr/>
        </p:nvSpPr>
        <p:spPr>
          <a:xfrm>
            <a:off x="1969478" y="2246426"/>
            <a:ext cx="4979962" cy="584775"/>
          </a:xfrm>
          <a:prstGeom prst="rect">
            <a:avLst/>
          </a:prstGeom>
        </p:spPr>
        <p:txBody>
          <a:bodyPr wrap="square">
            <a:spAutoFit/>
          </a:bodyPr>
          <a:lstStyle/>
          <a:p>
            <a:pPr marL="384048" lvl="2" indent="0">
              <a:buNone/>
            </a:pPr>
            <a:r>
              <a:rPr lang="en-US" sz="3200" dirty="0" smtClean="0">
                <a:solidFill>
                  <a:srgbClr val="FC6719"/>
                </a:solidFill>
              </a:rPr>
              <a:t>Presenter:  Maisie Kocher</a:t>
            </a:r>
            <a:endParaRPr lang="en-US" sz="3200" dirty="0">
              <a:solidFill>
                <a:srgbClr val="FC6719"/>
              </a:solidFill>
            </a:endParaRPr>
          </a:p>
        </p:txBody>
      </p:sp>
      <p:sp>
        <p:nvSpPr>
          <p:cNvPr id="2" name="Slide Number Placeholder 1"/>
          <p:cNvSpPr>
            <a:spLocks noGrp="1"/>
          </p:cNvSpPr>
          <p:nvPr>
            <p:ph type="sldNum" sz="quarter" idx="12"/>
          </p:nvPr>
        </p:nvSpPr>
        <p:spPr/>
        <p:txBody>
          <a:bodyPr/>
          <a:lstStyle/>
          <a:p>
            <a:fld id="{271B32C8-9368-2A48-ACF3-68CD96EB9028}" type="slidenum">
              <a:rPr lang="en-US" smtClean="0"/>
              <a:t>17</a:t>
            </a:fld>
            <a:endParaRPr lang="en-US"/>
          </a:p>
        </p:txBody>
      </p:sp>
      <p:sp>
        <p:nvSpPr>
          <p:cNvPr id="9" name="AutoShape 2" descr="Maisie Kocher (hipchica) - Profile | P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Demo icon Stock Photo by ©alexwhite 9750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008" y="3050931"/>
            <a:ext cx="2655812" cy="26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4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3902" y="2465801"/>
            <a:ext cx="3685624" cy="923330"/>
          </a:xfrm>
          <a:prstGeom prst="rect">
            <a:avLst/>
          </a:prstGeom>
          <a:noFill/>
        </p:spPr>
        <p:txBody>
          <a:bodyPr wrap="none" rtlCol="0">
            <a:spAutoFit/>
          </a:bodyPr>
          <a:lstStyle/>
          <a:p>
            <a:r>
              <a:rPr lang="en-US" sz="5400" dirty="0">
                <a:solidFill>
                  <a:srgbClr val="002060"/>
                </a:solidFill>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63024295-E2A9-4882-80DD-ECC3E5118CAF}"/>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t="6666" r="6041"/>
          <a:stretch/>
        </p:blipFill>
        <p:spPr>
          <a:xfrm>
            <a:off x="5391149" y="0"/>
            <a:ext cx="3752851" cy="6400800"/>
          </a:xfrm>
          <a:prstGeom prst="rect">
            <a:avLst/>
          </a:prstGeom>
        </p:spPr>
      </p:pic>
      <p:sp>
        <p:nvSpPr>
          <p:cNvPr id="6" name="Rectangle 5">
            <a:extLst>
              <a:ext uri="{FF2B5EF4-FFF2-40B4-BE49-F238E27FC236}">
                <a16:creationId xmlns:a16="http://schemas.microsoft.com/office/drawing/2014/main" id="{FA652FB1-242D-4F8E-A7FB-6071303BA564}"/>
              </a:ext>
            </a:extLst>
          </p:cNvPr>
          <p:cNvSpPr/>
          <p:nvPr/>
        </p:nvSpPr>
        <p:spPr>
          <a:xfrm>
            <a:off x="-207924" y="3643708"/>
            <a:ext cx="6749592" cy="2308324"/>
          </a:xfrm>
          <a:prstGeom prst="rect">
            <a:avLst/>
          </a:prstGeom>
        </p:spPr>
        <p:txBody>
          <a:bodyPr wrap="square">
            <a:spAutoFit/>
          </a:bodyPr>
          <a:lstStyle/>
          <a:p>
            <a:pPr marL="384048" lvl="2"/>
            <a:r>
              <a:rPr lang="en-US" sz="2400" dirty="0"/>
              <a:t>Email:  </a:t>
            </a:r>
            <a:r>
              <a:rPr lang="en-US" sz="2400" dirty="0" smtClean="0">
                <a:hlinkClick r:id="rId3"/>
              </a:rPr>
              <a:t>TrinelleGillespie@Clayton.edu</a:t>
            </a:r>
            <a:r>
              <a:rPr lang="en-US" sz="2400" dirty="0" smtClean="0"/>
              <a:t> </a:t>
            </a:r>
            <a:endParaRPr lang="en-US" sz="2400" dirty="0"/>
          </a:p>
          <a:p>
            <a:pPr marL="384048" lvl="2" indent="0">
              <a:buNone/>
            </a:pPr>
            <a:endParaRPr lang="en-US" sz="2400" dirty="0">
              <a:hlinkClick r:id="rId4"/>
            </a:endParaRPr>
          </a:p>
          <a:p>
            <a:pPr marL="384048" lvl="2" indent="0">
              <a:buNone/>
            </a:pPr>
            <a:r>
              <a:rPr lang="en-US" sz="2400" dirty="0">
                <a:hlinkClick r:id="rId4"/>
              </a:rPr>
              <a:t>http://www.clayton.edu/contract-administration</a:t>
            </a:r>
            <a:endParaRPr lang="en-US" sz="2400" dirty="0"/>
          </a:p>
          <a:p>
            <a:pPr marL="384048" lvl="2" indent="0">
              <a:buNone/>
            </a:pPr>
            <a:endParaRPr lang="en-US" sz="2400" dirty="0" smtClean="0"/>
          </a:p>
          <a:p>
            <a:pPr marL="384048" lvl="2" indent="0">
              <a:buNone/>
            </a:pPr>
            <a:r>
              <a:rPr lang="en-US" sz="2400" dirty="0">
                <a:hlinkClick r:id="rId5"/>
              </a:rPr>
              <a:t>https://</a:t>
            </a:r>
            <a:r>
              <a:rPr lang="en-US" sz="2400" dirty="0" smtClean="0">
                <a:hlinkClick r:id="rId5"/>
              </a:rPr>
              <a:t>clayton.service-now.com/contract_review</a:t>
            </a:r>
            <a:endParaRPr lang="en-US" sz="2400" dirty="0" smtClean="0"/>
          </a:p>
          <a:p>
            <a:pPr marL="384048" lvl="2" indent="0">
              <a:buNone/>
            </a:pPr>
            <a:endParaRPr lang="en-US" sz="2400" dirty="0"/>
          </a:p>
        </p:txBody>
      </p:sp>
      <p:sp>
        <p:nvSpPr>
          <p:cNvPr id="2" name="Slide Number Placeholder 1"/>
          <p:cNvSpPr>
            <a:spLocks noGrp="1"/>
          </p:cNvSpPr>
          <p:nvPr>
            <p:ph type="sldNum" sz="quarter" idx="12"/>
          </p:nvPr>
        </p:nvSpPr>
        <p:spPr/>
        <p:txBody>
          <a:bodyPr/>
          <a:lstStyle/>
          <a:p>
            <a:fld id="{271B32C8-9368-2A48-ACF3-68CD96EB9028}" type="slidenum">
              <a:rPr lang="en-US" smtClean="0"/>
              <a:t>18</a:t>
            </a:fld>
            <a:endParaRPr lang="en-US"/>
          </a:p>
        </p:txBody>
      </p:sp>
    </p:spTree>
    <p:extLst>
      <p:ext uri="{BB962C8B-B14F-4D97-AF65-F5344CB8AC3E}">
        <p14:creationId xmlns:p14="http://schemas.microsoft.com/office/powerpoint/2010/main" val="149763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939446"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Regulations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339650"/>
          </a:xfrm>
          <a:prstGeom prst="rect">
            <a:avLst/>
          </a:prstGeom>
        </p:spPr>
        <p:txBody>
          <a:bodyPr wrap="square">
            <a:spAutoFit/>
          </a:bodyPr>
          <a:lstStyle/>
          <a:p>
            <a:r>
              <a:rPr lang="en-US" sz="2400" dirty="0"/>
              <a:t>As a Board of Regents of the University System of Georgia public institution and an instrumentality of the State of Georgia, </a:t>
            </a:r>
            <a:r>
              <a:rPr lang="en-US" sz="2400" b="1" dirty="0"/>
              <a:t>Clayton State University </a:t>
            </a:r>
            <a:r>
              <a:rPr lang="en-US" sz="2400" dirty="0"/>
              <a:t>is subject to a number of laws and policies:  </a:t>
            </a:r>
          </a:p>
          <a:p>
            <a:endParaRPr lang="en-US" sz="2400" dirty="0"/>
          </a:p>
          <a:p>
            <a:pPr marL="342900" indent="-342900">
              <a:buFont typeface="Arial" panose="020B0604020202020204" pitchFamily="34" charset="0"/>
              <a:buChar char="•"/>
            </a:pPr>
            <a:r>
              <a:rPr lang="en-US" sz="2000" dirty="0"/>
              <a:t>Georgia Constitution and State Laws</a:t>
            </a:r>
          </a:p>
          <a:p>
            <a:pPr marL="342900" indent="-342900">
              <a:buFont typeface="Arial" panose="020B0604020202020204" pitchFamily="34" charset="0"/>
              <a:buChar char="•"/>
            </a:pPr>
            <a:r>
              <a:rPr lang="en-US" sz="2000" dirty="0"/>
              <a:t>BOR/DOAS Policies and Procedures</a:t>
            </a:r>
          </a:p>
          <a:p>
            <a:pPr marL="342900" indent="-342900">
              <a:buFont typeface="Arial" panose="020B0604020202020204" pitchFamily="34" charset="0"/>
              <a:buChar char="•"/>
            </a:pPr>
            <a:r>
              <a:rPr lang="en-US" sz="2000" dirty="0"/>
              <a:t>Attorney General Opinions</a:t>
            </a:r>
          </a:p>
          <a:p>
            <a:endParaRPr lang="en-US" sz="2400" dirty="0"/>
          </a:p>
          <a:p>
            <a:r>
              <a:rPr lang="en-US" sz="2400" dirty="0"/>
              <a:t>These prevent us from either entering into certain kinds of contracts or place limits on what we can agree to in our contracts. These regulations apply to </a:t>
            </a:r>
            <a:r>
              <a:rPr lang="en-US" sz="2400" u="sng" dirty="0"/>
              <a:t>all</a:t>
            </a:r>
            <a:r>
              <a:rPr lang="en-US" sz="2400" dirty="0"/>
              <a:t> public colleges and universities in Georgia.</a:t>
            </a:r>
          </a:p>
        </p:txBody>
      </p:sp>
      <p:cxnSp>
        <p:nvCxnSpPr>
          <p:cNvPr id="6" name="Straight Connector 5">
            <a:extLst>
              <a:ext uri="{FF2B5EF4-FFF2-40B4-BE49-F238E27FC236}">
                <a16:creationId xmlns:a16="http://schemas.microsoft.com/office/drawing/2014/main" id="{C9D0D402-FC7F-4608-B112-EDD9929DCF4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2</a:t>
            </a:fld>
            <a:endParaRPr lang="en-US"/>
          </a:p>
        </p:txBody>
      </p:sp>
    </p:spTree>
    <p:extLst>
      <p:ext uri="{BB962C8B-B14F-4D97-AF65-F5344CB8AC3E}">
        <p14:creationId xmlns:p14="http://schemas.microsoft.com/office/powerpoint/2010/main" val="218597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644920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Why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462760"/>
          </a:xfrm>
          <a:prstGeom prst="rect">
            <a:avLst/>
          </a:prstGeom>
        </p:spPr>
        <p:txBody>
          <a:bodyPr wrap="square">
            <a:spAutoFit/>
          </a:bodyPr>
          <a:lstStyle/>
          <a:p>
            <a:r>
              <a:rPr lang="en-US" sz="2400" dirty="0"/>
              <a:t>A contract is defined as any document that creates a financial or resource obligation and/or a right or liability for the University.</a:t>
            </a:r>
          </a:p>
          <a:p>
            <a:endParaRPr lang="en-US" sz="2000" u="sng" dirty="0"/>
          </a:p>
          <a:p>
            <a:pPr lvl="1"/>
            <a:r>
              <a:rPr lang="en-US" sz="2000" u="sng" dirty="0"/>
              <a:t>Examples of Contracts</a:t>
            </a:r>
          </a:p>
          <a:p>
            <a:pPr marL="800100" lvl="1" indent="-342900">
              <a:buFont typeface="Arial" panose="020B0604020202020204" pitchFamily="34" charset="0"/>
              <a:buChar char="•"/>
            </a:pPr>
            <a:r>
              <a:rPr lang="en-US" sz="2000" dirty="0"/>
              <a:t>Memorandums of Understanding (MOUs)  	</a:t>
            </a:r>
          </a:p>
          <a:p>
            <a:pPr marL="800100" lvl="1" indent="-342900">
              <a:buFont typeface="Arial" panose="020B0604020202020204" pitchFamily="34" charset="0"/>
              <a:buChar char="•"/>
            </a:pPr>
            <a:r>
              <a:rPr lang="en-US" sz="2000" dirty="0"/>
              <a:t>Memorandums of Agreement (MOAs)  </a:t>
            </a:r>
          </a:p>
          <a:p>
            <a:pPr marL="800100" lvl="1" indent="-342900">
              <a:buFont typeface="Arial" panose="020B0604020202020204" pitchFamily="34" charset="0"/>
              <a:buChar char="•"/>
            </a:pPr>
            <a:r>
              <a:rPr lang="en-US" sz="2000" dirty="0"/>
              <a:t>Letters of Agreement</a:t>
            </a:r>
          </a:p>
          <a:p>
            <a:pPr marL="800100" lvl="1" indent="-342900">
              <a:buFont typeface="Arial" panose="020B0604020202020204" pitchFamily="34" charset="0"/>
              <a:buChar char="•"/>
            </a:pPr>
            <a:r>
              <a:rPr lang="en-US" sz="2000" dirty="0"/>
              <a:t>Hardware/Software Licenses</a:t>
            </a:r>
          </a:p>
          <a:p>
            <a:pPr marL="800100" lvl="1" indent="-342900">
              <a:buFont typeface="Arial" panose="020B0604020202020204" pitchFamily="34" charset="0"/>
              <a:buChar char="•"/>
            </a:pPr>
            <a:r>
              <a:rPr lang="en-US" sz="2000" dirty="0"/>
              <a:t>Anything with Terms and Conditions</a:t>
            </a:r>
          </a:p>
          <a:p>
            <a:endParaRPr lang="en-US" sz="2400" dirty="0"/>
          </a:p>
          <a:p>
            <a:r>
              <a:rPr lang="en-US" sz="2400" dirty="0"/>
              <a:t>Why develop a contract review process? To improve the procedures for submission and to review for legal contractual compliance, as well as to ensure it meets your business needs.  </a:t>
            </a:r>
          </a:p>
        </p:txBody>
      </p:sp>
      <p:cxnSp>
        <p:nvCxnSpPr>
          <p:cNvPr id="5" name="Straight Connector 4">
            <a:extLst>
              <a:ext uri="{FF2B5EF4-FFF2-40B4-BE49-F238E27FC236}">
                <a16:creationId xmlns:a16="http://schemas.microsoft.com/office/drawing/2014/main" id="{73FF74C5-5CD3-4F20-921C-EDA21C7EC21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3</a:t>
            </a:fld>
            <a:endParaRPr lang="en-US"/>
          </a:p>
        </p:txBody>
      </p:sp>
    </p:spTree>
    <p:extLst>
      <p:ext uri="{BB962C8B-B14F-4D97-AF65-F5344CB8AC3E}">
        <p14:creationId xmlns:p14="http://schemas.microsoft.com/office/powerpoint/2010/main" val="307337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43692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Objectives of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r>
              <a:rPr lang="en-US" sz="2400" dirty="0"/>
              <a:t>1.  To provide informative guidance in the review process.</a:t>
            </a:r>
          </a:p>
          <a:p>
            <a:endParaRPr lang="en-US" sz="2400" dirty="0"/>
          </a:p>
          <a:p>
            <a:r>
              <a:rPr lang="en-US" sz="2400" dirty="0"/>
              <a:t>2.  </a:t>
            </a:r>
            <a:r>
              <a:rPr lang="en-US" sz="2400" dirty="0" smtClean="0"/>
              <a:t>To minimize errors and uncertainties (ensure a meeting of the     minds between vendor and purchaser; details outlined)</a:t>
            </a:r>
            <a:endParaRPr lang="en-US" sz="2400" dirty="0"/>
          </a:p>
          <a:p>
            <a:endParaRPr lang="en-US" sz="2400" dirty="0"/>
          </a:p>
          <a:p>
            <a:r>
              <a:rPr lang="en-US" sz="2400" dirty="0"/>
              <a:t>3.  To avoid litigation or personal employee liability.</a:t>
            </a:r>
          </a:p>
          <a:p>
            <a:endParaRPr lang="en-US" sz="2400" dirty="0"/>
          </a:p>
          <a:p>
            <a:r>
              <a:rPr lang="en-US" sz="2400" dirty="0"/>
              <a:t>4.  To </a:t>
            </a:r>
            <a:r>
              <a:rPr lang="en-US" sz="2400" dirty="0" smtClean="0"/>
              <a:t>ensure that we are in compliance with all requirements.</a:t>
            </a:r>
            <a:endParaRPr lang="en-US" sz="2400" dirty="0"/>
          </a:p>
          <a:p>
            <a:r>
              <a:rPr lang="en-US" sz="2400" dirty="0"/>
              <a:t/>
            </a:r>
            <a:br>
              <a:rPr lang="en-US" sz="2400" dirty="0"/>
            </a:br>
            <a:r>
              <a:rPr lang="en-US" sz="2400" dirty="0"/>
              <a:t>In other words, </a:t>
            </a:r>
            <a:r>
              <a:rPr lang="en-US" sz="2400" dirty="0">
                <a:solidFill>
                  <a:srgbClr val="FF0000"/>
                </a:solidFill>
              </a:rPr>
              <a:t>TO PROTECT THE UNIVERSITY AND YOURSELF</a:t>
            </a:r>
            <a:r>
              <a:rPr lang="en-US" sz="2400" dirty="0"/>
              <a:t>.</a:t>
            </a:r>
          </a:p>
        </p:txBody>
      </p:sp>
      <p:cxnSp>
        <p:nvCxnSpPr>
          <p:cNvPr id="5" name="Straight Connector 4">
            <a:extLst>
              <a:ext uri="{FF2B5EF4-FFF2-40B4-BE49-F238E27FC236}">
                <a16:creationId xmlns:a16="http://schemas.microsoft.com/office/drawing/2014/main" id="{5C42B83B-89DB-4ABF-AF0C-E5650B8B1B06}"/>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4</a:t>
            </a:fld>
            <a:endParaRPr lang="en-US"/>
          </a:p>
        </p:txBody>
      </p:sp>
    </p:spTree>
    <p:extLst>
      <p:ext uri="{BB962C8B-B14F-4D97-AF65-F5344CB8AC3E}">
        <p14:creationId xmlns:p14="http://schemas.microsoft.com/office/powerpoint/2010/main" val="184945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83123"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Authority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1938992"/>
          </a:xfrm>
          <a:prstGeom prst="rect">
            <a:avLst/>
          </a:prstGeom>
        </p:spPr>
        <p:txBody>
          <a:bodyPr wrap="square">
            <a:spAutoFit/>
          </a:bodyPr>
          <a:lstStyle/>
          <a:p>
            <a:r>
              <a:rPr lang="en-US" sz="2400" dirty="0"/>
              <a:t>State law provides that persons entering into contracts without complying with all applicable state laws and regulations can become </a:t>
            </a:r>
            <a:r>
              <a:rPr lang="en-US" sz="2400" b="1" dirty="0"/>
              <a:t>personally liable </a:t>
            </a:r>
            <a:r>
              <a:rPr lang="en-US" sz="2400" dirty="0"/>
              <a:t>for any amounts due under those contracts. </a:t>
            </a:r>
          </a:p>
          <a:p>
            <a:endParaRPr lang="en-US" sz="2400" dirty="0"/>
          </a:p>
          <a:p>
            <a:r>
              <a:rPr lang="en-US" sz="2400" dirty="0"/>
              <a:t>In other words, the contract is between </a:t>
            </a:r>
            <a:r>
              <a:rPr lang="en-US" sz="2400" u="sng" dirty="0">
                <a:solidFill>
                  <a:srgbClr val="FF0000"/>
                </a:solidFill>
              </a:rPr>
              <a:t>you</a:t>
            </a:r>
            <a:r>
              <a:rPr lang="en-US" sz="2400" dirty="0">
                <a:solidFill>
                  <a:srgbClr val="FF0000"/>
                </a:solidFill>
              </a:rPr>
              <a:t> </a:t>
            </a:r>
            <a:r>
              <a:rPr lang="en-US" sz="2400" dirty="0"/>
              <a:t>and the other party. </a:t>
            </a:r>
          </a:p>
        </p:txBody>
      </p:sp>
      <p:cxnSp>
        <p:nvCxnSpPr>
          <p:cNvPr id="5" name="Straight Connector 4">
            <a:extLst>
              <a:ext uri="{FF2B5EF4-FFF2-40B4-BE49-F238E27FC236}">
                <a16:creationId xmlns:a16="http://schemas.microsoft.com/office/drawing/2014/main" id="{A8276669-E73D-4955-9632-A5CF7ED368ED}"/>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5</a:t>
            </a:fld>
            <a:endParaRPr lang="en-US"/>
          </a:p>
        </p:txBody>
      </p:sp>
    </p:spTree>
    <p:extLst>
      <p:ext uri="{BB962C8B-B14F-4D97-AF65-F5344CB8AC3E}">
        <p14:creationId xmlns:p14="http://schemas.microsoft.com/office/powerpoint/2010/main" val="385635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154984"/>
          </a:xfrm>
          <a:prstGeom prst="rect">
            <a:avLst/>
          </a:prstGeom>
        </p:spPr>
        <p:txBody>
          <a:bodyPr wrap="square">
            <a:spAutoFit/>
          </a:bodyPr>
          <a:lstStyle/>
          <a:p>
            <a:r>
              <a:rPr lang="en-US" sz="2400" b="1" dirty="0"/>
              <a:t>Is it in the best Interest of the State?</a:t>
            </a:r>
          </a:p>
          <a:p>
            <a:r>
              <a:rPr lang="en-US" dirty="0"/>
              <a:t>Have you </a:t>
            </a:r>
            <a:r>
              <a:rPr lang="en-US" u="sng" dirty="0"/>
              <a:t>read the entire </a:t>
            </a:r>
            <a:r>
              <a:rPr lang="en-US" u="sng" dirty="0" smtClean="0"/>
              <a:t>contract </a:t>
            </a:r>
            <a:r>
              <a:rPr lang="en-US" dirty="0"/>
              <a:t>and does it meet your needs? All contracts should be in the best business interest </a:t>
            </a:r>
            <a:r>
              <a:rPr lang="en-US" dirty="0" smtClean="0"/>
              <a:t>of </a:t>
            </a:r>
            <a:r>
              <a:rPr lang="en-US" dirty="0"/>
              <a:t>the University and meet your departmental needs</a:t>
            </a:r>
          </a:p>
          <a:p>
            <a:endParaRPr lang="en-US" sz="2400" b="1" dirty="0"/>
          </a:p>
          <a:p>
            <a:r>
              <a:rPr lang="en-US" sz="2400" b="1" dirty="0"/>
              <a:t>Do not WAIT!</a:t>
            </a:r>
          </a:p>
          <a:p>
            <a:r>
              <a:rPr lang="en-US" dirty="0"/>
              <a:t>Contract owner should start the review process at least 30 days in advance of </a:t>
            </a:r>
            <a:r>
              <a:rPr lang="en-US" dirty="0" smtClean="0"/>
              <a:t>purchase/need </a:t>
            </a:r>
            <a:r>
              <a:rPr lang="en-US" dirty="0"/>
              <a:t>to allow for compliance negotiations and all signatures. </a:t>
            </a:r>
            <a:r>
              <a:rPr lang="en-US" i="1" dirty="0"/>
              <a:t>Be prepared to walk away and find another vendor should negotiations fall through. </a:t>
            </a:r>
          </a:p>
          <a:p>
            <a:endParaRPr lang="en-US" sz="2400" b="1" dirty="0"/>
          </a:p>
          <a:p>
            <a:r>
              <a:rPr lang="en-US" sz="2400" b="1" dirty="0"/>
              <a:t>Recurring agreement?</a:t>
            </a:r>
          </a:p>
          <a:p>
            <a:r>
              <a:rPr lang="en-US" dirty="0"/>
              <a:t>Contract owner is responsible managing the contract and knowing when it expires and determine if it will be renewed and start the renewal process accordingly. </a:t>
            </a:r>
            <a:endParaRPr lang="en-US" dirty="0" smtClean="0"/>
          </a:p>
          <a:p>
            <a:r>
              <a:rPr lang="en-US" dirty="0" smtClean="0"/>
              <a:t>(Consider RFP and Quote purchase processes)</a:t>
            </a:r>
            <a:endParaRPr lang="en-US" dirty="0"/>
          </a:p>
        </p:txBody>
      </p:sp>
      <p:cxnSp>
        <p:nvCxnSpPr>
          <p:cNvPr id="5" name="Straight Connector 4">
            <a:extLst>
              <a:ext uri="{FF2B5EF4-FFF2-40B4-BE49-F238E27FC236}">
                <a16:creationId xmlns:a16="http://schemas.microsoft.com/office/drawing/2014/main" id="{846AE1CC-F661-45FF-B0DA-227C5F583E29}"/>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6</a:t>
            </a:fld>
            <a:endParaRPr lang="en-US"/>
          </a:p>
        </p:txBody>
      </p:sp>
    </p:spTree>
    <p:extLst>
      <p:ext uri="{BB962C8B-B14F-4D97-AF65-F5344CB8AC3E}">
        <p14:creationId xmlns:p14="http://schemas.microsoft.com/office/powerpoint/2010/main" val="317050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5047536"/>
          </a:xfrm>
          <a:prstGeom prst="rect">
            <a:avLst/>
          </a:prstGeom>
        </p:spPr>
        <p:txBody>
          <a:bodyPr wrap="square">
            <a:spAutoFit/>
          </a:bodyPr>
          <a:lstStyle/>
          <a:p>
            <a:r>
              <a:rPr lang="en-US" sz="2400" b="1" dirty="0" err="1" smtClean="0"/>
              <a:t>Systemwide</a:t>
            </a:r>
            <a:r>
              <a:rPr lang="en-US" sz="2400" b="1" dirty="0" smtClean="0"/>
              <a:t> </a:t>
            </a:r>
            <a:r>
              <a:rPr lang="en-US" sz="2400" b="1" dirty="0"/>
              <a:t>or BOR Master Contract?</a:t>
            </a:r>
          </a:p>
          <a:p>
            <a:r>
              <a:rPr lang="en-US" dirty="0"/>
              <a:t>Is the contract part of a system wide procurement, a Board of Regents Master Agreement or Participation Agreement? To determine a properly procured service contact the Procurement Services at:   (678) </a:t>
            </a:r>
            <a:r>
              <a:rPr lang="en-US" dirty="0" smtClean="0"/>
              <a:t>466-4280.</a:t>
            </a:r>
            <a:endParaRPr lang="en-US" dirty="0"/>
          </a:p>
          <a:p>
            <a:endParaRPr lang="en-US" sz="2800" b="1" dirty="0"/>
          </a:p>
          <a:p>
            <a:r>
              <a:rPr lang="en-US" sz="2400" b="1" dirty="0"/>
              <a:t>Prepare with Checklist and Rules</a:t>
            </a:r>
          </a:p>
          <a:p>
            <a:r>
              <a:rPr lang="en-US" dirty="0"/>
              <a:t>Have you reviewed the </a:t>
            </a:r>
            <a:r>
              <a:rPr lang="en-US" i="1" dirty="0"/>
              <a:t>Contract Review Checklist </a:t>
            </a:r>
            <a:r>
              <a:rPr lang="en-US" dirty="0"/>
              <a:t>and </a:t>
            </a:r>
            <a:r>
              <a:rPr lang="en-US" i="1" dirty="0"/>
              <a:t>Vendor Letter </a:t>
            </a:r>
            <a:r>
              <a:rPr lang="en-US" dirty="0"/>
              <a:t>for prohibitive language? Both sources can be reviewed at: </a:t>
            </a:r>
            <a:r>
              <a:rPr lang="en-US" dirty="0">
                <a:hlinkClick r:id="rId3"/>
              </a:rPr>
              <a:t>http://www.clayton.edu/contract-administration</a:t>
            </a:r>
            <a:r>
              <a:rPr lang="en-US" dirty="0"/>
              <a:t> </a:t>
            </a:r>
          </a:p>
          <a:p>
            <a:endParaRPr lang="en-US" sz="2400" b="1" dirty="0"/>
          </a:p>
          <a:p>
            <a:r>
              <a:rPr lang="en-US" sz="2400" b="1" dirty="0"/>
              <a:t>Contract Affidavit</a:t>
            </a:r>
          </a:p>
          <a:p>
            <a:r>
              <a:rPr lang="en-US" dirty="0"/>
              <a:t>Does the contract include payment for labor or services exceeding $2,499.00? If so, you must obtain from the contractor a signed and notarized affidavit of compliance with the federal work authorization program requirement (also known as E-Verify). </a:t>
            </a:r>
            <a:r>
              <a:rPr lang="en-US" dirty="0">
                <a:hlinkClick r:id="rId4"/>
              </a:rPr>
              <a:t>http://</a:t>
            </a:r>
            <a:r>
              <a:rPr lang="en-US" dirty="0" smtClean="0">
                <a:hlinkClick r:id="rId4"/>
              </a:rPr>
              <a:t>www.uscis.gov</a:t>
            </a:r>
            <a:r>
              <a:rPr lang="en-US" dirty="0"/>
              <a:t> </a:t>
            </a:r>
            <a:r>
              <a:rPr lang="en-US" dirty="0" smtClean="0"/>
              <a:t>*New affidavit required each year*</a:t>
            </a:r>
            <a:endParaRPr lang="en-US" dirty="0"/>
          </a:p>
          <a:p>
            <a:endParaRPr lang="en-US" dirty="0"/>
          </a:p>
        </p:txBody>
      </p:sp>
      <p:cxnSp>
        <p:nvCxnSpPr>
          <p:cNvPr id="5" name="Straight Connector 4">
            <a:extLst>
              <a:ext uri="{FF2B5EF4-FFF2-40B4-BE49-F238E27FC236}">
                <a16:creationId xmlns:a16="http://schemas.microsoft.com/office/drawing/2014/main" id="{736893A2-5EEE-41A2-8F2A-53238B80A28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7</a:t>
            </a:fld>
            <a:endParaRPr lang="en-US"/>
          </a:p>
        </p:txBody>
      </p:sp>
    </p:spTree>
    <p:extLst>
      <p:ext uri="{BB962C8B-B14F-4D97-AF65-F5344CB8AC3E}">
        <p14:creationId xmlns:p14="http://schemas.microsoft.com/office/powerpoint/2010/main" val="235999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537720"/>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40563" y="1461470"/>
            <a:ext cx="8603027" cy="5632311"/>
          </a:xfrm>
          <a:prstGeom prst="rect">
            <a:avLst/>
          </a:prstGeom>
        </p:spPr>
        <p:txBody>
          <a:bodyPr wrap="square">
            <a:spAutoFit/>
          </a:bodyPr>
          <a:lstStyle/>
          <a:p>
            <a:r>
              <a:rPr lang="en-US" sz="2400" b="1" dirty="0"/>
              <a:t>PCI – Credit Cards</a:t>
            </a:r>
          </a:p>
          <a:p>
            <a:r>
              <a:rPr lang="en-US" dirty="0"/>
              <a:t>Is the contract PCI (Payment Card Industry) compliant? If applicable, review the following site prior to submitting for contract review. </a:t>
            </a:r>
            <a:r>
              <a:rPr lang="en-US" dirty="0">
                <a:hlinkClick r:id="rId3"/>
              </a:rPr>
              <a:t>https://www.pcisecuritystandards.org/pdfs/Small_Merchant_Questions_to_Ask_Your_Vendors.pdf?agreement=true&amp;time=1496450317345</a:t>
            </a:r>
            <a:endParaRPr lang="en-US" dirty="0"/>
          </a:p>
          <a:p>
            <a:endParaRPr lang="en-US" sz="2400" b="1" dirty="0"/>
          </a:p>
          <a:p>
            <a:r>
              <a:rPr lang="en-US" sz="2400" b="1" dirty="0"/>
              <a:t>Data Protection</a:t>
            </a:r>
          </a:p>
          <a:p>
            <a:r>
              <a:rPr lang="en-US" dirty="0"/>
              <a:t>Does the contract involve personal data, international students, foreign travel/interaction, software, PCI language? If applicable, review the </a:t>
            </a:r>
            <a:r>
              <a:rPr lang="en-US" i="1" dirty="0"/>
              <a:t>EU General Data Protection Regulation (GDPR) Compliance Policy</a:t>
            </a:r>
            <a:r>
              <a:rPr lang="en-US" dirty="0" smtClean="0"/>
              <a:t>.  Also, ITS may require additional documentation to determine security levels.</a:t>
            </a:r>
          </a:p>
          <a:p>
            <a:endParaRPr lang="en-US" sz="2400" b="1" dirty="0"/>
          </a:p>
          <a:p>
            <a:r>
              <a:rPr lang="en-US" sz="2400" b="1" dirty="0"/>
              <a:t>Minors on Campus/Background Checks</a:t>
            </a:r>
          </a:p>
          <a:p>
            <a:r>
              <a:rPr lang="en-US" dirty="0"/>
              <a:t>Does the contract require vendor employees to work on campus on a regular basis? If applicable, review the </a:t>
            </a:r>
            <a:r>
              <a:rPr lang="en-US" i="1" dirty="0"/>
              <a:t>Protection of Minors on Campus Policy</a:t>
            </a:r>
            <a:r>
              <a:rPr lang="en-US" dirty="0"/>
              <a:t>. A background check for the employee(s) would be required and kept on file with that vendor.</a:t>
            </a:r>
          </a:p>
          <a:p>
            <a:endParaRPr lang="en-US" sz="2400" b="1" dirty="0"/>
          </a:p>
          <a:p>
            <a:endParaRPr lang="en-US" dirty="0"/>
          </a:p>
        </p:txBody>
      </p:sp>
      <p:sp>
        <p:nvSpPr>
          <p:cNvPr id="3" name="Slide Number Placeholder 2"/>
          <p:cNvSpPr>
            <a:spLocks noGrp="1"/>
          </p:cNvSpPr>
          <p:nvPr>
            <p:ph type="sldNum" sz="quarter" idx="12"/>
          </p:nvPr>
        </p:nvSpPr>
        <p:spPr/>
        <p:txBody>
          <a:bodyPr/>
          <a:lstStyle/>
          <a:p>
            <a:fld id="{271B32C8-9368-2A48-ACF3-68CD96EB9028}" type="slidenum">
              <a:rPr lang="en-US" smtClean="0"/>
              <a:t>8</a:t>
            </a:fld>
            <a:endParaRPr lang="en-US"/>
          </a:p>
        </p:txBody>
      </p:sp>
    </p:spTree>
    <p:extLst>
      <p:ext uri="{BB962C8B-B14F-4D97-AF65-F5344CB8AC3E}">
        <p14:creationId xmlns:p14="http://schemas.microsoft.com/office/powerpoint/2010/main" val="409930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490839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What is E-Verify?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708981"/>
          </a:xfrm>
          <a:prstGeom prst="rect">
            <a:avLst/>
          </a:prstGeom>
        </p:spPr>
        <p:txBody>
          <a:bodyPr wrap="square">
            <a:spAutoFit/>
          </a:bodyPr>
          <a:lstStyle/>
          <a:p>
            <a:r>
              <a:rPr lang="en-US" sz="2000" dirty="0" smtClean="0"/>
              <a:t>O.C.G.A</a:t>
            </a:r>
            <a:r>
              <a:rPr lang="en-US" sz="2000" dirty="0"/>
              <a:t>. 13-10-91 (b) (1) requires that for any contract with a state agency for labor or services in excess of $2,499.99, there must be submitted a signed and notarized affidavit(s) on standard forms attesting to the compliance with the terms of the federal work authorization program (also known as E-Verify), or there must be stated a specific exemption from this requirement.</a:t>
            </a:r>
          </a:p>
          <a:p>
            <a:r>
              <a:rPr lang="en-US" sz="2000" dirty="0"/>
              <a:t> </a:t>
            </a:r>
          </a:p>
          <a:p>
            <a:r>
              <a:rPr lang="en-US" sz="2000" dirty="0"/>
              <a:t>E-Verify is a free </a:t>
            </a:r>
            <a:r>
              <a:rPr lang="en-US" sz="2000" dirty="0" smtClean="0"/>
              <a:t>web-based </a:t>
            </a:r>
            <a:r>
              <a:rPr lang="en-US" sz="2000" dirty="0"/>
              <a:t>system (</a:t>
            </a:r>
            <a:r>
              <a:rPr lang="en-US" sz="2000" dirty="0">
                <a:hlinkClick r:id="rId3"/>
              </a:rPr>
              <a:t>http://www.uscis.gov</a:t>
            </a:r>
            <a:r>
              <a:rPr lang="en-US" sz="2000" dirty="0"/>
              <a:t>) operated by the Department of Homeland Security (DHS), US Citizenship and Immigration Services (USCIS) in partnership with the Social Security Administration (SSA) that allows employers to verify the employment authorization and eligibility of their employees</a:t>
            </a:r>
            <a:r>
              <a:rPr lang="en-US" sz="2000" dirty="0" smtClean="0"/>
              <a:t>.  </a:t>
            </a:r>
            <a:r>
              <a:rPr lang="en-US" sz="2000" b="1" i="1" dirty="0" smtClean="0">
                <a:solidFill>
                  <a:srgbClr val="FF0000"/>
                </a:solidFill>
              </a:rPr>
              <a:t>New affidavit to be submitted with each purchase unless within the same fiscal year.</a:t>
            </a:r>
            <a:endParaRPr lang="en-US" sz="2000" b="1" i="1" dirty="0">
              <a:solidFill>
                <a:srgbClr val="FF0000"/>
              </a:solidFill>
            </a:endParaRPr>
          </a:p>
          <a:p>
            <a:endParaRPr lang="en-US" sz="2000" b="1" dirty="0"/>
          </a:p>
          <a:p>
            <a:r>
              <a:rPr lang="en-US" sz="2000" dirty="0" smtClean="0"/>
              <a:t>For more information about E-Verify and for E-Verify forms, go to </a:t>
            </a:r>
            <a:r>
              <a:rPr lang="en-US" sz="2000" dirty="0">
                <a:hlinkClick r:id="rId4"/>
              </a:rPr>
              <a:t>https://www.clayton.edu/contract-administration</a:t>
            </a:r>
            <a:r>
              <a:rPr lang="en-US" sz="2000" dirty="0" smtClean="0">
                <a:hlinkClick r:id="rId4"/>
              </a:rPr>
              <a:t>/</a:t>
            </a:r>
            <a:r>
              <a:rPr lang="en-US" sz="2000" dirty="0" smtClean="0"/>
              <a:t>.</a:t>
            </a:r>
            <a:endParaRPr lang="en-US" sz="2000" dirty="0"/>
          </a:p>
        </p:txBody>
      </p:sp>
      <p:cxnSp>
        <p:nvCxnSpPr>
          <p:cNvPr id="5" name="Straight Connector 4">
            <a:extLst>
              <a:ext uri="{FF2B5EF4-FFF2-40B4-BE49-F238E27FC236}">
                <a16:creationId xmlns:a16="http://schemas.microsoft.com/office/drawing/2014/main" id="{FEC17F8A-021A-4251-A8AF-39278F6CD567}"/>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9</a:t>
            </a:fld>
            <a:endParaRPr lang="en-US"/>
          </a:p>
        </p:txBody>
      </p:sp>
    </p:spTree>
    <p:extLst>
      <p:ext uri="{BB962C8B-B14F-4D97-AF65-F5344CB8AC3E}">
        <p14:creationId xmlns:p14="http://schemas.microsoft.com/office/powerpoint/2010/main" val="220652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Bar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04B1604DA9F042A778265A7F2BEE60" ma:contentTypeVersion="14" ma:contentTypeDescription="Create a new document." ma:contentTypeScope="" ma:versionID="81cf41b405df5ddb36dd93291b94a099">
  <xsd:schema xmlns:xsd="http://www.w3.org/2001/XMLSchema" xmlns:xs="http://www.w3.org/2001/XMLSchema" xmlns:p="http://schemas.microsoft.com/office/2006/metadata/properties" xmlns:ns3="dbce076e-665b-4b99-a052-f3d216fadbc6" xmlns:ns4="35e74fc4-9071-426e-b40a-38cd757ce233" targetNamespace="http://schemas.microsoft.com/office/2006/metadata/properties" ma:root="true" ma:fieldsID="382aab2486b30dfed37c04ffc9e5bc54" ns3:_="" ns4:_="">
    <xsd:import namespace="dbce076e-665b-4b99-a052-f3d216fadbc6"/>
    <xsd:import namespace="35e74fc4-9071-426e-b40a-38cd757ce2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e076e-665b-4b99-a052-f3d216fadb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74fc4-9071-426e-b40a-38cd757ce2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F5D2C-6868-418A-AA75-5A5E8BE643B5}">
  <ds:schemaRefs>
    <ds:schemaRef ds:uri="35e74fc4-9071-426e-b40a-38cd757ce23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bce076e-665b-4b99-a052-f3d216fadbc6"/>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EB8F13-6486-49FF-A695-175118E30B17}">
  <ds:schemaRefs>
    <ds:schemaRef ds:uri="http://schemas.microsoft.com/sharepoint/v3/contenttype/forms"/>
  </ds:schemaRefs>
</ds:datastoreItem>
</file>

<file path=customXml/itemProps3.xml><?xml version="1.0" encoding="utf-8"?>
<ds:datastoreItem xmlns:ds="http://schemas.openxmlformats.org/officeDocument/2006/customXml" ds:itemID="{34FFC486-40A6-4E17-8ADD-94214874C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e076e-665b-4b99-a052-f3d216fadbc6"/>
    <ds:schemaRef ds:uri="35e74fc4-9071-426e-b40a-38cd757ce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ColorBar_ppt-1</Template>
  <TotalTime>16512</TotalTime>
  <Words>1549</Words>
  <Application>Microsoft Office PowerPoint</Application>
  <PresentationFormat>On-screen Show (4:3)</PresentationFormat>
  <Paragraphs>160</Paragraphs>
  <Slides>18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ColorBar_ppt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Dreaded Delays!</vt:lpstr>
      <vt:lpstr>              The Dreaded Delays!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Grizzell</dc:creator>
  <cp:lastModifiedBy>Trinelle Gillespie</cp:lastModifiedBy>
  <cp:revision>278</cp:revision>
  <cp:lastPrinted>2022-03-25T20:11:05Z</cp:lastPrinted>
  <dcterms:created xsi:type="dcterms:W3CDTF">2017-03-07T19:02:03Z</dcterms:created>
  <dcterms:modified xsi:type="dcterms:W3CDTF">2023-06-12T14:46:48Z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0x0101008704B1604DA9F042A778265A7F2BEE60</vt:lpwstr>
  </property>
</Properties>
</file>