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22"/>
  </p:notesMasterIdLst>
  <p:sldIdLst>
    <p:sldId id="256" r:id="rId5"/>
    <p:sldId id="277" r:id="rId6"/>
    <p:sldId id="259" r:id="rId7"/>
    <p:sldId id="258" r:id="rId8"/>
    <p:sldId id="261" r:id="rId9"/>
    <p:sldId id="275" r:id="rId10"/>
    <p:sldId id="276" r:id="rId11"/>
    <p:sldId id="272" r:id="rId12"/>
    <p:sldId id="268" r:id="rId13"/>
    <p:sldId id="269" r:id="rId14"/>
    <p:sldId id="260" r:id="rId15"/>
    <p:sldId id="263" r:id="rId16"/>
    <p:sldId id="262" r:id="rId17"/>
    <p:sldId id="266" r:id="rId18"/>
    <p:sldId id="267" r:id="rId19"/>
    <p:sldId id="270" r:id="rId20"/>
    <p:sldId id="274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96E"/>
    <a:srgbClr val="053E87"/>
    <a:srgbClr val="FF7D1E"/>
    <a:srgbClr val="E4E4E6"/>
    <a:srgbClr val="F9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61DD2-628B-423B-A98C-7E3C5B8E5A8F}" v="1" dt="2024-10-25T12:38:32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2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4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B59C7B-24B4-AE4D-98F2-B7F34037632F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168CB6-DC7A-D24E-83FF-2A4E69D6B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8CB6-DC7A-D24E-83FF-2A4E69D6B4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4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Reminder</a:t>
            </a:r>
            <a:r>
              <a:rPr lang="en-US" baseline="0" dirty="0"/>
              <a:t> will be sent every two days until uploaded.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8CB6-DC7A-D24E-83FF-2A4E69D6B4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EXPLORING A NEW OPTION TO STREAMLINE THIS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8CB6-DC7A-D24E-83FF-2A4E69D6B4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6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68CB6-DC7A-D24E-83FF-2A4E69D6B4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5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82" y="3699905"/>
            <a:ext cx="7401206" cy="102001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382" y="2115205"/>
            <a:ext cx="7401206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70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122363"/>
            <a:ext cx="531495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602038"/>
            <a:ext cx="53149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5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4661368"/>
            <a:ext cx="5824538" cy="141670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3062288"/>
            <a:ext cx="5824538" cy="15001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6050" y="1825625"/>
            <a:ext cx="2743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825625"/>
            <a:ext cx="28003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365125"/>
            <a:ext cx="58308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1163"/>
            <a:ext cx="2743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2505075"/>
            <a:ext cx="2743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183" y="1690688"/>
            <a:ext cx="283016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183" y="2514600"/>
            <a:ext cx="283016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37" y="1122363"/>
            <a:ext cx="7966213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137" y="3602038"/>
            <a:ext cx="79662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1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76" y="4654645"/>
            <a:ext cx="7145712" cy="1490662"/>
          </a:xfrm>
        </p:spPr>
        <p:txBody>
          <a:bodyPr anchor="t"/>
          <a:lstStyle>
            <a:lvl1pPr algn="l" fontAlgn="t"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876" y="3062288"/>
            <a:ext cx="7145712" cy="1500187"/>
          </a:xfrm>
        </p:spPr>
        <p:txBody>
          <a:bodyPr anchor="b"/>
          <a:lstStyle>
            <a:lvl1pPr marL="0" indent="0" algn="l" fontAlgn="b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137" y="2179075"/>
            <a:ext cx="3903593" cy="399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0" y="2179075"/>
            <a:ext cx="3824080" cy="399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86183"/>
            <a:ext cx="3903593" cy="7069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37" y="2971799"/>
            <a:ext cx="3903593" cy="329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71" y="2195710"/>
            <a:ext cx="3824080" cy="6974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271" y="2971798"/>
            <a:ext cx="3824079" cy="3306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0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1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5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136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6222"/>
            <a:ext cx="8229600" cy="420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67696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3142"/>
            <a:ext cx="78867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E4E4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E4E4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E4E4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E4E4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E4E4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363872"/>
            <a:ext cx="58293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9652"/>
            <a:ext cx="5829300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6050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6050" y="6347851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46852"/>
            <a:ext cx="7966213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137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478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yton.edu/operation-services/Insurance-Claims-Procedures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clayton.service-now.com/contract_re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layton.edu/contract-administration" TargetMode="External"/><Relationship Id="rId5" Type="http://schemas.openxmlformats.org/officeDocument/2006/relationships/hyperlink" Target="mailto:TrinelleGillespie@Clayton.edu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ayton.service-now.com/contract_review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E6D18E-9369-493C-D0AB-7CA915B8E533}"/>
              </a:ext>
            </a:extLst>
          </p:cNvPr>
          <p:cNvSpPr txBox="1"/>
          <p:nvPr/>
        </p:nvSpPr>
        <p:spPr>
          <a:xfrm>
            <a:off x="1500908" y="2263723"/>
            <a:ext cx="614218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Review and </a:t>
            </a:r>
          </a:p>
          <a:p>
            <a:pPr algn="ctr"/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Processing Training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079DE-F9A1-3577-D711-A0CA7F503681}"/>
              </a:ext>
            </a:extLst>
          </p:cNvPr>
          <p:cNvCxnSpPr>
            <a:cxnSpLocks/>
          </p:cNvCxnSpPr>
          <p:nvPr/>
        </p:nvCxnSpPr>
        <p:spPr>
          <a:xfrm>
            <a:off x="447964" y="3028045"/>
            <a:ext cx="82480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C0C874B-B6E0-8880-B7BE-B9C25DC1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427" y="390229"/>
            <a:ext cx="2400635" cy="24196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28CC82-57CF-CF38-EBC8-8F4FD26B4B52}"/>
              </a:ext>
            </a:extLst>
          </p:cNvPr>
          <p:cNvSpPr txBox="1"/>
          <p:nvPr/>
        </p:nvSpPr>
        <p:spPr>
          <a:xfrm>
            <a:off x="6883398" y="5774041"/>
            <a:ext cx="2094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October 2024</a:t>
            </a:r>
          </a:p>
        </p:txBody>
      </p:sp>
    </p:spTree>
    <p:extLst>
      <p:ext uri="{BB962C8B-B14F-4D97-AF65-F5344CB8AC3E}">
        <p14:creationId xmlns:p14="http://schemas.microsoft.com/office/powerpoint/2010/main" val="66579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F4B0D1-9640-872C-8FD7-2C6AC1EE156E}"/>
              </a:ext>
            </a:extLst>
          </p:cNvPr>
          <p:cNvSpPr txBox="1"/>
          <p:nvPr/>
        </p:nvSpPr>
        <p:spPr>
          <a:xfrm>
            <a:off x="1071419" y="110897"/>
            <a:ext cx="70011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Review Process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2ED288-2743-24C9-A820-1AB1D3EB33BD}"/>
              </a:ext>
            </a:extLst>
          </p:cNvPr>
          <p:cNvCxnSpPr/>
          <p:nvPr/>
        </p:nvCxnSpPr>
        <p:spPr>
          <a:xfrm>
            <a:off x="282803" y="1180774"/>
            <a:ext cx="833329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B0280C5-EC6D-20AC-B5AD-25535F36ECF5}"/>
              </a:ext>
            </a:extLst>
          </p:cNvPr>
          <p:cNvSpPr txBox="1"/>
          <p:nvPr/>
        </p:nvSpPr>
        <p:spPr>
          <a:xfrm>
            <a:off x="720437" y="1834446"/>
            <a:ext cx="77031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contract review is finalized, contract owner sends the contract to the supplier for signature.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the supplier signs, contract owner attaches signed contract to the contract record.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and Procurement Manager obtains VP signature and emails the fully executed copy to the contract owner.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a fully executed copy within your department and send a copy to the supplier. Upload the fully executed copy,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regardless of dollar amount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the Portal. Reminders will be sent every two days until the fully executed copy is received.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3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8C3E89-90A0-F739-9BB5-4DFED379E7A8}"/>
              </a:ext>
            </a:extLst>
          </p:cNvPr>
          <p:cNvSpPr txBox="1"/>
          <p:nvPr/>
        </p:nvSpPr>
        <p:spPr>
          <a:xfrm>
            <a:off x="434109" y="1574863"/>
            <a:ext cx="833329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a contract owner?</a:t>
            </a: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person who is responsible for submitting the contract for review.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Owner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entire contract to ensure that it meets your needs and is in the best interest of the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wait: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owner should start the review process at least 30 days in advance of purchase/need to allow for negotiations and all signatures.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prepared to walk away and find another supplier should negotiations fall through.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authorize a service before the purchasing process is complete.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Recurring agreements: Contract owner is responsible for managing the contract, knowing when it expires, determining if it will be renewed, and initiating the renewal process accordingly. </a:t>
            </a:r>
            <a:endParaRPr lang="en-US" sz="11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B1652-DF18-A242-9E06-8F6BBF1F48F2}"/>
              </a:ext>
            </a:extLst>
          </p:cNvPr>
          <p:cNvSpPr txBox="1"/>
          <p:nvPr/>
        </p:nvSpPr>
        <p:spPr>
          <a:xfrm>
            <a:off x="2184399" y="523099"/>
            <a:ext cx="5805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Owner’s Obligations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94FE4D-D34F-87BE-2379-41DDA56BF8C8}"/>
              </a:ext>
            </a:extLst>
          </p:cNvPr>
          <p:cNvCxnSpPr>
            <a:cxnSpLocks/>
          </p:cNvCxnSpPr>
          <p:nvPr/>
        </p:nvCxnSpPr>
        <p:spPr>
          <a:xfrm>
            <a:off x="2184399" y="1268693"/>
            <a:ext cx="598516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6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1B73-65DD-D383-33F9-E93CCE00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126568"/>
            <a:ext cx="7350269" cy="13620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Owner’s Obligations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465F4-D83B-CF60-7C6A-93B8A5D330EC}"/>
              </a:ext>
            </a:extLst>
          </p:cNvPr>
          <p:cNvSpPr txBox="1"/>
          <p:nvPr/>
        </p:nvSpPr>
        <p:spPr>
          <a:xfrm>
            <a:off x="157955" y="1588653"/>
            <a:ext cx="847898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Affidavit: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contract include payment for labor or services exceeding $2,499.00? If so, you must obtain from the contractor a signed and notarized contractor affidavit.</a:t>
            </a:r>
            <a:endParaRPr lang="en-US" sz="800" dirty="0">
              <a:solidFill>
                <a:schemeClr val="bg2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 the ServiceNow Portal for the progress of the review and for actions required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obtain signatures, forward edits,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DB85DD-34BD-920C-752F-F25E7BB9B432}"/>
              </a:ext>
            </a:extLst>
          </p:cNvPr>
          <p:cNvCxnSpPr>
            <a:cxnSpLocks/>
          </p:cNvCxnSpPr>
          <p:nvPr/>
        </p:nvCxnSpPr>
        <p:spPr>
          <a:xfrm>
            <a:off x="1126836" y="1211552"/>
            <a:ext cx="667646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6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31DC-907C-9937-C12F-FFCC6759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499" y="5076102"/>
            <a:ext cx="3797580" cy="710689"/>
          </a:xfrm>
        </p:spPr>
        <p:txBody>
          <a:bodyPr/>
          <a:lstStyle/>
          <a:p>
            <a:pPr algn="ctr"/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D3FCA-A611-FE99-6BC1-C5903084E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9731" y="454314"/>
            <a:ext cx="5824538" cy="105796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Signing Authority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9D5827-77E8-B783-8FCE-9B18B4FC8957}"/>
              </a:ext>
            </a:extLst>
          </p:cNvPr>
          <p:cNvCxnSpPr>
            <a:cxnSpLocks/>
          </p:cNvCxnSpPr>
          <p:nvPr/>
        </p:nvCxnSpPr>
        <p:spPr>
          <a:xfrm>
            <a:off x="1513969" y="1268691"/>
            <a:ext cx="623484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assage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CCA24360-10F2-EEB5-5883-900143C2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79" y="4409000"/>
            <a:ext cx="1648400" cy="16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8E7C5-4748-8C0F-361B-F2F7C4AFC282}"/>
              </a:ext>
            </a:extLst>
          </p:cNvPr>
          <p:cNvSpPr txBox="1"/>
          <p:nvPr/>
        </p:nvSpPr>
        <p:spPr>
          <a:xfrm>
            <a:off x="1513969" y="1461101"/>
            <a:ext cx="61160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President has delegated the authority to sign contracts on behalf of Clayton State University to the Vice President of Business &amp; Operations.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other employee is authorized to sign contracts on behalf of Clayton State University.  If you do, you can be held </a:t>
            </a:r>
            <a:r>
              <a:rPr lang="en-US" sz="2400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personally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liable for the contract.</a:t>
            </a:r>
          </a:p>
        </p:txBody>
      </p:sp>
    </p:spTree>
    <p:extLst>
      <p:ext uri="{BB962C8B-B14F-4D97-AF65-F5344CB8AC3E}">
        <p14:creationId xmlns:p14="http://schemas.microsoft.com/office/powerpoint/2010/main" val="628206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8A8441-4B27-8FF9-2FA8-B9324E2BCC60}"/>
              </a:ext>
            </a:extLst>
          </p:cNvPr>
          <p:cNvSpPr txBox="1"/>
          <p:nvPr/>
        </p:nvSpPr>
        <p:spPr>
          <a:xfrm>
            <a:off x="986529" y="657311"/>
            <a:ext cx="7170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Contractual Issues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1D4C2-1E1B-8BDC-5AA0-C30933EA5C1E}"/>
              </a:ext>
            </a:extLst>
          </p:cNvPr>
          <p:cNvCxnSpPr>
            <a:cxnSpLocks/>
          </p:cNvCxnSpPr>
          <p:nvPr/>
        </p:nvCxnSpPr>
        <p:spPr>
          <a:xfrm>
            <a:off x="1606246" y="1493328"/>
            <a:ext cx="5931508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290CBB-2DCF-BBB3-E8D8-025B16265ABF}"/>
              </a:ext>
            </a:extLst>
          </p:cNvPr>
          <p:cNvSpPr txBox="1"/>
          <p:nvPr/>
        </p:nvSpPr>
        <p:spPr>
          <a:xfrm>
            <a:off x="234920" y="1938155"/>
            <a:ext cx="867416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Clayton State’s legal name: The Board of Regents of the University System of Georgia by and on behalf of Clayton State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Confidentiality of Contracts - The Georgia Open Records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official logo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Arbitration or mediation to resolve disputes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subject to laws of another state. We can only agree to be governed by the laws of Georgia (Or can be silent on that clause)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7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D6C4A6-96A7-6CD8-065E-09439E979207}"/>
              </a:ext>
            </a:extLst>
          </p:cNvPr>
          <p:cNvSpPr txBox="1"/>
          <p:nvPr/>
        </p:nvSpPr>
        <p:spPr>
          <a:xfrm>
            <a:off x="979055" y="188165"/>
            <a:ext cx="6391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Contractual Issues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4FAC4F-E5C8-819F-3462-37755D0C5BDE}"/>
              </a:ext>
            </a:extLst>
          </p:cNvPr>
          <p:cNvCxnSpPr>
            <a:cxnSpLocks/>
          </p:cNvCxnSpPr>
          <p:nvPr/>
        </p:nvCxnSpPr>
        <p:spPr>
          <a:xfrm>
            <a:off x="1188658" y="966854"/>
            <a:ext cx="61432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548903-FE98-52C4-7492-A3C876E31C08}"/>
              </a:ext>
            </a:extLst>
          </p:cNvPr>
          <p:cNvSpPr txBox="1"/>
          <p:nvPr/>
        </p:nvSpPr>
        <p:spPr>
          <a:xfrm>
            <a:off x="586508" y="1166842"/>
            <a:ext cx="68302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Indemnification or “hold harmless” clauses and limitation of liability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Multi-year terms or automatic renewals. Note: The Georgia General Assembly passed multi-year contract legislation but is only for property leases (unless you can pay for all years at once)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Payment of taxes, penalties, interest, late fees, or attorney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liability insurance or bonds. We are self-insured with additional information located at: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http://www.clayton.edu/operation-services/Insurance-Claims-Procedures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Indirect or incidental damages.</a:t>
            </a:r>
          </a:p>
        </p:txBody>
      </p:sp>
    </p:spTree>
    <p:extLst>
      <p:ext uri="{BB962C8B-B14F-4D97-AF65-F5344CB8AC3E}">
        <p14:creationId xmlns:p14="http://schemas.microsoft.com/office/powerpoint/2010/main" val="319360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F67374-8CBF-0ACE-5F3F-53EA4EAD0D96}"/>
              </a:ext>
            </a:extLst>
          </p:cNvPr>
          <p:cNvSpPr txBox="1"/>
          <p:nvPr/>
        </p:nvSpPr>
        <p:spPr>
          <a:xfrm>
            <a:off x="1029855" y="519607"/>
            <a:ext cx="7084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Ways To Shorten Review Timeline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742248-EAEB-2CBE-F71C-EA9EBB223236}"/>
              </a:ext>
            </a:extLst>
          </p:cNvPr>
          <p:cNvCxnSpPr>
            <a:cxnSpLocks/>
          </p:cNvCxnSpPr>
          <p:nvPr/>
        </p:nvCxnSpPr>
        <p:spPr>
          <a:xfrm>
            <a:off x="757381" y="1348509"/>
            <a:ext cx="762923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C4238F4-9B01-01EA-B9A5-AACB825B9D48}"/>
              </a:ext>
            </a:extLst>
          </p:cNvPr>
          <p:cNvSpPr txBox="1"/>
          <p:nvPr/>
        </p:nvSpPr>
        <p:spPr>
          <a:xfrm>
            <a:off x="1029855" y="1785395"/>
            <a:ext cx="685338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ServiceNow submission questions correctly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 or “nudge” your approvers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Frequently monitor progress and promptly respond to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proper documents, including contractor affidavit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Verify that requested updates are done before attaching to the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Attach current (not expired)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attachments = rejected contract record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all documents up front (new additions will be reviewed in the order received)</a:t>
            </a:r>
          </a:p>
        </p:txBody>
      </p:sp>
    </p:spTree>
    <p:extLst>
      <p:ext uri="{BB962C8B-B14F-4D97-AF65-F5344CB8AC3E}">
        <p14:creationId xmlns:p14="http://schemas.microsoft.com/office/powerpoint/2010/main" val="57705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ree Questions &amp; Question Mark Images ...">
            <a:extLst>
              <a:ext uri="{FF2B5EF4-FFF2-40B4-BE49-F238E27FC236}">
                <a16:creationId xmlns:a16="http://schemas.microsoft.com/office/drawing/2014/main" id="{3145A6EE-90C4-AC5E-3B4F-57409ACA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18" y="4801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278E5B-2C5D-EE88-62BD-A9E5DEFE75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6666" r="6041"/>
          <a:stretch/>
        </p:blipFill>
        <p:spPr>
          <a:xfrm>
            <a:off x="6714836" y="313849"/>
            <a:ext cx="2342079" cy="5322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DC3B0-3723-EBFC-F7E1-52C64A065EAC}"/>
              </a:ext>
            </a:extLst>
          </p:cNvPr>
          <p:cNvSpPr txBox="1"/>
          <p:nvPr/>
        </p:nvSpPr>
        <p:spPr>
          <a:xfrm>
            <a:off x="535708" y="3330046"/>
            <a:ext cx="60221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4048" lvl="2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Email: 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TrinelleGillespie@Clayton.edu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84048" lvl="2" indent="0" algn="ctr">
              <a:buNone/>
            </a:pPr>
            <a:endParaRPr lang="en-US" sz="1800" dirty="0">
              <a:solidFill>
                <a:srgbClr val="BC3C4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4048" lvl="2" indent="0" algn="ctr">
              <a:buNone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http://www.clayton.edu/contract-administration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2" indent="0">
              <a:buNone/>
            </a:pP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2" indent="0" algn="ctr">
              <a:buNone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https://clayton.service-now.com/contract_review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C5D85-7D19-05AB-4EB7-10F37E967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7E801B-44A0-F5DC-D6F5-0FF59C90BE4F}"/>
              </a:ext>
            </a:extLst>
          </p:cNvPr>
          <p:cNvCxnSpPr>
            <a:cxnSpLocks/>
          </p:cNvCxnSpPr>
          <p:nvPr/>
        </p:nvCxnSpPr>
        <p:spPr>
          <a:xfrm>
            <a:off x="549564" y="1199245"/>
            <a:ext cx="8248071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474283F-399C-CEED-3E68-78579AE4A9B4}"/>
              </a:ext>
            </a:extLst>
          </p:cNvPr>
          <p:cNvSpPr txBox="1"/>
          <p:nvPr/>
        </p:nvSpPr>
        <p:spPr>
          <a:xfrm>
            <a:off x="1720272" y="345607"/>
            <a:ext cx="57034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AF24C-619E-CC9C-6EB7-2C0DABDCE879}"/>
              </a:ext>
            </a:extLst>
          </p:cNvPr>
          <p:cNvSpPr txBox="1"/>
          <p:nvPr/>
        </p:nvSpPr>
        <p:spPr>
          <a:xfrm>
            <a:off x="2092036" y="1615626"/>
            <a:ext cx="457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bjectives of contract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eview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the contract review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contract owner’s obligations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Signing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issues and prohibited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4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72FAF8-EB55-294E-CD7D-C20382A1CFBB}"/>
              </a:ext>
            </a:extLst>
          </p:cNvPr>
          <p:cNvSpPr txBox="1"/>
          <p:nvPr/>
        </p:nvSpPr>
        <p:spPr>
          <a:xfrm>
            <a:off x="2396836" y="420305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Contract?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C2070-D6E5-0B32-F728-DB981585CD76}"/>
              </a:ext>
            </a:extLst>
          </p:cNvPr>
          <p:cNvSpPr txBox="1"/>
          <p:nvPr/>
        </p:nvSpPr>
        <p:spPr>
          <a:xfrm>
            <a:off x="1109980" y="1720840"/>
            <a:ext cx="71457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contract is defined as any document that creates a financial or resource obligation and/or a right or liability for the University.</a:t>
            </a:r>
          </a:p>
          <a:p>
            <a:endParaRPr lang="en-US" sz="20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Contracts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Memorandum of Understanding (MOUs)  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Memorandum of Agreement (MOAs)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Letters of Agreement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Hardware/Software Licenses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Quotes with Terms and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Agreements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 Agreements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E77778-6E5F-E905-41A7-2CFCB24F744D}"/>
              </a:ext>
            </a:extLst>
          </p:cNvPr>
          <p:cNvCxnSpPr>
            <a:cxnSpLocks/>
          </p:cNvCxnSpPr>
          <p:nvPr/>
        </p:nvCxnSpPr>
        <p:spPr>
          <a:xfrm>
            <a:off x="1570181" y="1410201"/>
            <a:ext cx="581890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2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27641F-5BE4-40F5-4AE0-7A65080F2C10}"/>
              </a:ext>
            </a:extLst>
          </p:cNvPr>
          <p:cNvCxnSpPr>
            <a:cxnSpLocks/>
          </p:cNvCxnSpPr>
          <p:nvPr/>
        </p:nvCxnSpPr>
        <p:spPr>
          <a:xfrm>
            <a:off x="1570181" y="1410201"/>
            <a:ext cx="581890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D778D8-87D4-2375-4E02-D7C7F5646E4E}"/>
              </a:ext>
            </a:extLst>
          </p:cNvPr>
          <p:cNvSpPr txBox="1"/>
          <p:nvPr/>
        </p:nvSpPr>
        <p:spPr>
          <a:xfrm>
            <a:off x="2145145" y="646788"/>
            <a:ext cx="4853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Contract Review?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DA2E-BD5A-606C-3238-A7CFC84976F4}"/>
              </a:ext>
            </a:extLst>
          </p:cNvPr>
          <p:cNvSpPr txBox="1"/>
          <p:nvPr/>
        </p:nvSpPr>
        <p:spPr>
          <a:xfrm>
            <a:off x="1338439" y="1972653"/>
            <a:ext cx="675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Board of Regents of the University System of Georgia public institution and an instrumentality of the State of Georgia,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Clayton State University 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subject to several laws and policies:  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 Constitution and State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BOR/DOAS Policies and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Attorney General Opinions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Clayton State Internal Policies</a:t>
            </a:r>
          </a:p>
          <a:p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prevent or place limits on what we can agree to in our contracts. These regulations apply to </a:t>
            </a:r>
            <a:r>
              <a:rPr lang="en-US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public colleges and universities in Georgia.</a:t>
            </a:r>
          </a:p>
        </p:txBody>
      </p:sp>
    </p:spTree>
    <p:extLst>
      <p:ext uri="{BB962C8B-B14F-4D97-AF65-F5344CB8AC3E}">
        <p14:creationId xmlns:p14="http://schemas.microsoft.com/office/powerpoint/2010/main" val="130009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561D70-1BBE-F1E4-B24E-E17A414FC00E}"/>
              </a:ext>
            </a:extLst>
          </p:cNvPr>
          <p:cNvSpPr txBox="1"/>
          <p:nvPr/>
        </p:nvSpPr>
        <p:spPr>
          <a:xfrm>
            <a:off x="1376218" y="326322"/>
            <a:ext cx="7019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 of Contract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92A0E-CA16-C921-7CB5-8D8F4D05FBFB}"/>
              </a:ext>
            </a:extLst>
          </p:cNvPr>
          <p:cNvSpPr txBox="1"/>
          <p:nvPr/>
        </p:nvSpPr>
        <p:spPr>
          <a:xfrm>
            <a:off x="766094" y="1843950"/>
            <a:ext cx="76118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 	To ensure all applicable details are outlined to meet business need.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	To avoid litigation or personal employee liability.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	To ensure compliance with all applicable laws and regulations.</a:t>
            </a:r>
          </a:p>
          <a:p>
            <a:b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other words,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PROTECT YOU AND THE UNIVERSITY.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744AE9-14B1-5E90-2E46-B9D86C39D30F}"/>
              </a:ext>
            </a:extLst>
          </p:cNvPr>
          <p:cNvCxnSpPr/>
          <p:nvPr/>
        </p:nvCxnSpPr>
        <p:spPr>
          <a:xfrm>
            <a:off x="405353" y="1125355"/>
            <a:ext cx="83332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67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55FCD-A6B0-1421-9F51-ECC3D606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089" y="1132323"/>
            <a:ext cx="7772400" cy="566160"/>
          </a:xfrm>
        </p:spPr>
        <p:txBody>
          <a:bodyPr/>
          <a:lstStyle/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Contracts Go Through Contract Review?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92D0F-1839-4F72-1591-AB4C21305BC3}"/>
              </a:ext>
            </a:extLst>
          </p:cNvPr>
          <p:cNvSpPr txBox="1"/>
          <p:nvPr/>
        </p:nvSpPr>
        <p:spPr>
          <a:xfrm>
            <a:off x="176862" y="2022764"/>
            <a:ext cx="8790275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agreements for a service, regardless of amount, that involve legal, financial, and/or operational commitments unless exempt by law, policy, procedure, or practice.</a:t>
            </a:r>
            <a:endParaRPr lang="en-US" b="0" i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Affiliation and Partnership agreements</a:t>
            </a:r>
          </a:p>
          <a:p>
            <a:pPr algn="l" fontAlgn="base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Procurement Contracts</a:t>
            </a:r>
          </a:p>
          <a:p>
            <a:pPr algn="l" fontAlgn="base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Property Rental/Leasing Agreements</a:t>
            </a:r>
          </a:p>
          <a:p>
            <a:pPr algn="l" fontAlgn="base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Quotes with Terms and Conditions</a:t>
            </a:r>
          </a:p>
          <a:p>
            <a:pPr fontAlgn="base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and licensing contracts</a:t>
            </a:r>
          </a:p>
          <a:p>
            <a:pPr fontAlgn="base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Software/Hardware Contracts</a:t>
            </a:r>
          </a:p>
          <a:p>
            <a:pPr fontAlgn="base">
              <a:spcAft>
                <a:spcPts val="1500"/>
              </a:spcAft>
            </a:pPr>
            <a:endParaRPr lang="en-US" sz="1200" dirty="0">
              <a:solidFill>
                <a:srgbClr val="30303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spcAft>
                <a:spcPts val="1500"/>
              </a:spcAft>
            </a:pPr>
            <a:r>
              <a:rPr lang="en-US" sz="1200" b="0" i="1" dirty="0">
                <a:solidFill>
                  <a:srgbClr val="3030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*Full list can be viewed at https://www.clayton.edu/contract-administration/index</a:t>
            </a:r>
          </a:p>
          <a:p>
            <a:pPr algn="l" fontAlgn="base">
              <a:spcAft>
                <a:spcPts val="1500"/>
              </a:spcAft>
            </a:pPr>
            <a:r>
              <a:rPr lang="en-US" i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above list does not include the name of every type of contract that may require review.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12F2E5-E4A1-7AFE-1A44-81AA9E88F04A}"/>
              </a:ext>
            </a:extLst>
          </p:cNvPr>
          <p:cNvCxnSpPr/>
          <p:nvPr/>
        </p:nvCxnSpPr>
        <p:spPr>
          <a:xfrm>
            <a:off x="405353" y="1724711"/>
            <a:ext cx="83332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90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08B7D-DFC5-FB02-3730-CECE3CAC8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767783"/>
            <a:ext cx="8227291" cy="723177"/>
          </a:xfrm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Should </a:t>
            </a:r>
            <a:r>
              <a:rPr lang="en-US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 Through </a:t>
            </a:r>
          </a:p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Review?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A4768-53A4-6081-306D-BA66A40B1E63}"/>
              </a:ext>
            </a:extLst>
          </p:cNvPr>
          <p:cNvSpPr txBox="1"/>
          <p:nvPr/>
        </p:nvSpPr>
        <p:spPr>
          <a:xfrm>
            <a:off x="348672" y="1752722"/>
            <a:ext cx="81303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 of tangible items with no service component (e.g., purchase of furniture with no installation required by supplier)</a:t>
            </a:r>
          </a:p>
          <a:p>
            <a:pPr algn="l" fontAlgn="base"/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using Clayton State contract templates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Consulting Agreement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Contractor Agreement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Alcohol Beverage Service Agreement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Agency Contracts Using the State Contract Template</a:t>
            </a:r>
          </a:p>
          <a:p>
            <a:pPr algn="l" fontAlgn="base"/>
            <a:endParaRPr lang="en-US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System-wide Master Agreements</a:t>
            </a:r>
          </a:p>
          <a:p>
            <a:pPr algn="l" fontAlgn="base"/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r>
              <a:rPr lang="en-US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All Software/Hardware purchases must go through Contract Review (requires ITS approval)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EF927C-71D0-E951-D264-F4A152AD7C68}"/>
              </a:ext>
            </a:extLst>
          </p:cNvPr>
          <p:cNvCxnSpPr/>
          <p:nvPr/>
        </p:nvCxnSpPr>
        <p:spPr>
          <a:xfrm>
            <a:off x="282803" y="1649641"/>
            <a:ext cx="833329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5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EA9237-9432-AA31-6864-9FDEAD025DE8}"/>
              </a:ext>
            </a:extLst>
          </p:cNvPr>
          <p:cNvSpPr txBox="1"/>
          <p:nvPr/>
        </p:nvSpPr>
        <p:spPr>
          <a:xfrm>
            <a:off x="2219036" y="532721"/>
            <a:ext cx="5056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do I begin?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9D8DA5-F094-002A-0C97-64647CC575D1}"/>
              </a:ext>
            </a:extLst>
          </p:cNvPr>
          <p:cNvCxnSpPr/>
          <p:nvPr/>
        </p:nvCxnSpPr>
        <p:spPr>
          <a:xfrm>
            <a:off x="282803" y="1457864"/>
            <a:ext cx="833329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FF91EF-CADB-0792-E845-E01D99BA1B40}"/>
              </a:ext>
            </a:extLst>
          </p:cNvPr>
          <p:cNvSpPr txBox="1"/>
          <p:nvPr/>
        </p:nvSpPr>
        <p:spPr>
          <a:xfrm>
            <a:off x="211980" y="1679623"/>
            <a:ext cx="510309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to submit:</a:t>
            </a:r>
          </a:p>
          <a:p>
            <a:endParaRPr lang="en-US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bg2"/>
                </a:solidFill>
                <a:hlinkClick r:id="rId2" tooltip="https://clayton.service-now.com/contract_re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https://clayton.service-now.com/contract_review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1E191B-B107-C803-2FE4-50A4BA15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3" y="3271193"/>
            <a:ext cx="8619545" cy="21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B9F502-ECB3-9A3D-72FF-A43D32852B53}"/>
              </a:ext>
            </a:extLst>
          </p:cNvPr>
          <p:cNvSpPr txBox="1"/>
          <p:nvPr/>
        </p:nvSpPr>
        <p:spPr>
          <a:xfrm>
            <a:off x="2286000" y="391651"/>
            <a:ext cx="5429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Review Process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4F67A4-D811-4249-39D3-DA18C019B76B}"/>
              </a:ext>
            </a:extLst>
          </p:cNvPr>
          <p:cNvCxnSpPr>
            <a:cxnSpLocks/>
          </p:cNvCxnSpPr>
          <p:nvPr/>
        </p:nvCxnSpPr>
        <p:spPr>
          <a:xfrm>
            <a:off x="1071418" y="1348509"/>
            <a:ext cx="762923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6905C18-1FBE-A2C1-7426-77108D1F7DE6}"/>
              </a:ext>
            </a:extLst>
          </p:cNvPr>
          <p:cNvSpPr txBox="1"/>
          <p:nvPr/>
        </p:nvSpPr>
        <p:spPr>
          <a:xfrm>
            <a:off x="674254" y="1671372"/>
            <a:ext cx="77954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review process can take a maximum of 30 days from date of submission in ServiceNow to contract execution. </a:t>
            </a:r>
          </a:p>
          <a:p>
            <a:pPr lvl="0"/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contract submission is approved electronically through various levels: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Owner’s Supervisor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Security (six approval levels)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Procurement/Legal Review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and Procurement Manager reviews contract submission and provides feedback or actions needed directly to contract owner via the Portal.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owner and approving supervisor can check the status at any time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AutoNum type="arabicPeriod"/>
            </a:pPr>
            <a:endParaRPr lang="en-US" sz="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28913"/>
      </p:ext>
    </p:extLst>
  </p:cSld>
  <p:clrMapOvr>
    <a:masterClrMapping/>
  </p:clrMapOvr>
</p:sld>
</file>

<file path=ppt/theme/theme1.xml><?xml version="1.0" encoding="utf-8"?>
<a:theme xmlns:a="http://schemas.openxmlformats.org/drawingml/2006/main" name="1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GreyGrid_ppt</Template>
  <TotalTime>8321</TotalTime>
  <Words>1152</Words>
  <Application>Microsoft Office PowerPoint</Application>
  <PresentationFormat>On-screen Show (4:3)</PresentationFormat>
  <Paragraphs>179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1-CSU-master</vt:lpstr>
      <vt:lpstr>2-CSU-master</vt:lpstr>
      <vt:lpstr>3-CSU-master</vt:lpstr>
      <vt:lpstr>4-CSU-master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Weathersby</dc:creator>
  <cp:lastModifiedBy>Trinelle Gillespie</cp:lastModifiedBy>
  <cp:revision>30</cp:revision>
  <cp:lastPrinted>2024-10-25T12:38:40Z</cp:lastPrinted>
  <dcterms:created xsi:type="dcterms:W3CDTF">2017-04-26T18:58:39Z</dcterms:created>
  <dcterms:modified xsi:type="dcterms:W3CDTF">2024-10-25T15:28:00Z</dcterms:modified>
</cp:coreProperties>
</file>