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3"/>
  </p:notesMasterIdLst>
  <p:handoutMasterIdLst>
    <p:handoutMasterId r:id="rId14"/>
  </p:handoutMasterIdLst>
  <p:sldIdLst>
    <p:sldId id="259" r:id="rId2"/>
    <p:sldId id="260" r:id="rId3"/>
    <p:sldId id="269" r:id="rId4"/>
    <p:sldId id="261" r:id="rId5"/>
    <p:sldId id="277" r:id="rId6"/>
    <p:sldId id="264" r:id="rId7"/>
    <p:sldId id="258" r:id="rId8"/>
    <p:sldId id="273" r:id="rId9"/>
    <p:sldId id="274" r:id="rId10"/>
    <p:sldId id="275" r:id="rId11"/>
    <p:sldId id="276" r:id="rId1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4578" autoAdjust="0"/>
    <p:restoredTop sz="86420" autoAdjust="0"/>
  </p:normalViewPr>
  <p:slideViewPr>
    <p:cSldViewPr>
      <p:cViewPr varScale="1">
        <p:scale>
          <a:sx n="128" d="100"/>
          <a:sy n="128" d="100"/>
        </p:scale>
        <p:origin x="2696" y="176"/>
      </p:cViewPr>
      <p:guideLst>
        <p:guide orient="horz" pos="2160"/>
        <p:guide pos="2880"/>
      </p:guideLst>
    </p:cSldViewPr>
  </p:slideViewPr>
  <p:outlineViewPr>
    <p:cViewPr>
      <p:scale>
        <a:sx n="33" d="100"/>
        <a:sy n="33" d="100"/>
      </p:scale>
      <p:origin x="21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C29EF1C1-FA12-4132-B47D-C1CB7EBE0B94}" type="datetimeFigureOut">
              <a:rPr lang="en-US" smtClean="0"/>
              <a:t>12/16/19</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A5D253CE-E909-4908-B40F-1C12093CED0D}" type="slidenum">
              <a:rPr lang="en-US" smtClean="0"/>
              <a:t>‹#›</a:t>
            </a:fld>
            <a:endParaRPr lang="en-US" dirty="0"/>
          </a:p>
        </p:txBody>
      </p:sp>
    </p:spTree>
    <p:extLst>
      <p:ext uri="{BB962C8B-B14F-4D97-AF65-F5344CB8AC3E}">
        <p14:creationId xmlns:p14="http://schemas.microsoft.com/office/powerpoint/2010/main" val="818799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3DE70923-3F1E-476B-BAE8-230A2E386AA7}" type="datetimeFigureOut">
              <a:rPr lang="en-US" smtClean="0"/>
              <a:t>12/16/19</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706D0BBB-809A-403D-8379-D484126FA672}" type="slidenum">
              <a:rPr lang="en-US" smtClean="0"/>
              <a:t>‹#›</a:t>
            </a:fld>
            <a:endParaRPr lang="en-US"/>
          </a:p>
        </p:txBody>
      </p:sp>
    </p:spTree>
    <p:extLst>
      <p:ext uri="{BB962C8B-B14F-4D97-AF65-F5344CB8AC3E}">
        <p14:creationId xmlns:p14="http://schemas.microsoft.com/office/powerpoint/2010/main" val="3572878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06D0BBB-809A-403D-8379-D484126FA672}" type="slidenum">
              <a:rPr lang="en-US" smtClean="0"/>
              <a:t>5</a:t>
            </a:fld>
            <a:endParaRPr lang="en-US"/>
          </a:p>
        </p:txBody>
      </p:sp>
    </p:spTree>
    <p:extLst>
      <p:ext uri="{BB962C8B-B14F-4D97-AF65-F5344CB8AC3E}">
        <p14:creationId xmlns:p14="http://schemas.microsoft.com/office/powerpoint/2010/main" val="2582949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06D0BBB-809A-403D-8379-D484126FA672}" type="slidenum">
              <a:rPr lang="en-US" smtClean="0"/>
              <a:t>6</a:t>
            </a:fld>
            <a:endParaRPr lang="en-US"/>
          </a:p>
        </p:txBody>
      </p:sp>
    </p:spTree>
    <p:extLst>
      <p:ext uri="{BB962C8B-B14F-4D97-AF65-F5344CB8AC3E}">
        <p14:creationId xmlns:p14="http://schemas.microsoft.com/office/powerpoint/2010/main" val="2393780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06D0BBB-809A-403D-8379-D484126FA672}" type="slidenum">
              <a:rPr lang="en-US" smtClean="0"/>
              <a:t>7</a:t>
            </a:fld>
            <a:endParaRPr lang="en-US"/>
          </a:p>
        </p:txBody>
      </p:sp>
    </p:spTree>
    <p:extLst>
      <p:ext uri="{BB962C8B-B14F-4D97-AF65-F5344CB8AC3E}">
        <p14:creationId xmlns:p14="http://schemas.microsoft.com/office/powerpoint/2010/main" val="1463197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06D0BBB-809A-403D-8379-D484126FA672}" type="slidenum">
              <a:rPr lang="en-US" smtClean="0"/>
              <a:t>8</a:t>
            </a:fld>
            <a:endParaRPr lang="en-US"/>
          </a:p>
        </p:txBody>
      </p:sp>
    </p:spTree>
    <p:extLst>
      <p:ext uri="{BB962C8B-B14F-4D97-AF65-F5344CB8AC3E}">
        <p14:creationId xmlns:p14="http://schemas.microsoft.com/office/powerpoint/2010/main" val="38050010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06D0BBB-809A-403D-8379-D484126FA672}" type="slidenum">
              <a:rPr lang="en-US" smtClean="0"/>
              <a:t>9</a:t>
            </a:fld>
            <a:endParaRPr lang="en-US"/>
          </a:p>
        </p:txBody>
      </p:sp>
    </p:spTree>
    <p:extLst>
      <p:ext uri="{BB962C8B-B14F-4D97-AF65-F5344CB8AC3E}">
        <p14:creationId xmlns:p14="http://schemas.microsoft.com/office/powerpoint/2010/main" val="20581733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06D0BBB-809A-403D-8379-D484126FA672}" type="slidenum">
              <a:rPr lang="en-US" smtClean="0"/>
              <a:t>10</a:t>
            </a:fld>
            <a:endParaRPr lang="en-US"/>
          </a:p>
        </p:txBody>
      </p:sp>
    </p:spTree>
    <p:extLst>
      <p:ext uri="{BB962C8B-B14F-4D97-AF65-F5344CB8AC3E}">
        <p14:creationId xmlns:p14="http://schemas.microsoft.com/office/powerpoint/2010/main" val="24594333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06D0BBB-809A-403D-8379-D484126FA672}" type="slidenum">
              <a:rPr lang="en-US" smtClean="0"/>
              <a:t>11</a:t>
            </a:fld>
            <a:endParaRPr lang="en-US"/>
          </a:p>
        </p:txBody>
      </p:sp>
    </p:spTree>
    <p:extLst>
      <p:ext uri="{BB962C8B-B14F-4D97-AF65-F5344CB8AC3E}">
        <p14:creationId xmlns:p14="http://schemas.microsoft.com/office/powerpoint/2010/main" val="1306918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4F74F3C-9BCC-4D6B-B7FD-7C38FADBA83A}" type="datetimeFigureOut">
              <a:rPr lang="en-US" smtClean="0"/>
              <a:pPr/>
              <a:t>12/16/19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EA3A58-12BC-4CF6-A0BB-D02F5D27465E}"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018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F74F3C-9BCC-4D6B-B7FD-7C38FADBA83A}" type="datetimeFigureOut">
              <a:rPr lang="en-US" smtClean="0"/>
              <a:pPr/>
              <a:t>12/16/19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EA3A58-12BC-4CF6-A0BB-D02F5D27465E}" type="slidenum">
              <a:rPr lang="en-US" smtClean="0"/>
              <a:pPr/>
              <a:t>‹#›</a:t>
            </a:fld>
            <a:endParaRPr lang="en-US" dirty="0"/>
          </a:p>
        </p:txBody>
      </p:sp>
    </p:spTree>
    <p:extLst>
      <p:ext uri="{BB962C8B-B14F-4D97-AF65-F5344CB8AC3E}">
        <p14:creationId xmlns:p14="http://schemas.microsoft.com/office/powerpoint/2010/main" val="2999117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F74F3C-9BCC-4D6B-B7FD-7C38FADBA83A}" type="datetimeFigureOut">
              <a:rPr lang="en-US" smtClean="0"/>
              <a:pPr/>
              <a:t>12/16/19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EA3A58-12BC-4CF6-A0BB-D02F5D27465E}" type="slidenum">
              <a:rPr lang="en-US" smtClean="0"/>
              <a:pPr/>
              <a:t>‹#›</a:t>
            </a:fld>
            <a:endParaRPr lang="en-US" dirty="0"/>
          </a:p>
        </p:txBody>
      </p:sp>
    </p:spTree>
    <p:extLst>
      <p:ext uri="{BB962C8B-B14F-4D97-AF65-F5344CB8AC3E}">
        <p14:creationId xmlns:p14="http://schemas.microsoft.com/office/powerpoint/2010/main" val="2609254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F74F3C-9BCC-4D6B-B7FD-7C38FADBA83A}" type="datetimeFigureOut">
              <a:rPr lang="en-US" smtClean="0"/>
              <a:pPr/>
              <a:t>12/16/19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EA3A58-12BC-4CF6-A0BB-D02F5D27465E}" type="slidenum">
              <a:rPr lang="en-US" smtClean="0"/>
              <a:pPr/>
              <a:t>‹#›</a:t>
            </a:fld>
            <a:endParaRPr lang="en-US" dirty="0"/>
          </a:p>
        </p:txBody>
      </p:sp>
    </p:spTree>
    <p:extLst>
      <p:ext uri="{BB962C8B-B14F-4D97-AF65-F5344CB8AC3E}">
        <p14:creationId xmlns:p14="http://schemas.microsoft.com/office/powerpoint/2010/main" val="1343234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F74F3C-9BCC-4D6B-B7FD-7C38FADBA83A}" type="datetimeFigureOut">
              <a:rPr lang="en-US" smtClean="0"/>
              <a:pPr/>
              <a:t>12/16/19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EA3A58-12BC-4CF6-A0BB-D02F5D27465E}"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1659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F74F3C-9BCC-4D6B-B7FD-7C38FADBA83A}" type="datetimeFigureOut">
              <a:rPr lang="en-US" smtClean="0"/>
              <a:pPr/>
              <a:t>12/16/19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EA3A58-12BC-4CF6-A0BB-D02F5D27465E}" type="slidenum">
              <a:rPr lang="en-US" smtClean="0"/>
              <a:pPr/>
              <a:t>‹#›</a:t>
            </a:fld>
            <a:endParaRPr lang="en-US" dirty="0"/>
          </a:p>
        </p:txBody>
      </p:sp>
    </p:spTree>
    <p:extLst>
      <p:ext uri="{BB962C8B-B14F-4D97-AF65-F5344CB8AC3E}">
        <p14:creationId xmlns:p14="http://schemas.microsoft.com/office/powerpoint/2010/main" val="3414183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F74F3C-9BCC-4D6B-B7FD-7C38FADBA83A}" type="datetimeFigureOut">
              <a:rPr lang="en-US" smtClean="0"/>
              <a:pPr/>
              <a:t>12/16/19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EEA3A58-12BC-4CF6-A0BB-D02F5D27465E}" type="slidenum">
              <a:rPr lang="en-US" smtClean="0"/>
              <a:pPr/>
              <a:t>‹#›</a:t>
            </a:fld>
            <a:endParaRPr lang="en-US" dirty="0"/>
          </a:p>
        </p:txBody>
      </p:sp>
    </p:spTree>
    <p:extLst>
      <p:ext uri="{BB962C8B-B14F-4D97-AF65-F5344CB8AC3E}">
        <p14:creationId xmlns:p14="http://schemas.microsoft.com/office/powerpoint/2010/main" val="110698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4F74F3C-9BCC-4D6B-B7FD-7C38FADBA83A}" type="datetimeFigureOut">
              <a:rPr lang="en-US" smtClean="0"/>
              <a:pPr/>
              <a:t>12/16/19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EEA3A58-12BC-4CF6-A0BB-D02F5D27465E}" type="slidenum">
              <a:rPr lang="en-US" smtClean="0"/>
              <a:pPr/>
              <a:t>‹#›</a:t>
            </a:fld>
            <a:endParaRPr lang="en-US" dirty="0"/>
          </a:p>
        </p:txBody>
      </p:sp>
    </p:spTree>
    <p:extLst>
      <p:ext uri="{BB962C8B-B14F-4D97-AF65-F5344CB8AC3E}">
        <p14:creationId xmlns:p14="http://schemas.microsoft.com/office/powerpoint/2010/main" val="1353347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4F74F3C-9BCC-4D6B-B7FD-7C38FADBA83A}" type="datetimeFigureOut">
              <a:rPr lang="en-US" smtClean="0"/>
              <a:pPr/>
              <a:t>12/16/19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EEA3A58-12BC-4CF6-A0BB-D02F5D27465E}" type="slidenum">
              <a:rPr lang="en-US" smtClean="0"/>
              <a:pPr/>
              <a:t>‹#›</a:t>
            </a:fld>
            <a:endParaRPr lang="en-US" dirty="0"/>
          </a:p>
        </p:txBody>
      </p:sp>
    </p:spTree>
    <p:extLst>
      <p:ext uri="{BB962C8B-B14F-4D97-AF65-F5344CB8AC3E}">
        <p14:creationId xmlns:p14="http://schemas.microsoft.com/office/powerpoint/2010/main" val="3829732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74F74F3C-9BCC-4D6B-B7FD-7C38FADBA83A}" type="datetimeFigureOut">
              <a:rPr lang="en-US" smtClean="0"/>
              <a:pPr/>
              <a:t>12/16/19</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EEA3A58-12BC-4CF6-A0BB-D02F5D27465E}" type="slidenum">
              <a:rPr lang="en-US" smtClean="0"/>
              <a:pPr/>
              <a:t>‹#›</a:t>
            </a:fld>
            <a:endParaRPr lang="en-US" dirty="0"/>
          </a:p>
        </p:txBody>
      </p:sp>
    </p:spTree>
    <p:extLst>
      <p:ext uri="{BB962C8B-B14F-4D97-AF65-F5344CB8AC3E}">
        <p14:creationId xmlns:p14="http://schemas.microsoft.com/office/powerpoint/2010/main" val="3835250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F74F3C-9BCC-4D6B-B7FD-7C38FADBA83A}" type="datetimeFigureOut">
              <a:rPr lang="en-US" smtClean="0"/>
              <a:pPr/>
              <a:t>12/16/19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EA3A58-12BC-4CF6-A0BB-D02F5D27465E}" type="slidenum">
              <a:rPr lang="en-US" smtClean="0"/>
              <a:pPr/>
              <a:t>‹#›</a:t>
            </a:fld>
            <a:endParaRPr lang="en-US" dirty="0"/>
          </a:p>
        </p:txBody>
      </p:sp>
    </p:spTree>
    <p:extLst>
      <p:ext uri="{BB962C8B-B14F-4D97-AF65-F5344CB8AC3E}">
        <p14:creationId xmlns:p14="http://schemas.microsoft.com/office/powerpoint/2010/main" val="897334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74F74F3C-9BCC-4D6B-B7FD-7C38FADBA83A}" type="datetimeFigureOut">
              <a:rPr lang="en-US" smtClean="0"/>
              <a:pPr/>
              <a:t>12/16/19</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DEEA3A58-12BC-4CF6-A0BB-D02F5D27465E}"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3509129"/>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contracts@clayton.edu"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layton.edu/contract-administration"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pcisecuritystandards.org/pdfs/Small_Merchant_Questions_to_Ask_Your_Vendors.pdf?agreement=true&amp;time=1496450317345" TargetMode="External"/><Relationship Id="rId4" Type="http://schemas.openxmlformats.org/officeDocument/2006/relationships/hyperlink" Target="http://www.uscis.gov/"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uscis.go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clayton.edu/operation-services/Insurance-Claims-Procedure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clayton.edu/contract-administrat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s://www.pcisecuritystandards.org/pdfs/Small_Merchant_Questions_to_Ask_Your_Vendors.pdf?agreement=true&amp;time=1496450317345" TargetMode="External"/><Relationship Id="rId4" Type="http://schemas.openxmlformats.org/officeDocument/2006/relationships/hyperlink" Target="http://uscis.gov/"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2667000"/>
            <a:ext cx="5638800" cy="1524000"/>
          </a:xfrm>
        </p:spPr>
        <p:txBody>
          <a:bodyPr>
            <a:normAutofit fontScale="90000"/>
          </a:bodyPr>
          <a:lstStyle/>
          <a:p>
            <a:r>
              <a:rPr lang="en-US" sz="4800" dirty="0"/>
              <a:t>  						Contract Review</a:t>
            </a:r>
            <a:br>
              <a:rPr lang="en-US" sz="4800" dirty="0"/>
            </a:br>
            <a:r>
              <a:rPr lang="en-US" sz="4800" dirty="0"/>
              <a:t>        and Processing       </a:t>
            </a:r>
          </a:p>
        </p:txBody>
      </p:sp>
      <p:sp>
        <p:nvSpPr>
          <p:cNvPr id="3" name="Subtitle 2"/>
          <p:cNvSpPr>
            <a:spLocks noGrp="1"/>
          </p:cNvSpPr>
          <p:nvPr>
            <p:ph type="subTitle" idx="1"/>
          </p:nvPr>
        </p:nvSpPr>
        <p:spPr>
          <a:xfrm>
            <a:off x="6553200" y="5562600"/>
            <a:ext cx="1828800" cy="381000"/>
          </a:xfrm>
        </p:spPr>
        <p:txBody>
          <a:bodyPr>
            <a:normAutofit fontScale="85000" lnSpcReduction="10000"/>
          </a:bodyPr>
          <a:lstStyle/>
          <a:p>
            <a:r>
              <a:rPr lang="en-US" b="1" dirty="0"/>
              <a:t>            2017</a:t>
            </a:r>
          </a:p>
          <a:p>
            <a:endParaRPr lang="en-US"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24600" y="181708"/>
            <a:ext cx="2514600" cy="1113692"/>
          </a:xfrm>
          <a:prstGeom prst="rect">
            <a:avLst/>
          </a:prstGeom>
        </p:spPr>
      </p:pic>
      <p:pic>
        <p:nvPicPr>
          <p:cNvPr id="1026" name="Picture 2" descr="Image result for images of contrac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574" y="381000"/>
            <a:ext cx="2165779" cy="2165779"/>
          </a:xfrm>
          <a:prstGeom prst="rect">
            <a:avLst/>
          </a:prstGeom>
          <a:noFill/>
          <a:extLst>
            <a:ext uri="{909E8E84-426E-40DD-AFC4-6F175D3DCCD1}">
              <a14:hiddenFill xmlns:a14="http://schemas.microsoft.com/office/drawing/2010/main">
                <a:solidFill>
                  <a:srgbClr val="FFFFFF"/>
                </a:solidFill>
              </a14:hiddenFill>
            </a:ext>
          </a:extLst>
        </p:spPr>
      </p:pic>
      <p:sp>
        <p:nvSpPr>
          <p:cNvPr id="5" name="Footer Placeholder 4"/>
          <p:cNvSpPr>
            <a:spLocks noGrp="1"/>
          </p:cNvSpPr>
          <p:nvPr>
            <p:ph type="ftr" sz="quarter" idx="11"/>
          </p:nvPr>
        </p:nvSpPr>
        <p:spPr/>
        <p:txBody>
          <a:bodyPr/>
          <a:lstStyle/>
          <a:p>
            <a:r>
              <a:rPr lang="en-US"/>
              <a:t>1</a:t>
            </a:r>
            <a:endParaRPr lang="en-US" dirty="0"/>
          </a:p>
        </p:txBody>
      </p:sp>
    </p:spTree>
    <p:extLst>
      <p:ext uri="{BB962C8B-B14F-4D97-AF65-F5344CB8AC3E}">
        <p14:creationId xmlns:p14="http://schemas.microsoft.com/office/powerpoint/2010/main" val="9135669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Contract Execution</a:t>
            </a:r>
          </a:p>
        </p:txBody>
      </p:sp>
      <p:sp>
        <p:nvSpPr>
          <p:cNvPr id="3" name="Content Placeholder 2"/>
          <p:cNvSpPr>
            <a:spLocks noGrp="1"/>
          </p:cNvSpPr>
          <p:nvPr>
            <p:ph idx="1"/>
          </p:nvPr>
        </p:nvSpPr>
        <p:spPr>
          <a:xfrm>
            <a:off x="990600" y="2057400"/>
            <a:ext cx="7543801" cy="4023360"/>
          </a:xfrm>
        </p:spPr>
        <p:txBody>
          <a:bodyPr>
            <a:normAutofit lnSpcReduction="10000"/>
          </a:bodyPr>
          <a:lstStyle/>
          <a:p>
            <a:pPr marL="0" indent="0">
              <a:buNone/>
            </a:pPr>
            <a:r>
              <a:rPr lang="en-US" dirty="0"/>
              <a:t>1. Once all documents are finalized, submit  </a:t>
            </a:r>
            <a:r>
              <a:rPr lang="en-US" b="1" u="sng" dirty="0"/>
              <a:t>two original hard copies</a:t>
            </a:r>
            <a:r>
              <a:rPr lang="en-US" dirty="0"/>
              <a:t> of the contract and affidavit (if applicable) to the external contracting party for signature, </a:t>
            </a:r>
            <a:r>
              <a:rPr lang="en-US" b="1" dirty="0"/>
              <a:t>prior to</a:t>
            </a:r>
            <a:r>
              <a:rPr lang="en-US" dirty="0"/>
              <a:t> submitting to the Vice President of Business &amp; Operations, if the Vice President’s signature is required. </a:t>
            </a:r>
            <a:r>
              <a:rPr lang="en-US" b="1" dirty="0"/>
              <a:t>   </a:t>
            </a:r>
          </a:p>
          <a:p>
            <a:pPr marL="0" indent="0">
              <a:buNone/>
            </a:pPr>
            <a:r>
              <a:rPr lang="en-US" dirty="0"/>
              <a:t>2. If the reviewed documents are an amendment or a renewal, also send a copy of the original contract. </a:t>
            </a:r>
          </a:p>
          <a:p>
            <a:pPr marL="0" indent="0">
              <a:buNone/>
            </a:pPr>
            <a:r>
              <a:rPr lang="en-US" dirty="0"/>
              <a:t>3. Have tabs or markers where the Vice President’s signature is required.</a:t>
            </a:r>
          </a:p>
          <a:p>
            <a:pPr marL="0" indent="0">
              <a:buNone/>
            </a:pPr>
            <a:r>
              <a:rPr lang="en-US" dirty="0"/>
              <a:t>4. Once signed, contract owner will be notified the documents are ready for pick-up.</a:t>
            </a:r>
          </a:p>
          <a:p>
            <a:pPr marL="0" indent="0">
              <a:buNone/>
            </a:pPr>
            <a:r>
              <a:rPr lang="en-US" dirty="0"/>
              <a:t>5. Department or contract owner is responsible for maintaining an original in the department and sending the other original(s) to outside party or parties, as well, as scanning all executed contracts </a:t>
            </a:r>
            <a:r>
              <a:rPr lang="en-US" b="1" dirty="0"/>
              <a:t>regardless of dollar amount</a:t>
            </a:r>
            <a:r>
              <a:rPr lang="en-US" dirty="0"/>
              <a:t> and emailing the documents to:  </a:t>
            </a:r>
            <a:r>
              <a:rPr lang="en-US" u="sng" dirty="0">
                <a:hlinkClick r:id="rId3"/>
              </a:rPr>
              <a:t>contracts@clayton.edu</a:t>
            </a:r>
            <a:r>
              <a:rPr lang="en-US" dirty="0"/>
              <a:t>.</a:t>
            </a:r>
          </a:p>
          <a:p>
            <a:endParaRPr lang="en-US" dirty="0"/>
          </a:p>
        </p:txBody>
      </p:sp>
      <p:sp>
        <p:nvSpPr>
          <p:cNvPr id="4" name="Footer Placeholder 3"/>
          <p:cNvSpPr>
            <a:spLocks noGrp="1"/>
          </p:cNvSpPr>
          <p:nvPr>
            <p:ph type="ftr" sz="quarter" idx="11"/>
          </p:nvPr>
        </p:nvSpPr>
        <p:spPr/>
        <p:txBody>
          <a:bodyPr/>
          <a:lstStyle/>
          <a:p>
            <a:r>
              <a:rPr lang="en-US"/>
              <a:t>10</a:t>
            </a:r>
            <a:endParaRPr lang="en-US" dirty="0"/>
          </a:p>
        </p:txBody>
      </p:sp>
    </p:spTree>
    <p:extLst>
      <p:ext uri="{BB962C8B-B14F-4D97-AF65-F5344CB8AC3E}">
        <p14:creationId xmlns:p14="http://schemas.microsoft.com/office/powerpoint/2010/main" val="1170746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Questions? </a:t>
            </a:r>
          </a:p>
        </p:txBody>
      </p:sp>
      <p:sp>
        <p:nvSpPr>
          <p:cNvPr id="3" name="Content Placeholder 2"/>
          <p:cNvSpPr>
            <a:spLocks noGrp="1"/>
          </p:cNvSpPr>
          <p:nvPr>
            <p:ph idx="1"/>
          </p:nvPr>
        </p:nvSpPr>
        <p:spPr/>
        <p:txBody>
          <a:bodyPr/>
          <a:lstStyle/>
          <a:p>
            <a:endParaRPr lang="en-US" dirty="0"/>
          </a:p>
          <a:p>
            <a:endParaRPr lang="en-US" dirty="0"/>
          </a:p>
          <a:p>
            <a:pPr marL="384048" lvl="2" indent="0">
              <a:buNone/>
            </a:pPr>
            <a:r>
              <a:rPr lang="en-US" sz="2400" dirty="0"/>
              <a:t>     http://www.clayton.edu/contract-administration</a:t>
            </a:r>
          </a:p>
        </p:txBody>
      </p:sp>
      <p:sp>
        <p:nvSpPr>
          <p:cNvPr id="4" name="Footer Placeholder 3"/>
          <p:cNvSpPr>
            <a:spLocks noGrp="1"/>
          </p:cNvSpPr>
          <p:nvPr>
            <p:ph type="ftr" sz="quarter" idx="11"/>
          </p:nvPr>
        </p:nvSpPr>
        <p:spPr/>
        <p:txBody>
          <a:bodyPr/>
          <a:lstStyle/>
          <a:p>
            <a:r>
              <a:rPr lang="en-US"/>
              <a:t>11</a:t>
            </a:r>
            <a:endParaRPr lang="en-US" dirty="0"/>
          </a:p>
        </p:txBody>
      </p:sp>
    </p:spTree>
    <p:extLst>
      <p:ext uri="{BB962C8B-B14F-4D97-AF65-F5344CB8AC3E}">
        <p14:creationId xmlns:p14="http://schemas.microsoft.com/office/powerpoint/2010/main" val="15968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59040" cy="1084996"/>
          </a:xfrm>
        </p:spPr>
        <p:txBody>
          <a:bodyPr>
            <a:normAutofit/>
          </a:bodyPr>
          <a:lstStyle/>
          <a:p>
            <a:pPr algn="ctr"/>
            <a:r>
              <a:rPr lang="en-US" sz="4800" dirty="0"/>
              <a:t> Contract Regulations </a:t>
            </a:r>
          </a:p>
        </p:txBody>
      </p:sp>
      <p:sp>
        <p:nvSpPr>
          <p:cNvPr id="3" name="Content Placeholder 2"/>
          <p:cNvSpPr>
            <a:spLocks noGrp="1"/>
          </p:cNvSpPr>
          <p:nvPr>
            <p:ph idx="1"/>
          </p:nvPr>
        </p:nvSpPr>
        <p:spPr>
          <a:xfrm>
            <a:off x="1066800" y="1828800"/>
            <a:ext cx="7699248" cy="4267200"/>
          </a:xfrm>
        </p:spPr>
        <p:txBody>
          <a:bodyPr>
            <a:normAutofit/>
          </a:bodyPr>
          <a:lstStyle/>
          <a:p>
            <a:pPr marL="0" indent="0">
              <a:buNone/>
            </a:pPr>
            <a:r>
              <a:rPr lang="en-US" sz="3000" dirty="0"/>
              <a:t>As a Board of Regents of the University System of Georgia public institution and an instrumentality of the State of Georgia, Clayton State University is subject to a number of constitutional provisions, legislative state statutes, Board policy and procedures and Attorney General opinions that prevent us from either entering into certain kinds of contracts or place limits on what we can agree to in our contracts. These regulations apply to </a:t>
            </a:r>
            <a:r>
              <a:rPr lang="en-US" sz="3000" u="sng" dirty="0"/>
              <a:t>all</a:t>
            </a:r>
            <a:r>
              <a:rPr lang="en-US" sz="3000" dirty="0"/>
              <a:t> public colleges and universities in Georgia. </a:t>
            </a:r>
          </a:p>
          <a:p>
            <a:pPr marL="0" indent="0">
              <a:buNone/>
            </a:pPr>
            <a:endParaRPr lang="en-US" sz="3000" dirty="0"/>
          </a:p>
        </p:txBody>
      </p:sp>
      <p:sp>
        <p:nvSpPr>
          <p:cNvPr id="4" name="Footer Placeholder 3"/>
          <p:cNvSpPr>
            <a:spLocks noGrp="1"/>
          </p:cNvSpPr>
          <p:nvPr>
            <p:ph type="ftr" sz="quarter" idx="11"/>
          </p:nvPr>
        </p:nvSpPr>
        <p:spPr/>
        <p:txBody>
          <a:bodyPr/>
          <a:lstStyle/>
          <a:p>
            <a:r>
              <a:rPr lang="en-US"/>
              <a:t>2</a:t>
            </a:r>
            <a:endParaRPr lang="en-US" dirty="0"/>
          </a:p>
        </p:txBody>
      </p:sp>
    </p:spTree>
    <p:extLst>
      <p:ext uri="{BB962C8B-B14F-4D97-AF65-F5344CB8AC3E}">
        <p14:creationId xmlns:p14="http://schemas.microsoft.com/office/powerpoint/2010/main" val="2535313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228600"/>
            <a:ext cx="7505700" cy="1066800"/>
          </a:xfrm>
        </p:spPr>
        <p:txBody>
          <a:bodyPr>
            <a:normAutofit/>
          </a:bodyPr>
          <a:lstStyle/>
          <a:p>
            <a:pPr algn="ctr"/>
            <a:r>
              <a:rPr lang="en-US" dirty="0"/>
              <a:t> Why Contract Review?</a:t>
            </a:r>
            <a:endParaRPr lang="en-US" b="1" dirty="0"/>
          </a:p>
        </p:txBody>
      </p:sp>
      <p:sp>
        <p:nvSpPr>
          <p:cNvPr id="6" name="Content Placeholder 5"/>
          <p:cNvSpPr>
            <a:spLocks noGrp="1"/>
          </p:cNvSpPr>
          <p:nvPr>
            <p:ph idx="1"/>
          </p:nvPr>
        </p:nvSpPr>
        <p:spPr>
          <a:xfrm>
            <a:off x="762000" y="1981200"/>
            <a:ext cx="7658100" cy="4310360"/>
          </a:xfrm>
        </p:spPr>
        <p:txBody>
          <a:bodyPr>
            <a:noAutofit/>
          </a:bodyPr>
          <a:lstStyle/>
          <a:p>
            <a:r>
              <a:rPr lang="en-US" dirty="0"/>
              <a:t>* A contract is defined as any document that creates a financial or resource obligation and/or a right or liability for the University. A contract can include Memorandums of Understanding or Agreement (MOUs/MOAs), Letters of Agreements and licenses. All are subject to Constitutional provisions, Attorney General Opinions and all applicable legislative state statutes. </a:t>
            </a:r>
          </a:p>
          <a:p>
            <a:r>
              <a:rPr lang="en-US" dirty="0"/>
              <a:t>* Why develop a contract review process? To improve the procedures for submission and to review for legal contractual compliance, as well as to ensure it meets your business needs.  </a:t>
            </a:r>
          </a:p>
          <a:p>
            <a:r>
              <a:rPr lang="en-US" dirty="0"/>
              <a:t>* Objectives – To provide informative guidance in the drafting and review of contracts, to expedite the paper flow and minimize the risk of compliance errors, and to avoid litigation or personal employee liability.</a:t>
            </a:r>
          </a:p>
        </p:txBody>
      </p:sp>
      <p:sp>
        <p:nvSpPr>
          <p:cNvPr id="2" name="Footer Placeholder 1"/>
          <p:cNvSpPr>
            <a:spLocks noGrp="1"/>
          </p:cNvSpPr>
          <p:nvPr>
            <p:ph type="ftr" sz="quarter" idx="11"/>
          </p:nvPr>
        </p:nvSpPr>
        <p:spPr/>
        <p:txBody>
          <a:bodyPr/>
          <a:lstStyle/>
          <a:p>
            <a:r>
              <a:rPr lang="en-US"/>
              <a:t>3</a:t>
            </a:r>
            <a:endParaRPr lang="en-US" dirty="0"/>
          </a:p>
        </p:txBody>
      </p:sp>
    </p:spTree>
    <p:extLst>
      <p:ext uri="{BB962C8B-B14F-4D97-AF65-F5344CB8AC3E}">
        <p14:creationId xmlns:p14="http://schemas.microsoft.com/office/powerpoint/2010/main" val="2560182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a:t>Contract Authority</a:t>
            </a:r>
          </a:p>
        </p:txBody>
      </p:sp>
      <p:sp>
        <p:nvSpPr>
          <p:cNvPr id="3" name="Content Placeholder 2"/>
          <p:cNvSpPr>
            <a:spLocks noGrp="1"/>
          </p:cNvSpPr>
          <p:nvPr>
            <p:ph idx="1"/>
          </p:nvPr>
        </p:nvSpPr>
        <p:spPr>
          <a:xfrm>
            <a:off x="990599" y="2133600"/>
            <a:ext cx="8134865" cy="3505200"/>
          </a:xfrm>
        </p:spPr>
        <p:txBody>
          <a:bodyPr>
            <a:normAutofit lnSpcReduction="10000"/>
          </a:bodyPr>
          <a:lstStyle/>
          <a:p>
            <a:pPr marL="0" indent="0">
              <a:buNone/>
            </a:pPr>
            <a:r>
              <a:rPr lang="en-US" sz="3600" dirty="0"/>
              <a:t>State law provides that persons entering into contracts without complying with all applicable state laws and regulations can become </a:t>
            </a:r>
            <a:r>
              <a:rPr lang="en-US" sz="3600" b="1" dirty="0"/>
              <a:t>personally liable </a:t>
            </a:r>
            <a:r>
              <a:rPr lang="en-US" sz="3600" dirty="0"/>
              <a:t>for any amounts due under those contracts. In other words, the contract is between you and the other party. </a:t>
            </a:r>
          </a:p>
        </p:txBody>
      </p:sp>
      <p:sp>
        <p:nvSpPr>
          <p:cNvPr id="4" name="Footer Placeholder 3"/>
          <p:cNvSpPr>
            <a:spLocks noGrp="1"/>
          </p:cNvSpPr>
          <p:nvPr>
            <p:ph type="ftr" sz="quarter" idx="11"/>
          </p:nvPr>
        </p:nvSpPr>
        <p:spPr/>
        <p:txBody>
          <a:bodyPr/>
          <a:lstStyle/>
          <a:p>
            <a:r>
              <a:rPr lang="en-US"/>
              <a:t>4</a:t>
            </a:r>
            <a:endParaRPr lang="en-US" dirty="0"/>
          </a:p>
        </p:txBody>
      </p:sp>
    </p:spTree>
    <p:extLst>
      <p:ext uri="{BB962C8B-B14F-4D97-AF65-F5344CB8AC3E}">
        <p14:creationId xmlns:p14="http://schemas.microsoft.com/office/powerpoint/2010/main" val="3142920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Contract Owner’s Obligations</a:t>
            </a:r>
          </a:p>
        </p:txBody>
      </p:sp>
      <p:sp>
        <p:nvSpPr>
          <p:cNvPr id="3" name="Content Placeholder 2"/>
          <p:cNvSpPr>
            <a:spLocks noGrp="1"/>
          </p:cNvSpPr>
          <p:nvPr>
            <p:ph idx="1"/>
          </p:nvPr>
        </p:nvSpPr>
        <p:spPr/>
        <p:txBody>
          <a:bodyPr>
            <a:normAutofit fontScale="85000" lnSpcReduction="20000"/>
          </a:bodyPr>
          <a:lstStyle/>
          <a:p>
            <a:r>
              <a:rPr lang="en-US" sz="1600" dirty="0"/>
              <a:t>1. Have you read the entire contract and does it meet your needs? All contracts should be in the best business interest of the University and meet your departmental needs.</a:t>
            </a:r>
          </a:p>
          <a:p>
            <a:r>
              <a:rPr lang="en-US" sz="1600" dirty="0"/>
              <a:t>2. Contract owner should start the review process at least 30 days in advance of purchase to allow for compliance negotiations and all signatures. Be prepared to walk away and find another vendor should negotiations fall through. </a:t>
            </a:r>
          </a:p>
          <a:p>
            <a:r>
              <a:rPr lang="en-US" sz="1600" dirty="0"/>
              <a:t>3. Contract owner is responsible managing the contract and knowing when it expires and determine if it will be renewed and start the renewal process accordingly. </a:t>
            </a:r>
          </a:p>
          <a:p>
            <a:r>
              <a:rPr lang="en-US" sz="1600" dirty="0"/>
              <a:t>4. Is the contract part of a system wide procurement or a Board of Regents Master Agreement? To determine a properly procured service contact the Procurement Services at:   (678) 466-5325.</a:t>
            </a:r>
          </a:p>
          <a:p>
            <a:r>
              <a:rPr lang="en-US" sz="1600" dirty="0"/>
              <a:t>5. Have you reviewed the </a:t>
            </a:r>
            <a:r>
              <a:rPr lang="en-US" sz="1600" i="1" dirty="0"/>
              <a:t>Contracts Review Checklist </a:t>
            </a:r>
            <a:r>
              <a:rPr lang="en-US" sz="1600" dirty="0"/>
              <a:t>and </a:t>
            </a:r>
            <a:r>
              <a:rPr lang="en-US" sz="1600" i="1" dirty="0"/>
              <a:t>Vendor Letter </a:t>
            </a:r>
            <a:r>
              <a:rPr lang="en-US" sz="1600" dirty="0"/>
              <a:t>for prohibitive language? Both sources can be reviewed at: </a:t>
            </a:r>
            <a:r>
              <a:rPr lang="en-US" sz="1600" dirty="0">
                <a:hlinkClick r:id="rId3"/>
              </a:rPr>
              <a:t>http://www.clayton.edu/contract-administration</a:t>
            </a:r>
            <a:r>
              <a:rPr lang="en-US" sz="1600" dirty="0"/>
              <a:t> </a:t>
            </a:r>
          </a:p>
          <a:p>
            <a:r>
              <a:rPr lang="en-US" sz="1600" dirty="0"/>
              <a:t>6. Does the contract include payment for labor or services exceeding $2,499.00? If so, you must obtain from the contractor a signed and notarized affidavit of compliance with the federal work authorization program requirement (also known as E-Verify). </a:t>
            </a:r>
            <a:r>
              <a:rPr lang="en-US" sz="1600" dirty="0">
                <a:hlinkClick r:id="rId4"/>
              </a:rPr>
              <a:t>http://www.uscis.gov</a:t>
            </a:r>
            <a:endParaRPr lang="en-US" sz="1600" dirty="0"/>
          </a:p>
          <a:p>
            <a:r>
              <a:rPr lang="en-US" sz="1600" dirty="0"/>
              <a:t>7. Is the contract PCI (Payment Card Industry) compliant? If applicable, review the following site prior to submitting for contract review. </a:t>
            </a:r>
            <a:r>
              <a:rPr lang="en-US" sz="1600" dirty="0">
                <a:hlinkClick r:id="rId5"/>
              </a:rPr>
              <a:t>https://www.pcisecuritystandards.org/pdfs/Small_Merchant_Questio</a:t>
            </a:r>
            <a:r>
              <a:rPr lang="en-US" dirty="0">
                <a:hlinkClick r:id="rId5"/>
              </a:rPr>
              <a:t>ns_to_Ask_Your_Ven</a:t>
            </a:r>
            <a:r>
              <a:rPr lang="en-US" sz="1700" dirty="0">
                <a:hlinkClick r:id="rId5"/>
              </a:rPr>
              <a:t>dors.pdf?agreement=true&amp;time=1496450317345</a:t>
            </a:r>
            <a:endParaRPr lang="en-US" sz="1700" dirty="0"/>
          </a:p>
          <a:p>
            <a:endParaRPr lang="en-US" sz="1600" dirty="0"/>
          </a:p>
          <a:p>
            <a:endParaRPr lang="en-US" dirty="0"/>
          </a:p>
          <a:p>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t>5</a:t>
            </a:r>
            <a:endParaRPr lang="en-US" dirty="0"/>
          </a:p>
        </p:txBody>
      </p:sp>
    </p:spTree>
    <p:extLst>
      <p:ext uri="{BB962C8B-B14F-4D97-AF65-F5344CB8AC3E}">
        <p14:creationId xmlns:p14="http://schemas.microsoft.com/office/powerpoint/2010/main" val="738069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7543800" cy="1450757"/>
          </a:xfrm>
        </p:spPr>
        <p:txBody>
          <a:bodyPr/>
          <a:lstStyle/>
          <a:p>
            <a:pPr algn="ctr"/>
            <a:r>
              <a:rPr lang="en-US" sz="4400" dirty="0"/>
              <a:t>What is E-Verify?</a:t>
            </a:r>
          </a:p>
        </p:txBody>
      </p:sp>
      <p:sp>
        <p:nvSpPr>
          <p:cNvPr id="3" name="Content Placeholder 2"/>
          <p:cNvSpPr>
            <a:spLocks noGrp="1"/>
          </p:cNvSpPr>
          <p:nvPr>
            <p:ph idx="1"/>
          </p:nvPr>
        </p:nvSpPr>
        <p:spPr>
          <a:xfrm>
            <a:off x="838200" y="2895600"/>
            <a:ext cx="7581900" cy="1503518"/>
          </a:xfrm>
        </p:spPr>
        <p:txBody>
          <a:bodyPr anchor="ctr">
            <a:noAutofit/>
          </a:bodyPr>
          <a:lstStyle/>
          <a:p>
            <a:pPr marL="0" indent="0">
              <a:buNone/>
            </a:pPr>
            <a:endParaRPr lang="en-US" sz="1800" dirty="0"/>
          </a:p>
          <a:p>
            <a:pPr marL="0" indent="0">
              <a:buNone/>
            </a:pPr>
            <a:r>
              <a:rPr lang="en-US" sz="1800" dirty="0"/>
              <a:t>O.C.G.A. 13-10-91 (b) (1) requires that for any contract with a state agency for labor or services in excess of $2,499.99, there must be submitted a signed and notarized affidavit(s) on standard forms attesting to the compliance with the terms of the federal work authorization program (also known as E-Verify), or there must be stated a specific exemption from this requirement. </a:t>
            </a:r>
          </a:p>
          <a:p>
            <a:pPr marL="0" indent="0">
              <a:buNone/>
            </a:pPr>
            <a:r>
              <a:rPr lang="en-US" sz="1800" dirty="0"/>
              <a:t>E-Verify is a free Internet based system (</a:t>
            </a:r>
            <a:r>
              <a:rPr lang="en-US" sz="1800" dirty="0">
                <a:hlinkClick r:id="rId3"/>
              </a:rPr>
              <a:t>http://www.uscis.gov</a:t>
            </a:r>
            <a:r>
              <a:rPr lang="en-US" sz="1800" dirty="0"/>
              <a:t>) operated by the Department of Homeland Security (DHS), US Citizenship and Immigration Services (USCIS) in partnership with the Social Security Administration (SSA) that allows employers to verify the employment authorization and eligibility of their employees.</a:t>
            </a:r>
          </a:p>
          <a:p>
            <a:pPr marL="0" indent="0">
              <a:buNone/>
            </a:pPr>
            <a:endParaRPr lang="en-US" sz="1800" dirty="0"/>
          </a:p>
          <a:p>
            <a:pPr marL="0" indent="0">
              <a:buNone/>
            </a:pPr>
            <a:endParaRPr lang="en-US" sz="1800" dirty="0"/>
          </a:p>
          <a:p>
            <a:pPr marL="0" indent="0">
              <a:buNone/>
            </a:pPr>
            <a:endParaRPr lang="en-US" sz="1800" dirty="0"/>
          </a:p>
        </p:txBody>
      </p:sp>
      <p:sp>
        <p:nvSpPr>
          <p:cNvPr id="4" name="Footer Placeholder 3"/>
          <p:cNvSpPr>
            <a:spLocks noGrp="1"/>
          </p:cNvSpPr>
          <p:nvPr>
            <p:ph type="ftr" sz="quarter" idx="11"/>
          </p:nvPr>
        </p:nvSpPr>
        <p:spPr/>
        <p:txBody>
          <a:bodyPr/>
          <a:lstStyle/>
          <a:p>
            <a:r>
              <a:rPr lang="en-US"/>
              <a:t>6</a:t>
            </a:r>
            <a:endParaRPr lang="en-US" dirty="0"/>
          </a:p>
        </p:txBody>
      </p:sp>
    </p:spTree>
    <p:extLst>
      <p:ext uri="{BB962C8B-B14F-4D97-AF65-F5344CB8AC3E}">
        <p14:creationId xmlns:p14="http://schemas.microsoft.com/office/powerpoint/2010/main" val="1216747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482840" cy="1313596"/>
          </a:xfrm>
        </p:spPr>
        <p:txBody>
          <a:bodyPr>
            <a:normAutofit/>
          </a:bodyPr>
          <a:lstStyle/>
          <a:p>
            <a:pPr algn="ctr"/>
            <a:r>
              <a:rPr lang="en-US" sz="4400" dirty="0"/>
              <a:t>Contractual Issues</a:t>
            </a:r>
          </a:p>
        </p:txBody>
      </p:sp>
      <p:sp>
        <p:nvSpPr>
          <p:cNvPr id="3" name="Content Placeholder 2"/>
          <p:cNvSpPr>
            <a:spLocks noGrp="1"/>
          </p:cNvSpPr>
          <p:nvPr>
            <p:ph idx="1"/>
          </p:nvPr>
        </p:nvSpPr>
        <p:spPr>
          <a:xfrm>
            <a:off x="609600" y="1828800"/>
            <a:ext cx="8534400" cy="4495800"/>
          </a:xfrm>
        </p:spPr>
        <p:txBody>
          <a:bodyPr anchor="t">
            <a:normAutofit fontScale="62500" lnSpcReduction="20000"/>
          </a:bodyPr>
          <a:lstStyle/>
          <a:p>
            <a:pPr>
              <a:buFont typeface="Arial" pitchFamily="34" charset="0"/>
              <a:buChar char="•"/>
            </a:pPr>
            <a:r>
              <a:rPr lang="en-US" sz="2400" dirty="0"/>
              <a:t>Clayton State’s legal title: </a:t>
            </a:r>
            <a:r>
              <a:rPr lang="en-US" sz="2300" dirty="0"/>
              <a:t>The Board of Regents of the University System of Georgia by and on behalf of  Clayton State University </a:t>
            </a:r>
          </a:p>
          <a:p>
            <a:pPr>
              <a:buFont typeface="Arial" pitchFamily="34" charset="0"/>
              <a:buChar char="•"/>
            </a:pPr>
            <a:r>
              <a:rPr lang="en-US" sz="2400" dirty="0"/>
              <a:t>Confidentiality of contract- The Georgia Open Records Act.</a:t>
            </a:r>
          </a:p>
          <a:p>
            <a:pPr>
              <a:buFont typeface="Arial" pitchFamily="34" charset="0"/>
              <a:buChar char="•"/>
            </a:pPr>
            <a:r>
              <a:rPr lang="en-US" sz="2400" dirty="0"/>
              <a:t> Conflicts of interest. </a:t>
            </a:r>
          </a:p>
          <a:p>
            <a:pPr marL="0" indent="0">
              <a:buNone/>
            </a:pPr>
            <a:r>
              <a:rPr lang="en-US" sz="2400" dirty="0"/>
              <a:t>	</a:t>
            </a:r>
            <a:r>
              <a:rPr lang="en-US" sz="2400" dirty="0">
                <a:latin typeface="+mj-lt"/>
              </a:rPr>
              <a:t>                       </a:t>
            </a:r>
            <a:r>
              <a:rPr lang="en-US" sz="5700" dirty="0">
                <a:latin typeface="+mj-lt"/>
              </a:rPr>
              <a:t>Prohibitive issues</a:t>
            </a:r>
          </a:p>
          <a:p>
            <a:pPr>
              <a:buFont typeface="Arial" pitchFamily="34" charset="0"/>
              <a:buChar char="•"/>
            </a:pPr>
            <a:r>
              <a:rPr lang="en-US" sz="2400" dirty="0"/>
              <a:t> Arbitration or mediation to resolve disputes.</a:t>
            </a:r>
          </a:p>
          <a:p>
            <a:pPr>
              <a:buFont typeface="Arial" pitchFamily="34" charset="0"/>
              <a:buChar char="•"/>
            </a:pPr>
            <a:r>
              <a:rPr lang="en-US" sz="2400" dirty="0"/>
              <a:t> Contract subject to laws of another state. We can only agree to be governed by the laws of Georgia.</a:t>
            </a:r>
          </a:p>
          <a:p>
            <a:pPr marL="0">
              <a:buFont typeface="Arial" pitchFamily="34" charset="0"/>
              <a:buChar char="•"/>
            </a:pPr>
            <a:r>
              <a:rPr lang="en-US" sz="2400" dirty="0"/>
              <a:t> Indemnification or “hold harmless” clauses and limitation of liability clauses.</a:t>
            </a:r>
          </a:p>
          <a:p>
            <a:pPr marL="0">
              <a:buFont typeface="Arial" pitchFamily="34" charset="0"/>
              <a:buChar char="•"/>
            </a:pPr>
            <a:r>
              <a:rPr lang="en-US" sz="2400" dirty="0"/>
              <a:t> Multi-year terms or automatic renewals. Note: The Georgia General Assembly passed multi-year contract legislation but is only for property leases.</a:t>
            </a:r>
          </a:p>
          <a:p>
            <a:pPr>
              <a:buFont typeface="Arial" pitchFamily="34" charset="0"/>
              <a:buChar char="•"/>
            </a:pPr>
            <a:r>
              <a:rPr lang="en-US" sz="2400" dirty="0"/>
              <a:t> Payment of taxes, penalties, interest, late fees, or attorney fees.</a:t>
            </a:r>
          </a:p>
          <a:p>
            <a:pPr>
              <a:buFont typeface="Arial" pitchFamily="34" charset="0"/>
              <a:buChar char="•"/>
            </a:pPr>
            <a:r>
              <a:rPr lang="en-US" sz="2400" dirty="0"/>
              <a:t> General liability insurance or bonds. We are self-insured with additional information located at: </a:t>
            </a:r>
            <a:r>
              <a:rPr lang="en-US" sz="2400" dirty="0">
                <a:hlinkClick r:id="rId3"/>
              </a:rPr>
              <a:t>http://www.clayton.edu/operation-services/Insurance-Claims-Procedures</a:t>
            </a:r>
            <a:r>
              <a:rPr lang="en-US" sz="2400" dirty="0"/>
              <a:t>:</a:t>
            </a:r>
          </a:p>
          <a:p>
            <a:pPr>
              <a:buFont typeface="Arial" pitchFamily="34" charset="0"/>
              <a:buChar char="•"/>
            </a:pPr>
            <a:r>
              <a:rPr lang="en-US" sz="2400" dirty="0"/>
              <a:t> Indirect or incidental damages.</a:t>
            </a:r>
          </a:p>
          <a:p>
            <a:endParaRPr lang="en-US" dirty="0"/>
          </a:p>
        </p:txBody>
      </p:sp>
      <p:sp>
        <p:nvSpPr>
          <p:cNvPr id="4" name="Footer Placeholder 3"/>
          <p:cNvSpPr>
            <a:spLocks noGrp="1"/>
          </p:cNvSpPr>
          <p:nvPr>
            <p:ph type="ftr" sz="quarter" idx="11"/>
          </p:nvPr>
        </p:nvSpPr>
        <p:spPr/>
        <p:txBody>
          <a:bodyPr/>
          <a:lstStyle/>
          <a:p>
            <a:r>
              <a:rPr lang="en-US"/>
              <a:t>7</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
            <a:ext cx="7528559" cy="1371600"/>
          </a:xfrm>
        </p:spPr>
        <p:txBody>
          <a:bodyPr/>
          <a:lstStyle/>
          <a:p>
            <a:r>
              <a:rPr lang="en-US" dirty="0"/>
              <a:t>         </a:t>
            </a:r>
            <a:r>
              <a:rPr lang="en-US" sz="4000" dirty="0"/>
              <a:t>Contract Review Process</a:t>
            </a:r>
          </a:p>
        </p:txBody>
      </p:sp>
      <p:sp>
        <p:nvSpPr>
          <p:cNvPr id="3" name="Content Placeholder 2"/>
          <p:cNvSpPr>
            <a:spLocks noGrp="1"/>
          </p:cNvSpPr>
          <p:nvPr>
            <p:ph idx="1"/>
          </p:nvPr>
        </p:nvSpPr>
        <p:spPr>
          <a:xfrm>
            <a:off x="914400" y="1828800"/>
            <a:ext cx="7543803" cy="4497494"/>
          </a:xfrm>
        </p:spPr>
        <p:txBody>
          <a:bodyPr>
            <a:normAutofit fontScale="70000" lnSpcReduction="20000"/>
          </a:bodyPr>
          <a:lstStyle/>
          <a:p>
            <a:pPr lvl="0"/>
            <a:r>
              <a:rPr lang="en-US" dirty="0"/>
              <a:t>1. The Contract Routing Form should be completed for all contracts, agreements, and MOUs:</a:t>
            </a:r>
            <a:r>
              <a:rPr lang="en-US" b="1" u="sng" dirty="0">
                <a:hlinkClick r:id="rId3"/>
              </a:rPr>
              <a:t> http://www.clayton.edu/contract-administration</a:t>
            </a:r>
            <a:r>
              <a:rPr lang="en-US" b="1" u="sng" dirty="0"/>
              <a:t>.</a:t>
            </a:r>
            <a:r>
              <a:rPr lang="en-US" dirty="0"/>
              <a:t>  </a:t>
            </a:r>
          </a:p>
          <a:p>
            <a:pPr lvl="0"/>
            <a:r>
              <a:rPr lang="en-US" dirty="0"/>
              <a:t>2. Contract owner should also read the Contract Review Checklist and Vendor Letter to ensure compliance. </a:t>
            </a:r>
          </a:p>
          <a:p>
            <a:r>
              <a:rPr lang="en-US" dirty="0"/>
              <a:t>3. Contract owner should contact and submit to Procurement Services all contract documentation for signature approval and for prescreening to determine if the product or service is available on an existing statewide contract. </a:t>
            </a:r>
          </a:p>
          <a:p>
            <a:r>
              <a:rPr lang="en-US" dirty="0"/>
              <a:t>4. If the contract is for the purchase of software/hardware programs and/or licenses, contact and submit to OITS all contract documentation for signature approval and for prescreening to determine service support.</a:t>
            </a:r>
          </a:p>
          <a:p>
            <a:pPr lvl="0"/>
            <a:r>
              <a:rPr lang="en-US" dirty="0"/>
              <a:t>5.</a:t>
            </a:r>
            <a:r>
              <a:rPr lang="en-US" b="1" dirty="0"/>
              <a:t> </a:t>
            </a:r>
            <a:r>
              <a:rPr lang="en-US" dirty="0"/>
              <a:t>If contract includes payment for labor or services of more than $2,499.00,  the contract owner must obtain from contractor (and subcontractors) a signed and notarized affidavit of compliance with the federal E-Verify program, </a:t>
            </a:r>
            <a:r>
              <a:rPr lang="en-US" u="sng" dirty="0">
                <a:hlinkClick r:id="rId4"/>
              </a:rPr>
              <a:t>http://uscis.gov</a:t>
            </a:r>
            <a:r>
              <a:rPr lang="en-US" dirty="0"/>
              <a:t>.  </a:t>
            </a:r>
            <a:r>
              <a:rPr lang="en-US" i="1" dirty="0"/>
              <a:t>If an affidavit is not obtained, do not proceed with the contract. </a:t>
            </a:r>
            <a:endParaRPr lang="en-US" dirty="0"/>
          </a:p>
          <a:p>
            <a:r>
              <a:rPr lang="en-US" dirty="0"/>
              <a:t>6. Applicable contract regarding PCI compliance should review the following site prior to submitting for review: </a:t>
            </a:r>
            <a:r>
              <a:rPr lang="en-US" dirty="0">
                <a:hlinkClick r:id="rId5"/>
              </a:rPr>
              <a:t>https://www.pcisecuritystandards.org/pdfs/Small_Merchant_Questions_to_Ask_Your_Ven</a:t>
            </a:r>
            <a:r>
              <a:rPr lang="en-US" sz="2400" dirty="0">
                <a:hlinkClick r:id="rId5"/>
              </a:rPr>
              <a:t>dors.pdf?agreement=true&amp;time=1496450317345</a:t>
            </a:r>
            <a:endParaRPr lang="en-US" sz="2400" dirty="0"/>
          </a:p>
          <a:p>
            <a:pPr lvl="0"/>
            <a:r>
              <a:rPr lang="en-US" dirty="0"/>
              <a:t>7. After obtaining all approval signatures and any applicable affidavits, the contract, supporting documents and the completed routing form should be submitted to the Office of the Vice President of Business and Operations.</a:t>
            </a:r>
          </a:p>
          <a:p>
            <a:endParaRPr lang="en-US" dirty="0"/>
          </a:p>
        </p:txBody>
      </p:sp>
      <p:pic>
        <p:nvPicPr>
          <p:cNvPr id="2050" name="Picture 2" descr="Image result for images of contracts"/>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985" y="76200"/>
            <a:ext cx="2003027" cy="1295400"/>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p:cNvSpPr>
            <a:spLocks noGrp="1"/>
          </p:cNvSpPr>
          <p:nvPr>
            <p:ph type="ftr" sz="quarter" idx="11"/>
          </p:nvPr>
        </p:nvSpPr>
        <p:spPr/>
        <p:txBody>
          <a:bodyPr/>
          <a:lstStyle/>
          <a:p>
            <a:r>
              <a:rPr lang="en-US"/>
              <a:t>8</a:t>
            </a:r>
            <a:endParaRPr lang="en-US" dirty="0"/>
          </a:p>
        </p:txBody>
      </p:sp>
    </p:spTree>
    <p:extLst>
      <p:ext uri="{BB962C8B-B14F-4D97-AF65-F5344CB8AC3E}">
        <p14:creationId xmlns:p14="http://schemas.microsoft.com/office/powerpoint/2010/main" val="410071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Compliance Review </a:t>
            </a:r>
          </a:p>
        </p:txBody>
      </p:sp>
      <p:sp>
        <p:nvSpPr>
          <p:cNvPr id="3" name="Content Placeholder 2"/>
          <p:cNvSpPr>
            <a:spLocks noGrp="1"/>
          </p:cNvSpPr>
          <p:nvPr>
            <p:ph idx="1"/>
          </p:nvPr>
        </p:nvSpPr>
        <p:spPr>
          <a:xfrm>
            <a:off x="914400" y="1981200"/>
            <a:ext cx="7543801" cy="4023360"/>
          </a:xfrm>
        </p:spPr>
        <p:txBody>
          <a:bodyPr>
            <a:normAutofit fontScale="92500" lnSpcReduction="20000"/>
          </a:bodyPr>
          <a:lstStyle/>
          <a:p>
            <a:pPr lvl="0"/>
            <a:r>
              <a:rPr lang="en-US" dirty="0"/>
              <a:t>1. Submitted documents are assigned by Business and Operations for review.  Allow a minimum of 5 business days for review (and permit time for negotiations of the removal of prohibitive language).</a:t>
            </a:r>
            <a:endParaRPr lang="en-US" sz="1800" dirty="0"/>
          </a:p>
          <a:p>
            <a:pPr lvl="0"/>
            <a:r>
              <a:rPr lang="en-US" dirty="0"/>
              <a:t>2. Documents will be routed to the assigned reviewer, who will provide feedback directly to contract owner.</a:t>
            </a:r>
            <a:endParaRPr lang="en-US" sz="1800" dirty="0"/>
          </a:p>
          <a:p>
            <a:pPr lvl="0"/>
            <a:r>
              <a:rPr lang="en-US" dirty="0"/>
              <a:t>3. Documents are reviewed and any required changes and comments are noted.</a:t>
            </a:r>
            <a:endParaRPr lang="en-US" sz="1800" dirty="0"/>
          </a:p>
          <a:p>
            <a:pPr lvl="0"/>
            <a:r>
              <a:rPr lang="en-US" dirty="0"/>
              <a:t>4. The reviewed documents are returned to the contract owner for editing or finalization.  </a:t>
            </a:r>
            <a:endParaRPr lang="en-US" sz="1800" dirty="0"/>
          </a:p>
          <a:p>
            <a:pPr lvl="1"/>
            <a:r>
              <a:rPr lang="en-US" dirty="0"/>
              <a:t>Once all changes have been made, the documents should be resubmitted to the assigned reviewer for final review.</a:t>
            </a:r>
            <a:endParaRPr lang="en-US" sz="1600" dirty="0"/>
          </a:p>
          <a:p>
            <a:pPr lvl="1"/>
            <a:r>
              <a:rPr lang="en-US" dirty="0"/>
              <a:t>Documents will then be returned to the contract owner for execution.</a:t>
            </a:r>
            <a:endParaRPr lang="en-US" sz="1600" dirty="0"/>
          </a:p>
          <a:p>
            <a:pPr lvl="1"/>
            <a:r>
              <a:rPr lang="en-US" dirty="0"/>
              <a:t>If the reviewed documents exceeds $2500, they must be sent to the Vice President of Business and Operations for signature. If less than $2500, the department can sign.  </a:t>
            </a:r>
            <a:endParaRPr lang="en-US" sz="1600" dirty="0"/>
          </a:p>
          <a:p>
            <a:endParaRPr lang="en-US" dirty="0"/>
          </a:p>
        </p:txBody>
      </p:sp>
      <p:sp>
        <p:nvSpPr>
          <p:cNvPr id="4" name="Footer Placeholder 3"/>
          <p:cNvSpPr>
            <a:spLocks noGrp="1"/>
          </p:cNvSpPr>
          <p:nvPr>
            <p:ph type="ftr" sz="quarter" idx="11"/>
          </p:nvPr>
        </p:nvSpPr>
        <p:spPr/>
        <p:txBody>
          <a:bodyPr/>
          <a:lstStyle/>
          <a:p>
            <a:r>
              <a:rPr lang="en-US"/>
              <a:t>9</a:t>
            </a:r>
            <a:endParaRPr lang="en-US" dirty="0"/>
          </a:p>
        </p:txBody>
      </p:sp>
    </p:spTree>
    <p:extLst>
      <p:ext uri="{BB962C8B-B14F-4D97-AF65-F5344CB8AC3E}">
        <p14:creationId xmlns:p14="http://schemas.microsoft.com/office/powerpoint/2010/main" val="120874080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1417</TotalTime>
  <Words>1488</Words>
  <Application>Microsoft Macintosh PowerPoint</Application>
  <PresentationFormat>On-screen Show (4:3)</PresentationFormat>
  <Paragraphs>82</Paragraphs>
  <Slides>11</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Retrospect</vt:lpstr>
      <vt:lpstr>        Contract Review         and Processing       </vt:lpstr>
      <vt:lpstr> Contract Regulations </vt:lpstr>
      <vt:lpstr> Why Contract Review?</vt:lpstr>
      <vt:lpstr>Contract Authority</vt:lpstr>
      <vt:lpstr>Contract Owner’s Obligations</vt:lpstr>
      <vt:lpstr>What is E-Verify?</vt:lpstr>
      <vt:lpstr>Contractual Issues</vt:lpstr>
      <vt:lpstr>         Contract Review Process</vt:lpstr>
      <vt:lpstr>    Compliance Review </vt:lpstr>
      <vt:lpstr>    Contract Execution</vt:lpstr>
      <vt:lpstr>     Questions? </vt:lpstr>
    </vt:vector>
  </TitlesOfParts>
  <Company>Clayton State Univ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 REVIEW PROCESS</dc:title>
  <dc:creator>Bobby Hamil</dc:creator>
  <cp:lastModifiedBy>Leanne Bradberry</cp:lastModifiedBy>
  <cp:revision>93</cp:revision>
  <cp:lastPrinted>2012-04-18T15:06:21Z</cp:lastPrinted>
  <dcterms:created xsi:type="dcterms:W3CDTF">2011-05-20T16:39:47Z</dcterms:created>
  <dcterms:modified xsi:type="dcterms:W3CDTF">2019-12-16T19:04:08Z</dcterms:modified>
</cp:coreProperties>
</file>