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  <p:sldMasterId id="2147483680" r:id="rId3"/>
    <p:sldMasterId id="2147483690" r:id="rId4"/>
  </p:sldMasterIdLst>
  <p:notesMasterIdLst>
    <p:notesMasterId r:id="rId20"/>
  </p:notesMasterIdLst>
  <p:sldIdLst>
    <p:sldId id="256" r:id="rId5"/>
    <p:sldId id="281" r:id="rId6"/>
    <p:sldId id="257" r:id="rId7"/>
    <p:sldId id="258" r:id="rId8"/>
    <p:sldId id="279" r:id="rId9"/>
    <p:sldId id="277" r:id="rId10"/>
    <p:sldId id="283" r:id="rId11"/>
    <p:sldId id="293" r:id="rId12"/>
    <p:sldId id="294" r:id="rId13"/>
    <p:sldId id="295" r:id="rId14"/>
    <p:sldId id="296" r:id="rId15"/>
    <p:sldId id="274" r:id="rId16"/>
    <p:sldId id="290" r:id="rId17"/>
    <p:sldId id="291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54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A317F-4796-4598-9078-ECFC88BFF25F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62696-1163-4279-AB92-94CB7BD6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D222-37DB-41CF-A339-CC86152BA44E}" type="datetime1">
              <a:rPr lang="en-US" smtClean="0"/>
              <a:t>8/24/2022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1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400" strike="noStrike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4637-D165-4126-A460-AA4CFB823FAB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8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8376-8931-41DD-8D47-B4DA20E6B6A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4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83" y="3699905"/>
            <a:ext cx="7401206" cy="1020014"/>
          </a:xfrm>
        </p:spPr>
        <p:txBody>
          <a:bodyPr anchor="t"/>
          <a:lstStyle>
            <a:lvl1pPr algn="l"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383" y="2115207"/>
            <a:ext cx="7401206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B99F-7496-4B86-861F-21E50008491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443-DB49-45C4-A4FE-4D775989480B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0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7D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7D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24C9-CBB1-446F-B771-61EE870CA7A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4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90A4-BE81-40DD-82C7-B0963D4A4935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0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F9EC-CE50-40AA-BD7E-BBA98EF675F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0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1270194"/>
            <a:ext cx="2949575" cy="972959"/>
          </a:xfrm>
        </p:spPr>
        <p:txBody>
          <a:bodyPr anchor="b">
            <a:spAutoFit/>
          </a:bodyPr>
          <a:lstStyle>
            <a:lvl1pPr>
              <a:defRPr sz="2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623930"/>
            <a:ext cx="2949575" cy="32371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D5C-8CFB-45BD-A465-54C6341E1E2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3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FF92-2B4D-46AC-941B-EC8D79DD627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0239" y="1270194"/>
            <a:ext cx="2949575" cy="972959"/>
          </a:xfrm>
        </p:spPr>
        <p:txBody>
          <a:bodyPr anchor="b">
            <a:spAutoFit/>
          </a:bodyPr>
          <a:lstStyle>
            <a:lvl1pPr>
              <a:defRPr sz="2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623930"/>
            <a:ext cx="2949575" cy="32371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234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50" y="1122363"/>
            <a:ext cx="5314950" cy="2387600"/>
          </a:xfrm>
        </p:spPr>
        <p:txBody>
          <a:bodyPr anchor="b"/>
          <a:lstStyle>
            <a:lvl1pPr algn="ctr">
              <a:defRPr sz="2400" strike="noStrike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602038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B968-6FCB-4BE9-8BB3-BDA66EFDF39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6E03-5FDC-49EC-B0C9-56C699198C97}" type="datetime1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6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B29C-0471-4F93-98D0-49993C0198E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43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2" y="4661368"/>
            <a:ext cx="5824538" cy="1416704"/>
          </a:xfrm>
        </p:spPr>
        <p:txBody>
          <a:bodyPr anchor="t"/>
          <a:lstStyle>
            <a:lvl1pPr algn="l"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2" y="3062290"/>
            <a:ext cx="5824538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13F-AD01-4ADC-BD08-8852272915D0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5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825625"/>
            <a:ext cx="2743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3550" y="1825625"/>
            <a:ext cx="28003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524-52D6-45AA-A73E-7804AE713C7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4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013" y="365127"/>
            <a:ext cx="58308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3012" y="1681163"/>
            <a:ext cx="274320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7D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3012" y="2505075"/>
            <a:ext cx="2743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2146" y="1690688"/>
            <a:ext cx="283016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7D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12146" y="2514600"/>
            <a:ext cx="283016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517E-0E04-482F-AA6B-81891A86289D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53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CF61-CA60-48E1-B1AB-AF580E80551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65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B3D-875F-4726-8DE8-0D6112D9B858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4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270195"/>
            <a:ext cx="2743200" cy="972959"/>
          </a:xfrm>
        </p:spPr>
        <p:txBody>
          <a:bodyPr wrap="square" anchor="b">
            <a:spAutoFit/>
          </a:bodyPr>
          <a:lstStyle>
            <a:lvl1pPr>
              <a:defRPr sz="2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9" y="599627"/>
            <a:ext cx="2914650" cy="5261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2623930"/>
            <a:ext cx="2743200" cy="32371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90DA-9D6A-4613-AFDC-70699074368B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36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29249" y="599627"/>
            <a:ext cx="2914650" cy="526142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D808-C0FF-4C11-9084-2C2B0C3D1C7F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4600" y="1270195"/>
            <a:ext cx="2743200" cy="972959"/>
          </a:xfrm>
        </p:spPr>
        <p:txBody>
          <a:bodyPr wrap="square" anchor="b">
            <a:spAutoFit/>
          </a:bodyPr>
          <a:lstStyle>
            <a:lvl1pPr>
              <a:defRPr sz="2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2623930"/>
            <a:ext cx="2743200" cy="32371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402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138" y="1122363"/>
            <a:ext cx="7966213" cy="2387600"/>
          </a:xfrm>
        </p:spPr>
        <p:txBody>
          <a:bodyPr anchor="b"/>
          <a:lstStyle>
            <a:lvl1pPr algn="ctr">
              <a:defRPr sz="2400" strike="noStrike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138" y="3602038"/>
            <a:ext cx="796621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C94-15C3-41E4-8395-8AA6F4667A5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58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B708-3779-49B4-A7E4-F8878C9A4B87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7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2684-46C6-4608-85CD-0E5EA43B8A5E}" type="datetime1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5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76" y="4654645"/>
            <a:ext cx="7145712" cy="1490662"/>
          </a:xfrm>
        </p:spPr>
        <p:txBody>
          <a:bodyPr anchor="t"/>
          <a:lstStyle>
            <a:lvl1pPr algn="l" fontAlgn="t"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876" y="3062290"/>
            <a:ext cx="7145712" cy="1500187"/>
          </a:xfrm>
        </p:spPr>
        <p:txBody>
          <a:bodyPr anchor="b"/>
          <a:lstStyle>
            <a:lvl1pPr marL="0" indent="0" algn="l" fontAlgn="b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DFE4-6FB9-48B4-9C6A-A310FE310B7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138" y="2179075"/>
            <a:ext cx="3903593" cy="399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271" y="2179075"/>
            <a:ext cx="3824080" cy="399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4300-8E6E-448F-B440-0877D8CD4B6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54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8" y="2186185"/>
            <a:ext cx="3903593" cy="70693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7D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138" y="2971801"/>
            <a:ext cx="3903593" cy="329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271" y="2195710"/>
            <a:ext cx="3824080" cy="6974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7D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272" y="2971800"/>
            <a:ext cx="3824079" cy="3306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92DA-410F-44F8-A44B-5242415F7A3D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49138" y="974001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1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CF03-B531-40DC-A1E8-DB682A2664F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47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147-1D78-4CD5-8A0E-93CD35420B51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85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22" y="1643586"/>
            <a:ext cx="2743200" cy="972959"/>
          </a:xfrm>
        </p:spPr>
        <p:txBody>
          <a:bodyPr wrap="square" anchor="b">
            <a:spAutoFit/>
          </a:bodyPr>
          <a:lstStyle>
            <a:lvl1pPr>
              <a:defRPr sz="2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FCF-F932-4BCF-883F-0CF1E8378A4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62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CA4-1C4C-4FA0-865B-592B296BFF1B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1622" y="1643586"/>
            <a:ext cx="2743200" cy="972959"/>
          </a:xfrm>
        </p:spPr>
        <p:txBody>
          <a:bodyPr wrap="square" anchor="b">
            <a:spAutoFit/>
          </a:bodyPr>
          <a:lstStyle>
            <a:lvl1pPr>
              <a:defRPr sz="2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03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916E-1269-4B2F-B756-40A6B39D489A}" type="datetime1">
              <a:rPr lang="en-US" smtClean="0"/>
              <a:t>8/24/2022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E2D5-01A8-4802-8F94-4433CF822D40}" type="datetime1">
              <a:rPr lang="en-US" smtClean="0"/>
              <a:t>8/24/2022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B16A-FA52-4378-8B2C-861560F77DC7}" type="datetime1">
              <a:rPr lang="en-US" smtClean="0"/>
              <a:t>8/24/2022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6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ECD2-BE7B-488A-8F4F-F9B617665B19}" type="datetime1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E635-7871-47E9-9286-9C6F61C7B52B}" type="datetime1">
              <a:rPr lang="en-US" smtClean="0"/>
              <a:t>8/24/2022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13C-442C-463E-8874-209B8F963FB5}" type="datetime1">
              <a:rPr lang="en-US" smtClean="0"/>
              <a:t>8/24/2022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1368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6222"/>
            <a:ext cx="8229600" cy="420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118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4B1C-B0AF-4DF8-A4D1-15E155394922}" type="datetime1">
              <a:rPr lang="en-US" smtClean="0"/>
              <a:t>8/24/2022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581184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6497" y="6347853"/>
            <a:ext cx="538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BF30D-92DE-45CD-A611-C87B24202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05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4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950" kern="1200">
          <a:solidFill>
            <a:srgbClr val="67696E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725" kern="1200">
          <a:solidFill>
            <a:srgbClr val="67696E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67696E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75" kern="1200">
          <a:solidFill>
            <a:srgbClr val="67696E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67696E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3144"/>
            <a:ext cx="78867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118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1C89-F925-4B8E-A084-923AA866EE13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581184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6497" y="6347853"/>
            <a:ext cx="538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5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ctr" defTabSz="685800" rtl="0" eaLnBrk="1" fontAlgn="t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t" latinLnBrk="0" hangingPunct="1">
        <a:lnSpc>
          <a:spcPct val="90000"/>
        </a:lnSpc>
        <a:spcBef>
          <a:spcPts val="750"/>
        </a:spcBef>
        <a:buFont typeface="Arial"/>
        <a:buChar char="•"/>
        <a:defRPr sz="1800" kern="1200" baseline="0">
          <a:solidFill>
            <a:srgbClr val="E4E4E6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75" kern="1200" baseline="0">
          <a:solidFill>
            <a:srgbClr val="E4E4E6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75" kern="1200" baseline="0">
          <a:solidFill>
            <a:srgbClr val="E4E4E6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 baseline="0">
          <a:solidFill>
            <a:srgbClr val="E4E4E6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825" kern="1200" baseline="0">
          <a:solidFill>
            <a:srgbClr val="E4E4E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63874"/>
            <a:ext cx="58293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689654"/>
            <a:ext cx="5829300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5523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FDF1-85D9-4D6E-B839-8D2DA87E72CF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3"/>
            <a:ext cx="291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4600" y="6347853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3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ctr" defTabSz="685800" rtl="0" eaLnBrk="1" fontAlgn="t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t" latinLnBrk="0" hangingPunct="1">
        <a:lnSpc>
          <a:spcPct val="90000"/>
        </a:lnSpc>
        <a:spcBef>
          <a:spcPts val="750"/>
        </a:spcBef>
        <a:buFont typeface="Arial"/>
        <a:buChar char="•"/>
        <a:defRPr sz="18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75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75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825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138" y="974001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8" y="2146854"/>
            <a:ext cx="7966213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137" y="6355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E9AD-34BD-4102-9132-87C5EDD1CC93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4785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7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ctr" defTabSz="685800" rtl="0" eaLnBrk="1" fontAlgn="t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t" latinLnBrk="0" hangingPunct="1">
        <a:lnSpc>
          <a:spcPct val="90000"/>
        </a:lnSpc>
        <a:spcBef>
          <a:spcPts val="750"/>
        </a:spcBef>
        <a:buFont typeface="Arial"/>
        <a:buChar char="•"/>
        <a:defRPr sz="18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75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75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825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andom_number_gener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A963-EEC1-58D3-2E80-CEC604248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Common Between Random Numbers and Cosmic Rays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58227-7B91-0FB8-2CDC-8EC8E3714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Dmitriy Beznosko</a:t>
            </a:r>
          </a:p>
          <a:p>
            <a:r>
              <a:rPr lang="en-US" dirty="0"/>
              <a:t>Chemistry and Physics Dept</a:t>
            </a:r>
          </a:p>
          <a:p>
            <a:r>
              <a:rPr lang="en-US" dirty="0"/>
              <a:t>For Mathematics Seminar</a:t>
            </a:r>
          </a:p>
        </p:txBody>
      </p:sp>
    </p:spTree>
    <p:extLst>
      <p:ext uri="{BB962C8B-B14F-4D97-AF65-F5344CB8AC3E}">
        <p14:creationId xmlns:p14="http://schemas.microsoft.com/office/powerpoint/2010/main" val="16056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046" y="124360"/>
            <a:ext cx="4258816" cy="15402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Mystery of UHECR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Knee? Ankle?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 descr="Image result for milky way magnetic 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" y="78715"/>
            <a:ext cx="3168352" cy="26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22" y="2696839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https://www.nas.nasa.gov/SC14/demos/demo4.html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2943060"/>
            <a:ext cx="3016469" cy="33895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Due to galactic magnetic field, charged particles loose direction to origin</a:t>
            </a:r>
          </a:p>
          <a:p>
            <a:r>
              <a:rPr lang="en-US" dirty="0"/>
              <a:t>Trapped in galaxy for E&lt;10</a:t>
            </a:r>
            <a:r>
              <a:rPr lang="en-US" baseline="30000" dirty="0"/>
              <a:t>15</a:t>
            </a:r>
            <a:r>
              <a:rPr lang="en-US" dirty="0"/>
              <a:t> eV for protons</a:t>
            </a:r>
          </a:p>
          <a:p>
            <a:r>
              <a:rPr lang="en-US" dirty="0"/>
              <a:t>For E&gt;10</a:t>
            </a:r>
            <a:r>
              <a:rPr lang="en-US" baseline="30000" dirty="0"/>
              <a:t>17</a:t>
            </a:r>
            <a:r>
              <a:rPr lang="en-US" dirty="0"/>
              <a:t> eV, all extra-galactic? </a:t>
            </a:r>
          </a:p>
          <a:p>
            <a:r>
              <a:rPr lang="en-US" dirty="0"/>
              <a:t>If so, then anisotropy should be present but not found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96" y="2007417"/>
            <a:ext cx="5865004" cy="410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85" y="2145203"/>
            <a:ext cx="5202577" cy="3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506" y="548680"/>
            <a:ext cx="409063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Methods of CR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110704"/>
            <a:ext cx="4186808" cy="4054600"/>
          </a:xfrm>
        </p:spPr>
        <p:txBody>
          <a:bodyPr>
            <a:normAutofit/>
          </a:bodyPr>
          <a:lstStyle/>
          <a:p>
            <a:r>
              <a:rPr lang="en-US" dirty="0"/>
              <a:t>In atmosphere, Extensive Air Shower (EAS) develops</a:t>
            </a:r>
          </a:p>
          <a:p>
            <a:r>
              <a:rPr lang="en-US" dirty="0"/>
              <a:t>1 parent to billions of particles</a:t>
            </a:r>
          </a:p>
          <a:p>
            <a:r>
              <a:rPr lang="en-US" dirty="0"/>
              <a:t>Hadronic and (muons + electrons) components form core and disk</a:t>
            </a:r>
          </a:p>
          <a:p>
            <a:r>
              <a:rPr lang="en-US" dirty="0"/>
              <a:t>Core ~1m, disk many 100s m</a:t>
            </a:r>
          </a:p>
          <a:p>
            <a:r>
              <a:rPr lang="en-US" dirty="0"/>
              <a:t>Use disk arrival time between detectors to get direction and density distribution to get energy of primary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2854"/>
            <a:ext cx="1842278" cy="98296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43" y="324973"/>
            <a:ext cx="1842277" cy="9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83768" y="1263228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Distance from axis, m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532856" y="600347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Time, 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7544" y="5961627"/>
            <a:ext cx="40324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Observation level with detectors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4211960" y="5817611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923928" y="5817611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635896" y="5817611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347864" y="5817611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059832" y="5817611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771800" y="5817611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483768" y="5817611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2195736" y="5817611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1907704" y="5817611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37" y="5880470"/>
            <a:ext cx="1652588" cy="4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07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" y="286604"/>
            <a:ext cx="5960853" cy="1450757"/>
          </a:xfrm>
        </p:spPr>
        <p:txBody>
          <a:bodyPr>
            <a:normAutofit/>
          </a:bodyPr>
          <a:lstStyle/>
          <a:p>
            <a:r>
              <a:rPr lang="en-US" dirty="0"/>
              <a:t>Distribution of particles within disk from CORSIKA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97" y="1527462"/>
            <a:ext cx="7543801" cy="3338741"/>
          </a:xfrm>
        </p:spPr>
        <p:txBody>
          <a:bodyPr>
            <a:normAutofit/>
          </a:bodyPr>
          <a:lstStyle/>
          <a:p>
            <a:r>
              <a:rPr lang="en-US" dirty="0"/>
              <a:t>Actual disk composition –</a:t>
            </a:r>
          </a:p>
          <a:p>
            <a:pPr marL="0" indent="0">
              <a:buNone/>
            </a:pPr>
            <a:r>
              <a:rPr lang="en-US" dirty="0"/>
              <a:t>	 composed of billions of particles!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Primary: proton with E=2</a:t>
            </a:r>
            <a:r>
              <a:rPr lang="ru-RU" dirty="0">
                <a:sym typeface="Symbol" panose="05050102010706020507" pitchFamily="18" charset="2"/>
              </a:rPr>
              <a:t></a:t>
            </a:r>
            <a:r>
              <a:rPr lang="en-US" dirty="0"/>
              <a:t>10</a:t>
            </a:r>
            <a:r>
              <a:rPr lang="en-US" baseline="30000" dirty="0"/>
              <a:t>15</a:t>
            </a:r>
            <a:r>
              <a:rPr lang="en-US" dirty="0"/>
              <a:t> eV; 3340m above sea level</a:t>
            </a:r>
          </a:p>
          <a:p>
            <a:pPr marL="0" indent="0">
              <a:buNone/>
            </a:pPr>
            <a:r>
              <a:rPr lang="en-US" dirty="0"/>
              <a:t>Red – muons, Blue – electrons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79473"/>
            <a:ext cx="9160019" cy="16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3761-098D-4C9D-85B0-3D3DDD3C6BA9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16192"/>
            <a:ext cx="60371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Like stardust or galactic spice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0"/>
            <a:ext cx="23241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6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682206"/>
          </a:xfrm>
        </p:spPr>
        <p:txBody>
          <a:bodyPr/>
          <a:lstStyle/>
          <a:p>
            <a:r>
              <a:rPr lang="en-US" dirty="0"/>
              <a:t>EAS particle density (bimodal events)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34" y="941823"/>
            <a:ext cx="8229600" cy="4201110"/>
          </a:xfrm>
        </p:spPr>
        <p:txBody>
          <a:bodyPr/>
          <a:lstStyle/>
          <a:p>
            <a:r>
              <a:rPr lang="en-US" dirty="0"/>
              <a:t>For 752 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3761-098D-4C9D-85B0-3D3DDD3C6BA9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1924" y="2438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ro08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5301"/>
            <a:ext cx="7808913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-636166" y="3917730"/>
            <a:ext cx="16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 density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2234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806461"/>
          </a:xfrm>
        </p:spPr>
        <p:txBody>
          <a:bodyPr/>
          <a:lstStyle/>
          <a:p>
            <a:r>
              <a:rPr lang="en-US" dirty="0"/>
              <a:t>EAS pulse widths (bimodal events)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44" y="1253908"/>
            <a:ext cx="8229600" cy="4201110"/>
          </a:xfrm>
        </p:spPr>
        <p:txBody>
          <a:bodyPr/>
          <a:lstStyle/>
          <a:p>
            <a:r>
              <a:rPr lang="en-US" dirty="0"/>
              <a:t>For 752 EAS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3761-098D-4C9D-85B0-3D3DDD3C6BA9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9947" y="24930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tau08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1" y="1675540"/>
            <a:ext cx="8113713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452690" y="391773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Pulse width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2080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68"/>
            <a:ext cx="8229600" cy="4834764"/>
          </a:xfrm>
        </p:spPr>
        <p:txBody>
          <a:bodyPr>
            <a:normAutofit/>
          </a:bodyPr>
          <a:lstStyle/>
          <a:p>
            <a:r>
              <a:rPr lang="en-US" dirty="0"/>
              <a:t>Random numbers are used in multiple areas including scientific simulation</a:t>
            </a:r>
          </a:p>
          <a:p>
            <a:r>
              <a:rPr lang="en-US" dirty="0"/>
              <a:t>Any software or hardware generators must be tested!</a:t>
            </a:r>
          </a:p>
          <a:p>
            <a:r>
              <a:rPr lang="en-US" dirty="0"/>
              <a:t>New science discoveries rely on such generators.</a:t>
            </a:r>
          </a:p>
          <a:p>
            <a:endParaRPr lang="en-US" dirty="0"/>
          </a:p>
          <a:p>
            <a:r>
              <a:rPr lang="en-US" dirty="0"/>
              <a:t>Detected cosmic rays events exhibit features that can not be reproduced using CORSIKA simulation package</a:t>
            </a:r>
          </a:p>
          <a:p>
            <a:r>
              <a:rPr lang="en-US" dirty="0"/>
              <a:t>Comprehensive systematic work affirms these effects to be observables</a:t>
            </a:r>
          </a:p>
          <a:p>
            <a:pPr lvl="1"/>
            <a:r>
              <a:rPr lang="en-US" dirty="0"/>
              <a:t>Indicator of physics not in the simulation</a:t>
            </a:r>
          </a:p>
          <a:p>
            <a:pPr lvl="1"/>
            <a:r>
              <a:rPr lang="en-US" dirty="0"/>
              <a:t>Analysis methodology needs to be extended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C85AD-1048-F052-08E5-AB7B0B2D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764864"/>
          </a:xfrm>
        </p:spPr>
        <p:txBody>
          <a:bodyPr>
            <a:normAutofit fontScale="90000"/>
          </a:bodyPr>
          <a:lstStyle/>
          <a:p>
            <a:r>
              <a:rPr lang="en-US" dirty="0"/>
              <a:t>von Neumann's Procedure for Unfair Coin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504"/>
            <a:ext cx="8229600" cy="5704896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i="1" dirty="0"/>
              <a:t>P(1)=p, P(0)=1-p</a:t>
            </a:r>
          </a:p>
          <a:p>
            <a:pPr marL="274320" lvl="1" indent="0">
              <a:buNone/>
            </a:pPr>
            <a:r>
              <a:rPr lang="en-US" i="1" dirty="0"/>
              <a:t>P(11)=p</a:t>
            </a:r>
            <a:r>
              <a:rPr lang="en-US" i="1" baseline="30000" dirty="0"/>
              <a:t>2</a:t>
            </a:r>
            <a:r>
              <a:rPr lang="en-US" i="1" dirty="0"/>
              <a:t>, P(00)=(1-p)</a:t>
            </a:r>
            <a:r>
              <a:rPr lang="en-US" i="1" baseline="30000" dirty="0"/>
              <a:t>2</a:t>
            </a:r>
            <a:r>
              <a:rPr lang="en-US" i="1" dirty="0"/>
              <a:t>, P(10)=p(1-p),P(01)=(1-p)p</a:t>
            </a:r>
          </a:p>
          <a:p>
            <a:pPr marL="274320" lvl="1" indent="0">
              <a:buNone/>
            </a:pPr>
            <a:r>
              <a:rPr lang="en-US" i="1" dirty="0"/>
              <a:t>P(10)=P(01)  QED</a:t>
            </a:r>
          </a:p>
          <a:p>
            <a:r>
              <a:rPr lang="en-US" dirty="0"/>
              <a:t>Start with 1 and 0 sequence that is uneven</a:t>
            </a:r>
          </a:p>
          <a:p>
            <a:r>
              <a:rPr lang="en-US" dirty="0"/>
              <a:t>Fold in half, 00 and 11are skipped</a:t>
            </a:r>
          </a:p>
          <a:p>
            <a:r>
              <a:rPr lang="en-US" dirty="0"/>
              <a:t>From 01, 10 use first only, discard used, get equal seq.</a:t>
            </a:r>
          </a:p>
          <a:p>
            <a:r>
              <a:rPr lang="en-US" dirty="0"/>
              <a:t>Can go further and fold resulting in half again</a:t>
            </a:r>
          </a:p>
          <a:p>
            <a:r>
              <a:rPr lang="en-US" dirty="0"/>
              <a:t>Comes from un-biasing the unfair coin – the transitions between 2 binary states are always ‘fair’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101111101010111010111011010111011011111010101001011111: fold</a:t>
            </a:r>
          </a:p>
          <a:p>
            <a:pPr lvl="1"/>
            <a:r>
              <a:rPr lang="en-US" dirty="0"/>
              <a:t>101111101010111010111011010            </a:t>
            </a:r>
          </a:p>
          <a:p>
            <a:pPr lvl="1"/>
            <a:r>
              <a:rPr lang="en-US" dirty="0"/>
              <a:t>111011011111010101001011111</a:t>
            </a:r>
          </a:p>
          <a:p>
            <a:pPr lvl="1"/>
            <a:r>
              <a:rPr lang="en-US" dirty="0"/>
              <a:t>Take one of the lines with used removed (1</a:t>
            </a:r>
            <a:r>
              <a:rPr lang="en-US" baseline="30000" dirty="0"/>
              <a:t>st</a:t>
            </a:r>
            <a:r>
              <a:rPr lang="en-US" dirty="0"/>
              <a:t> here) and fold  again   </a:t>
            </a:r>
          </a:p>
          <a:p>
            <a:pPr lvl="1"/>
            <a:r>
              <a:rPr lang="en-US" dirty="0"/>
              <a:t>11111101                                                                                    </a:t>
            </a:r>
          </a:p>
          <a:p>
            <a:pPr lvl="1"/>
            <a:r>
              <a:rPr lang="en-US" dirty="0"/>
              <a:t>11011011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7593" y="4655772"/>
            <a:ext cx="123643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3874" y="4666655"/>
            <a:ext cx="123643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05851" y="5589960"/>
            <a:ext cx="175782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32813" y="5610174"/>
            <a:ext cx="175782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dmitriy.beznosko\AppData\Local\Microsoft\Windows\Temporary Internet Files\Content.IE5\JP0AR6Q4\CygnusGol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860062" cy="14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4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AF90-814A-D298-636F-9B4D4147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823660"/>
          </a:xfrm>
        </p:spPr>
        <p:txBody>
          <a:bodyPr/>
          <a:lstStyle/>
          <a:p>
            <a:r>
              <a:rPr lang="en-US" dirty="0"/>
              <a:t>Short intro to secure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590BF-5ECB-8BA3-DDE0-E387A993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54" y="1138847"/>
            <a:ext cx="8229600" cy="4201110"/>
          </a:xfrm>
        </p:spPr>
        <p:txBody>
          <a:bodyPr/>
          <a:lstStyle/>
          <a:p>
            <a:r>
              <a:rPr lang="en-US" b="1" dirty="0"/>
              <a:t>Good random numbers are fundamental to ~all secure computer systems. </a:t>
            </a:r>
          </a:p>
          <a:p>
            <a:r>
              <a:rPr lang="en-US" dirty="0"/>
              <a:t>Simple example of an attack:</a:t>
            </a:r>
          </a:p>
          <a:p>
            <a:pPr lvl="1"/>
            <a:r>
              <a:rPr lang="en-US" dirty="0"/>
              <a:t>log into a web site - assigned a unique ID for that session </a:t>
            </a:r>
          </a:p>
          <a:p>
            <a:pPr lvl="1"/>
            <a:r>
              <a:rPr lang="en-US" dirty="0"/>
              <a:t>Needs to be unique to you and not guessable by someone else.</a:t>
            </a:r>
          </a:p>
          <a:p>
            <a:pPr lvl="1"/>
            <a:r>
              <a:rPr lang="en-US" dirty="0"/>
              <a:t> If someone else can guess it, they can impersonate you. Same is true for a private key, phone card or coupon #,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Although pseudo-random number generators (PRNG) can generate a sequence of apparently random numbers, they have weaknesses (e.g. they all need a starting seed, numbers repeat after some time…).</a:t>
            </a:r>
          </a:p>
          <a:p>
            <a:r>
              <a:rPr lang="en-US" dirty="0"/>
              <a:t>Suppose PRNG used is seeded with the current time, in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Attacker assumes your machine time, say, within 10 seconds.</a:t>
            </a:r>
          </a:p>
          <a:p>
            <a:pPr lvl="1"/>
            <a:r>
              <a:rPr lang="en-US" dirty="0"/>
              <a:t>Attacker knows which PRNG is used or has same code/library</a:t>
            </a:r>
          </a:p>
          <a:p>
            <a:pPr lvl="1"/>
            <a:r>
              <a:rPr lang="en-US" dirty="0"/>
              <a:t> Then a seed for your PRNG is known within ~ 10 seconds range; </a:t>
            </a:r>
            <a:r>
              <a:rPr lang="en-US" i="1" dirty="0"/>
              <a:t>N = 10 000 000</a:t>
            </a:r>
            <a:r>
              <a:rPr lang="en-US" dirty="0"/>
              <a:t> possible seeds. A modern PC will take no time to generate and try these keys.</a:t>
            </a:r>
          </a:p>
          <a:p>
            <a:endParaRPr lang="en-US" dirty="0"/>
          </a:p>
        </p:txBody>
      </p:sp>
      <p:pic>
        <p:nvPicPr>
          <p:cNvPr id="4" name="Picture 2" descr="C:\Users\dmitriy.beznosko\AppData\Local\Microsoft\Windows\Temporary Internet Files\Content.IE5\V595TFK5\MC900442136[1].png">
            <a:extLst>
              <a:ext uri="{FF2B5EF4-FFF2-40B4-BE49-F238E27FC236}">
                <a16:creationId xmlns:a16="http://schemas.microsoft.com/office/drawing/2014/main" id="{FB62B217-0C53-5C06-04B7-FCF1C58D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" y="72523"/>
            <a:ext cx="113533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BA4E0-EA4A-8BE2-0806-DFE4740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0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62B2-BE1C-5E8B-4132-F1C06DB6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568474"/>
          </a:xfrm>
        </p:spPr>
        <p:txBody>
          <a:bodyPr/>
          <a:lstStyle/>
          <a:p>
            <a:r>
              <a:rPr lang="en-US" dirty="0"/>
              <a:t>PRNGs and HRNGs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03DC0-1606-2F15-C562-E64B19064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180"/>
            <a:ext cx="8229600" cy="4673102"/>
          </a:xfrm>
        </p:spPr>
        <p:txBody>
          <a:bodyPr/>
          <a:lstStyle/>
          <a:p>
            <a:r>
              <a:rPr lang="en-US" dirty="0"/>
              <a:t>Random numbers are used in simulations (more on the next slide), encryption, security, calling card number generation, lotteries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Fast PRNG – weak key. Slow PRNG – few keys, still limited in strength. Result typically is repeatable if given same seed.</a:t>
            </a:r>
          </a:p>
          <a:p>
            <a:r>
              <a:rPr lang="en-US" dirty="0"/>
              <a:t>Hardware random number generator (HRND) works by providing a source of truly random numbers that don't come from a mathematical process. </a:t>
            </a:r>
          </a:p>
          <a:p>
            <a:r>
              <a:rPr lang="en-US" dirty="0"/>
              <a:t>Source of randomness can be from radioactive decay (slow), the chaotic motion of fluids (very slow), atmospheric noise (slow), quantum-based, or from other unpredictable systems that can not be guessed by an attacker </a:t>
            </a:r>
            <a:r>
              <a:rPr lang="en-US" u="sng" dirty="0"/>
              <a:t>even if </a:t>
            </a:r>
            <a:r>
              <a:rPr lang="en-US" dirty="0"/>
              <a:t>they have access to a similar or even exactly same device.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FAST and SECURE operations</a:t>
            </a:r>
          </a:p>
        </p:txBody>
      </p:sp>
      <p:pic>
        <p:nvPicPr>
          <p:cNvPr id="4" name="Picture 2" descr="C:\Users\dmitriy.beznosko\AppData\Local\Microsoft\Windows\Temporary Internet Files\Content.IE5\P9R930Q7\MC900058917[1].wmf">
            <a:extLst>
              <a:ext uri="{FF2B5EF4-FFF2-40B4-BE49-F238E27FC236}">
                <a16:creationId xmlns:a16="http://schemas.microsoft.com/office/drawing/2014/main" id="{20559AA9-A21F-7197-C0F8-DE9A3156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25" y="5282356"/>
            <a:ext cx="1166774" cy="10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red dice&#10;&#10;Description automatically generated with low confidence">
            <a:extLst>
              <a:ext uri="{FF2B5EF4-FFF2-40B4-BE49-F238E27FC236}">
                <a16:creationId xmlns:a16="http://schemas.microsoft.com/office/drawing/2014/main" id="{A140D899-D6EC-B055-DB9C-F3734EA9B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24103" y="1666092"/>
            <a:ext cx="1270035" cy="81397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3C5CAB-E86C-2817-F477-F4C0F672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F30D-92DE-45CD-A611-C87B242029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0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uses of affordable HRNG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171"/>
            <a:ext cx="8229600" cy="4201110"/>
          </a:xfrm>
        </p:spPr>
        <p:txBody>
          <a:bodyPr/>
          <a:lstStyle/>
          <a:p>
            <a:r>
              <a:rPr lang="en-US" dirty="0"/>
              <a:t>banks, various communications and cell phone companies, lotteries</a:t>
            </a:r>
          </a:p>
          <a:p>
            <a:r>
              <a:rPr lang="en-US" dirty="0"/>
              <a:t>government planning offices in their simulations of the economy growth</a:t>
            </a:r>
          </a:p>
          <a:p>
            <a:r>
              <a:rPr lang="en-US" dirty="0"/>
              <a:t>scientific Monte-Carlo simulations</a:t>
            </a:r>
          </a:p>
          <a:p>
            <a:pPr lvl="3"/>
            <a:r>
              <a:rPr lang="en-US" dirty="0"/>
              <a:t>Instead of TRandom1,2,3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(end-user?) data cryptography</a:t>
            </a:r>
          </a:p>
          <a:p>
            <a:r>
              <a:rPr lang="en-US" dirty="0"/>
              <a:t>computer games </a:t>
            </a:r>
          </a:p>
          <a:p>
            <a:r>
              <a:rPr lang="en-US" dirty="0"/>
              <a:t>in classrooms</a:t>
            </a:r>
          </a:p>
          <a:p>
            <a:r>
              <a:rPr lang="en-US" dirty="0"/>
              <a:t>any other place where large number of true random numbers is required.</a:t>
            </a:r>
          </a:p>
          <a:p>
            <a:endParaRPr lang="en-US" dirty="0"/>
          </a:p>
          <a:p>
            <a:r>
              <a:rPr lang="en-US" dirty="0"/>
              <a:t>Such units exist, some are USB key sized. Based on various principles. Cost varies from about $50 to $10k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4986046"/>
            <a:ext cx="29450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EAS animation, parent – proton at 10</a:t>
            </a:r>
            <a:r>
              <a:rPr lang="en-US" sz="800" baseline="30000" dirty="0"/>
              <a:t>16</a:t>
            </a:r>
            <a:r>
              <a:rPr lang="en-US" sz="800" dirty="0"/>
              <a:t> eV using CORSIKA</a:t>
            </a:r>
            <a:r>
              <a:rPr lang="en-US" sz="800" baseline="30000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745" y="5836290"/>
            <a:ext cx="74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800" baseline="30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en-US" sz="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CORSIKA: a Monte Carlo code to simulate extensive air showers., by Heck, D.; Knapp, J.; </a:t>
            </a:r>
            <a:r>
              <a:rPr lang="en-US" altLang="en-US" sz="8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Capdevielle</a:t>
            </a:r>
            <a:r>
              <a:rPr lang="en-US" altLang="en-US" sz="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J.~N.; Schatz, G.; </a:t>
            </a:r>
            <a:r>
              <a:rPr lang="en-US" altLang="en-US" sz="8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Thouw</a:t>
            </a:r>
            <a:r>
              <a:rPr lang="en-US" altLang="en-US" sz="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T..~ </a:t>
            </a:r>
            <a:r>
              <a:rPr lang="en-US" altLang="en-US" sz="8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Forschungszentrum</a:t>
            </a:r>
            <a:r>
              <a:rPr lang="en-US" altLang="en-US" sz="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Karlsruhe GmbH, Karlsruhe (Germany)., Feb 1998, V + 90 p., TIB Hannover, D-30167 Hannover (Germany</a:t>
            </a:r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9" name="Picture 4" descr="TrueRNG Hardware Random Number Generator">
            <a:extLst>
              <a:ext uri="{FF2B5EF4-FFF2-40B4-BE49-F238E27FC236}">
                <a16:creationId xmlns:a16="http://schemas.microsoft.com/office/drawing/2014/main" id="{5D0BECC0-7D14-913B-7915-71DEE5865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39" y="5197199"/>
            <a:ext cx="1553936" cy="7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Q4000KU Hardware Random Number Generator">
            <a:extLst>
              <a:ext uri="{FF2B5EF4-FFF2-40B4-BE49-F238E27FC236}">
                <a16:creationId xmlns:a16="http://schemas.microsoft.com/office/drawing/2014/main" id="{40B4CDCA-35AB-1BDC-3D76-61AACF16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4" y="261450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4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722621"/>
          </a:xfrm>
        </p:spPr>
        <p:txBody>
          <a:bodyPr/>
          <a:lstStyle/>
          <a:p>
            <a:r>
              <a:rPr lang="en-US" dirty="0"/>
              <a:t>Output Tests</a:t>
            </a:r>
            <a:r>
              <a:rPr lang="en-US" baseline="30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31" y="1041257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For each test, a theoretical result is known for a sample of ‘perfect’ random data, thus allowing a comparison</a:t>
            </a:r>
          </a:p>
          <a:p>
            <a:r>
              <a:rPr lang="en-US" sz="2000" dirty="0"/>
              <a:t>Show only most illustrative tests.</a:t>
            </a:r>
          </a:p>
          <a:p>
            <a:r>
              <a:rPr lang="en-US" sz="2000" dirty="0"/>
              <a:t>Graphical. </a:t>
            </a:r>
          </a:p>
          <a:p>
            <a:pPr lvl="1"/>
            <a:r>
              <a:rPr lang="en-US" sz="1800" dirty="0"/>
              <a:t>The bits are read by 8 as a single unsigned integer </a:t>
            </a:r>
          </a:p>
          <a:p>
            <a:pPr lvl="1"/>
            <a:r>
              <a:rPr lang="en-US" sz="1800" dirty="0"/>
              <a:t>Resultant value (0-255) is plotted as a pixel brightness</a:t>
            </a:r>
          </a:p>
          <a:p>
            <a:pPr lvl="1"/>
            <a:r>
              <a:rPr lang="en-US" sz="1800" dirty="0"/>
              <a:t>No patterns are visible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‘Birthday’ test  also shows good quality, lengthy result and description in </a:t>
            </a:r>
            <a:r>
              <a:rPr lang="en-US" sz="1800" baseline="30000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195" y="5753529"/>
            <a:ext cx="8651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aseline="30000" dirty="0">
                <a:solidFill>
                  <a:schemeClr val="bg2"/>
                </a:solidFill>
              </a:rPr>
              <a:t>1</a:t>
            </a:r>
            <a:r>
              <a:rPr lang="en-US" sz="700" dirty="0">
                <a:solidFill>
                  <a:schemeClr val="bg2"/>
                </a:solidFill>
              </a:rPr>
              <a:t>D. Beznosko, T. Beremkulov, A. Duspayev, A. </a:t>
            </a:r>
            <a:r>
              <a:rPr lang="en-US" sz="700" dirty="0" err="1">
                <a:solidFill>
                  <a:schemeClr val="bg2"/>
                </a:solidFill>
              </a:rPr>
              <a:t>Iakovlev</a:t>
            </a:r>
            <a:r>
              <a:rPr lang="en-US" sz="700" dirty="0">
                <a:solidFill>
                  <a:schemeClr val="bg2"/>
                </a:solidFill>
              </a:rPr>
              <a:t>, A. </a:t>
            </a:r>
            <a:r>
              <a:rPr lang="en-US" sz="700" dirty="0" err="1">
                <a:solidFill>
                  <a:schemeClr val="bg2"/>
                </a:solidFill>
              </a:rPr>
              <a:t>Tailakov</a:t>
            </a:r>
            <a:r>
              <a:rPr lang="en-US" sz="700" dirty="0">
                <a:solidFill>
                  <a:schemeClr val="bg2"/>
                </a:solidFill>
              </a:rPr>
              <a:t>, M. Yessenov. "A Physical Principle for  Fast and Miniature Random Number Hardware Generator Using MPPC Photo Detector." JOURNAL OF ADVANCES IN PHYSICS [Online], 7.3 (2015): 1970-1975. Web. 19 Jun. 2015</a:t>
            </a:r>
          </a:p>
          <a:p>
            <a:r>
              <a:rPr lang="en-US" sz="700" dirty="0">
                <a:solidFill>
                  <a:schemeClr val="bg2"/>
                </a:solidFill>
              </a:rPr>
              <a:t> D. </a:t>
            </a:r>
            <a:r>
              <a:rPr lang="en-US" sz="700" dirty="0" err="1">
                <a:solidFill>
                  <a:schemeClr val="bg2"/>
                </a:solidFill>
              </a:rPr>
              <a:t>Beznosko</a:t>
            </a:r>
            <a:r>
              <a:rPr lang="en-US" sz="700" dirty="0">
                <a:solidFill>
                  <a:schemeClr val="bg2"/>
                </a:solidFill>
              </a:rPr>
              <a:t>, T. </a:t>
            </a:r>
            <a:r>
              <a:rPr lang="en-US" sz="700" dirty="0" err="1">
                <a:solidFill>
                  <a:schemeClr val="bg2"/>
                </a:solidFill>
              </a:rPr>
              <a:t>Beremkulov</a:t>
            </a:r>
            <a:r>
              <a:rPr lang="en-US" sz="700" dirty="0">
                <a:solidFill>
                  <a:schemeClr val="bg2"/>
                </a:solidFill>
              </a:rPr>
              <a:t>, A. </a:t>
            </a:r>
            <a:r>
              <a:rPr lang="en-US" sz="700" dirty="0" err="1">
                <a:solidFill>
                  <a:schemeClr val="bg2"/>
                </a:solidFill>
              </a:rPr>
              <a:t>Duspayev</a:t>
            </a:r>
            <a:r>
              <a:rPr lang="en-US" sz="700" dirty="0">
                <a:solidFill>
                  <a:schemeClr val="bg2"/>
                </a:solidFill>
              </a:rPr>
              <a:t>, A. </a:t>
            </a:r>
            <a:r>
              <a:rPr lang="en-US" sz="700" dirty="0" err="1">
                <a:solidFill>
                  <a:schemeClr val="bg2"/>
                </a:solidFill>
              </a:rPr>
              <a:t>Iakovlev</a:t>
            </a:r>
            <a:r>
              <a:rPr lang="en-US" sz="700" dirty="0">
                <a:solidFill>
                  <a:schemeClr val="bg2"/>
                </a:solidFill>
              </a:rPr>
              <a:t>, A. </a:t>
            </a:r>
            <a:r>
              <a:rPr lang="en-US" sz="700" dirty="0" err="1">
                <a:solidFill>
                  <a:schemeClr val="bg2"/>
                </a:solidFill>
              </a:rPr>
              <a:t>Tailakov</a:t>
            </a:r>
            <a:r>
              <a:rPr lang="en-US" sz="700" dirty="0">
                <a:solidFill>
                  <a:schemeClr val="bg2"/>
                </a:solidFill>
              </a:rPr>
              <a:t>, M. </a:t>
            </a:r>
            <a:r>
              <a:rPr lang="en-US" sz="700" dirty="0" err="1">
                <a:solidFill>
                  <a:schemeClr val="bg2"/>
                </a:solidFill>
              </a:rPr>
              <a:t>Yessenov</a:t>
            </a:r>
            <a:r>
              <a:rPr lang="en-US" sz="700" dirty="0">
                <a:solidFill>
                  <a:schemeClr val="bg2"/>
                </a:solidFill>
              </a:rPr>
              <a:t> "Random Number Hardware Generator Using Geiger-Mode Avalanche Photo Detector", January 2015, arXiv:1501.05521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64" y="3429000"/>
            <a:ext cx="6747997" cy="19177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8031" y="1023579"/>
            <a:ext cx="8229600" cy="2362200"/>
            <a:chOff x="533400" y="1295400"/>
            <a:chExt cx="8229600" cy="2362200"/>
          </a:xfrm>
        </p:grpSpPr>
        <p:sp>
          <p:nvSpPr>
            <p:cNvPr id="7" name="Rounded Rectangle 6"/>
            <p:cNvSpPr/>
            <p:nvPr/>
          </p:nvSpPr>
          <p:spPr>
            <a:xfrm>
              <a:off x="533400" y="1295400"/>
              <a:ext cx="8229600" cy="23622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Same graphical representation of .pdf file in [</a:t>
              </a:r>
              <a:r>
                <a:rPr lang="en-US" baseline="30000" dirty="0"/>
                <a:t>1</a:t>
              </a:r>
              <a:r>
                <a:rPr lang="en-US" dirty="0"/>
                <a:t>], patterns visible 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54"/>
            <a:stretch/>
          </p:blipFill>
          <p:spPr bwMode="auto">
            <a:xfrm>
              <a:off x="1155864" y="1371600"/>
              <a:ext cx="7226136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9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540752"/>
          </a:xfrm>
        </p:spPr>
        <p:txBody>
          <a:bodyPr/>
          <a:lstStyle/>
          <a:p>
            <a:r>
              <a:rPr lang="en-US" dirty="0"/>
              <a:t>Output Tests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826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dirty="0"/>
              <a:t>read the data as 16bit signed integers and plot them as a histogram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ENT</a:t>
            </a:r>
            <a:r>
              <a:rPr lang="en-US" sz="2000" baseline="30000" dirty="0"/>
              <a:t>1</a:t>
            </a:r>
            <a:r>
              <a:rPr lang="en-US" sz="2000" dirty="0"/>
              <a:t> test </a:t>
            </a:r>
            <a:r>
              <a:rPr lang="en-US" sz="1600" i="1" dirty="0"/>
              <a:t>(sample size dependence. Ideal values for infinite set only)</a:t>
            </a:r>
            <a:endParaRPr lang="en-US" sz="2000" i="1" dirty="0"/>
          </a:p>
          <a:p>
            <a:pPr lvl="1"/>
            <a:r>
              <a:rPr lang="en-US" sz="1600" dirty="0"/>
              <a:t>‘ideal’ values: Entropy=8, mean=127.5, chi-test between10% and 90%, correl.=0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86" y="1077072"/>
            <a:ext cx="4365625" cy="25044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684514"/>
              </p:ext>
            </p:extLst>
          </p:nvPr>
        </p:nvGraphicFramePr>
        <p:xfrm>
          <a:off x="1708148" y="4161277"/>
          <a:ext cx="5727700" cy="1790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Test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Name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Result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Entropy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7.999888 bits per byte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r>
                        <a:rPr lang="ru-RU" sz="1200">
                          <a:effectLst/>
                        </a:rPr>
                        <a:t>hi-square Test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252.64 for 1633342 samples, randomly exceed this value 53% of times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Arithmetic Mean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r>
                        <a:rPr lang="en-US" sz="1200">
                          <a:effectLst/>
                        </a:rPr>
                        <a:t>7</a:t>
                      </a:r>
                      <a:r>
                        <a:rPr lang="ru-RU" sz="1200">
                          <a:effectLst/>
                        </a:rPr>
                        <a:t>.4651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Monte Carlo Value For Pi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3.140154916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Serial Correlation Coeffcient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0.0000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3865" y="5909804"/>
            <a:ext cx="571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baseline="30000" dirty="0">
                <a:solidFill>
                  <a:schemeClr val="bg2"/>
                </a:solidFill>
              </a:rPr>
              <a:t>1</a:t>
            </a:r>
            <a:r>
              <a:rPr lang="en-US" sz="900" b="1" dirty="0">
                <a:solidFill>
                  <a:schemeClr val="bg2"/>
                </a:solidFill>
              </a:rPr>
              <a:t>Walker, John.</a:t>
            </a:r>
            <a:r>
              <a:rPr lang="en-US" sz="900" dirty="0">
                <a:solidFill>
                  <a:schemeClr val="bg2"/>
                </a:solidFill>
              </a:rPr>
              <a:t> A Pseudorandom Number Sequence Test Program. </a:t>
            </a:r>
            <a:r>
              <a:rPr lang="en-US" sz="900" i="1" dirty="0">
                <a:solidFill>
                  <a:schemeClr val="bg2"/>
                </a:solidFill>
              </a:rPr>
              <a:t>http://www.fourmilab.ch/random/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5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58" y="229866"/>
            <a:ext cx="8229600" cy="606896"/>
          </a:xfrm>
        </p:spPr>
        <p:txBody>
          <a:bodyPr>
            <a:normAutofit/>
          </a:bodyPr>
          <a:lstStyle/>
          <a:p>
            <a:r>
              <a:rPr lang="en-US" dirty="0"/>
              <a:t>What are cosmic rays -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069675"/>
            <a:ext cx="6131024" cy="5504861"/>
          </a:xfrm>
        </p:spPr>
        <p:txBody>
          <a:bodyPr>
            <a:normAutofit/>
          </a:bodyPr>
          <a:lstStyle/>
          <a:p>
            <a:r>
              <a:rPr lang="en-US" dirty="0"/>
              <a:t>Cosmic rays (CR) first shown to come from space in 7/8/1912 by Victor Hess</a:t>
            </a:r>
          </a:p>
          <a:p>
            <a:r>
              <a:rPr lang="en-US" dirty="0"/>
              <a:t>CR are high energy particles and nuclei coming from space</a:t>
            </a:r>
          </a:p>
          <a:p>
            <a:r>
              <a:rPr lang="en-US" dirty="0"/>
              <a:t>Local source (The Sun, below ~GeV range that is mostly diverted by Earth B-field) and galactic/extra galactic (?) sources</a:t>
            </a:r>
          </a:p>
          <a:p>
            <a:r>
              <a:rPr lang="en-US" dirty="0"/>
              <a:t>CR physics – part of HEP (high energy physics) studies CR using their interactions with Earth atmosphere to infer properties and origins of CR</a:t>
            </a:r>
          </a:p>
          <a:p>
            <a:r>
              <a:rPr lang="en-US" dirty="0"/>
              <a:t>Extensive Air Shower (EAS) – energy above ~10</a:t>
            </a:r>
            <a:r>
              <a:rPr lang="en-US" baseline="30000" dirty="0"/>
              <a:t>14</a:t>
            </a:r>
            <a:r>
              <a:rPr lang="en-US" dirty="0"/>
              <a:t> 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 descr="V Hess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96191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4208" y="5472926"/>
            <a:ext cx="23812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https://www.aps.org/publications/apsnews/201004/physicshistory.cfm</a:t>
            </a:r>
          </a:p>
        </p:txBody>
      </p:sp>
      <p:pic>
        <p:nvPicPr>
          <p:cNvPr id="8" name="Picture 2" descr="Космические луч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t="29875" b="12169"/>
          <a:stretch/>
        </p:blipFill>
        <p:spPr bwMode="auto">
          <a:xfrm>
            <a:off x="1958009" y="4667515"/>
            <a:ext cx="4287329" cy="213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4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58" y="327644"/>
            <a:ext cx="8382000" cy="1066800"/>
          </a:xfrm>
        </p:spPr>
        <p:txBody>
          <a:bodyPr>
            <a:normAutofit/>
          </a:bodyPr>
          <a:lstStyle/>
          <a:p>
            <a:r>
              <a:rPr lang="en-US" dirty="0"/>
              <a:t>Cosmic rays and astrophysics:</a:t>
            </a:r>
            <a:br>
              <a:rPr lang="en-US" dirty="0"/>
            </a:br>
            <a:r>
              <a:rPr lang="en-US" dirty="0"/>
              <a:t>Sources of Ultra-high energy (UHE) 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16683" y="1494834"/>
            <a:ext cx="5904944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Energy of UHECR from ~10</a:t>
            </a:r>
            <a:r>
              <a:rPr lang="en-US" sz="2400" baseline="30000" dirty="0"/>
              <a:t>16</a:t>
            </a:r>
            <a:r>
              <a:rPr lang="en-US" sz="2400" dirty="0"/>
              <a:t> up to 10</a:t>
            </a:r>
            <a:r>
              <a:rPr lang="en-US" sz="2400" baseline="30000" dirty="0"/>
              <a:t>21</a:t>
            </a:r>
            <a:r>
              <a:rPr lang="en-US" sz="2400" dirty="0"/>
              <a:t> eV and above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large mystery today is the origin and the nature of UHECR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Possible sources?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Neutron Stars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Active Galactic  Cores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(converting dark matter into high energy protons?)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Hypernova</a:t>
            </a:r>
            <a:r>
              <a:rPr lang="en-US" sz="2000" b="1" dirty="0"/>
              <a:t> Explosions (Fermi acceleration mechanism?)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Decay of unknown massive particles or dark matter</a:t>
            </a:r>
          </a:p>
        </p:txBody>
      </p:sp>
      <p:pic>
        <p:nvPicPr>
          <p:cNvPr id="10" name="Picture 2" descr="http://upload.wikimedia.org/wikipedia/commons/thumb/7/7c/EtaCarinae.jpg/800px-EtaCarin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3" y="2607764"/>
            <a:ext cx="2549427" cy="25494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20280" y="5182616"/>
            <a:ext cx="3055531" cy="261610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http://en.wikipedia.org/wiki/Hypernova</a:t>
            </a:r>
          </a:p>
        </p:txBody>
      </p:sp>
    </p:spTree>
    <p:extLst>
      <p:ext uri="{BB962C8B-B14F-4D97-AF65-F5344CB8AC3E}">
        <p14:creationId xmlns:p14="http://schemas.microsoft.com/office/powerpoint/2010/main" val="3030352907"/>
      </p:ext>
    </p:extLst>
  </p:cSld>
  <p:clrMapOvr>
    <a:masterClrMapping/>
  </p:clrMapOvr>
</p:sld>
</file>

<file path=ppt/theme/theme1.xml><?xml version="1.0" encoding="utf-8"?>
<a:theme xmlns:a="http://schemas.openxmlformats.org/drawingml/2006/main" name="1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349</TotalTime>
  <Words>1411</Words>
  <Application>Microsoft Office PowerPoint</Application>
  <PresentationFormat>On-screen Show (4:3)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Symbol</vt:lpstr>
      <vt:lpstr>Times New Roman</vt:lpstr>
      <vt:lpstr>Wingdings</vt:lpstr>
      <vt:lpstr>1-CSU-master</vt:lpstr>
      <vt:lpstr>2-CSU-master</vt:lpstr>
      <vt:lpstr>3-CSU-master</vt:lpstr>
      <vt:lpstr>4-CSU-master</vt:lpstr>
      <vt:lpstr>What is Common Between Random Numbers and Cosmic Rays</vt:lpstr>
      <vt:lpstr>von Neumann's Procedure for Unfair Coin</vt:lpstr>
      <vt:lpstr>Short intro to secure computing</vt:lpstr>
      <vt:lpstr>PRNGs and HRNGs</vt:lpstr>
      <vt:lpstr>Possible uses of affordable HRNG</vt:lpstr>
      <vt:lpstr>Output Tests1</vt:lpstr>
      <vt:lpstr>Output Tests cont’d</vt:lpstr>
      <vt:lpstr>What are cosmic rays - intro</vt:lpstr>
      <vt:lpstr>Cosmic rays and astrophysics: Sources of Ultra-high energy (UHE) CR</vt:lpstr>
      <vt:lpstr>Mystery of UHECR Knee? Ankle?</vt:lpstr>
      <vt:lpstr>Methods of CR physics</vt:lpstr>
      <vt:lpstr>Distribution of particles within disk from CORSIKA</vt:lpstr>
      <vt:lpstr>EAS particle density (bimodal events)</vt:lpstr>
      <vt:lpstr>EAS pulse widths (bimodal events)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Common Between Random Numbers and Cosmic Rays</dc:title>
  <dc:creator>Dmitriy Beznosko</dc:creator>
  <cp:lastModifiedBy>Elliot Krop</cp:lastModifiedBy>
  <cp:revision>2</cp:revision>
  <dcterms:created xsi:type="dcterms:W3CDTF">2022-08-19T15:53:46Z</dcterms:created>
  <dcterms:modified xsi:type="dcterms:W3CDTF">2022-08-24T15:27:07Z</dcterms:modified>
</cp:coreProperties>
</file>