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9" r:id="rId23"/>
    <p:sldId id="278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31" autoAdjust="0"/>
  </p:normalViewPr>
  <p:slideViewPr>
    <p:cSldViewPr>
      <p:cViewPr varScale="1">
        <p:scale>
          <a:sx n="66" d="100"/>
          <a:sy n="66" d="100"/>
        </p:scale>
        <p:origin x="4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85F718-3DCC-47B4-99A7-93BD976E39B1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530057-4404-444C-861E-1083F29DC9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95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E3998-F09A-4089-96A5-97DFCD5549FA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A22501-9F64-4A6F-BCB6-22F9344D06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3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A22501-9F64-4A6F-BCB6-22F9344D06BE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29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9314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222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5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272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986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3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783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5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767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0694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84187A2-3BC4-49EB-B4D1-2EB34A044613}" type="datetimeFigureOut">
              <a:rPr lang="en-US" smtClean="0"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4AA153-FC2A-4E51-833B-68D6B118CE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30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Intelligent Agents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92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Low Grade</a:t>
            </a:r>
          </a:p>
          <a:p>
            <a:r>
              <a:rPr lang="en-US" sz="2400" dirty="0" smtClean="0"/>
              <a:t>Why?</a:t>
            </a:r>
          </a:p>
          <a:p>
            <a:pPr lvl="1"/>
            <a:r>
              <a:rPr lang="en-US" sz="2000" dirty="0" smtClean="0"/>
              <a:t>To give a student encouragement for improving their grade after a low score, directing them to support resources on campus, alerting an advisor, etc. </a:t>
            </a:r>
          </a:p>
          <a:p>
            <a:r>
              <a:rPr lang="en-US" sz="2400" dirty="0" smtClean="0"/>
              <a:t>When?</a:t>
            </a:r>
          </a:p>
          <a:p>
            <a:pPr lvl="1"/>
            <a:r>
              <a:rPr lang="en-US" sz="2000" dirty="0" smtClean="0"/>
              <a:t>Within 24 hours of a quiz, discussion forum, paper submission, </a:t>
            </a:r>
            <a:r>
              <a:rPr lang="en-US" sz="2000" dirty="0" err="1" smtClean="0"/>
              <a:t>etc</a:t>
            </a:r>
            <a:r>
              <a:rPr lang="en-US" sz="2000" dirty="0" smtClean="0"/>
              <a:t>, being graded</a:t>
            </a:r>
          </a:p>
          <a:p>
            <a:r>
              <a:rPr lang="en-US" sz="2400" dirty="0" smtClean="0"/>
              <a:t>What?</a:t>
            </a:r>
          </a:p>
          <a:p>
            <a:pPr lvl="1"/>
            <a:r>
              <a:rPr lang="en-US" sz="2000" dirty="0" smtClean="0"/>
              <a:t>An email to the student with suggestions on how to proceed after getting a low score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788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Improved Quiz Scores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To congratulate a student on significantly improving quiz scores between two quizzes.</a:t>
            </a:r>
          </a:p>
          <a:p>
            <a:r>
              <a:rPr lang="en-US" sz="2800" dirty="0" smtClean="0"/>
              <a:t>When?</a:t>
            </a:r>
          </a:p>
          <a:p>
            <a:pPr lvl="1"/>
            <a:r>
              <a:rPr lang="en-US" sz="2400" dirty="0" smtClean="0"/>
              <a:t>Within 24 hours of the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quiz being graded</a:t>
            </a:r>
          </a:p>
          <a:p>
            <a:r>
              <a:rPr lang="en-US" sz="2800" dirty="0" smtClean="0"/>
              <a:t>What?</a:t>
            </a:r>
          </a:p>
          <a:p>
            <a:pPr lvl="1"/>
            <a:r>
              <a:rPr lang="en-US" sz="2400" dirty="0" smtClean="0"/>
              <a:t>Send an email to the student congratulating them and encouraging them to continue on their upward momentum.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1047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Submission, Number of Discussion Forum Posts authored, Content Topics visited,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308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Replace Strings</a:t>
            </a:r>
          </a:p>
        </p:txBody>
      </p:sp>
    </p:spTree>
    <p:extLst>
      <p:ext uri="{BB962C8B-B14F-4D97-AF65-F5344CB8AC3E}">
        <p14:creationId xmlns:p14="http://schemas.microsoft.com/office/powerpoint/2010/main" val="197056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Replace Strings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7350" y="1219200"/>
            <a:ext cx="5829300" cy="4429125"/>
          </a:xfrm>
        </p:spPr>
      </p:pic>
    </p:spTree>
    <p:extLst>
      <p:ext uri="{BB962C8B-B14F-4D97-AF65-F5344CB8AC3E}">
        <p14:creationId xmlns:p14="http://schemas.microsoft.com/office/powerpoint/2010/main" val="3477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Replace Strings</a:t>
            </a:r>
          </a:p>
          <a:p>
            <a:r>
              <a:rPr lang="en-US" dirty="0" smtClean="0"/>
              <a:t>Copying a course term-to-term</a:t>
            </a:r>
          </a:p>
          <a:p>
            <a:r>
              <a:rPr lang="en-US" dirty="0" smtClean="0"/>
              <a:t>Student must “Reply All”</a:t>
            </a:r>
          </a:p>
        </p:txBody>
      </p:sp>
    </p:spTree>
    <p:extLst>
      <p:ext uri="{BB962C8B-B14F-4D97-AF65-F5344CB8AC3E}">
        <p14:creationId xmlns:p14="http://schemas.microsoft.com/office/powerpoint/2010/main" val="106682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Reply All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920" y="955360"/>
            <a:ext cx="7265680" cy="5170804"/>
          </a:xfrm>
        </p:spPr>
      </p:pic>
    </p:spTree>
    <p:extLst>
      <p:ext uri="{BB962C8B-B14F-4D97-AF65-F5344CB8AC3E}">
        <p14:creationId xmlns:p14="http://schemas.microsoft.com/office/powerpoint/2010/main" val="16149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Pitfalls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229600" cy="4525963"/>
          </a:xfrm>
        </p:spPr>
        <p:txBody>
          <a:bodyPr/>
          <a:lstStyle/>
          <a:p>
            <a:r>
              <a:rPr lang="en-US" dirty="0" smtClean="0"/>
              <a:t>Replace Strings</a:t>
            </a:r>
          </a:p>
          <a:p>
            <a:r>
              <a:rPr lang="en-US" dirty="0" smtClean="0"/>
              <a:t>Course exports</a:t>
            </a:r>
          </a:p>
          <a:p>
            <a:r>
              <a:rPr lang="en-US" dirty="0" smtClean="0"/>
              <a:t>Student must “Reply All”</a:t>
            </a:r>
          </a:p>
          <a:p>
            <a:r>
              <a:rPr lang="en-US" dirty="0" smtClean="0"/>
              <a:t>Calculated grades</a:t>
            </a:r>
          </a:p>
          <a:p>
            <a:r>
              <a:rPr lang="en-US" dirty="0" smtClean="0"/>
              <a:t>What a student did NOT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59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carefully about whether you want the agent to send an email to the student, to you, an advisor, etc.</a:t>
            </a:r>
          </a:p>
          <a:p>
            <a:r>
              <a:rPr lang="en-US" dirty="0" smtClean="0"/>
              <a:t>Sending the email to yourself gives you one more chance to decide whether to contact the student, or not.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2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the agents sparingly</a:t>
            </a:r>
          </a:p>
          <a:p>
            <a:pPr lvl="1"/>
            <a:r>
              <a:rPr lang="en-US" dirty="0" smtClean="0"/>
              <a:t>Repetitive emails may lose effectiveness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530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intelligent agent?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software tool that acts on behalf of a person. It allows work to be delegated to the software agent thereby freeing up an instructors time to focus on other tasks. </a:t>
            </a:r>
          </a:p>
        </p:txBody>
      </p:sp>
    </p:spTree>
    <p:extLst>
      <p:ext uri="{BB962C8B-B14F-4D97-AF65-F5344CB8AC3E}">
        <p14:creationId xmlns:p14="http://schemas.microsoft.com/office/powerpoint/2010/main" val="422081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- 3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carefully about whether the agent should run automatically or manually</a:t>
            </a:r>
          </a:p>
          <a:p>
            <a:pPr lvl="1"/>
            <a:r>
              <a:rPr lang="en-US" dirty="0" smtClean="0"/>
              <a:t>Automatic agents will run as often as you schedule them.</a:t>
            </a:r>
          </a:p>
          <a:p>
            <a:pPr lvl="1"/>
            <a:r>
              <a:rPr lang="en-US" dirty="0" smtClean="0"/>
              <a:t>Manual agents allow you to determine when the timing is right.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5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 advantage of the Agent Name and Description field</a:t>
            </a:r>
          </a:p>
          <a:p>
            <a:pPr lvl="1"/>
            <a:r>
              <a:rPr lang="en-US" dirty="0" smtClean="0"/>
              <a:t>Designate which items will change from term to term for you to update (office hours, specific dates,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374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- 5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use multiple agents that send/copy you on an email</a:t>
            </a:r>
          </a:p>
          <a:p>
            <a:pPr lvl="1"/>
            <a:r>
              <a:rPr lang="en-US" dirty="0" smtClean="0"/>
              <a:t>Create a rule in Outlook to automatically route these into a special folder.</a:t>
            </a:r>
          </a:p>
          <a:p>
            <a:pPr lvl="1"/>
            <a:r>
              <a:rPr lang="en-US" dirty="0" smtClean="0"/>
              <a:t>Creates less clutter and ensures you don’t miss other important communication.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8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Practices - 6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become more valuable as class size increases</a:t>
            </a:r>
          </a:p>
          <a:p>
            <a:pPr lvl="1"/>
            <a:r>
              <a:rPr lang="en-US" dirty="0" smtClean="0"/>
              <a:t>Automatic messaging can become very valuable when interacting with 30, 50, 100, or more students.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8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Questions?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98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 D2L Login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To see students that are not “attending” any of their classes. Possible uses for an advisor</a:t>
            </a:r>
          </a:p>
          <a:p>
            <a:r>
              <a:rPr lang="en-US" sz="2800" dirty="0" smtClean="0"/>
              <a:t>When?</a:t>
            </a:r>
          </a:p>
          <a:p>
            <a:pPr lvl="1"/>
            <a:r>
              <a:rPr lang="en-US" sz="2400" dirty="0" smtClean="0"/>
              <a:t>Daily or a couple of times a week</a:t>
            </a:r>
          </a:p>
          <a:p>
            <a:r>
              <a:rPr lang="en-US" sz="2800" dirty="0" smtClean="0"/>
              <a:t>What?</a:t>
            </a:r>
          </a:p>
          <a:p>
            <a:pPr lvl="1"/>
            <a:r>
              <a:rPr lang="en-US" sz="2400" dirty="0" smtClean="0"/>
              <a:t>Send an email to yourself (the instructor), the advisor for that student’s major, and/or the student when they have not logged into D2L during that time period.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6944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No Course </a:t>
            </a:r>
            <a:r>
              <a:rPr lang="en-US" sz="2800" dirty="0"/>
              <a:t>E</a:t>
            </a:r>
            <a:r>
              <a:rPr lang="en-US" sz="2800" dirty="0" smtClean="0"/>
              <a:t>ntry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To see which students are not “attending” class</a:t>
            </a:r>
          </a:p>
          <a:p>
            <a:r>
              <a:rPr lang="en-US" sz="2800" dirty="0" smtClean="0"/>
              <a:t>When?</a:t>
            </a:r>
          </a:p>
          <a:p>
            <a:pPr lvl="1"/>
            <a:r>
              <a:rPr lang="en-US" sz="2400" dirty="0" smtClean="0"/>
              <a:t>Daily or a couple of times a week</a:t>
            </a:r>
          </a:p>
          <a:p>
            <a:r>
              <a:rPr lang="en-US" sz="2800" dirty="0" smtClean="0"/>
              <a:t>What?</a:t>
            </a:r>
          </a:p>
          <a:p>
            <a:pPr lvl="1"/>
            <a:r>
              <a:rPr lang="en-US" sz="2400" dirty="0" smtClean="0"/>
              <a:t>Send an email to yourself or directly to the student when they haven’t accessed the course during that time period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079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Welcome To </a:t>
            </a:r>
            <a:r>
              <a:rPr lang="en-US" sz="2800" dirty="0"/>
              <a:t>T</a:t>
            </a:r>
            <a:r>
              <a:rPr lang="en-US" sz="2800" dirty="0" smtClean="0"/>
              <a:t>he </a:t>
            </a:r>
            <a:r>
              <a:rPr lang="en-US" sz="2800" dirty="0"/>
              <a:t>C</a:t>
            </a:r>
            <a:r>
              <a:rPr lang="en-US" sz="2800" dirty="0" smtClean="0"/>
              <a:t>ourse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To greet students after their first entry to an online course and send additional information.</a:t>
            </a:r>
          </a:p>
          <a:p>
            <a:r>
              <a:rPr lang="en-US" sz="2800" dirty="0" smtClean="0"/>
              <a:t>When?</a:t>
            </a:r>
          </a:p>
          <a:p>
            <a:pPr lvl="1"/>
            <a:r>
              <a:rPr lang="en-US" sz="2400" dirty="0" smtClean="0"/>
              <a:t>Daily, during drop/add period. </a:t>
            </a:r>
          </a:p>
          <a:p>
            <a:r>
              <a:rPr lang="en-US" sz="2800" dirty="0" smtClean="0"/>
              <a:t>What?</a:t>
            </a:r>
          </a:p>
          <a:p>
            <a:pPr lvl="1"/>
            <a:r>
              <a:rPr lang="en-US" sz="2400" dirty="0" smtClean="0"/>
              <a:t>Send an email to the student within 24 hours of first accessing the online course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4484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Falling Behind </a:t>
            </a:r>
            <a:r>
              <a:rPr lang="en-US" sz="2800" dirty="0"/>
              <a:t>I</a:t>
            </a:r>
            <a:r>
              <a:rPr lang="en-US" sz="2800" dirty="0" smtClean="0"/>
              <a:t>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Week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To remind students that the term has started and that they are in danger of falling behind (or being no-show dropped)</a:t>
            </a:r>
          </a:p>
          <a:p>
            <a:r>
              <a:rPr lang="en-US" sz="2800" dirty="0" smtClean="0"/>
              <a:t>When?</a:t>
            </a:r>
          </a:p>
          <a:p>
            <a:pPr lvl="1"/>
            <a:r>
              <a:rPr lang="en-US" sz="2400" dirty="0" smtClean="0"/>
              <a:t>At the end of the first week of class</a:t>
            </a:r>
          </a:p>
          <a:p>
            <a:r>
              <a:rPr lang="en-US" sz="2800" dirty="0" smtClean="0"/>
              <a:t>What?</a:t>
            </a:r>
          </a:p>
          <a:p>
            <a:pPr lvl="1"/>
            <a:r>
              <a:rPr lang="en-US" sz="2400" dirty="0" smtClean="0"/>
              <a:t>Send an email to student (could also CC you) when they haven’t accessed the course during that time period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7451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Success In 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Week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To reassure students they have completed all required activities for the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 week of class</a:t>
            </a:r>
          </a:p>
          <a:p>
            <a:r>
              <a:rPr lang="en-US" sz="2800" dirty="0" smtClean="0"/>
              <a:t>When?</a:t>
            </a:r>
          </a:p>
          <a:p>
            <a:pPr lvl="1"/>
            <a:r>
              <a:rPr lang="en-US" sz="2400" dirty="0" smtClean="0"/>
              <a:t>Using release conditions, when the student has completed all the activities</a:t>
            </a:r>
          </a:p>
          <a:p>
            <a:r>
              <a:rPr lang="en-US" sz="2800" dirty="0" smtClean="0"/>
              <a:t>What?</a:t>
            </a:r>
          </a:p>
          <a:p>
            <a:pPr lvl="1"/>
            <a:r>
              <a:rPr lang="en-US" sz="2400" dirty="0" smtClean="0"/>
              <a:t>Send an email to the student encouraging them to keep up the good work.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088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Dropbox File </a:t>
            </a:r>
            <a:r>
              <a:rPr lang="en-US" sz="2400" dirty="0"/>
              <a:t>S</a:t>
            </a:r>
            <a:r>
              <a:rPr lang="en-US" sz="2400" dirty="0" smtClean="0"/>
              <a:t>ubmitted</a:t>
            </a:r>
          </a:p>
          <a:p>
            <a:r>
              <a:rPr lang="en-US" sz="2400" dirty="0" smtClean="0"/>
              <a:t>Why?</a:t>
            </a:r>
          </a:p>
          <a:p>
            <a:pPr lvl="1"/>
            <a:r>
              <a:rPr lang="en-US" sz="2000" dirty="0" smtClean="0"/>
              <a:t>To let you and/or the student know that a </a:t>
            </a:r>
            <a:r>
              <a:rPr lang="en-US" sz="2000" dirty="0" err="1" smtClean="0"/>
              <a:t>dropbox</a:t>
            </a:r>
            <a:r>
              <a:rPr lang="en-US" sz="2000" dirty="0" smtClean="0"/>
              <a:t> submission has been received. </a:t>
            </a:r>
          </a:p>
          <a:p>
            <a:r>
              <a:rPr lang="en-US" sz="2400" dirty="0" smtClean="0"/>
              <a:t>When?</a:t>
            </a:r>
          </a:p>
          <a:p>
            <a:pPr lvl="1"/>
            <a:r>
              <a:rPr lang="en-US" sz="2000" dirty="0" smtClean="0"/>
              <a:t>Within 24 hours of uploading</a:t>
            </a:r>
          </a:p>
          <a:p>
            <a:r>
              <a:rPr lang="en-US" sz="2400" dirty="0" smtClean="0"/>
              <a:t>What?</a:t>
            </a:r>
          </a:p>
          <a:p>
            <a:pPr lvl="1"/>
            <a:r>
              <a:rPr lang="en-US" sz="2000" dirty="0" smtClean="0"/>
              <a:t>Send an email to yourself as a heads-up that there is a file awaiting grading. Could also send to the student and CC you, letting the student know the submission has been received.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4002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Checklist Completion</a:t>
            </a:r>
          </a:p>
          <a:p>
            <a:r>
              <a:rPr lang="en-US" sz="2800" dirty="0" smtClean="0"/>
              <a:t>Why?</a:t>
            </a:r>
          </a:p>
          <a:p>
            <a:pPr lvl="1"/>
            <a:r>
              <a:rPr lang="en-US" sz="2400" dirty="0" smtClean="0"/>
              <a:t>To let you know that a student has completed a full checklist, or a particular item on a checklist.</a:t>
            </a:r>
          </a:p>
          <a:p>
            <a:r>
              <a:rPr lang="en-US" sz="2800" dirty="0" smtClean="0"/>
              <a:t>When?</a:t>
            </a:r>
          </a:p>
          <a:p>
            <a:pPr lvl="1"/>
            <a:r>
              <a:rPr lang="en-US" sz="2400" dirty="0" smtClean="0"/>
              <a:t>Within 24 hours of a student checking the box(</a:t>
            </a:r>
            <a:r>
              <a:rPr lang="en-US" sz="2400" dirty="0" err="1" smtClean="0"/>
              <a:t>es</a:t>
            </a:r>
            <a:r>
              <a:rPr lang="en-US" sz="2400" dirty="0" smtClean="0"/>
              <a:t>)</a:t>
            </a:r>
          </a:p>
          <a:p>
            <a:r>
              <a:rPr lang="en-US" sz="2800" dirty="0" smtClean="0"/>
              <a:t>What?</a:t>
            </a:r>
          </a:p>
          <a:p>
            <a:pPr lvl="1"/>
            <a:r>
              <a:rPr lang="en-US" sz="2400" dirty="0" smtClean="0"/>
              <a:t>Send an email as needed to recognize the completion of the actions.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48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M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DMR</Template>
  <TotalTime>648</TotalTime>
  <Words>860</Words>
  <Application>Microsoft Office PowerPoint</Application>
  <PresentationFormat>On-screen Show (4:3)</PresentationFormat>
  <Paragraphs>113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DMR</vt:lpstr>
      <vt:lpstr>Intelligent Agents</vt:lpstr>
      <vt:lpstr>What is an intelligent agent?</vt:lpstr>
      <vt:lpstr>Use Case #1</vt:lpstr>
      <vt:lpstr>Use Case #2</vt:lpstr>
      <vt:lpstr>Use Case #3</vt:lpstr>
      <vt:lpstr>Use Case #4</vt:lpstr>
      <vt:lpstr>Use Case #5</vt:lpstr>
      <vt:lpstr>Use Case #6</vt:lpstr>
      <vt:lpstr>Use Case #7</vt:lpstr>
      <vt:lpstr>Use Case #8</vt:lpstr>
      <vt:lpstr>Use Case #9</vt:lpstr>
      <vt:lpstr>Other Use Cases</vt:lpstr>
      <vt:lpstr>Potential Pitfalls</vt:lpstr>
      <vt:lpstr>Replace Strings</vt:lpstr>
      <vt:lpstr>Potential Pitfalls</vt:lpstr>
      <vt:lpstr>Reply All</vt:lpstr>
      <vt:lpstr>Potential Pitfalls</vt:lpstr>
      <vt:lpstr>Best Practices - 1</vt:lpstr>
      <vt:lpstr>Best Practices - 2</vt:lpstr>
      <vt:lpstr>Best Practices - 3</vt:lpstr>
      <vt:lpstr>Best Practices - 4</vt:lpstr>
      <vt:lpstr>Best Practices - 5</vt:lpstr>
      <vt:lpstr>Best Practices - 6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Leanne Bradberry</dc:creator>
  <cp:lastModifiedBy>Justin Mays</cp:lastModifiedBy>
  <cp:revision>37</cp:revision>
  <dcterms:created xsi:type="dcterms:W3CDTF">2014-03-18T19:38:06Z</dcterms:created>
  <dcterms:modified xsi:type="dcterms:W3CDTF">2015-03-20T15:33:09Z</dcterms:modified>
</cp:coreProperties>
</file>