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9"/>
  </p:notesMasterIdLst>
  <p:handoutMasterIdLst>
    <p:handoutMasterId r:id="rId30"/>
  </p:handoutMasterIdLst>
  <p:sldIdLst>
    <p:sldId id="295" r:id="rId2"/>
    <p:sldId id="297" r:id="rId3"/>
    <p:sldId id="301" r:id="rId4"/>
    <p:sldId id="302" r:id="rId5"/>
    <p:sldId id="299" r:id="rId6"/>
    <p:sldId id="311" r:id="rId7"/>
    <p:sldId id="300" r:id="rId8"/>
    <p:sldId id="303" r:id="rId9"/>
    <p:sldId id="304" r:id="rId10"/>
    <p:sldId id="305" r:id="rId11"/>
    <p:sldId id="306" r:id="rId12"/>
    <p:sldId id="308" r:id="rId13"/>
    <p:sldId id="307" r:id="rId14"/>
    <p:sldId id="309" r:id="rId15"/>
    <p:sldId id="310"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Lst>
  <p:sldSz cx="9144000" cy="6858000" type="screen4x3"/>
  <p:notesSz cx="7010400" cy="929640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3366"/>
    <a:srgbClr val="3366CC"/>
    <a:srgbClr val="FF3300"/>
    <a:srgbClr val="0066FF"/>
    <a:srgbClr val="FFFF66"/>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p:scale>
          <a:sx n="134" d="100"/>
          <a:sy n="134" d="100"/>
        </p:scale>
        <p:origin x="-9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0D3CB0E3-495E-4B8C-A7DD-F7F6B7623120}" type="slidenum">
              <a:rPr lang="en-US"/>
              <a:pPr>
                <a:defRPr/>
              </a:pPr>
              <a:t>‹#›</a:t>
            </a:fld>
            <a:endParaRPr lang="en-US"/>
          </a:p>
        </p:txBody>
      </p:sp>
    </p:spTree>
    <p:extLst>
      <p:ext uri="{BB962C8B-B14F-4D97-AF65-F5344CB8AC3E}">
        <p14:creationId xmlns:p14="http://schemas.microsoft.com/office/powerpoint/2010/main" val="2230390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12700">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6A16532E-37BB-4715-85D4-D5FEFAFA4AD1}" type="slidenum">
              <a:rPr lang="en-US"/>
              <a:pPr>
                <a:defRPr/>
              </a:pPr>
              <a:t>‹#›</a:t>
            </a:fld>
            <a:endParaRPr lang="en-US"/>
          </a:p>
        </p:txBody>
      </p:sp>
    </p:spTree>
    <p:extLst>
      <p:ext uri="{BB962C8B-B14F-4D97-AF65-F5344CB8AC3E}">
        <p14:creationId xmlns:p14="http://schemas.microsoft.com/office/powerpoint/2010/main" val="2164919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835D69BB-8CC1-4D0A-92E8-D405D09BE077}" type="slidenum">
              <a:rPr lang="en-US" altLang="en-US" smtClean="0">
                <a:latin typeface="Times New Roman" pitchFamily="18" charset="0"/>
              </a:rPr>
              <a:pPr/>
              <a:t>1</a:t>
            </a:fld>
            <a:endParaRPr lang="en-US" alt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DA75F981-105E-4DFE-B05C-E716324FF994}" type="slidenum">
              <a:rPr lang="en-US" altLang="en-US" smtClean="0">
                <a:latin typeface="Times New Roman" pitchFamily="18" charset="0"/>
              </a:rPr>
              <a:pPr/>
              <a:t>10</a:t>
            </a:fld>
            <a:endParaRPr lang="en-US" altLang="en-US"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28169A50-D8A7-4BF9-A5E1-28B16632B7A8}" type="slidenum">
              <a:rPr lang="en-US" altLang="en-US" smtClean="0">
                <a:latin typeface="Times New Roman" pitchFamily="18" charset="0"/>
              </a:rPr>
              <a:pPr/>
              <a:t>11</a:t>
            </a:fld>
            <a:endParaRPr lang="en-US" altLang="en-US"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19A1335C-D42D-4633-AE75-3CCAAB7D1BEC}" type="slidenum">
              <a:rPr lang="en-US" altLang="en-US" smtClean="0">
                <a:latin typeface="Times New Roman" pitchFamily="18" charset="0"/>
              </a:rPr>
              <a:pPr/>
              <a:t>12</a:t>
            </a:fld>
            <a:endParaRPr lang="en-US" altLang="en-US"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08A496D1-8D1D-4AA0-B45A-A85115B8F6CD}" type="slidenum">
              <a:rPr lang="en-US" altLang="en-US" smtClean="0">
                <a:latin typeface="Times New Roman" pitchFamily="18" charset="0"/>
              </a:rPr>
              <a:pPr/>
              <a:t>13</a:t>
            </a:fld>
            <a:endParaRPr lang="en-US" altLang="en-US" smtClean="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2AD84A21-CDA8-4BDA-AFD3-83A535A21807}" type="slidenum">
              <a:rPr lang="en-US" altLang="en-US" smtClean="0">
                <a:latin typeface="Times New Roman" pitchFamily="18" charset="0"/>
              </a:rPr>
              <a:pPr/>
              <a:t>14</a:t>
            </a:fld>
            <a:endParaRPr lang="en-US" alt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8FD86D49-AC34-4AB3-9267-840D3DB9B489}" type="slidenum">
              <a:rPr lang="en-US" altLang="en-US" smtClean="0">
                <a:latin typeface="Times New Roman" pitchFamily="18" charset="0"/>
              </a:rPr>
              <a:pPr/>
              <a:t>15</a:t>
            </a:fld>
            <a:endParaRPr lang="en-US" altLang="en-US"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BD004333-7BF8-4722-BAF0-B4C3FC6B440E}" type="slidenum">
              <a:rPr lang="en-US" altLang="en-US" smtClean="0">
                <a:latin typeface="Times New Roman" pitchFamily="18" charset="0"/>
              </a:rPr>
              <a:pPr/>
              <a:t>16</a:t>
            </a:fld>
            <a:endParaRPr lang="en-US" alt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F36ECCB2-E7A8-4FED-85C9-44C0E0572DDE}" type="slidenum">
              <a:rPr lang="en-US" altLang="en-US" smtClean="0">
                <a:latin typeface="Times New Roman" pitchFamily="18" charset="0"/>
              </a:rPr>
              <a:pPr/>
              <a:t>17</a:t>
            </a:fld>
            <a:endParaRPr lang="en-US" altLang="en-US"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7EAB1D0D-37AE-431E-997E-2F93E305D660}" type="slidenum">
              <a:rPr lang="en-US" altLang="en-US" smtClean="0">
                <a:latin typeface="Times New Roman" pitchFamily="18" charset="0"/>
              </a:rPr>
              <a:pPr/>
              <a:t>18</a:t>
            </a:fld>
            <a:endParaRPr lang="en-US" altLang="en-US"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ABDD92ED-AFE5-417A-A480-D18D31036326}" type="slidenum">
              <a:rPr lang="en-US" altLang="en-US" smtClean="0">
                <a:latin typeface="Times New Roman" pitchFamily="18" charset="0"/>
              </a:rPr>
              <a:pPr/>
              <a:t>19</a:t>
            </a:fld>
            <a:endParaRPr lang="en-US" alt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F937EC6D-5E4B-413E-A726-6A26D59AF2B3}" type="slidenum">
              <a:rPr lang="en-US" altLang="en-US" smtClean="0">
                <a:latin typeface="Times New Roman" pitchFamily="18" charset="0"/>
              </a:rPr>
              <a:pPr/>
              <a:t>2</a:t>
            </a:fld>
            <a:endParaRPr lang="en-US" altLang="en-US" smtClean="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43E8E4DE-9B39-4534-A710-0531914D1D63}" type="slidenum">
              <a:rPr lang="en-US" altLang="en-US" smtClean="0">
                <a:latin typeface="Times New Roman" pitchFamily="18" charset="0"/>
              </a:rPr>
              <a:pPr/>
              <a:t>20</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1846C27A-FF9A-4818-AF63-7C1C0ADA060F}" type="slidenum">
              <a:rPr lang="en-US" altLang="en-US" smtClean="0">
                <a:latin typeface="Times New Roman" pitchFamily="18" charset="0"/>
              </a:rPr>
              <a:pPr/>
              <a:t>21</a:t>
            </a:fld>
            <a:endParaRPr lang="en-US" altLang="en-US"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F62E1442-02F7-4E1E-8C46-0491ABC0AB67}" type="slidenum">
              <a:rPr lang="en-US" altLang="en-US" smtClean="0">
                <a:latin typeface="Times New Roman" pitchFamily="18" charset="0"/>
              </a:rPr>
              <a:pPr/>
              <a:t>22</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B72CB994-6E7C-4E34-943C-D7D1B990FFCA}" type="slidenum">
              <a:rPr lang="en-US" altLang="en-US" smtClean="0">
                <a:latin typeface="Times New Roman" pitchFamily="18" charset="0"/>
              </a:rPr>
              <a:pPr/>
              <a:t>23</a:t>
            </a:fld>
            <a:endParaRPr lang="en-US" alt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3DAD2B35-2322-4852-857A-7DE4B124E9D2}" type="slidenum">
              <a:rPr lang="en-US" altLang="en-US" smtClean="0">
                <a:latin typeface="Times New Roman" pitchFamily="18" charset="0"/>
              </a:rPr>
              <a:pPr/>
              <a:t>24</a:t>
            </a:fld>
            <a:endParaRPr lang="en-US" altLang="en-US"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7250508A-CA75-4F03-8EAD-FD011F6C2B5B}" type="slidenum">
              <a:rPr lang="en-US" altLang="en-US" smtClean="0">
                <a:latin typeface="Times New Roman" pitchFamily="18" charset="0"/>
              </a:rPr>
              <a:pPr/>
              <a:t>25</a:t>
            </a:fld>
            <a:endParaRPr lang="en-US" alt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3EDD3D53-6074-4FDE-ABD2-49A7E25D8A0C}" type="slidenum">
              <a:rPr lang="en-US" altLang="en-US" smtClean="0">
                <a:latin typeface="Times New Roman" pitchFamily="18" charset="0"/>
              </a:rPr>
              <a:pPr/>
              <a:t>26</a:t>
            </a:fld>
            <a:endParaRPr lang="en-US" altLang="en-US"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C122A4A3-B363-4408-A19A-4A201583AF0D}" type="slidenum">
              <a:rPr lang="en-US" altLang="en-US" smtClean="0">
                <a:latin typeface="Times New Roman" pitchFamily="18" charset="0"/>
              </a:rPr>
              <a:pPr/>
              <a:t>27</a:t>
            </a:fld>
            <a:endParaRPr lang="en-US" alt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66D4A4FC-1749-47E5-8022-29E72FC2A427}" type="slidenum">
              <a:rPr lang="en-US" altLang="en-US" smtClean="0">
                <a:latin typeface="Times New Roman" pitchFamily="18" charset="0"/>
              </a:rPr>
              <a:pPr/>
              <a:t>3</a:t>
            </a:fld>
            <a:endParaRPr lang="en-US" alt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D176FC78-25B8-49C3-9B54-9C50E5EEB9EE}" type="slidenum">
              <a:rPr lang="en-US" altLang="en-US" smtClean="0">
                <a:latin typeface="Times New Roman" pitchFamily="18" charset="0"/>
              </a:rPr>
              <a:pPr/>
              <a:t>4</a:t>
            </a:fld>
            <a:endParaRPr lang="en-US" altLang="en-US"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806E91FD-3581-43D0-A4E8-21D0F91D2D5E}" type="slidenum">
              <a:rPr lang="en-US" altLang="en-US" smtClean="0">
                <a:latin typeface="Times New Roman" pitchFamily="18" charset="0"/>
              </a:rPr>
              <a:pPr/>
              <a:t>5</a:t>
            </a:fld>
            <a:endParaRPr lang="en-US" altLang="en-US"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6CDA01A2-CC07-4640-B4EC-8EBC71E7A9FB}" type="slidenum">
              <a:rPr lang="en-US" altLang="en-US" smtClean="0">
                <a:latin typeface="Times New Roman" pitchFamily="18" charset="0"/>
              </a:rPr>
              <a:pPr/>
              <a:t>6</a:t>
            </a:fld>
            <a:endParaRPr lang="en-US" altLang="en-US"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DC88D0A7-B0CD-4857-8F32-A3D41EDC5944}" type="slidenum">
              <a:rPr lang="en-US" altLang="en-US" smtClean="0">
                <a:latin typeface="Times New Roman" pitchFamily="18" charset="0"/>
              </a:rPr>
              <a:pPr/>
              <a:t>7</a:t>
            </a:fld>
            <a:endParaRPr lang="en-US" altLang="en-US"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544C3CFF-FD7C-40C0-A76A-70707872458A}" type="slidenum">
              <a:rPr lang="en-US" altLang="en-US" smtClean="0">
                <a:latin typeface="Times New Roman" pitchFamily="18" charset="0"/>
              </a:rPr>
              <a:pPr/>
              <a:t>8</a:t>
            </a:fld>
            <a:endParaRPr lang="en-US" altLang="en-US"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863" eaLnBrk="0" hangingPunct="0">
              <a:defRPr>
                <a:solidFill>
                  <a:schemeClr val="tx1"/>
                </a:solidFill>
                <a:latin typeface="Verdana" pitchFamily="34" charset="0"/>
              </a:defRPr>
            </a:lvl1pPr>
            <a:lvl2pPr marL="742950" indent="-285750" defTabSz="931863" eaLnBrk="0" hangingPunct="0">
              <a:defRPr>
                <a:solidFill>
                  <a:schemeClr val="tx1"/>
                </a:solidFill>
                <a:latin typeface="Verdana" pitchFamily="34" charset="0"/>
              </a:defRPr>
            </a:lvl2pPr>
            <a:lvl3pPr marL="1143000" indent="-228600" defTabSz="931863" eaLnBrk="0" hangingPunct="0">
              <a:defRPr>
                <a:solidFill>
                  <a:schemeClr val="tx1"/>
                </a:solidFill>
                <a:latin typeface="Verdana" pitchFamily="34" charset="0"/>
              </a:defRPr>
            </a:lvl3pPr>
            <a:lvl4pPr marL="1600200" indent="-228600" defTabSz="931863" eaLnBrk="0" hangingPunct="0">
              <a:defRPr>
                <a:solidFill>
                  <a:schemeClr val="tx1"/>
                </a:solidFill>
                <a:latin typeface="Verdana" pitchFamily="34" charset="0"/>
              </a:defRPr>
            </a:lvl4pPr>
            <a:lvl5pPr marL="2057400" indent="-228600" defTabSz="931863" eaLnBrk="0" hangingPunct="0">
              <a:defRPr>
                <a:solidFill>
                  <a:schemeClr val="tx1"/>
                </a:solidFill>
                <a:latin typeface="Verdana" pitchFamily="34" charset="0"/>
              </a:defRPr>
            </a:lvl5pPr>
            <a:lvl6pPr marL="2514600" indent="-228600" defTabSz="931863" eaLnBrk="0" fontAlgn="base" hangingPunct="0">
              <a:spcBef>
                <a:spcPct val="0"/>
              </a:spcBef>
              <a:spcAft>
                <a:spcPct val="0"/>
              </a:spcAft>
              <a:defRPr>
                <a:solidFill>
                  <a:schemeClr val="tx1"/>
                </a:solidFill>
                <a:latin typeface="Verdana" pitchFamily="34" charset="0"/>
              </a:defRPr>
            </a:lvl6pPr>
            <a:lvl7pPr marL="2971800" indent="-228600" defTabSz="931863" eaLnBrk="0" fontAlgn="base" hangingPunct="0">
              <a:spcBef>
                <a:spcPct val="0"/>
              </a:spcBef>
              <a:spcAft>
                <a:spcPct val="0"/>
              </a:spcAft>
              <a:defRPr>
                <a:solidFill>
                  <a:schemeClr val="tx1"/>
                </a:solidFill>
                <a:latin typeface="Verdana" pitchFamily="34" charset="0"/>
              </a:defRPr>
            </a:lvl7pPr>
            <a:lvl8pPr marL="3429000" indent="-228600" defTabSz="931863" eaLnBrk="0" fontAlgn="base" hangingPunct="0">
              <a:spcBef>
                <a:spcPct val="0"/>
              </a:spcBef>
              <a:spcAft>
                <a:spcPct val="0"/>
              </a:spcAft>
              <a:defRPr>
                <a:solidFill>
                  <a:schemeClr val="tx1"/>
                </a:solidFill>
                <a:latin typeface="Verdana" pitchFamily="34" charset="0"/>
              </a:defRPr>
            </a:lvl8pPr>
            <a:lvl9pPr marL="3886200" indent="-228600" defTabSz="931863" eaLnBrk="0" fontAlgn="base" hangingPunct="0">
              <a:spcBef>
                <a:spcPct val="0"/>
              </a:spcBef>
              <a:spcAft>
                <a:spcPct val="0"/>
              </a:spcAft>
              <a:defRPr>
                <a:solidFill>
                  <a:schemeClr val="tx1"/>
                </a:solidFill>
                <a:latin typeface="Verdana" pitchFamily="34" charset="0"/>
              </a:defRPr>
            </a:lvl9pPr>
          </a:lstStyle>
          <a:p>
            <a:fld id="{454558ED-AA12-4955-9B4C-D6146620FB19}" type="slidenum">
              <a:rPr lang="en-US" altLang="en-US" smtClean="0">
                <a:latin typeface="Times New Roman" pitchFamily="18" charset="0"/>
              </a:rPr>
              <a:pPr/>
              <a:t>9</a:t>
            </a:fld>
            <a:endParaRPr lang="en-US" altLang="en-US"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4"/>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eaLnBrk="0" hangingPunct="0">
                <a:defRPr/>
              </a:pPr>
              <a:endParaRPr lang="en-US"/>
            </a:p>
          </p:txBody>
        </p:sp>
        <p:sp>
          <p:nvSpPr>
            <p:cNvPr id="6" name="Rectangle 5"/>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eaLnBrk="0" hangingPunct="0">
                <a:defRPr/>
              </a:pPr>
              <a:endParaRPr lang="en-US"/>
            </a:p>
          </p:txBody>
        </p:sp>
        <p:sp>
          <p:nvSpPr>
            <p:cNvPr id="7" name="Rectangle 6"/>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eaLnBrk="0" hangingPunct="0">
                <a:defRPr/>
              </a:pPr>
              <a:endParaRPr lang="en-US"/>
            </a:p>
          </p:txBody>
        </p:sp>
      </p:grpSp>
      <p:sp>
        <p:nvSpPr>
          <p:cNvPr id="8909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890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4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4043E4D5-D2BD-451C-A223-5D7925371DB5}" type="datetime1">
              <a:rPr lang="en-US"/>
              <a:pPr>
                <a:defRPr/>
              </a:pPr>
              <a:t>10/17/2014</a:t>
            </a:fld>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CC8BAA8E-5DC3-4ACD-9CB4-BAD88E56D425}" type="slidenum">
              <a:rPr lang="en-US"/>
              <a:pPr>
                <a:defRPr/>
              </a:pPr>
              <a:t>‹#›</a:t>
            </a:fld>
            <a:endParaRPr lang="en-US"/>
          </a:p>
        </p:txBody>
      </p:sp>
    </p:spTree>
    <p:extLst>
      <p:ext uri="{BB962C8B-B14F-4D97-AF65-F5344CB8AC3E}">
        <p14:creationId xmlns:p14="http://schemas.microsoft.com/office/powerpoint/2010/main" val="2799556356"/>
      </p:ext>
    </p:extLst>
  </p:cSld>
  <p:clrMapOvr>
    <a:masterClrMapping/>
  </p:clrMapOvr>
  <p:transition advClick="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340A1F-82C8-4466-8C21-01ACF1D73BB8}" type="datetime1">
              <a:rPr lang="en-US"/>
              <a:pPr>
                <a:defRPr/>
              </a:pPr>
              <a:t>10/17/2014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DBDD7-2B2F-4261-870F-CDB6FBA6CBFF}" type="slidenum">
              <a:rPr lang="en-US"/>
              <a:pPr>
                <a:defRPr/>
              </a:pPr>
              <a:t>‹#›</a:t>
            </a:fld>
            <a:endParaRPr lang="en-US"/>
          </a:p>
        </p:txBody>
      </p:sp>
    </p:spTree>
    <p:extLst>
      <p:ext uri="{BB962C8B-B14F-4D97-AF65-F5344CB8AC3E}">
        <p14:creationId xmlns:p14="http://schemas.microsoft.com/office/powerpoint/2010/main" val="986975922"/>
      </p:ext>
    </p:extLst>
  </p:cSld>
  <p:clrMapOvr>
    <a:masterClrMapping/>
  </p:clrMapOvr>
  <p:transition advClick="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F0A2A1-2859-4D80-9162-C7E671623DC1}" type="datetime1">
              <a:rPr lang="en-US"/>
              <a:pPr>
                <a:defRPr/>
              </a:pPr>
              <a:t>10/17/2014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903D-C0D3-46E5-8CEB-70A0663831F9}" type="slidenum">
              <a:rPr lang="en-US"/>
              <a:pPr>
                <a:defRPr/>
              </a:pPr>
              <a:t>‹#›</a:t>
            </a:fld>
            <a:endParaRPr lang="en-US"/>
          </a:p>
        </p:txBody>
      </p:sp>
    </p:spTree>
    <p:extLst>
      <p:ext uri="{BB962C8B-B14F-4D97-AF65-F5344CB8AC3E}">
        <p14:creationId xmlns:p14="http://schemas.microsoft.com/office/powerpoint/2010/main" val="4223329608"/>
      </p:ext>
    </p:extLst>
  </p:cSld>
  <p:clrMapOvr>
    <a:masterClrMapping/>
  </p:clrMapOvr>
  <p:transition advClick="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B9CEBA-D409-400C-B9B8-3760598E982E}" type="datetime1">
              <a:rPr lang="en-US"/>
              <a:pPr>
                <a:defRPr/>
              </a:pPr>
              <a:t>10/17/2014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44CD6-00F5-49E7-93FB-3F4197A30272}" type="slidenum">
              <a:rPr lang="en-US"/>
              <a:pPr>
                <a:defRPr/>
              </a:pPr>
              <a:t>‹#›</a:t>
            </a:fld>
            <a:endParaRPr lang="en-US"/>
          </a:p>
        </p:txBody>
      </p:sp>
    </p:spTree>
    <p:extLst>
      <p:ext uri="{BB962C8B-B14F-4D97-AF65-F5344CB8AC3E}">
        <p14:creationId xmlns:p14="http://schemas.microsoft.com/office/powerpoint/2010/main" val="3868302045"/>
      </p:ext>
    </p:extLst>
  </p:cSld>
  <p:clrMapOvr>
    <a:masterClrMapping/>
  </p:clrMapOvr>
  <p:transition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106AE8-A265-4781-88F9-2FAB0263A462}" type="datetime1">
              <a:rPr lang="en-US"/>
              <a:pPr>
                <a:defRPr/>
              </a:pPr>
              <a:t>10/17/2014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8F95C-C9F3-4DD3-B5B6-DB9F49611540}" type="slidenum">
              <a:rPr lang="en-US"/>
              <a:pPr>
                <a:defRPr/>
              </a:pPr>
              <a:t>‹#›</a:t>
            </a:fld>
            <a:endParaRPr lang="en-US"/>
          </a:p>
        </p:txBody>
      </p:sp>
    </p:spTree>
    <p:extLst>
      <p:ext uri="{BB962C8B-B14F-4D97-AF65-F5344CB8AC3E}">
        <p14:creationId xmlns:p14="http://schemas.microsoft.com/office/powerpoint/2010/main" val="3755088962"/>
      </p:ext>
    </p:extLst>
  </p:cSld>
  <p:clrMapOvr>
    <a:masterClrMapping/>
  </p:clrMapOvr>
  <p:transition advClick="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6122C5F-8E41-49A1-91C9-27507E0D648A}" type="datetime1">
              <a:rPr lang="en-US"/>
              <a:pPr>
                <a:defRPr/>
              </a:pPr>
              <a:t>10/17/2014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73DB2E-8201-45BA-A2DE-4D54230C481E}" type="slidenum">
              <a:rPr lang="en-US"/>
              <a:pPr>
                <a:defRPr/>
              </a:pPr>
              <a:t>‹#›</a:t>
            </a:fld>
            <a:endParaRPr lang="en-US"/>
          </a:p>
        </p:txBody>
      </p:sp>
    </p:spTree>
    <p:extLst>
      <p:ext uri="{BB962C8B-B14F-4D97-AF65-F5344CB8AC3E}">
        <p14:creationId xmlns:p14="http://schemas.microsoft.com/office/powerpoint/2010/main" val="3758943434"/>
      </p:ext>
    </p:extLst>
  </p:cSld>
  <p:clrMapOvr>
    <a:masterClrMapping/>
  </p:clrMapOvr>
  <p:transition advClick="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ED020F6-14F4-48D0-BEB3-4E90759BA343}" type="datetime1">
              <a:rPr lang="en-US"/>
              <a:pPr>
                <a:defRPr/>
              </a:pPr>
              <a:t>10/17/2014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06B363-0136-45B9-8F65-0742741AC012}" type="slidenum">
              <a:rPr lang="en-US"/>
              <a:pPr>
                <a:defRPr/>
              </a:pPr>
              <a:t>‹#›</a:t>
            </a:fld>
            <a:endParaRPr lang="en-US"/>
          </a:p>
        </p:txBody>
      </p:sp>
    </p:spTree>
    <p:extLst>
      <p:ext uri="{BB962C8B-B14F-4D97-AF65-F5344CB8AC3E}">
        <p14:creationId xmlns:p14="http://schemas.microsoft.com/office/powerpoint/2010/main" val="46339885"/>
      </p:ext>
    </p:extLst>
  </p:cSld>
  <p:clrMapOvr>
    <a:masterClrMapping/>
  </p:clrMapOvr>
  <p:transition advClick="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25C3C94-531D-47B2-8A37-1BB5364EA20E}" type="datetime1">
              <a:rPr lang="en-US"/>
              <a:pPr>
                <a:defRPr/>
              </a:pPr>
              <a:t>10/17/2014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722255-A566-4B45-B4FF-65A7AC629CE1}" type="slidenum">
              <a:rPr lang="en-US"/>
              <a:pPr>
                <a:defRPr/>
              </a:pPr>
              <a:t>‹#›</a:t>
            </a:fld>
            <a:endParaRPr lang="en-US"/>
          </a:p>
        </p:txBody>
      </p:sp>
    </p:spTree>
    <p:extLst>
      <p:ext uri="{BB962C8B-B14F-4D97-AF65-F5344CB8AC3E}">
        <p14:creationId xmlns:p14="http://schemas.microsoft.com/office/powerpoint/2010/main" val="3053063142"/>
      </p:ext>
    </p:extLst>
  </p:cSld>
  <p:clrMapOvr>
    <a:masterClrMapping/>
  </p:clrMapOvr>
  <p:transition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744B29-53B8-4081-9373-7B11F8865BB3}" type="datetime1">
              <a:rPr lang="en-US"/>
              <a:pPr>
                <a:defRPr/>
              </a:pPr>
              <a:t>10/17/2014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9084CB-768A-4975-86B3-5B578E940A02}" type="slidenum">
              <a:rPr lang="en-US"/>
              <a:pPr>
                <a:defRPr/>
              </a:pPr>
              <a:t>‹#›</a:t>
            </a:fld>
            <a:endParaRPr lang="en-US"/>
          </a:p>
        </p:txBody>
      </p:sp>
    </p:spTree>
    <p:extLst>
      <p:ext uri="{BB962C8B-B14F-4D97-AF65-F5344CB8AC3E}">
        <p14:creationId xmlns:p14="http://schemas.microsoft.com/office/powerpoint/2010/main" val="4215949626"/>
      </p:ext>
    </p:extLst>
  </p:cSld>
  <p:clrMapOvr>
    <a:masterClrMapping/>
  </p:clrMapOvr>
  <p:transition advClick="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88362B-7B00-44F8-B9D2-E01ABBF28E97}" type="datetime1">
              <a:rPr lang="en-US"/>
              <a:pPr>
                <a:defRPr/>
              </a:pPr>
              <a:t>10/17/2014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BB42FE-74A2-4C87-9587-839255AD0093}" type="slidenum">
              <a:rPr lang="en-US"/>
              <a:pPr>
                <a:defRPr/>
              </a:pPr>
              <a:t>‹#›</a:t>
            </a:fld>
            <a:endParaRPr lang="en-US"/>
          </a:p>
        </p:txBody>
      </p:sp>
    </p:spTree>
    <p:extLst>
      <p:ext uri="{BB962C8B-B14F-4D97-AF65-F5344CB8AC3E}">
        <p14:creationId xmlns:p14="http://schemas.microsoft.com/office/powerpoint/2010/main" val="218736163"/>
      </p:ext>
    </p:extLst>
  </p:cSld>
  <p:clrMapOvr>
    <a:masterClrMapping/>
  </p:clrMapOvr>
  <p:transition advClick="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1E4934-4835-495C-AD2F-2BB5D6CBEF1B}" type="datetime1">
              <a:rPr lang="en-US"/>
              <a:pPr>
                <a:defRPr/>
              </a:pPr>
              <a:t>10/17/2014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0800D-94A2-486C-B1D6-31E58DD9BCB0}" type="slidenum">
              <a:rPr lang="en-US"/>
              <a:pPr>
                <a:defRPr/>
              </a:pPr>
              <a:t>‹#›</a:t>
            </a:fld>
            <a:endParaRPr lang="en-US"/>
          </a:p>
        </p:txBody>
      </p:sp>
    </p:spTree>
    <p:extLst>
      <p:ext uri="{BB962C8B-B14F-4D97-AF65-F5344CB8AC3E}">
        <p14:creationId xmlns:p14="http://schemas.microsoft.com/office/powerpoint/2010/main" val="4052595639"/>
      </p:ext>
    </p:extLst>
  </p:cSld>
  <p:clrMapOvr>
    <a:masterClrMapping/>
  </p:clrMapOvr>
  <p:transition advClick="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0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fld id="{21A6DC12-1C3D-4C5C-8269-60051D5848FF}" type="datetime1">
              <a:rPr lang="en-US"/>
              <a:pPr>
                <a:defRPr/>
              </a:pPr>
              <a:t>10/17/2014</a:t>
            </a:fld>
            <a:endParaRPr lang="en-US"/>
          </a:p>
        </p:txBody>
      </p:sp>
      <p:sp>
        <p:nvSpPr>
          <p:cNvPr id="880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880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9174C8F-0C38-494A-9973-C9E0088760A6}" type="slidenum">
              <a:rPr lang="en-US"/>
              <a:pPr>
                <a:defRPr/>
              </a:pPr>
              <a:t>‹#›</a:t>
            </a:fld>
            <a:endParaRPr lang="en-US"/>
          </a:p>
        </p:txBody>
      </p:sp>
      <p:sp>
        <p:nvSpPr>
          <p:cNvPr id="88072" name="Line 8"/>
          <p:cNvSpPr>
            <a:spLocks noChangeShapeType="1"/>
          </p:cNvSpPr>
          <p:nvPr/>
        </p:nvSpPr>
        <p:spPr bwMode="auto">
          <a:xfrm>
            <a:off x="457200" y="1246188"/>
            <a:ext cx="8077200" cy="0"/>
          </a:xfrm>
          <a:prstGeom prst="line">
            <a:avLst/>
          </a:prstGeom>
          <a:noFill/>
          <a:ln w="19050">
            <a:solidFill>
              <a:schemeClr val="tx2"/>
            </a:solidFill>
            <a:round/>
            <a:headEnd/>
            <a:tailEnd/>
          </a:ln>
          <a:effectLst/>
        </p:spPr>
        <p:txBody>
          <a:bodyP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717"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advClick="0">
    <p:wipe dir="r"/>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hyperlink" Target="http://www.clayton.edu/bursar/Cash-Handling-Policies-Procedur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clayton.edu/bursar/Form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D06414E-0516-4924-94CD-CB3E37F8C807}" type="slidenum">
              <a:rPr lang="en-US" altLang="en-US" smtClean="0"/>
              <a:pPr eaLnBrk="1" hangingPunct="1"/>
              <a:t>1</a:t>
            </a:fld>
            <a:endParaRPr lang="en-US" altLang="en-US" smtClean="0"/>
          </a:p>
        </p:txBody>
      </p:sp>
      <p:sp>
        <p:nvSpPr>
          <p:cNvPr id="3075" name="Rectangle 3"/>
          <p:cNvSpPr>
            <a:spLocks noGrp="1" noChangeArrowheads="1"/>
          </p:cNvSpPr>
          <p:nvPr>
            <p:ph type="body" idx="1"/>
          </p:nvPr>
        </p:nvSpPr>
        <p:spPr>
          <a:xfrm>
            <a:off x="457200" y="1371600"/>
            <a:ext cx="8229600" cy="685800"/>
          </a:xfrm>
        </p:spPr>
        <p:txBody>
          <a:bodyPr/>
          <a:lstStyle/>
          <a:p>
            <a:pPr algn="ctr" eaLnBrk="1" hangingPunct="1">
              <a:buFont typeface="Wingdings" pitchFamily="2" charset="2"/>
              <a:buNone/>
            </a:pPr>
            <a:r>
              <a:rPr lang="en-US" altLang="en-US" sz="4400" b="1" smtClean="0">
                <a:latin typeface="Times New Roman" pitchFamily="18" charset="0"/>
              </a:rPr>
              <a:t>CASH HANDLING</a:t>
            </a:r>
          </a:p>
          <a:p>
            <a:pPr algn="ctr" eaLnBrk="1" hangingPunct="1">
              <a:buFont typeface="Wingdings" pitchFamily="2" charset="2"/>
              <a:buNone/>
            </a:pPr>
            <a:r>
              <a:rPr lang="en-US" altLang="en-US" sz="4400" b="1" smtClean="0">
                <a:latin typeface="Times New Roman" pitchFamily="18" charset="0"/>
              </a:rPr>
              <a:t>Training Presentation</a:t>
            </a:r>
          </a:p>
          <a:p>
            <a:pPr algn="ctr" eaLnBrk="1" hangingPunct="1">
              <a:buFont typeface="Wingdings" pitchFamily="2" charset="2"/>
              <a:buNone/>
            </a:pPr>
            <a:endParaRPr lang="en-US" altLang="en-US" b="1" smtClean="0">
              <a:latin typeface="Times New Roman" pitchFamily="18" charset="0"/>
            </a:endParaRPr>
          </a:p>
        </p:txBody>
      </p:sp>
      <p:pic>
        <p:nvPicPr>
          <p:cNvPr id="3076" name="Picture 4" descr="CSU Logo "/>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33400" y="101600"/>
            <a:ext cx="3733800" cy="965200"/>
          </a:xfrm>
        </p:spPr>
      </p:pic>
      <p:pic>
        <p:nvPicPr>
          <p:cNvPr id="3077" name="Picture 2" descr="C:\Documents and Settings\cjones27\Local Settings\Temporary Internet Files\Content.IE5\0F8JU18Z\MCj04396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429000"/>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CF9F1CD-B31A-4C4E-B786-BB0CE48772B7}" type="slidenum">
              <a:rPr lang="en-US" altLang="en-US" smtClean="0"/>
              <a:pPr eaLnBrk="1" hangingPunct="1"/>
              <a:t>10</a:t>
            </a:fld>
            <a:endParaRPr lang="en-US" altLang="en-US" smtClean="0"/>
          </a:p>
        </p:txBody>
      </p:sp>
      <p:sp>
        <p:nvSpPr>
          <p:cNvPr id="12291" name="Rectangle 2"/>
          <p:cNvSpPr>
            <a:spLocks noGrp="1" noChangeArrowheads="1"/>
          </p:cNvSpPr>
          <p:nvPr>
            <p:ph type="title"/>
          </p:nvPr>
        </p:nvSpPr>
        <p:spPr/>
        <p:txBody>
          <a:bodyPr/>
          <a:lstStyle/>
          <a:p>
            <a:pPr eaLnBrk="1" hangingPunct="1"/>
            <a:r>
              <a:rPr lang="en-US" altLang="en-US" b="1" smtClean="0"/>
              <a:t>Cash Handling</a:t>
            </a:r>
          </a:p>
        </p:txBody>
      </p:sp>
      <p:sp>
        <p:nvSpPr>
          <p:cNvPr id="12292" name="Rectangle 3"/>
          <p:cNvSpPr>
            <a:spLocks noGrp="1" noChangeArrowheads="1"/>
          </p:cNvSpPr>
          <p:nvPr>
            <p:ph type="body" idx="1"/>
          </p:nvPr>
        </p:nvSpPr>
        <p:spPr/>
        <p:txBody>
          <a:bodyPr/>
          <a:lstStyle/>
          <a:p>
            <a:pPr lvl="1" algn="ctr" eaLnBrk="1" hangingPunct="1">
              <a:buFont typeface="Wingdings" pitchFamily="2" charset="2"/>
              <a:buNone/>
            </a:pPr>
            <a:r>
              <a:rPr lang="en-US" altLang="en-US" b="1" smtClean="0"/>
              <a:t>Risk and Controls</a:t>
            </a:r>
          </a:p>
          <a:p>
            <a:pPr lvl="1" eaLnBrk="1" hangingPunct="1">
              <a:buFont typeface="Wingdings" pitchFamily="2" charset="2"/>
              <a:buNone/>
            </a:pPr>
            <a:endParaRPr lang="en-US" altLang="en-US" sz="1600" b="1" smtClean="0"/>
          </a:p>
          <a:p>
            <a:pPr lvl="1" eaLnBrk="1" hangingPunct="1">
              <a:buFont typeface="Wingdings" pitchFamily="2" charset="2"/>
              <a:buNone/>
            </a:pPr>
            <a:r>
              <a:rPr lang="en-US" altLang="en-US" sz="1600" b="1" smtClean="0"/>
              <a:t> Before cash collection begins…</a:t>
            </a:r>
          </a:p>
          <a:p>
            <a:pPr lvl="1" eaLnBrk="1" hangingPunct="1">
              <a:buFont typeface="Wingdings" pitchFamily="2" charset="2"/>
              <a:buNone/>
            </a:pPr>
            <a:r>
              <a:rPr lang="en-US" altLang="en-US" sz="1600" b="1" smtClean="0"/>
              <a:t>“The planning checklist”</a:t>
            </a:r>
          </a:p>
          <a:p>
            <a:pPr lvl="1" eaLnBrk="1" hangingPunct="1">
              <a:buFont typeface="Wingdings" pitchFamily="2" charset="2"/>
              <a:buNone/>
            </a:pPr>
            <a:endParaRPr lang="en-US" altLang="en-US" sz="1400" smtClean="0"/>
          </a:p>
          <a:p>
            <a:pPr lvl="1" eaLnBrk="1" hangingPunct="1">
              <a:buFont typeface="Wingdings" pitchFamily="2" charset="2"/>
              <a:buNone/>
            </a:pPr>
            <a:r>
              <a:rPr lang="en-US" altLang="en-US" sz="1400" b="1" smtClean="0"/>
              <a:t>Departmental cash handling supervisor develops a plan:</a:t>
            </a:r>
          </a:p>
          <a:p>
            <a:pPr lvl="1" eaLnBrk="1" hangingPunct="1">
              <a:buFont typeface="Wingdings" pitchFamily="2" charset="2"/>
              <a:buChar char="Ø"/>
            </a:pPr>
            <a:r>
              <a:rPr lang="en-US" altLang="en-US" sz="1200" b="1" smtClean="0"/>
              <a:t>Is a change fund needed?</a:t>
            </a:r>
          </a:p>
          <a:p>
            <a:pPr lvl="1" eaLnBrk="1" hangingPunct="1">
              <a:buFont typeface="Wingdings" pitchFamily="2" charset="2"/>
              <a:buChar char="Ø"/>
            </a:pPr>
            <a:r>
              <a:rPr lang="en-US" altLang="en-US" sz="1200" b="1" smtClean="0"/>
              <a:t>How are cash and checks received?</a:t>
            </a:r>
          </a:p>
          <a:p>
            <a:pPr lvl="2" eaLnBrk="1" hangingPunct="1">
              <a:buFont typeface="Wingdings" pitchFamily="2" charset="2"/>
              <a:buChar char="Ø"/>
            </a:pPr>
            <a:r>
              <a:rPr lang="en-US" altLang="en-US" sz="1200" b="1" smtClean="0"/>
              <a:t> Mail or in person? Who opens the mail?</a:t>
            </a:r>
          </a:p>
          <a:p>
            <a:pPr lvl="1" eaLnBrk="1" hangingPunct="1">
              <a:buFont typeface="Wingdings" pitchFamily="2" charset="2"/>
              <a:buChar char="Ø"/>
            </a:pPr>
            <a:r>
              <a:rPr lang="en-US" altLang="en-US" sz="1200" b="1" smtClean="0"/>
              <a:t>Who is going to collect the cash? </a:t>
            </a:r>
          </a:p>
          <a:p>
            <a:pPr lvl="2" eaLnBrk="1" hangingPunct="1">
              <a:buFont typeface="Wingdings" pitchFamily="2" charset="2"/>
              <a:buChar char="Ø"/>
            </a:pPr>
            <a:r>
              <a:rPr lang="en-US" altLang="en-US" sz="1200" b="1" smtClean="0"/>
              <a:t> Record the cash?</a:t>
            </a:r>
          </a:p>
          <a:p>
            <a:pPr lvl="1" eaLnBrk="1" hangingPunct="1">
              <a:buFont typeface="Wingdings" pitchFamily="2" charset="2"/>
              <a:buChar char="Ø"/>
            </a:pPr>
            <a:r>
              <a:rPr lang="en-US" altLang="en-US" sz="1200" b="1" smtClean="0"/>
              <a:t>How is the cash going to be secured?</a:t>
            </a:r>
          </a:p>
          <a:p>
            <a:pPr lvl="1" eaLnBrk="1" hangingPunct="1">
              <a:buFont typeface="Wingdings" pitchFamily="2" charset="2"/>
              <a:buChar char="Ø"/>
            </a:pPr>
            <a:r>
              <a:rPr lang="en-US" altLang="en-US" sz="1200" b="1" smtClean="0"/>
              <a:t>Who is going to prepare the deposit?</a:t>
            </a:r>
          </a:p>
          <a:p>
            <a:pPr lvl="2" eaLnBrk="1" hangingPunct="1">
              <a:buFont typeface="Wingdings" pitchFamily="2" charset="2"/>
              <a:buChar char="Ø"/>
            </a:pPr>
            <a:r>
              <a:rPr lang="en-US" altLang="en-US" sz="1200" b="1" smtClean="0"/>
              <a:t>  How?</a:t>
            </a:r>
          </a:p>
          <a:p>
            <a:pPr lvl="1" eaLnBrk="1" hangingPunct="1">
              <a:buFont typeface="Wingdings" pitchFamily="2" charset="2"/>
              <a:buChar char="Ø"/>
            </a:pPr>
            <a:r>
              <a:rPr lang="en-US" altLang="en-US" sz="1200" b="1" smtClean="0"/>
              <a:t>When to deposit at Bursar’s Office?</a:t>
            </a:r>
          </a:p>
          <a:p>
            <a:pPr lvl="2" eaLnBrk="1" hangingPunct="1">
              <a:buFont typeface="Wingdings" pitchFamily="2" charset="2"/>
              <a:buChar char="Ø"/>
            </a:pPr>
            <a:r>
              <a:rPr lang="en-US" altLang="en-US" sz="1200" b="1" smtClean="0"/>
              <a:t>Reconciliation? Management Review?</a:t>
            </a:r>
          </a:p>
          <a:p>
            <a:pPr lvl="1" eaLnBrk="1" hangingPunct="1">
              <a:buFont typeface="Wingdings" pitchFamily="2" charset="2"/>
              <a:buChar char="Ø"/>
            </a:pPr>
            <a:r>
              <a:rPr lang="en-US" altLang="en-US" sz="1200" b="1" smtClean="0"/>
              <a:t>Who needs training?</a:t>
            </a:r>
          </a:p>
          <a:p>
            <a:pPr lvl="1" eaLnBrk="1" hangingPunct="1">
              <a:buFont typeface="Wingdings" pitchFamily="2" charset="2"/>
              <a:buNone/>
            </a:pPr>
            <a:endParaRPr lang="en-US" altLang="en-US" sz="1400" b="1" smtClean="0"/>
          </a:p>
          <a:p>
            <a:pPr lvl="2" eaLnBrk="1" hangingPunct="1">
              <a:buFont typeface="Wingdings" pitchFamily="2" charset="2"/>
              <a:buChar char="Ø"/>
            </a:pPr>
            <a:endParaRPr lang="en-US" altLang="en-US" sz="2000" b="1"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12293"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C:\Documents and Settings\cjones27\Local Settings\Temporary Internet Files\Content.IE5\2L7O4RUR\MCj042605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76400"/>
            <a:ext cx="1981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402E3F0-919A-4D84-BC3D-E8366B33733A}" type="slidenum">
              <a:rPr lang="en-US" altLang="en-US" smtClean="0"/>
              <a:pPr eaLnBrk="1" hangingPunct="1"/>
              <a:t>11</a:t>
            </a:fld>
            <a:endParaRPr lang="en-US" altLang="en-US" smtClean="0"/>
          </a:p>
        </p:txBody>
      </p:sp>
      <p:sp>
        <p:nvSpPr>
          <p:cNvPr id="13315" name="Rectangle 2"/>
          <p:cNvSpPr>
            <a:spLocks noGrp="1" noChangeArrowheads="1"/>
          </p:cNvSpPr>
          <p:nvPr>
            <p:ph type="title"/>
          </p:nvPr>
        </p:nvSpPr>
        <p:spPr/>
        <p:txBody>
          <a:bodyPr/>
          <a:lstStyle/>
          <a:p>
            <a:pPr eaLnBrk="1" hangingPunct="1"/>
            <a:r>
              <a:rPr lang="en-US" altLang="en-US" b="1" smtClean="0"/>
              <a:t>Cash Handling</a:t>
            </a:r>
          </a:p>
        </p:txBody>
      </p:sp>
      <p:sp>
        <p:nvSpPr>
          <p:cNvPr id="13316" name="Rectangle 3"/>
          <p:cNvSpPr>
            <a:spLocks noGrp="1" noChangeArrowheads="1"/>
          </p:cNvSpPr>
          <p:nvPr>
            <p:ph type="body" idx="1"/>
          </p:nvPr>
        </p:nvSpPr>
        <p:spPr>
          <a:xfrm>
            <a:off x="457200" y="1600200"/>
            <a:ext cx="8229600" cy="4648200"/>
          </a:xfrm>
        </p:spPr>
        <p:txBody>
          <a:bodyPr/>
          <a:lstStyle/>
          <a:p>
            <a:pPr lvl="1" eaLnBrk="1" hangingPunct="1">
              <a:buFont typeface="Wingdings" pitchFamily="2" charset="2"/>
              <a:buNone/>
            </a:pPr>
            <a:r>
              <a:rPr lang="en-US" altLang="en-US" smtClean="0"/>
              <a:t>“Making change”</a:t>
            </a:r>
          </a:p>
          <a:p>
            <a:pPr lvl="1" eaLnBrk="1" hangingPunct="1">
              <a:buFont typeface="Wingdings" pitchFamily="2" charset="2"/>
              <a:buNone/>
            </a:pPr>
            <a:endParaRPr lang="en-US" altLang="en-US" sz="1600" smtClean="0"/>
          </a:p>
          <a:p>
            <a:pPr lvl="1" eaLnBrk="1" hangingPunct="1">
              <a:buFont typeface="Wingdings" pitchFamily="2" charset="2"/>
              <a:buChar char="Ø"/>
            </a:pPr>
            <a:r>
              <a:rPr lang="en-US" altLang="en-US" sz="2400" smtClean="0"/>
              <a:t>Do you have a change fund?</a:t>
            </a:r>
          </a:p>
          <a:p>
            <a:pPr lvl="2" eaLnBrk="1" hangingPunct="1">
              <a:buFont typeface="Wingdings" pitchFamily="2" charset="2"/>
              <a:buChar char="Ø"/>
            </a:pPr>
            <a:r>
              <a:rPr lang="en-US" altLang="en-US" smtClean="0"/>
              <a:t>Need to keep the cash safe</a:t>
            </a:r>
          </a:p>
          <a:p>
            <a:pPr lvl="2" eaLnBrk="1" hangingPunct="1">
              <a:buFont typeface="Wingdings" pitchFamily="2" charset="2"/>
              <a:buChar char="Ø"/>
            </a:pPr>
            <a:r>
              <a:rPr lang="en-US" altLang="en-US" smtClean="0"/>
              <a:t>Every week prepare a reconciliation to be retained in your department. </a:t>
            </a:r>
          </a:p>
          <a:p>
            <a:pPr lvl="2" eaLnBrk="1" hangingPunct="1">
              <a:buFont typeface="Wingdings" pitchFamily="2" charset="2"/>
              <a:buChar char="Ø"/>
            </a:pPr>
            <a:r>
              <a:rPr lang="en-US" altLang="en-US" b="1" smtClean="0"/>
              <a:t>Never, Never, Never make change from your personal cash!</a:t>
            </a:r>
          </a:p>
          <a:p>
            <a:pPr lvl="1" eaLnBrk="1" hangingPunct="1">
              <a:buFont typeface="Wingdings" pitchFamily="2" charset="2"/>
              <a:buNone/>
            </a:pPr>
            <a:endParaRPr lang="en-US" altLang="en-US" sz="2400" smtClean="0"/>
          </a:p>
          <a:p>
            <a:pPr lvl="1" eaLnBrk="1" hangingPunct="1">
              <a:buFont typeface="Wingdings" pitchFamily="2" charset="2"/>
              <a:buNone/>
            </a:pPr>
            <a:endParaRPr lang="en-US" altLang="en-US" sz="2400" smtClean="0"/>
          </a:p>
          <a:p>
            <a:pPr lvl="1" eaLnBrk="1" hangingPunct="1">
              <a:buFont typeface="Wingdings" pitchFamily="2" charset="2"/>
              <a:buNone/>
            </a:pPr>
            <a:endParaRPr lang="en-US" altLang="en-US" sz="1600" b="1" smtClean="0"/>
          </a:p>
          <a:p>
            <a:pPr lvl="1" eaLnBrk="1" hangingPunct="1">
              <a:buFont typeface="Wingdings" pitchFamily="2" charset="2"/>
              <a:buNone/>
            </a:pPr>
            <a:endParaRPr lang="en-US" altLang="en-US" sz="1600" b="1" smtClean="0"/>
          </a:p>
          <a:p>
            <a:pPr lvl="2" eaLnBrk="1" hangingPunct="1">
              <a:buFont typeface="Wingdings" pitchFamily="2" charset="2"/>
              <a:buChar char="Ø"/>
            </a:pPr>
            <a:endParaRPr lang="en-US" altLang="en-US" sz="2000"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13317"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24D08D4-6EA5-46E0-8A55-715EDF5F55C5}" type="slidenum">
              <a:rPr lang="en-US" altLang="en-US" smtClean="0"/>
              <a:pPr eaLnBrk="1" hangingPunct="1"/>
              <a:t>12</a:t>
            </a:fld>
            <a:endParaRPr lang="en-US" altLang="en-US" smtClean="0"/>
          </a:p>
        </p:txBody>
      </p:sp>
      <p:sp>
        <p:nvSpPr>
          <p:cNvPr id="14339" name="Rectangle 2"/>
          <p:cNvSpPr>
            <a:spLocks noGrp="1" noChangeArrowheads="1"/>
          </p:cNvSpPr>
          <p:nvPr>
            <p:ph type="title"/>
          </p:nvPr>
        </p:nvSpPr>
        <p:spPr/>
        <p:txBody>
          <a:bodyPr/>
          <a:lstStyle/>
          <a:p>
            <a:pPr eaLnBrk="1" hangingPunct="1"/>
            <a:r>
              <a:rPr lang="en-US" altLang="en-US" b="1" smtClean="0"/>
              <a:t>Cash Handling</a:t>
            </a:r>
          </a:p>
        </p:txBody>
      </p:sp>
      <p:sp>
        <p:nvSpPr>
          <p:cNvPr id="14340" name="Rectangle 3"/>
          <p:cNvSpPr>
            <a:spLocks noGrp="1" noChangeArrowheads="1"/>
          </p:cNvSpPr>
          <p:nvPr>
            <p:ph type="body" idx="1"/>
          </p:nvPr>
        </p:nvSpPr>
        <p:spPr>
          <a:xfrm>
            <a:off x="457200" y="1600200"/>
            <a:ext cx="8229600" cy="4724400"/>
          </a:xfrm>
        </p:spPr>
        <p:txBody>
          <a:bodyPr/>
          <a:lstStyle/>
          <a:p>
            <a:pPr lvl="1" eaLnBrk="1" hangingPunct="1">
              <a:buFont typeface="Wingdings" pitchFamily="2" charset="2"/>
              <a:buNone/>
            </a:pPr>
            <a:r>
              <a:rPr lang="en-US" altLang="en-US" b="1" smtClean="0"/>
              <a:t>“Collecting the cash”</a:t>
            </a:r>
          </a:p>
          <a:p>
            <a:pPr lvl="1" eaLnBrk="1" hangingPunct="1">
              <a:buFont typeface="Wingdings" pitchFamily="2" charset="2"/>
              <a:buChar char="Ø"/>
            </a:pPr>
            <a:r>
              <a:rPr lang="en-US" altLang="en-US" sz="1800" smtClean="0"/>
              <a:t>How are cash and checks received?</a:t>
            </a:r>
          </a:p>
          <a:p>
            <a:pPr lvl="2" eaLnBrk="1" hangingPunct="1">
              <a:buFont typeface="Wingdings" pitchFamily="2" charset="2"/>
              <a:buChar char="Ø"/>
            </a:pPr>
            <a:r>
              <a:rPr lang="en-US" altLang="en-US" sz="1800" smtClean="0"/>
              <a:t>Mail or in person?</a:t>
            </a:r>
          </a:p>
          <a:p>
            <a:pPr lvl="1" eaLnBrk="1" hangingPunct="1">
              <a:buFont typeface="Wingdings" pitchFamily="2" charset="2"/>
              <a:buChar char="Ø"/>
            </a:pPr>
            <a:r>
              <a:rPr lang="en-US" altLang="en-US" sz="1800" smtClean="0"/>
              <a:t>Who is going to collect the cash?</a:t>
            </a:r>
          </a:p>
          <a:p>
            <a:pPr lvl="2" eaLnBrk="1" hangingPunct="1">
              <a:buFont typeface="Wingdings" pitchFamily="2" charset="2"/>
              <a:buChar char="Ø"/>
            </a:pPr>
            <a:r>
              <a:rPr lang="en-US" altLang="en-US" sz="1800" smtClean="0"/>
              <a:t>Record the cash?</a:t>
            </a:r>
          </a:p>
          <a:p>
            <a:pPr lvl="2" eaLnBrk="1" hangingPunct="1">
              <a:buFont typeface="Wingdings" pitchFamily="2" charset="2"/>
              <a:buNone/>
            </a:pPr>
            <a:endParaRPr lang="en-US" altLang="en-US" sz="1800" smtClean="0"/>
          </a:p>
          <a:p>
            <a:pPr lvl="1" eaLnBrk="1" hangingPunct="1">
              <a:buFont typeface="Wingdings" pitchFamily="2" charset="2"/>
              <a:buChar char="Ø"/>
            </a:pPr>
            <a:r>
              <a:rPr lang="en-US" altLang="en-US" sz="2000" b="1" smtClean="0"/>
              <a:t>In person:</a:t>
            </a:r>
          </a:p>
          <a:p>
            <a:pPr lvl="2" eaLnBrk="1" hangingPunct="1">
              <a:buFont typeface="Wingdings" pitchFamily="2" charset="2"/>
              <a:buChar char="Ø"/>
            </a:pPr>
            <a:r>
              <a:rPr lang="en-US" altLang="en-US" sz="1800" smtClean="0"/>
              <a:t>Enter cash amount on a cash register or pre-numbered triplicate receipts.</a:t>
            </a:r>
          </a:p>
          <a:p>
            <a:pPr lvl="2" eaLnBrk="1" hangingPunct="1">
              <a:buFont typeface="Wingdings" pitchFamily="2" charset="2"/>
              <a:buChar char="Ø"/>
            </a:pPr>
            <a:r>
              <a:rPr lang="en-US" altLang="en-US" sz="1800" smtClean="0"/>
              <a:t>Give one copy of receipt to customer.</a:t>
            </a:r>
          </a:p>
          <a:p>
            <a:pPr lvl="2" eaLnBrk="1" hangingPunct="1">
              <a:buFont typeface="Wingdings" pitchFamily="2" charset="2"/>
              <a:buChar char="Ø"/>
            </a:pPr>
            <a:r>
              <a:rPr lang="en-US" altLang="en-US" sz="1800" smtClean="0"/>
              <a:t>RESTRICTIVELY ENDORSE CHECKS ON THE BACK IMMEDIATELY</a:t>
            </a:r>
          </a:p>
          <a:p>
            <a:pPr lvl="3" eaLnBrk="1" hangingPunct="1">
              <a:buFont typeface="Wingdings" pitchFamily="2" charset="2"/>
              <a:buChar char="Ø"/>
            </a:pPr>
            <a:r>
              <a:rPr lang="en-US" altLang="en-US" smtClean="0"/>
              <a:t>“For Deposit Only Clayton State University” </a:t>
            </a:r>
          </a:p>
          <a:p>
            <a:pPr lvl="4" eaLnBrk="1" hangingPunct="1">
              <a:buFont typeface="Wingdings" pitchFamily="2" charset="2"/>
              <a:buChar char="Ø"/>
            </a:pPr>
            <a:r>
              <a:rPr lang="en-US" altLang="en-US" smtClean="0"/>
              <a:t>Each department must have a stamp for endorsing checks.</a:t>
            </a:r>
          </a:p>
        </p:txBody>
      </p:sp>
      <p:pic>
        <p:nvPicPr>
          <p:cNvPr id="14341"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descr="C:\Documents and Settings\cjones27\Local Settings\Temporary Internet Files\Content.IE5\OV8NGD2J\MCj0233857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667000"/>
            <a:ext cx="1682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C:\Documents and Settings\cjones27\Local Settings\Temporary Internet Files\Content.IE5\1IVM72DS\MCBD07178_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590800"/>
            <a:ext cx="14970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descr="C:\Documents and Settings\cjones27\Local Settings\Temporary Internet Files\Content.IE5\8B0DCTMF\MCj0397054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14478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8F7A0ED-1D1D-4B2D-BE1A-1A70CC574927}" type="slidenum">
              <a:rPr lang="en-US" altLang="en-US" smtClean="0"/>
              <a:pPr eaLnBrk="1" hangingPunct="1"/>
              <a:t>13</a:t>
            </a:fld>
            <a:endParaRPr lang="en-US" altLang="en-US" smtClean="0"/>
          </a:p>
        </p:txBody>
      </p:sp>
      <p:sp>
        <p:nvSpPr>
          <p:cNvPr id="15363" name="Rectangle 2"/>
          <p:cNvSpPr>
            <a:spLocks noGrp="1" noChangeArrowheads="1"/>
          </p:cNvSpPr>
          <p:nvPr>
            <p:ph type="title"/>
          </p:nvPr>
        </p:nvSpPr>
        <p:spPr>
          <a:xfrm>
            <a:off x="457200" y="152400"/>
            <a:ext cx="8229600" cy="1139825"/>
          </a:xfrm>
        </p:spPr>
        <p:txBody>
          <a:bodyPr/>
          <a:lstStyle/>
          <a:p>
            <a:pPr eaLnBrk="1" hangingPunct="1"/>
            <a:r>
              <a:rPr lang="en-US" altLang="en-US" b="1" smtClean="0"/>
              <a:t>Cash Handling</a:t>
            </a:r>
          </a:p>
        </p:txBody>
      </p:sp>
      <p:sp>
        <p:nvSpPr>
          <p:cNvPr id="15364" name="Rectangle 3"/>
          <p:cNvSpPr>
            <a:spLocks noGrp="1" noChangeArrowheads="1"/>
          </p:cNvSpPr>
          <p:nvPr>
            <p:ph type="body" idx="1"/>
          </p:nvPr>
        </p:nvSpPr>
        <p:spPr>
          <a:xfrm>
            <a:off x="457200" y="1600200"/>
            <a:ext cx="8229600" cy="4876800"/>
          </a:xfrm>
        </p:spPr>
        <p:txBody>
          <a:bodyPr/>
          <a:lstStyle/>
          <a:p>
            <a:pPr lvl="1" eaLnBrk="1" hangingPunct="1">
              <a:buFont typeface="Wingdings" pitchFamily="2" charset="2"/>
              <a:buNone/>
            </a:pPr>
            <a:r>
              <a:rPr lang="en-US" altLang="en-US" sz="1800" b="1" smtClean="0"/>
              <a:t>“Collecting the cash”</a:t>
            </a:r>
          </a:p>
          <a:p>
            <a:pPr lvl="1" eaLnBrk="1" hangingPunct="1">
              <a:buFont typeface="Wingdings" pitchFamily="2" charset="2"/>
              <a:buChar char="Ø"/>
            </a:pPr>
            <a:r>
              <a:rPr lang="en-US" altLang="en-US" sz="1800" smtClean="0"/>
              <a:t>How are cash and checks received?</a:t>
            </a:r>
          </a:p>
          <a:p>
            <a:pPr lvl="2" eaLnBrk="1" hangingPunct="1">
              <a:buFont typeface="Wingdings" pitchFamily="2" charset="2"/>
              <a:buChar char="Ø"/>
            </a:pPr>
            <a:r>
              <a:rPr lang="en-US" altLang="en-US" sz="1800" smtClean="0"/>
              <a:t>Mail or in person?</a:t>
            </a:r>
          </a:p>
          <a:p>
            <a:pPr lvl="1" eaLnBrk="1" hangingPunct="1">
              <a:buFont typeface="Wingdings" pitchFamily="2" charset="2"/>
              <a:buChar char="Ø"/>
            </a:pPr>
            <a:r>
              <a:rPr lang="en-US" altLang="en-US" sz="1800" smtClean="0"/>
              <a:t>Who is going to collect the cash?</a:t>
            </a:r>
          </a:p>
          <a:p>
            <a:pPr lvl="2" eaLnBrk="1" hangingPunct="1">
              <a:buFont typeface="Wingdings" pitchFamily="2" charset="2"/>
              <a:buChar char="Ø"/>
            </a:pPr>
            <a:r>
              <a:rPr lang="en-US" altLang="en-US" sz="1800" smtClean="0"/>
              <a:t>Record the cash?</a:t>
            </a:r>
          </a:p>
          <a:p>
            <a:pPr lvl="1" eaLnBrk="1" hangingPunct="1">
              <a:buFont typeface="Wingdings" pitchFamily="2" charset="2"/>
              <a:buNone/>
            </a:pPr>
            <a:r>
              <a:rPr lang="en-US" altLang="en-US" sz="1800" b="1" smtClean="0"/>
              <a:t>In Person</a:t>
            </a:r>
          </a:p>
          <a:p>
            <a:pPr lvl="1" eaLnBrk="1" hangingPunct="1">
              <a:buFont typeface="Wingdings" pitchFamily="2" charset="2"/>
              <a:buChar char="Ø"/>
            </a:pPr>
            <a:r>
              <a:rPr lang="en-US" altLang="en-US" sz="1800" smtClean="0"/>
              <a:t>Only one person should have access to the cash register, receipts book or cash drawer during any one shift.</a:t>
            </a:r>
          </a:p>
          <a:p>
            <a:pPr lvl="1" eaLnBrk="1" hangingPunct="1">
              <a:buFont typeface="Wingdings" pitchFamily="2" charset="2"/>
              <a:buChar char="Ø"/>
            </a:pPr>
            <a:r>
              <a:rPr lang="en-US" altLang="en-US" sz="1800" smtClean="0"/>
              <a:t>Total the receipts in the cash drawer at the end of each shift</a:t>
            </a:r>
          </a:p>
          <a:p>
            <a:pPr lvl="1" eaLnBrk="1" hangingPunct="1">
              <a:buFont typeface="Wingdings" pitchFamily="2" charset="2"/>
              <a:buChar char="Ø"/>
            </a:pPr>
            <a:r>
              <a:rPr lang="en-US" altLang="en-US" sz="1800" smtClean="0"/>
              <a:t>If there is more than one person receiving cash at the same time, each person must have their own cash drawer and cash receipts book.</a:t>
            </a:r>
          </a:p>
          <a:p>
            <a:pPr lvl="1" eaLnBrk="1" hangingPunct="1">
              <a:buFont typeface="Wingdings" pitchFamily="2" charset="2"/>
              <a:buChar char="Ø"/>
            </a:pPr>
            <a:r>
              <a:rPr lang="en-US" altLang="en-US" sz="1800" smtClean="0"/>
              <a:t>For proper segregation of duties, the person collecting cash can not have any other responsibilities related to cash handling.</a:t>
            </a:r>
          </a:p>
          <a:p>
            <a:pPr lvl="1" eaLnBrk="1" hangingPunct="1">
              <a:buFont typeface="Wingdings" pitchFamily="2" charset="2"/>
              <a:buChar char="Ø"/>
            </a:pPr>
            <a:endParaRPr lang="en-US" altLang="en-US" sz="1800" smtClean="0"/>
          </a:p>
        </p:txBody>
      </p:sp>
      <p:pic>
        <p:nvPicPr>
          <p:cNvPr id="15365"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C:\Documents and Settings\cjones27\Local Settings\Temporary Internet Files\Content.IE5\OV8NGD2J\MCj0233857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752600"/>
            <a:ext cx="20637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75AABDB-D89E-42B2-BCC0-D3FCD9AC4BFD}" type="slidenum">
              <a:rPr lang="en-US" altLang="en-US" smtClean="0"/>
              <a:pPr eaLnBrk="1" hangingPunct="1"/>
              <a:t>14</a:t>
            </a:fld>
            <a:endParaRPr lang="en-US" altLang="en-US" smtClean="0"/>
          </a:p>
        </p:txBody>
      </p:sp>
      <p:sp>
        <p:nvSpPr>
          <p:cNvPr id="16387" name="Rectangle 2"/>
          <p:cNvSpPr>
            <a:spLocks noGrp="1" noChangeArrowheads="1"/>
          </p:cNvSpPr>
          <p:nvPr>
            <p:ph type="title"/>
          </p:nvPr>
        </p:nvSpPr>
        <p:spPr/>
        <p:txBody>
          <a:bodyPr/>
          <a:lstStyle/>
          <a:p>
            <a:pPr eaLnBrk="1" hangingPunct="1"/>
            <a:r>
              <a:rPr lang="en-US" altLang="en-US" b="1" smtClean="0"/>
              <a:t>Cash Handling</a:t>
            </a:r>
          </a:p>
        </p:txBody>
      </p:sp>
      <p:sp>
        <p:nvSpPr>
          <p:cNvPr id="16388" name="Rectangle 3"/>
          <p:cNvSpPr>
            <a:spLocks noGrp="1" noChangeArrowheads="1"/>
          </p:cNvSpPr>
          <p:nvPr>
            <p:ph type="body" idx="1"/>
          </p:nvPr>
        </p:nvSpPr>
        <p:spPr>
          <a:xfrm>
            <a:off x="457200" y="1600200"/>
            <a:ext cx="8229600" cy="4800600"/>
          </a:xfrm>
        </p:spPr>
        <p:txBody>
          <a:bodyPr/>
          <a:lstStyle/>
          <a:p>
            <a:pPr lvl="1" eaLnBrk="1" hangingPunct="1">
              <a:buFont typeface="Wingdings" pitchFamily="2" charset="2"/>
              <a:buNone/>
            </a:pPr>
            <a:r>
              <a:rPr lang="en-US" altLang="en-US" sz="1800" b="1" dirty="0" smtClean="0"/>
              <a:t>“Collecting the cash”</a:t>
            </a:r>
          </a:p>
          <a:p>
            <a:pPr lvl="1" eaLnBrk="1" hangingPunct="1">
              <a:buFont typeface="Wingdings" pitchFamily="2" charset="2"/>
              <a:buChar char="Ø"/>
            </a:pPr>
            <a:r>
              <a:rPr lang="en-US" altLang="en-US" sz="1600" dirty="0" smtClean="0"/>
              <a:t>How are cash and checks received?</a:t>
            </a:r>
          </a:p>
          <a:p>
            <a:pPr lvl="2" eaLnBrk="1" hangingPunct="1">
              <a:buFont typeface="Wingdings" pitchFamily="2" charset="2"/>
              <a:buChar char="Ø"/>
            </a:pPr>
            <a:r>
              <a:rPr lang="en-US" altLang="en-US" sz="1600" dirty="0" smtClean="0"/>
              <a:t>Mail or in person?</a:t>
            </a:r>
          </a:p>
          <a:p>
            <a:pPr lvl="1" eaLnBrk="1" hangingPunct="1">
              <a:buFont typeface="Wingdings" pitchFamily="2" charset="2"/>
              <a:buChar char="Ø"/>
            </a:pPr>
            <a:r>
              <a:rPr lang="en-US" altLang="en-US" sz="1600" dirty="0" smtClean="0"/>
              <a:t>Who is going to collect the cash?</a:t>
            </a:r>
          </a:p>
          <a:p>
            <a:pPr lvl="2" eaLnBrk="1" hangingPunct="1">
              <a:buFont typeface="Wingdings" pitchFamily="2" charset="2"/>
              <a:buChar char="Ø"/>
            </a:pPr>
            <a:r>
              <a:rPr lang="en-US" altLang="en-US" sz="1600" dirty="0" smtClean="0"/>
              <a:t>Record the cash?</a:t>
            </a:r>
          </a:p>
          <a:p>
            <a:pPr lvl="2" eaLnBrk="1" hangingPunct="1">
              <a:buFont typeface="Wingdings" pitchFamily="2" charset="2"/>
              <a:buChar char="Ø"/>
            </a:pPr>
            <a:endParaRPr lang="en-US" altLang="en-US" sz="1600" dirty="0" smtClean="0"/>
          </a:p>
          <a:p>
            <a:pPr lvl="1" eaLnBrk="1" hangingPunct="1">
              <a:buFont typeface="Wingdings" pitchFamily="2" charset="2"/>
              <a:buChar char="Ø"/>
            </a:pPr>
            <a:r>
              <a:rPr lang="en-US" altLang="en-US" sz="1800" b="1" dirty="0" smtClean="0"/>
              <a:t>By Mail:</a:t>
            </a:r>
          </a:p>
          <a:p>
            <a:pPr lvl="2" eaLnBrk="1" hangingPunct="1">
              <a:buFont typeface="Wingdings" pitchFamily="2" charset="2"/>
              <a:buChar char="Ø"/>
            </a:pPr>
            <a:r>
              <a:rPr lang="en-US" altLang="en-US" sz="1600" dirty="0" smtClean="0"/>
              <a:t>One person should open the mail and you should </a:t>
            </a:r>
          </a:p>
          <a:p>
            <a:pPr lvl="2" eaLnBrk="1" hangingPunct="1">
              <a:buFont typeface="Wingdings" pitchFamily="2" charset="2"/>
              <a:buNone/>
            </a:pPr>
            <a:r>
              <a:rPr lang="en-US" altLang="en-US" sz="1600" dirty="0" smtClean="0"/>
              <a:t>    immediately RESTRICTIVELY ENDORSE CHECKS</a:t>
            </a:r>
          </a:p>
          <a:p>
            <a:pPr lvl="3" eaLnBrk="1" hangingPunct="1">
              <a:buFont typeface="Wingdings" pitchFamily="2" charset="2"/>
              <a:buChar char="Ø"/>
            </a:pPr>
            <a:r>
              <a:rPr lang="en-US" altLang="en-US" sz="1600" dirty="0" smtClean="0"/>
              <a:t>“For Deposit Only Clayton State University” </a:t>
            </a:r>
          </a:p>
          <a:p>
            <a:pPr lvl="4" eaLnBrk="1" hangingPunct="1">
              <a:buFont typeface="Wingdings" pitchFamily="2" charset="2"/>
              <a:buChar char="Ø"/>
            </a:pPr>
            <a:r>
              <a:rPr lang="en-US" altLang="en-US" sz="1600" dirty="0" smtClean="0"/>
              <a:t>Each department must have a stamp for endorsing checks.</a:t>
            </a:r>
          </a:p>
          <a:p>
            <a:pPr lvl="4" eaLnBrk="1" hangingPunct="1">
              <a:buFont typeface="Wingdings" pitchFamily="2" charset="2"/>
              <a:buChar char="Ø"/>
            </a:pPr>
            <a:r>
              <a:rPr lang="en-US" altLang="en-US" sz="1600" dirty="0" smtClean="0"/>
              <a:t>Enter each check into an accounts receivable system if you are using one.  If not, then prepare a daily list of the checks.  Provide the receipt #, Payer Name, Date Received, Check Amount, and Received by.</a:t>
            </a:r>
          </a:p>
        </p:txBody>
      </p:sp>
      <p:pic>
        <p:nvPicPr>
          <p:cNvPr id="16389"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C:\Documents and Settings\cjones27\Local Settings\Temporary Internet Files\Content.IE5\OV8NGD2J\MCj0233857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971800"/>
            <a:ext cx="160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C:\Documents and Settings\cjones27\Local Settings\Temporary Internet Files\Content.IE5\8B0DCTMF\MCj0397054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905000"/>
            <a:ext cx="2209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70D462E-2CBD-43F3-BDD6-B4AD1C93A0B0}" type="slidenum">
              <a:rPr lang="en-US" altLang="en-US" smtClean="0"/>
              <a:pPr eaLnBrk="1" hangingPunct="1"/>
              <a:t>15</a:t>
            </a:fld>
            <a:endParaRPr lang="en-US" altLang="en-US" smtClean="0"/>
          </a:p>
        </p:txBody>
      </p:sp>
      <p:sp>
        <p:nvSpPr>
          <p:cNvPr id="17411" name="Rectangle 2"/>
          <p:cNvSpPr>
            <a:spLocks noGrp="1" noChangeArrowheads="1"/>
          </p:cNvSpPr>
          <p:nvPr>
            <p:ph type="title"/>
          </p:nvPr>
        </p:nvSpPr>
        <p:spPr/>
        <p:txBody>
          <a:bodyPr/>
          <a:lstStyle/>
          <a:p>
            <a:pPr eaLnBrk="1" hangingPunct="1"/>
            <a:r>
              <a:rPr lang="en-US" altLang="en-US" b="1" smtClean="0"/>
              <a:t>Cash Handling</a:t>
            </a:r>
          </a:p>
        </p:txBody>
      </p:sp>
      <p:sp>
        <p:nvSpPr>
          <p:cNvPr id="17412" name="Rectangle 3"/>
          <p:cNvSpPr>
            <a:spLocks noGrp="1" noChangeArrowheads="1"/>
          </p:cNvSpPr>
          <p:nvPr>
            <p:ph type="body" idx="1"/>
          </p:nvPr>
        </p:nvSpPr>
        <p:spPr/>
        <p:txBody>
          <a:bodyPr/>
          <a:lstStyle/>
          <a:p>
            <a:pPr lvl="1" eaLnBrk="1" hangingPunct="1">
              <a:buFont typeface="Wingdings" pitchFamily="2" charset="2"/>
              <a:buNone/>
            </a:pPr>
            <a:r>
              <a:rPr lang="en-US" altLang="en-US" sz="2400" b="1" smtClean="0"/>
              <a:t>“Securing the cash”</a:t>
            </a:r>
          </a:p>
          <a:p>
            <a:pPr lvl="1" eaLnBrk="1" hangingPunct="1">
              <a:buFont typeface="Wingdings" pitchFamily="2" charset="2"/>
              <a:buNone/>
            </a:pPr>
            <a:endParaRPr lang="en-US" altLang="en-US" sz="2400" b="1" smtClean="0"/>
          </a:p>
          <a:p>
            <a:pPr lvl="1" eaLnBrk="1" hangingPunct="1">
              <a:buFont typeface="Wingdings" pitchFamily="2" charset="2"/>
              <a:buChar char="Ø"/>
            </a:pPr>
            <a:r>
              <a:rPr lang="en-US" altLang="en-US" sz="2000" smtClean="0"/>
              <a:t>How is the cash going to be secured?</a:t>
            </a:r>
          </a:p>
          <a:p>
            <a:pPr lvl="2" eaLnBrk="1" hangingPunct="1">
              <a:buFont typeface="Wingdings" pitchFamily="2" charset="2"/>
              <a:buChar char="Ø"/>
            </a:pPr>
            <a:r>
              <a:rPr lang="en-US" altLang="en-US" sz="2000" smtClean="0"/>
              <a:t>Overnight storage-Ideally your department has a safe close to the area where cash is collected.  All collected cash must be kept in safe at all times until deposited.  Access should be limited to supervisory and authorized personnel.</a:t>
            </a:r>
          </a:p>
          <a:p>
            <a:pPr lvl="1" eaLnBrk="1" hangingPunct="1">
              <a:buFont typeface="Wingdings" pitchFamily="2" charset="2"/>
              <a:buNone/>
            </a:pPr>
            <a:endParaRPr lang="en-US" altLang="en-US" sz="2400" smtClean="0"/>
          </a:p>
          <a:p>
            <a:pPr lvl="1" eaLnBrk="1" hangingPunct="1">
              <a:buFont typeface="Wingdings" pitchFamily="2" charset="2"/>
              <a:buNone/>
            </a:pPr>
            <a:endParaRPr lang="en-US" altLang="en-US" sz="2000" smtClean="0"/>
          </a:p>
        </p:txBody>
      </p:sp>
      <p:pic>
        <p:nvPicPr>
          <p:cNvPr id="17413"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money_sa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495800"/>
            <a:ext cx="1235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65568AA-A03F-4E84-9ADD-FA919D710963}" type="slidenum">
              <a:rPr lang="en-US" altLang="en-US" smtClean="0"/>
              <a:pPr eaLnBrk="1" hangingPunct="1"/>
              <a:t>16</a:t>
            </a:fld>
            <a:endParaRPr lang="en-US" altLang="en-US" smtClean="0"/>
          </a:p>
        </p:txBody>
      </p:sp>
      <p:sp>
        <p:nvSpPr>
          <p:cNvPr id="18435" name="Rectangle 2"/>
          <p:cNvSpPr>
            <a:spLocks noGrp="1" noChangeArrowheads="1"/>
          </p:cNvSpPr>
          <p:nvPr>
            <p:ph type="title"/>
          </p:nvPr>
        </p:nvSpPr>
        <p:spPr/>
        <p:txBody>
          <a:bodyPr/>
          <a:lstStyle/>
          <a:p>
            <a:pPr eaLnBrk="1" hangingPunct="1"/>
            <a:r>
              <a:rPr lang="en-US" altLang="en-US" b="1" smtClean="0"/>
              <a:t>Cash Handling</a:t>
            </a:r>
          </a:p>
        </p:txBody>
      </p:sp>
      <p:sp>
        <p:nvSpPr>
          <p:cNvPr id="18436" name="Rectangle 3"/>
          <p:cNvSpPr>
            <a:spLocks noGrp="1" noChangeArrowheads="1"/>
          </p:cNvSpPr>
          <p:nvPr>
            <p:ph type="body" idx="1"/>
          </p:nvPr>
        </p:nvSpPr>
        <p:spPr/>
        <p:txBody>
          <a:bodyPr/>
          <a:lstStyle/>
          <a:p>
            <a:pPr lvl="1" eaLnBrk="1" hangingPunct="1">
              <a:buFont typeface="Wingdings" pitchFamily="2" charset="2"/>
              <a:buNone/>
            </a:pPr>
            <a:r>
              <a:rPr lang="en-US" altLang="en-US" sz="1800" b="1" smtClean="0"/>
              <a:t>“Securing the cash”</a:t>
            </a:r>
          </a:p>
          <a:p>
            <a:pPr lvl="1" eaLnBrk="1" hangingPunct="1">
              <a:buFont typeface="Wingdings" pitchFamily="2" charset="2"/>
              <a:buNone/>
            </a:pPr>
            <a:endParaRPr lang="en-US" altLang="en-US" sz="1800" b="1" smtClean="0"/>
          </a:p>
          <a:p>
            <a:pPr lvl="1" eaLnBrk="1" hangingPunct="1">
              <a:buFont typeface="Wingdings" pitchFamily="2" charset="2"/>
              <a:buChar char="Ø"/>
            </a:pPr>
            <a:r>
              <a:rPr lang="en-US" altLang="en-US" sz="2000" smtClean="0"/>
              <a:t>What if your department does not have a safe for overnight cash storage?</a:t>
            </a:r>
          </a:p>
          <a:p>
            <a:pPr lvl="2" eaLnBrk="1" hangingPunct="1">
              <a:buFont typeface="Wingdings" pitchFamily="2" charset="2"/>
              <a:buChar char="Ø"/>
            </a:pPr>
            <a:r>
              <a:rPr lang="en-US" altLang="en-US" sz="2000" smtClean="0"/>
              <a:t>Department must have a cashbox with a lock and it must be in a secure drawer that locks.  Access is limited to supervisory and authorize personnel only.  </a:t>
            </a:r>
          </a:p>
          <a:p>
            <a:pPr lvl="1" eaLnBrk="1" hangingPunct="1">
              <a:buFont typeface="Wingdings" pitchFamily="2" charset="2"/>
              <a:buNone/>
            </a:pPr>
            <a:endParaRPr lang="en-US" altLang="en-US" sz="2000" smtClean="0"/>
          </a:p>
        </p:txBody>
      </p:sp>
      <p:pic>
        <p:nvPicPr>
          <p:cNvPr id="18437"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cbdy9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038600"/>
            <a:ext cx="3352800" cy="2438400"/>
          </a:xfrm>
          <a:prstGeom prst="rect">
            <a:avLst/>
          </a:prstGeom>
          <a:noFill/>
          <a:ln w="9525">
            <a:solidFill>
              <a:srgbClr val="0DD6E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36F2627-647A-4D50-B65F-441C252548AF}" type="slidenum">
              <a:rPr lang="en-US" altLang="en-US" smtClean="0"/>
              <a:pPr eaLnBrk="1" hangingPunct="1"/>
              <a:t>17</a:t>
            </a:fld>
            <a:endParaRPr lang="en-US" altLang="en-US" smtClean="0"/>
          </a:p>
        </p:txBody>
      </p:sp>
      <p:sp>
        <p:nvSpPr>
          <p:cNvPr id="19459" name="Rectangle 2"/>
          <p:cNvSpPr>
            <a:spLocks noGrp="1" noChangeArrowheads="1"/>
          </p:cNvSpPr>
          <p:nvPr>
            <p:ph type="title"/>
          </p:nvPr>
        </p:nvSpPr>
        <p:spPr/>
        <p:txBody>
          <a:bodyPr/>
          <a:lstStyle/>
          <a:p>
            <a:pPr eaLnBrk="1" hangingPunct="1"/>
            <a:r>
              <a:rPr lang="en-US" altLang="en-US" b="1" smtClean="0"/>
              <a:t>Cash Handling</a:t>
            </a:r>
          </a:p>
        </p:txBody>
      </p:sp>
      <p:sp>
        <p:nvSpPr>
          <p:cNvPr id="19460" name="Rectangle 3"/>
          <p:cNvSpPr>
            <a:spLocks noGrp="1" noChangeArrowheads="1"/>
          </p:cNvSpPr>
          <p:nvPr>
            <p:ph type="body" idx="1"/>
          </p:nvPr>
        </p:nvSpPr>
        <p:spPr/>
        <p:txBody>
          <a:bodyPr/>
          <a:lstStyle/>
          <a:p>
            <a:pPr lvl="1" eaLnBrk="1" hangingPunct="1">
              <a:buFont typeface="Wingdings" pitchFamily="2" charset="2"/>
              <a:buNone/>
            </a:pPr>
            <a:r>
              <a:rPr lang="en-US" altLang="en-US" b="1" smtClean="0"/>
              <a:t>“Securing the cash”</a:t>
            </a:r>
          </a:p>
          <a:p>
            <a:pPr lvl="1" eaLnBrk="1" hangingPunct="1">
              <a:buFont typeface="Wingdings" pitchFamily="2" charset="2"/>
              <a:buNone/>
            </a:pPr>
            <a:endParaRPr lang="en-US" altLang="en-US" sz="1800" b="1" smtClean="0"/>
          </a:p>
          <a:p>
            <a:pPr lvl="1" eaLnBrk="1" hangingPunct="1">
              <a:buFont typeface="Wingdings" pitchFamily="2" charset="2"/>
              <a:buChar char="Ø"/>
            </a:pPr>
            <a:r>
              <a:rPr lang="en-US" altLang="en-US" sz="2000" smtClean="0"/>
              <a:t>Whether your department uses a safe or a locked cashbox, it is very important to change the combination on a regular basis.  Change the combination at least once a year or when someone leaves your department.  </a:t>
            </a:r>
          </a:p>
          <a:p>
            <a:pPr lvl="1" eaLnBrk="1" hangingPunct="1">
              <a:buFont typeface="Wingdings" pitchFamily="2" charset="2"/>
              <a:buChar char="Ø"/>
            </a:pPr>
            <a:endParaRPr lang="en-US" altLang="en-US" sz="2000" smtClean="0"/>
          </a:p>
          <a:p>
            <a:pPr lvl="1" eaLnBrk="1" hangingPunct="1">
              <a:buFont typeface="Wingdings" pitchFamily="2" charset="2"/>
              <a:buChar char="Ø"/>
            </a:pPr>
            <a:r>
              <a:rPr lang="en-US" altLang="en-US" sz="2000" smtClean="0"/>
              <a:t>If you use keys to access the safe, cashbox, or a locked drawer, then make sure that the key is kept in a secure, secret place.</a:t>
            </a:r>
            <a:endParaRPr lang="en-US" altLang="en-US" sz="2000" b="1" smtClean="0"/>
          </a:p>
          <a:p>
            <a:pPr lvl="1" eaLnBrk="1" hangingPunct="1">
              <a:buFont typeface="Wingdings" pitchFamily="2" charset="2"/>
              <a:buNone/>
            </a:pPr>
            <a:endParaRPr lang="en-US" altLang="en-US" sz="2000" b="1" smtClean="0"/>
          </a:p>
        </p:txBody>
      </p:sp>
      <p:pic>
        <p:nvPicPr>
          <p:cNvPr id="19461"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89A6641-FA55-4F14-A599-28BCB835E134}" type="slidenum">
              <a:rPr lang="en-US" altLang="en-US" smtClean="0"/>
              <a:pPr eaLnBrk="1" hangingPunct="1"/>
              <a:t>18</a:t>
            </a:fld>
            <a:endParaRPr lang="en-US" altLang="en-US" smtClean="0"/>
          </a:p>
        </p:txBody>
      </p:sp>
      <p:sp>
        <p:nvSpPr>
          <p:cNvPr id="20483" name="Rectangle 2"/>
          <p:cNvSpPr>
            <a:spLocks noGrp="1" noChangeArrowheads="1"/>
          </p:cNvSpPr>
          <p:nvPr>
            <p:ph type="title"/>
          </p:nvPr>
        </p:nvSpPr>
        <p:spPr/>
        <p:txBody>
          <a:bodyPr/>
          <a:lstStyle/>
          <a:p>
            <a:pPr eaLnBrk="1" hangingPunct="1"/>
            <a:r>
              <a:rPr lang="en-US" altLang="en-US" b="1" smtClean="0"/>
              <a:t>Cash Handling</a:t>
            </a:r>
          </a:p>
        </p:txBody>
      </p:sp>
      <p:sp>
        <p:nvSpPr>
          <p:cNvPr id="20484" name="Rectangle 3"/>
          <p:cNvSpPr>
            <a:spLocks noGrp="1" noChangeArrowheads="1"/>
          </p:cNvSpPr>
          <p:nvPr>
            <p:ph type="body" idx="1"/>
          </p:nvPr>
        </p:nvSpPr>
        <p:spPr/>
        <p:txBody>
          <a:bodyPr/>
          <a:lstStyle/>
          <a:p>
            <a:pPr lvl="1" eaLnBrk="1" hangingPunct="1">
              <a:buFont typeface="Wingdings" pitchFamily="2" charset="2"/>
              <a:buNone/>
            </a:pPr>
            <a:r>
              <a:rPr lang="en-US" altLang="en-US" sz="2400" b="1" smtClean="0"/>
              <a:t>“Securing the cash”</a:t>
            </a:r>
          </a:p>
          <a:p>
            <a:pPr lvl="1" eaLnBrk="1" hangingPunct="1">
              <a:buFont typeface="Wingdings" pitchFamily="2" charset="2"/>
              <a:buNone/>
            </a:pPr>
            <a:endParaRPr lang="en-US" altLang="en-US" sz="1800" b="1" smtClean="0"/>
          </a:p>
          <a:p>
            <a:pPr lvl="1" eaLnBrk="1" hangingPunct="1">
              <a:buFont typeface="Wingdings" pitchFamily="2" charset="2"/>
              <a:buChar char="Ø"/>
            </a:pPr>
            <a:r>
              <a:rPr lang="en-US" altLang="en-US" sz="1800" smtClean="0"/>
              <a:t>Each person collecting cash should have their own money when making change is necessary.  </a:t>
            </a:r>
          </a:p>
          <a:p>
            <a:pPr lvl="1" eaLnBrk="1" hangingPunct="1">
              <a:buFont typeface="Wingdings" pitchFamily="2" charset="2"/>
              <a:buNone/>
            </a:pPr>
            <a:endParaRPr lang="en-US" altLang="en-US" sz="1800" smtClean="0"/>
          </a:p>
          <a:p>
            <a:pPr lvl="1" eaLnBrk="1" hangingPunct="1">
              <a:buFont typeface="Wingdings" pitchFamily="2" charset="2"/>
              <a:buChar char="Ø"/>
            </a:pPr>
            <a:r>
              <a:rPr lang="en-US" altLang="en-US" sz="1800" smtClean="0"/>
              <a:t>Cash must be kept in a secured cashbox or register drawer with limited access; only the person assigned should have access.</a:t>
            </a:r>
          </a:p>
          <a:p>
            <a:pPr lvl="1" eaLnBrk="1" hangingPunct="1">
              <a:buFont typeface="Wingdings" pitchFamily="2" charset="2"/>
              <a:buNone/>
            </a:pPr>
            <a:endParaRPr lang="en-US" altLang="en-US" sz="1800" smtClean="0"/>
          </a:p>
          <a:p>
            <a:pPr lvl="1" eaLnBrk="1" hangingPunct="1">
              <a:buFont typeface="Wingdings" pitchFamily="2" charset="2"/>
              <a:buChar char="Ø"/>
            </a:pPr>
            <a:r>
              <a:rPr lang="en-US" altLang="en-US" sz="1800" smtClean="0"/>
              <a:t>Cash must be counted at the end of the persons shift or before another employee comes on duty.</a:t>
            </a:r>
          </a:p>
          <a:p>
            <a:pPr lvl="1" eaLnBrk="1" hangingPunct="1">
              <a:buFont typeface="Wingdings" pitchFamily="2" charset="2"/>
              <a:buChar char="Ø"/>
            </a:pPr>
            <a:endParaRPr lang="en-US" altLang="en-US" sz="1800" smtClean="0"/>
          </a:p>
          <a:p>
            <a:pPr lvl="1" eaLnBrk="1" hangingPunct="1">
              <a:buFont typeface="Wingdings" pitchFamily="2" charset="2"/>
              <a:buChar char="Ø"/>
            </a:pPr>
            <a:r>
              <a:rPr lang="en-US" altLang="en-US" sz="1800" smtClean="0"/>
              <a:t>Discrepancies should be documented and resolved by cashier and supervisor must review and approve.</a:t>
            </a:r>
          </a:p>
        </p:txBody>
      </p:sp>
      <p:pic>
        <p:nvPicPr>
          <p:cNvPr id="20485"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FF1EB9F-FB52-42CE-A5EB-BF64D17988FA}" type="slidenum">
              <a:rPr lang="en-US" altLang="en-US" smtClean="0"/>
              <a:pPr eaLnBrk="1" hangingPunct="1"/>
              <a:t>19</a:t>
            </a:fld>
            <a:endParaRPr lang="en-US" altLang="en-US" smtClean="0"/>
          </a:p>
        </p:txBody>
      </p:sp>
      <p:sp>
        <p:nvSpPr>
          <p:cNvPr id="21507" name="Rectangle 2"/>
          <p:cNvSpPr>
            <a:spLocks noGrp="1" noChangeArrowheads="1"/>
          </p:cNvSpPr>
          <p:nvPr>
            <p:ph type="title"/>
          </p:nvPr>
        </p:nvSpPr>
        <p:spPr/>
        <p:txBody>
          <a:bodyPr/>
          <a:lstStyle/>
          <a:p>
            <a:pPr eaLnBrk="1" hangingPunct="1"/>
            <a:r>
              <a:rPr lang="en-US" altLang="en-US" b="1" smtClean="0"/>
              <a:t>Cash Handling</a:t>
            </a:r>
          </a:p>
        </p:txBody>
      </p:sp>
      <p:sp>
        <p:nvSpPr>
          <p:cNvPr id="21508" name="Rectangle 3"/>
          <p:cNvSpPr>
            <a:spLocks noGrp="1" noChangeArrowheads="1"/>
          </p:cNvSpPr>
          <p:nvPr>
            <p:ph type="body" idx="1"/>
          </p:nvPr>
        </p:nvSpPr>
        <p:spPr/>
        <p:txBody>
          <a:bodyPr/>
          <a:lstStyle/>
          <a:p>
            <a:pPr lvl="1" eaLnBrk="1" hangingPunct="1">
              <a:buFont typeface="Wingdings" pitchFamily="2" charset="2"/>
              <a:buNone/>
            </a:pPr>
            <a:r>
              <a:rPr lang="en-US" altLang="en-US" sz="2400" b="1" smtClean="0"/>
              <a:t>“The deposit”</a:t>
            </a:r>
          </a:p>
          <a:p>
            <a:pPr lvl="1" eaLnBrk="1" hangingPunct="1">
              <a:buFont typeface="Wingdings" pitchFamily="2" charset="2"/>
              <a:buChar char="Ø"/>
            </a:pPr>
            <a:r>
              <a:rPr lang="en-US" altLang="en-US" sz="1800" smtClean="0"/>
              <a:t>Who is going to prepare the deposit?</a:t>
            </a:r>
          </a:p>
          <a:p>
            <a:pPr lvl="2" eaLnBrk="1" hangingPunct="1">
              <a:buFont typeface="Wingdings" pitchFamily="2" charset="2"/>
              <a:buChar char="Ø"/>
            </a:pPr>
            <a:r>
              <a:rPr lang="en-US" altLang="en-US" sz="1800" smtClean="0"/>
              <a:t>Deposit must be prepared by someone who didn’t collect the cash or open the mail.  If that is not possible then it must be reviewed by someone other than the preparer.  </a:t>
            </a:r>
          </a:p>
          <a:p>
            <a:pPr lvl="2" eaLnBrk="1" hangingPunct="1">
              <a:buFont typeface="Wingdings" pitchFamily="2" charset="2"/>
              <a:buChar char="Ø"/>
            </a:pPr>
            <a:endParaRPr lang="en-US" altLang="en-US" sz="1400" smtClean="0"/>
          </a:p>
          <a:p>
            <a:pPr lvl="2" eaLnBrk="1" hangingPunct="1">
              <a:buFont typeface="Wingdings" pitchFamily="2" charset="2"/>
              <a:buChar char="Ø"/>
            </a:pPr>
            <a:r>
              <a:rPr lang="en-US" altLang="en-US" sz="1800" smtClean="0"/>
              <a:t>Hand deliver the deposit to the Bursar’s Office. (Never, use interoffice mail for deposits)</a:t>
            </a:r>
          </a:p>
          <a:p>
            <a:pPr lvl="2" eaLnBrk="1" hangingPunct="1">
              <a:buFont typeface="Wingdings" pitchFamily="2" charset="2"/>
              <a:buChar char="Ø"/>
            </a:pPr>
            <a:endParaRPr lang="en-US" altLang="en-US" sz="1400" smtClean="0"/>
          </a:p>
          <a:p>
            <a:pPr lvl="2" eaLnBrk="1" hangingPunct="1">
              <a:buFont typeface="Wingdings" pitchFamily="2" charset="2"/>
              <a:buChar char="Ø"/>
            </a:pPr>
            <a:r>
              <a:rPr lang="en-US" altLang="en-US" sz="1800" smtClean="0"/>
              <a:t>You should make deposits daily even if it’s a small amount.  Deposits should never be held longer than five days.</a:t>
            </a:r>
          </a:p>
          <a:p>
            <a:pPr lvl="3" eaLnBrk="1" hangingPunct="1">
              <a:buFont typeface="Wingdings" pitchFamily="2" charset="2"/>
              <a:buChar char="Ø"/>
            </a:pPr>
            <a:r>
              <a:rPr lang="en-US" altLang="en-US" sz="1200" smtClean="0"/>
              <a:t>Document reason for delay.</a:t>
            </a:r>
          </a:p>
          <a:p>
            <a:pPr lvl="3" eaLnBrk="1" hangingPunct="1">
              <a:buFont typeface="Wingdings" pitchFamily="2" charset="2"/>
              <a:buChar char="Ø"/>
            </a:pPr>
            <a:endParaRPr lang="en-US" altLang="en-US" sz="1200" smtClean="0"/>
          </a:p>
          <a:p>
            <a:pPr lvl="2" eaLnBrk="1" hangingPunct="1">
              <a:buFont typeface="Wingdings" pitchFamily="2" charset="2"/>
              <a:buChar char="Ø"/>
            </a:pPr>
            <a:r>
              <a:rPr lang="en-US" altLang="en-US" sz="1800" b="1" smtClean="0"/>
              <a:t>THIS IS AN AUDIT ISSUE</a:t>
            </a:r>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1509"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5CE9355-BF36-4738-8E71-4ECBD57588F4}" type="slidenum">
              <a:rPr lang="en-US" altLang="en-US" smtClean="0"/>
              <a:pPr eaLnBrk="1" hangingPunct="1"/>
              <a:t>2</a:t>
            </a:fld>
            <a:endParaRPr lang="en-US" altLang="en-US" smtClean="0"/>
          </a:p>
        </p:txBody>
      </p:sp>
      <p:sp>
        <p:nvSpPr>
          <p:cNvPr id="4099" name="Rectangle 2"/>
          <p:cNvSpPr>
            <a:spLocks noGrp="1" noChangeArrowheads="1"/>
          </p:cNvSpPr>
          <p:nvPr>
            <p:ph type="title"/>
          </p:nvPr>
        </p:nvSpPr>
        <p:spPr/>
        <p:txBody>
          <a:bodyPr/>
          <a:lstStyle/>
          <a:p>
            <a:pPr eaLnBrk="1" hangingPunct="1"/>
            <a:r>
              <a:rPr lang="en-US" altLang="en-US" b="1" smtClean="0"/>
              <a:t>Cash Handling</a:t>
            </a:r>
          </a:p>
        </p:txBody>
      </p:sp>
      <p:sp>
        <p:nvSpPr>
          <p:cNvPr id="4100" name="Rectangle 3"/>
          <p:cNvSpPr>
            <a:spLocks noGrp="1" noChangeArrowheads="1"/>
          </p:cNvSpPr>
          <p:nvPr>
            <p:ph type="body" idx="1"/>
          </p:nvPr>
        </p:nvSpPr>
        <p:spPr/>
        <p:txBody>
          <a:bodyPr/>
          <a:lstStyle/>
          <a:p>
            <a:pPr algn="ctr" eaLnBrk="1" hangingPunct="1">
              <a:buFont typeface="Wingdings" pitchFamily="2" charset="2"/>
              <a:buNone/>
            </a:pPr>
            <a:r>
              <a:rPr lang="en-US" altLang="en-US" sz="2800" b="1" smtClean="0"/>
              <a:t>OBJECTIVES</a:t>
            </a:r>
          </a:p>
          <a:p>
            <a:pPr algn="ctr" eaLnBrk="1" hangingPunct="1">
              <a:buFont typeface="Wingdings" pitchFamily="2" charset="2"/>
              <a:buNone/>
            </a:pPr>
            <a:endParaRPr lang="en-US" altLang="en-US" sz="2400" b="1" smtClean="0"/>
          </a:p>
          <a:p>
            <a:pPr eaLnBrk="1" hangingPunct="1">
              <a:buFont typeface="Wingdings" pitchFamily="2" charset="2"/>
              <a:buChar char="Ø"/>
            </a:pPr>
            <a:r>
              <a:rPr lang="en-US" altLang="en-US" sz="2400" smtClean="0"/>
              <a:t>Understand the principles of good cash handling</a:t>
            </a:r>
          </a:p>
          <a:p>
            <a:pPr eaLnBrk="1" hangingPunct="1">
              <a:buFont typeface="Wingdings" pitchFamily="2" charset="2"/>
              <a:buChar char="Ø"/>
            </a:pPr>
            <a:endParaRPr lang="en-US" altLang="en-US" sz="2400" smtClean="0"/>
          </a:p>
          <a:p>
            <a:pPr eaLnBrk="1" hangingPunct="1">
              <a:buFont typeface="Wingdings" pitchFamily="2" charset="2"/>
              <a:buChar char="Ø"/>
            </a:pPr>
            <a:r>
              <a:rPr lang="en-US" altLang="en-US" sz="2400" smtClean="0"/>
              <a:t>Know the types of deposits</a:t>
            </a:r>
          </a:p>
          <a:p>
            <a:pPr eaLnBrk="1" hangingPunct="1">
              <a:buFont typeface="Wingdings" pitchFamily="2" charset="2"/>
              <a:buChar char="Ø"/>
            </a:pPr>
            <a:endParaRPr lang="en-US" altLang="en-US" sz="2400" smtClean="0"/>
          </a:p>
          <a:p>
            <a:pPr eaLnBrk="1" hangingPunct="1">
              <a:buFont typeface="Wingdings" pitchFamily="2" charset="2"/>
              <a:buChar char="Ø"/>
            </a:pPr>
            <a:r>
              <a:rPr lang="en-US" altLang="en-US" sz="2400" smtClean="0"/>
              <a:t>Follow CSU cash handling policies and procedures</a:t>
            </a:r>
          </a:p>
          <a:p>
            <a:pPr lvl="1" eaLnBrk="1" hangingPunct="1">
              <a:buFont typeface="Wingdings" pitchFamily="2" charset="2"/>
              <a:buChar char="Ø"/>
            </a:pPr>
            <a:endParaRPr lang="en-US" altLang="en-US" sz="2000" smtClean="0"/>
          </a:p>
          <a:p>
            <a:pPr lvl="1" eaLnBrk="1" hangingPunct="1"/>
            <a:endParaRPr lang="en-US" altLang="en-US" sz="2000" smtClean="0"/>
          </a:p>
        </p:txBody>
      </p:sp>
      <p:pic>
        <p:nvPicPr>
          <p:cNvPr id="4101"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1D7C8D7-7D1C-42C9-9614-F324E35BCE45}" type="slidenum">
              <a:rPr lang="en-US" altLang="en-US" smtClean="0"/>
              <a:pPr eaLnBrk="1" hangingPunct="1"/>
              <a:t>20</a:t>
            </a:fld>
            <a:endParaRPr lang="en-US" altLang="en-US" smtClean="0"/>
          </a:p>
        </p:txBody>
      </p:sp>
      <p:sp>
        <p:nvSpPr>
          <p:cNvPr id="22531" name="Rectangle 2"/>
          <p:cNvSpPr>
            <a:spLocks noGrp="1" noChangeArrowheads="1"/>
          </p:cNvSpPr>
          <p:nvPr>
            <p:ph type="title"/>
          </p:nvPr>
        </p:nvSpPr>
        <p:spPr/>
        <p:txBody>
          <a:bodyPr/>
          <a:lstStyle/>
          <a:p>
            <a:pPr eaLnBrk="1" hangingPunct="1"/>
            <a:r>
              <a:rPr lang="en-US" altLang="en-US" b="1" smtClean="0"/>
              <a:t>Cash Handling</a:t>
            </a:r>
          </a:p>
        </p:txBody>
      </p:sp>
      <p:sp>
        <p:nvSpPr>
          <p:cNvPr id="22532" name="Rectangle 3"/>
          <p:cNvSpPr>
            <a:spLocks noGrp="1" noChangeArrowheads="1"/>
          </p:cNvSpPr>
          <p:nvPr>
            <p:ph type="body" idx="1"/>
          </p:nvPr>
        </p:nvSpPr>
        <p:spPr/>
        <p:txBody>
          <a:bodyPr/>
          <a:lstStyle/>
          <a:p>
            <a:pPr lvl="1" eaLnBrk="1" hangingPunct="1">
              <a:buFont typeface="Wingdings" pitchFamily="2" charset="2"/>
              <a:buNone/>
            </a:pPr>
            <a:r>
              <a:rPr lang="en-US" altLang="en-US" sz="2400" b="1" smtClean="0"/>
              <a:t>“The deposit”</a:t>
            </a:r>
          </a:p>
          <a:p>
            <a:pPr lvl="1" eaLnBrk="1" hangingPunct="1">
              <a:buFont typeface="Wingdings" pitchFamily="2" charset="2"/>
              <a:buNone/>
            </a:pPr>
            <a:endParaRPr lang="en-US" altLang="en-US" sz="1200" b="1" smtClean="0"/>
          </a:p>
          <a:p>
            <a:pPr lvl="1" eaLnBrk="1" hangingPunct="1">
              <a:buFont typeface="Wingdings" pitchFamily="2" charset="2"/>
              <a:buChar char="Ø"/>
            </a:pPr>
            <a:r>
              <a:rPr lang="en-US" altLang="en-US" sz="1800" smtClean="0"/>
              <a:t>Preparing the deposit</a:t>
            </a:r>
          </a:p>
          <a:p>
            <a:pPr lvl="2" eaLnBrk="1" hangingPunct="1">
              <a:buFont typeface="Wingdings" pitchFamily="2" charset="2"/>
              <a:buChar char="Ø"/>
            </a:pPr>
            <a:r>
              <a:rPr lang="en-US" altLang="en-US" sz="1400" smtClean="0"/>
              <a:t>Most departments can use the Miscellaneous Deposit Form found on the Bursar’s Webpage.  (The deposit form is user friendly and downloadable for easy use).</a:t>
            </a:r>
          </a:p>
          <a:p>
            <a:pPr lvl="2" eaLnBrk="1" hangingPunct="1">
              <a:buFont typeface="Wingdings" pitchFamily="2" charset="2"/>
              <a:buChar char="Ø"/>
            </a:pPr>
            <a:r>
              <a:rPr lang="en-US" altLang="en-US" sz="1400" smtClean="0"/>
              <a:t>All deposits must be separated by Cash, Checks, and Credit Cards</a:t>
            </a:r>
          </a:p>
          <a:p>
            <a:pPr lvl="2" eaLnBrk="1" hangingPunct="1">
              <a:buFont typeface="Wingdings" pitchFamily="2" charset="2"/>
              <a:buChar char="Ø"/>
            </a:pPr>
            <a:r>
              <a:rPr lang="en-US" altLang="en-US" sz="1400" smtClean="0"/>
              <a:t>Signed credit card slips should accompany the credit card close out and the detail breakdown.</a:t>
            </a:r>
          </a:p>
          <a:p>
            <a:pPr lvl="2" eaLnBrk="1" hangingPunct="1">
              <a:buFont typeface="Wingdings" pitchFamily="2" charset="2"/>
              <a:buChar char="Ø"/>
            </a:pPr>
            <a:r>
              <a:rPr lang="en-US" altLang="en-US" sz="1400" smtClean="0"/>
              <a:t>Two adding machine tapes must accompany each form of currency.</a:t>
            </a:r>
          </a:p>
          <a:p>
            <a:pPr lvl="2" eaLnBrk="1" hangingPunct="1">
              <a:buFont typeface="Wingdings" pitchFamily="2" charset="2"/>
              <a:buChar char="Ø"/>
            </a:pPr>
            <a:r>
              <a:rPr lang="en-US" altLang="en-US" sz="1400" smtClean="0"/>
              <a:t>If you have a Detail Code for your department enter it on the line.  If no detail code, you must include the entire account string.</a:t>
            </a:r>
          </a:p>
          <a:p>
            <a:pPr lvl="2" eaLnBrk="1" hangingPunct="1">
              <a:buFont typeface="Wingdings" pitchFamily="2" charset="2"/>
              <a:buNone/>
            </a:pPr>
            <a:r>
              <a:rPr lang="en-US" altLang="en-US" sz="1400" smtClean="0"/>
              <a:t>	FUND, PROG, CLASS, DEPT, AND ACCT</a:t>
            </a:r>
          </a:p>
          <a:p>
            <a:pPr lvl="2" eaLnBrk="1" hangingPunct="1">
              <a:buFont typeface="Wingdings" pitchFamily="2" charset="2"/>
              <a:buChar char="Ø"/>
            </a:pPr>
            <a:r>
              <a:rPr lang="en-US" altLang="en-US" sz="1400" smtClean="0"/>
              <a:t>All checks and money orders must be stamped “for deposit only”</a:t>
            </a:r>
          </a:p>
          <a:p>
            <a:pPr lvl="2" eaLnBrk="1" hangingPunct="1">
              <a:buFont typeface="Wingdings" pitchFamily="2" charset="2"/>
              <a:buChar char="Ø"/>
            </a:pPr>
            <a:r>
              <a:rPr lang="en-US" altLang="en-US" sz="1400" smtClean="0"/>
              <a:t>Sign and Date the deposit</a:t>
            </a:r>
          </a:p>
          <a:p>
            <a:pPr lvl="2" eaLnBrk="1" hangingPunct="1">
              <a:buFont typeface="Wingdings" pitchFamily="2" charset="2"/>
              <a:buChar char="Ø"/>
            </a:pPr>
            <a:r>
              <a:rPr lang="en-US" altLang="en-US" sz="1400" smtClean="0"/>
              <a:t>Put loose change in an envelope</a:t>
            </a:r>
          </a:p>
          <a:p>
            <a:pPr lvl="2" eaLnBrk="1" hangingPunct="1">
              <a:buFont typeface="Wingdings" pitchFamily="2" charset="2"/>
              <a:buChar char="Ø"/>
            </a:pPr>
            <a:r>
              <a:rPr lang="en-US" altLang="en-US" sz="1400" smtClean="0"/>
              <a:t>Make sure you keep a copy of transactions</a:t>
            </a:r>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2533"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E8B0431-F1A4-49F9-9165-6E598A67C0C2}" type="slidenum">
              <a:rPr lang="en-US" altLang="en-US" smtClean="0"/>
              <a:pPr eaLnBrk="1" hangingPunct="1"/>
              <a:t>21</a:t>
            </a:fld>
            <a:endParaRPr lang="en-US" altLang="en-US" smtClean="0"/>
          </a:p>
        </p:txBody>
      </p:sp>
      <p:sp>
        <p:nvSpPr>
          <p:cNvPr id="23555" name="Rectangle 2"/>
          <p:cNvSpPr>
            <a:spLocks noGrp="1" noChangeArrowheads="1"/>
          </p:cNvSpPr>
          <p:nvPr>
            <p:ph type="title"/>
          </p:nvPr>
        </p:nvSpPr>
        <p:spPr/>
        <p:txBody>
          <a:bodyPr/>
          <a:lstStyle/>
          <a:p>
            <a:pPr eaLnBrk="1" hangingPunct="1"/>
            <a:r>
              <a:rPr lang="en-US" altLang="en-US" b="1" smtClean="0"/>
              <a:t>Cash Handling</a:t>
            </a:r>
          </a:p>
        </p:txBody>
      </p:sp>
      <p:sp>
        <p:nvSpPr>
          <p:cNvPr id="23556" name="Rectangle 3"/>
          <p:cNvSpPr>
            <a:spLocks noGrp="1" noChangeArrowheads="1"/>
          </p:cNvSpPr>
          <p:nvPr>
            <p:ph type="body" idx="1"/>
          </p:nvPr>
        </p:nvSpPr>
        <p:spPr/>
        <p:txBody>
          <a:bodyPr/>
          <a:lstStyle/>
          <a:p>
            <a:pPr lvl="1" algn="ctr" eaLnBrk="1" hangingPunct="1">
              <a:buFont typeface="Wingdings" pitchFamily="2" charset="2"/>
              <a:buNone/>
            </a:pPr>
            <a:r>
              <a:rPr lang="en-US" altLang="en-US" sz="2000" b="1" smtClean="0"/>
              <a:t>Reconciling</a:t>
            </a:r>
          </a:p>
          <a:p>
            <a:pPr lvl="1" eaLnBrk="1" hangingPunct="1">
              <a:buFont typeface="Wingdings" pitchFamily="2" charset="2"/>
              <a:buNone/>
            </a:pPr>
            <a:endParaRPr lang="en-US" altLang="en-US" sz="1200" b="1" smtClean="0"/>
          </a:p>
          <a:p>
            <a:pPr lvl="1" eaLnBrk="1" hangingPunct="1">
              <a:buFont typeface="Wingdings" pitchFamily="2" charset="2"/>
              <a:buChar char="Ø"/>
            </a:pPr>
            <a:r>
              <a:rPr lang="en-US" altLang="en-US" sz="1800" smtClean="0"/>
              <a:t>Verify the processing or recording of transactions to ensure that all transactions are complete, authorized, recorded, and deposited timely.</a:t>
            </a:r>
          </a:p>
          <a:p>
            <a:pPr lvl="1" eaLnBrk="1" hangingPunct="1">
              <a:buFont typeface="Wingdings" pitchFamily="2" charset="2"/>
              <a:buChar char="Ø"/>
            </a:pPr>
            <a:endParaRPr lang="en-US" altLang="en-US" sz="1800" smtClean="0"/>
          </a:p>
          <a:p>
            <a:pPr lvl="1" eaLnBrk="1" hangingPunct="1">
              <a:buFont typeface="Wingdings" pitchFamily="2" charset="2"/>
              <a:buChar char="Ø"/>
            </a:pPr>
            <a:r>
              <a:rPr lang="en-US" altLang="en-US" sz="1800" smtClean="0"/>
              <a:t>Please resolve all discrepancies, sign and date reconciled records.</a:t>
            </a:r>
          </a:p>
          <a:p>
            <a:pPr lvl="1" eaLnBrk="1" hangingPunct="1">
              <a:buFont typeface="Wingdings" pitchFamily="2" charset="2"/>
              <a:buChar char="Ø"/>
            </a:pPr>
            <a:endParaRPr lang="en-US" altLang="en-US" sz="1800" smtClean="0"/>
          </a:p>
          <a:p>
            <a:pPr lvl="1" eaLnBrk="1" hangingPunct="1">
              <a:buFont typeface="Wingdings" pitchFamily="2" charset="2"/>
              <a:buChar char="Ø"/>
            </a:pPr>
            <a:r>
              <a:rPr lang="en-US" altLang="en-US" sz="1800" smtClean="0"/>
              <a:t>The person who reconciles, should not receive cash or make deposit.  (If that is not possible the supervisor must review all deposits.)</a:t>
            </a:r>
          </a:p>
          <a:p>
            <a:pPr lvl="1"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3557"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A4781CD-6082-46C4-920C-625A4BBE1C0D}" type="slidenum">
              <a:rPr lang="en-US" altLang="en-US" smtClean="0"/>
              <a:pPr eaLnBrk="1" hangingPunct="1"/>
              <a:t>22</a:t>
            </a:fld>
            <a:endParaRPr lang="en-US" altLang="en-US" smtClean="0"/>
          </a:p>
        </p:txBody>
      </p:sp>
      <p:sp>
        <p:nvSpPr>
          <p:cNvPr id="24579" name="Rectangle 2"/>
          <p:cNvSpPr>
            <a:spLocks noGrp="1" noChangeArrowheads="1"/>
          </p:cNvSpPr>
          <p:nvPr>
            <p:ph type="title"/>
          </p:nvPr>
        </p:nvSpPr>
        <p:spPr/>
        <p:txBody>
          <a:bodyPr/>
          <a:lstStyle/>
          <a:p>
            <a:pPr eaLnBrk="1" hangingPunct="1"/>
            <a:r>
              <a:rPr lang="en-US" altLang="en-US" b="1" smtClean="0"/>
              <a:t>Cash Handling</a:t>
            </a:r>
          </a:p>
        </p:txBody>
      </p:sp>
      <p:sp>
        <p:nvSpPr>
          <p:cNvPr id="24580" name="Rectangle 3"/>
          <p:cNvSpPr>
            <a:spLocks noGrp="1" noChangeArrowheads="1"/>
          </p:cNvSpPr>
          <p:nvPr>
            <p:ph type="body" idx="1"/>
          </p:nvPr>
        </p:nvSpPr>
        <p:spPr/>
        <p:txBody>
          <a:bodyPr/>
          <a:lstStyle/>
          <a:p>
            <a:pPr lvl="1" algn="ctr" eaLnBrk="1" hangingPunct="1">
              <a:buFont typeface="Wingdings" pitchFamily="2" charset="2"/>
              <a:buNone/>
            </a:pPr>
            <a:r>
              <a:rPr lang="en-US" altLang="en-US" sz="2000" b="1" smtClean="0"/>
              <a:t>Management Responsibilities</a:t>
            </a:r>
          </a:p>
          <a:p>
            <a:pPr lvl="1" eaLnBrk="1" hangingPunct="1">
              <a:buFont typeface="Wingdings" pitchFamily="2" charset="2"/>
              <a:buChar char="Ø"/>
            </a:pPr>
            <a:endParaRPr lang="en-US" altLang="en-US" sz="1600" smtClean="0"/>
          </a:p>
          <a:p>
            <a:pPr lvl="1" eaLnBrk="1" hangingPunct="1">
              <a:buFont typeface="Wingdings" pitchFamily="2" charset="2"/>
              <a:buChar char="Ø"/>
            </a:pPr>
            <a:r>
              <a:rPr lang="en-US" altLang="en-US" sz="1800" smtClean="0"/>
              <a:t>Establish an effective internal control system</a:t>
            </a:r>
          </a:p>
          <a:p>
            <a:pPr lvl="1" eaLnBrk="1" hangingPunct="1">
              <a:buFont typeface="Wingdings" pitchFamily="2" charset="2"/>
              <a:buChar char="Ø"/>
            </a:pPr>
            <a:endParaRPr lang="en-US" altLang="en-US" sz="1800" smtClean="0"/>
          </a:p>
          <a:p>
            <a:pPr lvl="1" eaLnBrk="1" hangingPunct="1">
              <a:buFont typeface="Wingdings" pitchFamily="2" charset="2"/>
              <a:buChar char="Ø"/>
            </a:pPr>
            <a:r>
              <a:rPr lang="en-US" altLang="en-US" sz="1800" smtClean="0"/>
              <a:t>Delegate responsibility for cash handling duties, maintain proper segregation of duties</a:t>
            </a:r>
          </a:p>
          <a:p>
            <a:pPr lvl="1" eaLnBrk="1" hangingPunct="1">
              <a:buFont typeface="Wingdings" pitchFamily="2" charset="2"/>
              <a:buChar char="Ø"/>
            </a:pPr>
            <a:endParaRPr lang="en-US" altLang="en-US" sz="1800" smtClean="0"/>
          </a:p>
          <a:p>
            <a:pPr lvl="1" eaLnBrk="1" hangingPunct="1">
              <a:buFont typeface="Wingdings" pitchFamily="2" charset="2"/>
              <a:buChar char="Ø"/>
            </a:pPr>
            <a:r>
              <a:rPr lang="en-US" altLang="en-US" sz="1800" smtClean="0"/>
              <a:t>Require that staff handling cash be properly trained &amp; follow all of the University’s policies and procedures</a:t>
            </a:r>
          </a:p>
          <a:p>
            <a:pPr lvl="1" eaLnBrk="1" hangingPunct="1">
              <a:buFont typeface="Wingdings" pitchFamily="2" charset="2"/>
              <a:buChar char="Ø"/>
            </a:pPr>
            <a:endParaRPr lang="en-US" altLang="en-US" sz="1800" smtClean="0"/>
          </a:p>
          <a:p>
            <a:pPr lvl="1" eaLnBrk="1" hangingPunct="1">
              <a:buFont typeface="Wingdings" pitchFamily="2" charset="2"/>
              <a:buChar char="Ø"/>
            </a:pPr>
            <a:r>
              <a:rPr lang="en-US" altLang="en-US" sz="1800" smtClean="0"/>
              <a:t>Review receipts and reconciliations on a regular basis, then initial (or sign) and date documentation reviewed</a:t>
            </a:r>
          </a:p>
          <a:p>
            <a:pPr lvl="1" eaLnBrk="1" hangingPunct="1">
              <a:buFont typeface="Wingdings" pitchFamily="2" charset="2"/>
              <a:buChar char="Ø"/>
            </a:pPr>
            <a:endParaRPr lang="en-US" altLang="en-US" sz="1800" smtClean="0"/>
          </a:p>
          <a:p>
            <a:pPr lvl="1" algn="ctr"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a:p>
            <a:pPr lvl="1"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4581"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DE60AF7-2D4E-4BBB-9202-31A71451D626}" type="slidenum">
              <a:rPr lang="en-US" altLang="en-US" smtClean="0"/>
              <a:pPr eaLnBrk="1" hangingPunct="1"/>
              <a:t>23</a:t>
            </a:fld>
            <a:endParaRPr lang="en-US" altLang="en-US" smtClean="0"/>
          </a:p>
        </p:txBody>
      </p:sp>
      <p:sp>
        <p:nvSpPr>
          <p:cNvPr id="25603" name="Rectangle 2"/>
          <p:cNvSpPr>
            <a:spLocks noGrp="1" noChangeArrowheads="1"/>
          </p:cNvSpPr>
          <p:nvPr>
            <p:ph type="title"/>
          </p:nvPr>
        </p:nvSpPr>
        <p:spPr/>
        <p:txBody>
          <a:bodyPr/>
          <a:lstStyle/>
          <a:p>
            <a:pPr eaLnBrk="1" hangingPunct="1"/>
            <a:r>
              <a:rPr lang="en-US" altLang="en-US" b="1" smtClean="0"/>
              <a:t>Cash Handling</a:t>
            </a:r>
          </a:p>
        </p:txBody>
      </p:sp>
      <p:sp>
        <p:nvSpPr>
          <p:cNvPr id="25604" name="Rectangle 3"/>
          <p:cNvSpPr>
            <a:spLocks noGrp="1" noChangeArrowheads="1"/>
          </p:cNvSpPr>
          <p:nvPr>
            <p:ph type="body" idx="1"/>
          </p:nvPr>
        </p:nvSpPr>
        <p:spPr/>
        <p:txBody>
          <a:bodyPr/>
          <a:lstStyle/>
          <a:p>
            <a:pPr lvl="1" algn="ctr" eaLnBrk="1" hangingPunct="1">
              <a:buFont typeface="Wingdings" pitchFamily="2" charset="2"/>
              <a:buNone/>
            </a:pPr>
            <a:r>
              <a:rPr lang="en-US" altLang="en-US" sz="2400" b="1" smtClean="0"/>
              <a:t>Management Review</a:t>
            </a:r>
          </a:p>
          <a:p>
            <a:pPr lvl="1" eaLnBrk="1" hangingPunct="1">
              <a:buFont typeface="Wingdings" pitchFamily="2" charset="2"/>
              <a:buChar char="Ø"/>
            </a:pPr>
            <a:endParaRPr lang="en-US" altLang="en-US" sz="1600" smtClean="0"/>
          </a:p>
          <a:p>
            <a:pPr lvl="1" eaLnBrk="1" hangingPunct="1">
              <a:buFont typeface="Wingdings" pitchFamily="2" charset="2"/>
              <a:buChar char="Ø"/>
            </a:pPr>
            <a:r>
              <a:rPr lang="en-US" altLang="en-US" sz="2000" smtClean="0"/>
              <a:t>No matter who is collecting, depositing, and reconciling, Management is ultimately accountable</a:t>
            </a:r>
          </a:p>
          <a:p>
            <a:pPr lvl="2" eaLnBrk="1" hangingPunct="1">
              <a:buFont typeface="Wingdings" pitchFamily="2" charset="2"/>
              <a:buChar char="Ø"/>
            </a:pPr>
            <a:r>
              <a:rPr lang="en-US" altLang="en-US" sz="1800" smtClean="0"/>
              <a:t>It is management’s responsibility to regularly review the reconciliation process to assure timeliness, accuracy and resolution of all outstanding issues.</a:t>
            </a:r>
          </a:p>
          <a:p>
            <a:pPr lvl="2" eaLnBrk="1" hangingPunct="1">
              <a:buFont typeface="Wingdings" pitchFamily="2" charset="2"/>
              <a:buChar char="Ø"/>
            </a:pPr>
            <a:endParaRPr lang="en-US" altLang="en-US" sz="1400" smtClean="0"/>
          </a:p>
          <a:p>
            <a:pPr lvl="1"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5605"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FBEA401-22A6-4CF0-90EB-FC1F5135D2AB}" type="slidenum">
              <a:rPr lang="en-US" altLang="en-US" smtClean="0"/>
              <a:pPr eaLnBrk="1" hangingPunct="1"/>
              <a:t>24</a:t>
            </a:fld>
            <a:endParaRPr lang="en-US" altLang="en-US" smtClean="0"/>
          </a:p>
        </p:txBody>
      </p:sp>
      <p:sp>
        <p:nvSpPr>
          <p:cNvPr id="26627" name="Rectangle 2"/>
          <p:cNvSpPr>
            <a:spLocks noGrp="1" noChangeArrowheads="1"/>
          </p:cNvSpPr>
          <p:nvPr>
            <p:ph type="title"/>
          </p:nvPr>
        </p:nvSpPr>
        <p:spPr/>
        <p:txBody>
          <a:bodyPr/>
          <a:lstStyle/>
          <a:p>
            <a:pPr eaLnBrk="1" hangingPunct="1"/>
            <a:r>
              <a:rPr lang="en-US" altLang="en-US" b="1" smtClean="0"/>
              <a:t>Cash Handling</a:t>
            </a:r>
          </a:p>
        </p:txBody>
      </p:sp>
      <p:sp>
        <p:nvSpPr>
          <p:cNvPr id="26628" name="Rectangle 3"/>
          <p:cNvSpPr>
            <a:spLocks noGrp="1" noChangeArrowheads="1"/>
          </p:cNvSpPr>
          <p:nvPr>
            <p:ph type="body" idx="1"/>
          </p:nvPr>
        </p:nvSpPr>
        <p:spPr/>
        <p:txBody>
          <a:bodyPr/>
          <a:lstStyle/>
          <a:p>
            <a:pPr lvl="1" algn="ctr" eaLnBrk="1" hangingPunct="1">
              <a:buFont typeface="Wingdings" pitchFamily="2" charset="2"/>
              <a:buNone/>
            </a:pPr>
            <a:r>
              <a:rPr lang="en-US" altLang="en-US" sz="2400" b="1" smtClean="0"/>
              <a:t>Keeping Records and Record Retention</a:t>
            </a:r>
          </a:p>
          <a:p>
            <a:pPr lvl="1" eaLnBrk="1" hangingPunct="1">
              <a:buFont typeface="Wingdings" pitchFamily="2" charset="2"/>
              <a:buChar char="Ø"/>
            </a:pPr>
            <a:endParaRPr lang="en-US" altLang="en-US" sz="1600" smtClean="0"/>
          </a:p>
          <a:p>
            <a:pPr lvl="2" eaLnBrk="1" hangingPunct="1">
              <a:buFont typeface="Wingdings" pitchFamily="2" charset="2"/>
              <a:buNone/>
            </a:pPr>
            <a:r>
              <a:rPr lang="en-US" altLang="en-US" sz="1800" smtClean="0"/>
              <a:t>University policy states that the following documents must be kept in the department for the current year plus three more:</a:t>
            </a:r>
          </a:p>
          <a:p>
            <a:pPr lvl="2" eaLnBrk="1" hangingPunct="1">
              <a:buFont typeface="Wingdings" pitchFamily="2" charset="2"/>
              <a:buNone/>
            </a:pPr>
            <a:endParaRPr lang="en-US" altLang="en-US" sz="1800" smtClean="0"/>
          </a:p>
          <a:p>
            <a:pPr lvl="2" eaLnBrk="1" hangingPunct="1">
              <a:buFont typeface="Wingdings" pitchFamily="2" charset="2"/>
              <a:buChar char="Ø"/>
            </a:pPr>
            <a:r>
              <a:rPr lang="en-US" altLang="en-US" sz="1800" smtClean="0"/>
              <a:t>Cash register “total” tapes</a:t>
            </a:r>
          </a:p>
          <a:p>
            <a:pPr lvl="2" eaLnBrk="1" hangingPunct="1">
              <a:buFont typeface="Wingdings" pitchFamily="2" charset="2"/>
              <a:buChar char="Ø"/>
            </a:pPr>
            <a:r>
              <a:rPr lang="en-US" altLang="en-US" sz="1800" smtClean="0"/>
              <a:t>Carbon copy of a pre-numbered receipt</a:t>
            </a:r>
          </a:p>
          <a:p>
            <a:pPr lvl="2" eaLnBrk="1" hangingPunct="1">
              <a:buFont typeface="Wingdings" pitchFamily="2" charset="2"/>
              <a:buChar char="Ø"/>
            </a:pPr>
            <a:r>
              <a:rPr lang="en-US" altLang="en-US" sz="1800" smtClean="0"/>
              <a:t>Electronic sales log, if applicable</a:t>
            </a:r>
          </a:p>
          <a:p>
            <a:pPr lvl="2" eaLnBrk="1" hangingPunct="1">
              <a:buFont typeface="Wingdings" pitchFamily="2" charset="2"/>
              <a:buChar char="Ø"/>
            </a:pPr>
            <a:r>
              <a:rPr lang="en-US" altLang="en-US" sz="1800" smtClean="0"/>
              <a:t>Deposit receipts</a:t>
            </a:r>
          </a:p>
          <a:p>
            <a:pPr lvl="2" eaLnBrk="1" hangingPunct="1">
              <a:buFont typeface="Wingdings" pitchFamily="2" charset="2"/>
              <a:buChar char="Ø"/>
            </a:pPr>
            <a:r>
              <a:rPr lang="en-US" altLang="en-US" sz="1800" smtClean="0"/>
              <a:t>Credit card receipts</a:t>
            </a:r>
          </a:p>
          <a:p>
            <a:pPr lvl="2" eaLnBrk="1" hangingPunct="1">
              <a:buFont typeface="Wingdings" pitchFamily="2" charset="2"/>
              <a:buNone/>
            </a:pPr>
            <a:r>
              <a:rPr lang="en-US" altLang="en-US" sz="1400" smtClean="0"/>
              <a:t>	</a:t>
            </a:r>
          </a:p>
          <a:p>
            <a:pPr lvl="1"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6629"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40C646D-4D23-46B3-99F1-A5AD478C19D2}" type="slidenum">
              <a:rPr lang="en-US" altLang="en-US" smtClean="0"/>
              <a:pPr eaLnBrk="1" hangingPunct="1"/>
              <a:t>25</a:t>
            </a:fld>
            <a:endParaRPr lang="en-US" altLang="en-US" smtClean="0"/>
          </a:p>
        </p:txBody>
      </p:sp>
      <p:sp>
        <p:nvSpPr>
          <p:cNvPr id="27651" name="Rectangle 2"/>
          <p:cNvSpPr>
            <a:spLocks noGrp="1" noChangeArrowheads="1"/>
          </p:cNvSpPr>
          <p:nvPr>
            <p:ph type="title"/>
          </p:nvPr>
        </p:nvSpPr>
        <p:spPr/>
        <p:txBody>
          <a:bodyPr/>
          <a:lstStyle/>
          <a:p>
            <a:pPr eaLnBrk="1" hangingPunct="1"/>
            <a:r>
              <a:rPr lang="en-US" altLang="en-US" b="1" smtClean="0"/>
              <a:t>Cash Handling</a:t>
            </a:r>
          </a:p>
        </p:txBody>
      </p:sp>
      <p:sp>
        <p:nvSpPr>
          <p:cNvPr id="27652" name="Rectangle 3"/>
          <p:cNvSpPr>
            <a:spLocks noGrp="1" noChangeArrowheads="1"/>
          </p:cNvSpPr>
          <p:nvPr>
            <p:ph type="body" idx="1"/>
          </p:nvPr>
        </p:nvSpPr>
        <p:spPr/>
        <p:txBody>
          <a:bodyPr/>
          <a:lstStyle/>
          <a:p>
            <a:pPr lvl="1" algn="ctr" eaLnBrk="1" hangingPunct="1">
              <a:buFont typeface="Wingdings" pitchFamily="2" charset="2"/>
              <a:buNone/>
            </a:pPr>
            <a:r>
              <a:rPr lang="en-US" altLang="en-US" sz="2400" b="1" smtClean="0"/>
              <a:t>Transporting Cash</a:t>
            </a:r>
          </a:p>
          <a:p>
            <a:pPr lvl="1" eaLnBrk="1" hangingPunct="1">
              <a:buFont typeface="Wingdings" pitchFamily="2" charset="2"/>
              <a:buChar char="Ø"/>
            </a:pPr>
            <a:endParaRPr lang="en-US" altLang="en-US" sz="1600" smtClean="0"/>
          </a:p>
          <a:p>
            <a:pPr lvl="1" eaLnBrk="1" hangingPunct="1">
              <a:buFont typeface="Wingdings" pitchFamily="2" charset="2"/>
              <a:buNone/>
            </a:pPr>
            <a:r>
              <a:rPr lang="en-US" altLang="en-US" sz="1600" smtClean="0"/>
              <a:t>If you have the responsibility for taking the cash deposits to the Bursar’s Office, please use good common sense.</a:t>
            </a:r>
          </a:p>
          <a:p>
            <a:pPr lvl="1" eaLnBrk="1" hangingPunct="1">
              <a:buFont typeface="Wingdings" pitchFamily="2" charset="2"/>
              <a:buNone/>
            </a:pPr>
            <a:endParaRPr lang="en-US" altLang="en-US" sz="1600" smtClean="0"/>
          </a:p>
          <a:p>
            <a:pPr lvl="1" eaLnBrk="1" hangingPunct="1">
              <a:buFont typeface="Wingdings" pitchFamily="2" charset="2"/>
              <a:buChar char="Ø"/>
            </a:pPr>
            <a:r>
              <a:rPr lang="en-US" altLang="en-US" sz="1600" smtClean="0"/>
              <a:t>Secure the cash and checks in a cash pouch or envelope</a:t>
            </a:r>
          </a:p>
          <a:p>
            <a:pPr lvl="1" eaLnBrk="1" hangingPunct="1">
              <a:buFont typeface="Wingdings" pitchFamily="2" charset="2"/>
              <a:buChar char="Ø"/>
            </a:pPr>
            <a:r>
              <a:rPr lang="en-US" altLang="en-US" sz="1600" smtClean="0"/>
              <a:t>Don’t be conspicuous, don’t be predictable</a:t>
            </a:r>
          </a:p>
          <a:p>
            <a:pPr lvl="1" eaLnBrk="1" hangingPunct="1">
              <a:buFont typeface="Wingdings" pitchFamily="2" charset="2"/>
              <a:buChar char="Ø"/>
            </a:pPr>
            <a:r>
              <a:rPr lang="en-US" altLang="en-US" sz="1600" smtClean="0"/>
              <a:t>Get Public Safety to walk with you</a:t>
            </a:r>
          </a:p>
          <a:p>
            <a:pPr lvl="1" eaLnBrk="1" hangingPunct="1">
              <a:buFont typeface="Wingdings" pitchFamily="2" charset="2"/>
              <a:buChar char="Ø"/>
            </a:pPr>
            <a:endParaRPr lang="en-US" altLang="en-US" sz="1600" smtClean="0"/>
          </a:p>
          <a:p>
            <a:pPr lvl="2" eaLnBrk="1" hangingPunct="1">
              <a:buFont typeface="Wingdings" pitchFamily="2" charset="2"/>
              <a:buChar char="Ø"/>
            </a:pPr>
            <a:endParaRPr lang="en-US" altLang="en-US" sz="16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2" eaLnBrk="1" hangingPunct="1">
              <a:buFont typeface="Wingdings" pitchFamily="2" charset="2"/>
              <a:buChar char="Ø"/>
            </a:pPr>
            <a:endParaRPr lang="en-US" altLang="en-US" sz="1400" smtClean="0"/>
          </a:p>
          <a:p>
            <a:pPr lvl="1" eaLnBrk="1" hangingPunct="1">
              <a:buFont typeface="Wingdings" pitchFamily="2" charset="2"/>
              <a:buNone/>
            </a:pPr>
            <a:endParaRPr lang="en-US" altLang="en-US" sz="1800" b="1" smtClean="0"/>
          </a:p>
          <a:p>
            <a:pPr lvl="1" eaLnBrk="1" hangingPunct="1">
              <a:buFont typeface="Wingdings" pitchFamily="2" charset="2"/>
              <a:buNone/>
            </a:pPr>
            <a:endParaRPr lang="en-US" altLang="en-US" sz="1800" b="1" smtClean="0"/>
          </a:p>
        </p:txBody>
      </p:sp>
      <p:pic>
        <p:nvPicPr>
          <p:cNvPr id="27653"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C:\Documents and Settings\cjones27\Local Settings\Temporary Internet Files\Content.IE5\3RXJJXGK\MCj0295465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124200"/>
            <a:ext cx="170338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C:\Documents and Settings\cjones27\Local Settings\Temporary Internet Files\Content.IE5\0F8JU18Z\MCj0431494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C:\Documents and Settings\cjones27\Local Settings\Temporary Internet Files\Content.IE5\3RXJJXGK\MCj0441314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2672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1AD09B9-20A1-4EAF-A861-C55E6F3B88CE}" type="slidenum">
              <a:rPr lang="en-US" altLang="en-US" smtClean="0"/>
              <a:pPr eaLnBrk="1" hangingPunct="1"/>
              <a:t>26</a:t>
            </a:fld>
            <a:endParaRPr lang="en-US" altLang="en-US" smtClean="0"/>
          </a:p>
        </p:txBody>
      </p:sp>
      <p:sp>
        <p:nvSpPr>
          <p:cNvPr id="28675" name="Rectangle 2"/>
          <p:cNvSpPr>
            <a:spLocks noGrp="1" noChangeArrowheads="1"/>
          </p:cNvSpPr>
          <p:nvPr>
            <p:ph type="title"/>
          </p:nvPr>
        </p:nvSpPr>
        <p:spPr/>
        <p:txBody>
          <a:bodyPr/>
          <a:lstStyle/>
          <a:p>
            <a:pPr eaLnBrk="1" hangingPunct="1"/>
            <a:r>
              <a:rPr lang="en-US" altLang="en-US" b="1" smtClean="0"/>
              <a:t>Cash Handling</a:t>
            </a:r>
          </a:p>
        </p:txBody>
      </p:sp>
      <p:sp>
        <p:nvSpPr>
          <p:cNvPr id="28676" name="Rectangle 3"/>
          <p:cNvSpPr>
            <a:spLocks noGrp="1" noChangeArrowheads="1"/>
          </p:cNvSpPr>
          <p:nvPr>
            <p:ph type="body" idx="1"/>
          </p:nvPr>
        </p:nvSpPr>
        <p:spPr/>
        <p:txBody>
          <a:bodyPr/>
          <a:lstStyle/>
          <a:p>
            <a:pPr lvl="1" algn="ctr" eaLnBrk="1" hangingPunct="1">
              <a:buFont typeface="Wingdings" pitchFamily="2" charset="2"/>
              <a:buNone/>
            </a:pPr>
            <a:r>
              <a:rPr lang="en-US" altLang="en-US" sz="2400" b="1" dirty="0" smtClean="0"/>
              <a:t>CSU Cash Handling Policies &amp; Procedures</a:t>
            </a:r>
          </a:p>
          <a:p>
            <a:pPr lvl="1" eaLnBrk="1" hangingPunct="1">
              <a:buFont typeface="Wingdings" pitchFamily="2" charset="2"/>
              <a:buChar char="Ø"/>
            </a:pPr>
            <a:endParaRPr lang="en-US" altLang="en-US" sz="1600" dirty="0" smtClean="0"/>
          </a:p>
          <a:p>
            <a:pPr lvl="1" eaLnBrk="1" hangingPunct="1">
              <a:buFont typeface="Wingdings" pitchFamily="2" charset="2"/>
              <a:buNone/>
            </a:pPr>
            <a:endParaRPr lang="en-US" altLang="en-US" sz="1600" dirty="0" smtClean="0"/>
          </a:p>
          <a:p>
            <a:pPr lvl="1" eaLnBrk="1" hangingPunct="1">
              <a:buFont typeface="Wingdings" pitchFamily="2" charset="2"/>
              <a:buChar char="Ø"/>
            </a:pPr>
            <a:r>
              <a:rPr lang="en-US" altLang="en-US" sz="2000" dirty="0" smtClean="0"/>
              <a:t>Review the CSU Cash Handling Presentation online </a:t>
            </a:r>
            <a:r>
              <a:rPr lang="en-US" altLang="en-US" sz="2000" dirty="0" smtClean="0"/>
              <a:t>at </a:t>
            </a:r>
            <a:r>
              <a:rPr lang="en-US" altLang="en-US" sz="1400" dirty="0" smtClean="0">
                <a:hlinkClick r:id="rId3"/>
              </a:rPr>
              <a:t>http://www.clayton.edu/bursar/Cash-Handling-Policies-Procedures</a:t>
            </a:r>
            <a:endParaRPr lang="en-US" altLang="en-US" sz="1400" dirty="0" smtClean="0"/>
          </a:p>
          <a:p>
            <a:pPr marL="457200" lvl="1" indent="0" eaLnBrk="1" hangingPunct="1">
              <a:buNone/>
            </a:pPr>
            <a:endParaRPr lang="en-US" altLang="en-US" sz="2000" dirty="0" smtClean="0"/>
          </a:p>
          <a:p>
            <a:pPr lvl="1" eaLnBrk="1" hangingPunct="1">
              <a:buFont typeface="Wingdings" pitchFamily="2" charset="2"/>
              <a:buChar char="Ø"/>
            </a:pPr>
            <a:r>
              <a:rPr lang="en-US" altLang="en-US" sz="2000" dirty="0" smtClean="0"/>
              <a:t>Review </a:t>
            </a:r>
            <a:r>
              <a:rPr lang="en-US" altLang="en-US" sz="2000" dirty="0" smtClean="0"/>
              <a:t>Departmental Deposits and Cash Receipting online </a:t>
            </a:r>
            <a:r>
              <a:rPr lang="en-US" altLang="en-US" sz="2000" dirty="0" smtClean="0"/>
              <a:t>at </a:t>
            </a:r>
            <a:r>
              <a:rPr lang="en-US" altLang="en-US" sz="1400" dirty="0" smtClean="0">
                <a:hlinkClick r:id="rId4"/>
              </a:rPr>
              <a:t>http://www.clayton.edu/bursar/Forms</a:t>
            </a:r>
            <a:endParaRPr lang="en-US" altLang="en-US" sz="1400" dirty="0" smtClean="0"/>
          </a:p>
          <a:p>
            <a:pPr lvl="1" eaLnBrk="1" hangingPunct="1">
              <a:buFont typeface="Wingdings" pitchFamily="2" charset="2"/>
              <a:buChar char="Ø"/>
            </a:pPr>
            <a:endParaRPr lang="en-US" altLang="en-US" sz="1400" dirty="0" smtClean="0"/>
          </a:p>
          <a:p>
            <a:pPr lvl="1" eaLnBrk="1" hangingPunct="1">
              <a:buFont typeface="Wingdings" pitchFamily="2" charset="2"/>
              <a:buChar char="Ø"/>
            </a:pPr>
            <a:endParaRPr lang="en-US" altLang="en-US" sz="2000" dirty="0" smtClean="0"/>
          </a:p>
          <a:p>
            <a:pPr lvl="1" eaLnBrk="1" hangingPunct="1">
              <a:buFont typeface="Wingdings" pitchFamily="2" charset="2"/>
              <a:buNone/>
            </a:pPr>
            <a:endParaRPr lang="en-US" altLang="en-US" sz="2000" dirty="0" smtClean="0"/>
          </a:p>
          <a:p>
            <a:pPr lvl="2" eaLnBrk="1" hangingPunct="1">
              <a:buFont typeface="Wingdings" pitchFamily="2" charset="2"/>
              <a:buChar char="Ø"/>
            </a:pPr>
            <a:endParaRPr lang="en-US" altLang="en-US" sz="1400" dirty="0" smtClean="0"/>
          </a:p>
          <a:p>
            <a:pPr lvl="2" eaLnBrk="1" hangingPunct="1">
              <a:buFont typeface="Wingdings" pitchFamily="2" charset="2"/>
              <a:buChar char="Ø"/>
            </a:pPr>
            <a:endParaRPr lang="en-US" altLang="en-US" sz="1400" dirty="0" smtClean="0"/>
          </a:p>
          <a:p>
            <a:pPr lvl="2" eaLnBrk="1" hangingPunct="1">
              <a:buFont typeface="Wingdings" pitchFamily="2" charset="2"/>
              <a:buChar char="Ø"/>
            </a:pPr>
            <a:endParaRPr lang="en-US" altLang="en-US" sz="1400" dirty="0" smtClean="0"/>
          </a:p>
          <a:p>
            <a:pPr lvl="2" eaLnBrk="1" hangingPunct="1">
              <a:buFont typeface="Wingdings" pitchFamily="2" charset="2"/>
              <a:buChar char="Ø"/>
            </a:pPr>
            <a:endParaRPr lang="en-US" altLang="en-US" sz="1400" dirty="0" smtClean="0"/>
          </a:p>
          <a:p>
            <a:pPr lvl="2" eaLnBrk="1" hangingPunct="1">
              <a:buFont typeface="Wingdings" pitchFamily="2" charset="2"/>
              <a:buChar char="Ø"/>
            </a:pPr>
            <a:endParaRPr lang="en-US" altLang="en-US" sz="1400" dirty="0" smtClean="0"/>
          </a:p>
          <a:p>
            <a:pPr lvl="2" eaLnBrk="1" hangingPunct="1">
              <a:buFont typeface="Wingdings" pitchFamily="2" charset="2"/>
              <a:buChar char="Ø"/>
            </a:pPr>
            <a:endParaRPr lang="en-US" altLang="en-US" sz="1400" dirty="0" smtClean="0"/>
          </a:p>
          <a:p>
            <a:pPr lvl="2" eaLnBrk="1" hangingPunct="1">
              <a:buFont typeface="Wingdings" pitchFamily="2" charset="2"/>
              <a:buChar char="Ø"/>
            </a:pPr>
            <a:endParaRPr lang="en-US" altLang="en-US" sz="1400" dirty="0" smtClean="0"/>
          </a:p>
          <a:p>
            <a:pPr lvl="1" eaLnBrk="1" hangingPunct="1">
              <a:buFont typeface="Wingdings" pitchFamily="2" charset="2"/>
              <a:buNone/>
            </a:pPr>
            <a:endParaRPr lang="en-US" altLang="en-US" sz="1800" b="1" dirty="0" smtClean="0"/>
          </a:p>
          <a:p>
            <a:pPr lvl="1" eaLnBrk="1" hangingPunct="1">
              <a:buFont typeface="Wingdings" pitchFamily="2" charset="2"/>
              <a:buNone/>
            </a:pPr>
            <a:endParaRPr lang="en-US" altLang="en-US" sz="1800" b="1" dirty="0" smtClean="0"/>
          </a:p>
        </p:txBody>
      </p:sp>
      <p:pic>
        <p:nvPicPr>
          <p:cNvPr id="28677" name="Picture 4" descr="CSU Log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A2AF392-3A72-473D-BCD5-4F90869D9AC8}" type="slidenum">
              <a:rPr lang="en-US" altLang="en-US" smtClean="0"/>
              <a:pPr eaLnBrk="1" hangingPunct="1"/>
              <a:t>27</a:t>
            </a:fld>
            <a:endParaRPr lang="en-US" altLang="en-US" smtClean="0"/>
          </a:p>
        </p:txBody>
      </p:sp>
      <p:sp>
        <p:nvSpPr>
          <p:cNvPr id="29699" name="Rectangle 2"/>
          <p:cNvSpPr>
            <a:spLocks noGrp="1" noChangeArrowheads="1"/>
          </p:cNvSpPr>
          <p:nvPr>
            <p:ph type="title"/>
          </p:nvPr>
        </p:nvSpPr>
        <p:spPr/>
        <p:txBody>
          <a:bodyPr/>
          <a:lstStyle/>
          <a:p>
            <a:pPr eaLnBrk="1" hangingPunct="1"/>
            <a:r>
              <a:rPr lang="en-US" altLang="en-US" b="1" smtClean="0"/>
              <a:t>Cash Handling</a:t>
            </a:r>
          </a:p>
        </p:txBody>
      </p:sp>
      <p:sp>
        <p:nvSpPr>
          <p:cNvPr id="29700" name="Rectangle 3"/>
          <p:cNvSpPr>
            <a:spLocks noGrp="1" noChangeArrowheads="1"/>
          </p:cNvSpPr>
          <p:nvPr>
            <p:ph type="body" idx="1"/>
          </p:nvPr>
        </p:nvSpPr>
        <p:spPr/>
        <p:txBody>
          <a:bodyPr/>
          <a:lstStyle/>
          <a:p>
            <a:pPr lvl="1" algn="ctr" eaLnBrk="1" hangingPunct="1">
              <a:buFont typeface="Wingdings" pitchFamily="2" charset="2"/>
              <a:buNone/>
            </a:pPr>
            <a:r>
              <a:rPr lang="en-US" altLang="en-US" sz="8000" smtClean="0"/>
              <a:t>QUESTIONS ????</a:t>
            </a:r>
          </a:p>
        </p:txBody>
      </p:sp>
      <p:pic>
        <p:nvPicPr>
          <p:cNvPr id="29701"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825C04A-F076-4451-9925-D1EA83C1DF99}" type="slidenum">
              <a:rPr lang="en-US" altLang="en-US" smtClean="0"/>
              <a:pPr eaLnBrk="1" hangingPunct="1"/>
              <a:t>3</a:t>
            </a:fld>
            <a:endParaRPr lang="en-US" altLang="en-US" smtClean="0"/>
          </a:p>
        </p:txBody>
      </p:sp>
      <p:sp>
        <p:nvSpPr>
          <p:cNvPr id="5123" name="Rectangle 2"/>
          <p:cNvSpPr>
            <a:spLocks noGrp="1" noChangeArrowheads="1"/>
          </p:cNvSpPr>
          <p:nvPr>
            <p:ph type="title"/>
          </p:nvPr>
        </p:nvSpPr>
        <p:spPr/>
        <p:txBody>
          <a:bodyPr/>
          <a:lstStyle/>
          <a:p>
            <a:pPr eaLnBrk="1" hangingPunct="1"/>
            <a:r>
              <a:rPr lang="en-US" altLang="en-US" b="1" smtClean="0"/>
              <a:t>Cash Handling</a:t>
            </a:r>
          </a:p>
        </p:txBody>
      </p:sp>
      <p:sp>
        <p:nvSpPr>
          <p:cNvPr id="5124" name="Rectangle 3"/>
          <p:cNvSpPr>
            <a:spLocks noGrp="1" noChangeArrowheads="1"/>
          </p:cNvSpPr>
          <p:nvPr>
            <p:ph type="body" idx="1"/>
          </p:nvPr>
        </p:nvSpPr>
        <p:spPr/>
        <p:txBody>
          <a:bodyPr/>
          <a:lstStyle/>
          <a:p>
            <a:pPr lvl="1" algn="ctr" eaLnBrk="1" hangingPunct="1">
              <a:buFont typeface="Wingdings" pitchFamily="2" charset="2"/>
              <a:buNone/>
            </a:pPr>
            <a:r>
              <a:rPr lang="en-US" altLang="en-US" b="1" smtClean="0"/>
              <a:t>A SERIOUS ISSUE</a:t>
            </a:r>
          </a:p>
          <a:p>
            <a:pPr lvl="1" eaLnBrk="1" hangingPunct="1">
              <a:buFont typeface="Wingdings" pitchFamily="2" charset="2"/>
              <a:buNone/>
            </a:pPr>
            <a:endParaRPr lang="en-US" altLang="en-US" b="1" smtClean="0"/>
          </a:p>
          <a:p>
            <a:pPr lvl="1" algn="ctr" eaLnBrk="1" hangingPunct="1">
              <a:buFont typeface="Wingdings" pitchFamily="2" charset="2"/>
              <a:buNone/>
            </a:pPr>
            <a:r>
              <a:rPr lang="en-US" altLang="en-US" smtClean="0"/>
              <a:t>If you are </a:t>
            </a:r>
            <a:r>
              <a:rPr lang="en-US" altLang="en-US" b="1" smtClean="0"/>
              <a:t>responsible</a:t>
            </a:r>
            <a:r>
              <a:rPr lang="en-US" altLang="en-US" smtClean="0"/>
              <a:t> for handling cash  you are </a:t>
            </a:r>
            <a:r>
              <a:rPr lang="en-US" altLang="en-US" b="1" smtClean="0"/>
              <a:t>accountable</a:t>
            </a:r>
            <a:r>
              <a:rPr lang="en-US" altLang="en-US" smtClean="0"/>
              <a:t> for that cash.  You must </a:t>
            </a:r>
            <a:r>
              <a:rPr lang="en-US" altLang="en-US" b="1" smtClean="0"/>
              <a:t>comply</a:t>
            </a:r>
            <a:r>
              <a:rPr lang="en-US" altLang="en-US" smtClean="0"/>
              <a:t> with </a:t>
            </a:r>
            <a:r>
              <a:rPr lang="en-US" altLang="en-US" b="1" smtClean="0"/>
              <a:t>University policy.</a:t>
            </a:r>
          </a:p>
        </p:txBody>
      </p:sp>
      <p:pic>
        <p:nvPicPr>
          <p:cNvPr id="5125"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02CAC5D-6238-423B-BA01-D0C325EC59EF}" type="slidenum">
              <a:rPr lang="en-US" altLang="en-US" smtClean="0"/>
              <a:pPr eaLnBrk="1" hangingPunct="1"/>
              <a:t>4</a:t>
            </a:fld>
            <a:endParaRPr lang="en-US" altLang="en-US" smtClean="0"/>
          </a:p>
        </p:txBody>
      </p:sp>
      <p:sp>
        <p:nvSpPr>
          <p:cNvPr id="6147" name="Rectangle 2"/>
          <p:cNvSpPr>
            <a:spLocks noGrp="1" noChangeArrowheads="1"/>
          </p:cNvSpPr>
          <p:nvPr>
            <p:ph type="title"/>
          </p:nvPr>
        </p:nvSpPr>
        <p:spPr/>
        <p:txBody>
          <a:bodyPr/>
          <a:lstStyle/>
          <a:p>
            <a:pPr eaLnBrk="1" hangingPunct="1"/>
            <a:r>
              <a:rPr lang="en-US" altLang="en-US" b="1" smtClean="0"/>
              <a:t>Cash Handling</a:t>
            </a:r>
          </a:p>
        </p:txBody>
      </p:sp>
      <p:sp>
        <p:nvSpPr>
          <p:cNvPr id="6148" name="Rectangle 3"/>
          <p:cNvSpPr>
            <a:spLocks noGrp="1" noChangeArrowheads="1"/>
          </p:cNvSpPr>
          <p:nvPr>
            <p:ph type="body" idx="1"/>
          </p:nvPr>
        </p:nvSpPr>
        <p:spPr/>
        <p:txBody>
          <a:bodyPr/>
          <a:lstStyle/>
          <a:p>
            <a:pPr lvl="1" eaLnBrk="1" hangingPunct="1">
              <a:buFont typeface="Wingdings" pitchFamily="2" charset="2"/>
              <a:buNone/>
            </a:pPr>
            <a:r>
              <a:rPr lang="en-US" altLang="en-US" sz="2000" b="1" smtClean="0"/>
              <a:t>What is included in “Cash handling”?</a:t>
            </a:r>
          </a:p>
          <a:p>
            <a:pPr lvl="1" eaLnBrk="1" hangingPunct="1">
              <a:buFont typeface="Wingdings" pitchFamily="2" charset="2"/>
              <a:buNone/>
            </a:pPr>
            <a:r>
              <a:rPr lang="en-US" altLang="en-US" sz="2000" b="1" smtClean="0"/>
              <a:t>It’s not just “cash”.  It includes the following:</a:t>
            </a:r>
          </a:p>
          <a:p>
            <a:pPr lvl="1" eaLnBrk="1" hangingPunct="1">
              <a:buFont typeface="Wingdings" pitchFamily="2" charset="2"/>
              <a:buNone/>
            </a:pPr>
            <a:endParaRPr lang="en-US" altLang="en-US" sz="2000" b="1" smtClean="0"/>
          </a:p>
          <a:p>
            <a:pPr lvl="1" eaLnBrk="1" hangingPunct="1">
              <a:buFont typeface="Wingdings" pitchFamily="2" charset="2"/>
              <a:buChar char="Ø"/>
            </a:pPr>
            <a:r>
              <a:rPr lang="en-US" altLang="en-US" sz="1800" smtClean="0"/>
              <a:t>Coins</a:t>
            </a:r>
          </a:p>
          <a:p>
            <a:pPr lvl="1" eaLnBrk="1" hangingPunct="1">
              <a:buFont typeface="Wingdings" pitchFamily="2" charset="2"/>
              <a:buChar char="Ø"/>
            </a:pPr>
            <a:r>
              <a:rPr lang="en-US" altLang="en-US" sz="1800" smtClean="0"/>
              <a:t>Currency</a:t>
            </a:r>
          </a:p>
          <a:p>
            <a:pPr lvl="1" eaLnBrk="1" hangingPunct="1">
              <a:buFont typeface="Wingdings" pitchFamily="2" charset="2"/>
              <a:buChar char="Ø"/>
            </a:pPr>
            <a:r>
              <a:rPr lang="en-US" altLang="en-US" sz="1800" smtClean="0"/>
              <a:t>Checks (Cashier Checks, Travelers Checks)</a:t>
            </a:r>
          </a:p>
          <a:p>
            <a:pPr lvl="1" eaLnBrk="1" hangingPunct="1">
              <a:buFont typeface="Wingdings" pitchFamily="2" charset="2"/>
              <a:buChar char="Ø"/>
            </a:pPr>
            <a:r>
              <a:rPr lang="en-US" altLang="en-US" sz="1800" smtClean="0"/>
              <a:t>Money Orders</a:t>
            </a:r>
          </a:p>
          <a:p>
            <a:pPr lvl="1" eaLnBrk="1" hangingPunct="1">
              <a:buFont typeface="Wingdings" pitchFamily="2" charset="2"/>
              <a:buChar char="Ø"/>
            </a:pPr>
            <a:r>
              <a:rPr lang="en-US" altLang="en-US" sz="1800" smtClean="0"/>
              <a:t>Credit and Debit Card Transactions</a:t>
            </a:r>
          </a:p>
          <a:p>
            <a:pPr lvl="1" eaLnBrk="1" hangingPunct="1">
              <a:buFont typeface="Wingdings" pitchFamily="2" charset="2"/>
              <a:buChar char="Ø"/>
            </a:pPr>
            <a:r>
              <a:rPr lang="en-US" altLang="en-US" sz="1800" smtClean="0"/>
              <a:t>Cash Equivalents</a:t>
            </a:r>
          </a:p>
          <a:p>
            <a:pPr lvl="2" eaLnBrk="1" hangingPunct="1">
              <a:buFont typeface="Wingdings" pitchFamily="2" charset="2"/>
              <a:buChar char="Ø"/>
            </a:pPr>
            <a:r>
              <a:rPr lang="en-US" altLang="en-US" sz="1800" smtClean="0"/>
              <a:t>Stamps</a:t>
            </a:r>
          </a:p>
          <a:p>
            <a:pPr lvl="2" eaLnBrk="1" hangingPunct="1">
              <a:buFont typeface="Wingdings" pitchFamily="2" charset="2"/>
              <a:buChar char="Ø"/>
            </a:pPr>
            <a:r>
              <a:rPr lang="en-US" altLang="en-US" sz="1800" smtClean="0"/>
              <a:t>Gift Cards</a:t>
            </a:r>
          </a:p>
          <a:p>
            <a:pPr lvl="2" eaLnBrk="1" hangingPunct="1">
              <a:buFont typeface="Wingdings" pitchFamily="2" charset="2"/>
              <a:buChar char="Ø"/>
            </a:pPr>
            <a:r>
              <a:rPr lang="en-US" altLang="en-US" sz="1800" smtClean="0"/>
              <a:t>Bus Passes</a:t>
            </a:r>
          </a:p>
          <a:p>
            <a:pPr lvl="1" eaLnBrk="1" hangingPunct="1">
              <a:buFont typeface="Wingdings" pitchFamily="2" charset="2"/>
              <a:buNone/>
            </a:pPr>
            <a:endParaRPr lang="en-US" altLang="en-US" sz="1800" smtClean="0"/>
          </a:p>
        </p:txBody>
      </p:sp>
      <p:pic>
        <p:nvPicPr>
          <p:cNvPr id="6149"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pile of co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14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descr="new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438400"/>
            <a:ext cx="167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descr="chec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886200"/>
            <a:ext cx="175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descr="chase_stockback_156x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0292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8" descr="C:\Documents and Settings\cjones27\Local Settings\Temporary Internet Files\Content.IE5\3RXJJXGK\MCBS00524_00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51054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6DCE6FF-4B5F-4296-830F-9DE95B5F5350}" type="slidenum">
              <a:rPr lang="en-US" altLang="en-US" smtClean="0"/>
              <a:pPr eaLnBrk="1" hangingPunct="1"/>
              <a:t>5</a:t>
            </a:fld>
            <a:endParaRPr lang="en-US" altLang="en-US" smtClean="0"/>
          </a:p>
        </p:txBody>
      </p:sp>
      <p:sp>
        <p:nvSpPr>
          <p:cNvPr id="7171" name="Rectangle 2"/>
          <p:cNvSpPr>
            <a:spLocks noGrp="1" noChangeArrowheads="1"/>
          </p:cNvSpPr>
          <p:nvPr>
            <p:ph type="title"/>
          </p:nvPr>
        </p:nvSpPr>
        <p:spPr/>
        <p:txBody>
          <a:bodyPr/>
          <a:lstStyle/>
          <a:p>
            <a:pPr eaLnBrk="1" hangingPunct="1"/>
            <a:r>
              <a:rPr lang="en-US" altLang="en-US" b="1" smtClean="0"/>
              <a:t>Cash Handling</a:t>
            </a:r>
          </a:p>
        </p:txBody>
      </p:sp>
      <p:sp>
        <p:nvSpPr>
          <p:cNvPr id="7172" name="Rectangle 3"/>
          <p:cNvSpPr>
            <a:spLocks noGrp="1" noChangeArrowheads="1"/>
          </p:cNvSpPr>
          <p:nvPr>
            <p:ph type="body" idx="1"/>
          </p:nvPr>
        </p:nvSpPr>
        <p:spPr/>
        <p:txBody>
          <a:bodyPr/>
          <a:lstStyle/>
          <a:p>
            <a:pPr lvl="1" algn="ctr" eaLnBrk="1" hangingPunct="1">
              <a:buFont typeface="Wingdings" pitchFamily="2" charset="2"/>
              <a:buNone/>
            </a:pPr>
            <a:r>
              <a:rPr lang="en-US" altLang="en-US" b="1" smtClean="0"/>
              <a:t>Principles Of Good Cash Handling</a:t>
            </a:r>
          </a:p>
          <a:p>
            <a:pPr lvl="1" algn="ctr" eaLnBrk="1" hangingPunct="1">
              <a:buFont typeface="Wingdings" pitchFamily="2" charset="2"/>
              <a:buNone/>
            </a:pPr>
            <a:r>
              <a:rPr lang="en-US" altLang="en-US" sz="2400" b="1" smtClean="0"/>
              <a:t>Five Basic Principles</a:t>
            </a:r>
          </a:p>
          <a:p>
            <a:pPr lvl="1" algn="ctr" eaLnBrk="1" hangingPunct="1">
              <a:buFont typeface="Wingdings" pitchFamily="2" charset="2"/>
              <a:buNone/>
            </a:pPr>
            <a:endParaRPr lang="en-US" altLang="en-US" sz="2400" b="1" smtClean="0"/>
          </a:p>
          <a:p>
            <a:pPr lvl="1" eaLnBrk="1" hangingPunct="1">
              <a:buFont typeface="Wingdings" pitchFamily="2" charset="2"/>
              <a:buChar char="Ø"/>
            </a:pPr>
            <a:r>
              <a:rPr lang="en-US" altLang="en-US" sz="2400" b="1" smtClean="0"/>
              <a:t>Segregation of Duties</a:t>
            </a:r>
          </a:p>
          <a:p>
            <a:pPr lvl="1" eaLnBrk="1" hangingPunct="1">
              <a:buFont typeface="Wingdings" pitchFamily="2" charset="2"/>
              <a:buChar char="Ø"/>
            </a:pPr>
            <a:r>
              <a:rPr lang="en-US" altLang="en-US" sz="2400" b="1" smtClean="0"/>
              <a:t>Security</a:t>
            </a:r>
          </a:p>
          <a:p>
            <a:pPr lvl="1" eaLnBrk="1" hangingPunct="1">
              <a:buFont typeface="Wingdings" pitchFamily="2" charset="2"/>
              <a:buChar char="Ø"/>
            </a:pPr>
            <a:r>
              <a:rPr lang="en-US" altLang="en-US" sz="2400" b="1" smtClean="0"/>
              <a:t>Reconciliation</a:t>
            </a:r>
          </a:p>
          <a:p>
            <a:pPr lvl="1" eaLnBrk="1" hangingPunct="1">
              <a:buFont typeface="Wingdings" pitchFamily="2" charset="2"/>
              <a:buChar char="Ø"/>
            </a:pPr>
            <a:r>
              <a:rPr lang="en-US" altLang="en-US" sz="2400" b="1" smtClean="0"/>
              <a:t>Management Review</a:t>
            </a:r>
          </a:p>
          <a:p>
            <a:pPr lvl="1" eaLnBrk="1" hangingPunct="1">
              <a:buFont typeface="Wingdings" pitchFamily="2" charset="2"/>
              <a:buChar char="Ø"/>
            </a:pPr>
            <a:r>
              <a:rPr lang="en-US" altLang="en-US" sz="2400" b="1" smtClean="0"/>
              <a:t>Documentation</a:t>
            </a:r>
          </a:p>
          <a:p>
            <a:pPr lvl="2" eaLnBrk="1" hangingPunct="1">
              <a:buFont typeface="Wingdings" pitchFamily="2" charset="2"/>
              <a:buChar char="Ø"/>
            </a:pPr>
            <a:endParaRPr lang="en-US" altLang="en-US" sz="2000" b="1"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7173"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E5E94BD-660D-44F7-84A1-3B77ECDDD11D}" type="slidenum">
              <a:rPr lang="en-US" altLang="en-US" smtClean="0"/>
              <a:pPr eaLnBrk="1" hangingPunct="1"/>
              <a:t>6</a:t>
            </a:fld>
            <a:endParaRPr lang="en-US" altLang="en-US" smtClean="0"/>
          </a:p>
        </p:txBody>
      </p:sp>
      <p:sp>
        <p:nvSpPr>
          <p:cNvPr id="8195" name="Rectangle 2"/>
          <p:cNvSpPr>
            <a:spLocks noGrp="1" noChangeArrowheads="1"/>
          </p:cNvSpPr>
          <p:nvPr>
            <p:ph type="title"/>
          </p:nvPr>
        </p:nvSpPr>
        <p:spPr/>
        <p:txBody>
          <a:bodyPr/>
          <a:lstStyle/>
          <a:p>
            <a:pPr eaLnBrk="1" hangingPunct="1"/>
            <a:r>
              <a:rPr lang="en-US" altLang="en-US" b="1" smtClean="0"/>
              <a:t>Cash Handling</a:t>
            </a:r>
          </a:p>
        </p:txBody>
      </p:sp>
      <p:sp>
        <p:nvSpPr>
          <p:cNvPr id="8196" name="Rectangle 3"/>
          <p:cNvSpPr>
            <a:spLocks noGrp="1" noChangeArrowheads="1"/>
          </p:cNvSpPr>
          <p:nvPr>
            <p:ph type="body" idx="1"/>
          </p:nvPr>
        </p:nvSpPr>
        <p:spPr/>
        <p:txBody>
          <a:bodyPr/>
          <a:lstStyle/>
          <a:p>
            <a:pPr lvl="1" algn="ctr" eaLnBrk="1" hangingPunct="1">
              <a:buFont typeface="Wingdings" pitchFamily="2" charset="2"/>
              <a:buNone/>
            </a:pPr>
            <a:r>
              <a:rPr lang="en-US" altLang="en-US" b="1" smtClean="0"/>
              <a:t>Segregation of Duties</a:t>
            </a:r>
          </a:p>
          <a:p>
            <a:pPr lvl="1" algn="ctr" eaLnBrk="1" hangingPunct="1">
              <a:buFont typeface="Wingdings" pitchFamily="2" charset="2"/>
              <a:buNone/>
            </a:pPr>
            <a:endParaRPr lang="en-US" altLang="en-US" sz="2400" b="1" smtClean="0"/>
          </a:p>
          <a:p>
            <a:pPr lvl="1" algn="ctr" eaLnBrk="1" hangingPunct="1">
              <a:buFont typeface="Wingdings" pitchFamily="2" charset="2"/>
              <a:buNone/>
            </a:pPr>
            <a:r>
              <a:rPr lang="en-US" altLang="en-US" sz="2400" i="1" smtClean="0"/>
              <a:t>Is an important aspect of proper handling.  Opening the mail, processing deposits, and reconciling accounts should each be done by different individuals.</a:t>
            </a:r>
          </a:p>
          <a:p>
            <a:pPr lvl="2" eaLnBrk="1" hangingPunct="1">
              <a:buFont typeface="Wingdings" pitchFamily="2" charset="2"/>
              <a:buChar char="Ø"/>
            </a:pPr>
            <a:endParaRPr lang="en-US" altLang="en-US" sz="2000" b="1"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8197"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9D5344A-92BE-48E2-A72E-4C22003DC81B}" type="slidenum">
              <a:rPr lang="en-US" altLang="en-US" smtClean="0"/>
              <a:pPr eaLnBrk="1" hangingPunct="1"/>
              <a:t>7</a:t>
            </a:fld>
            <a:endParaRPr lang="en-US" altLang="en-US" smtClean="0"/>
          </a:p>
        </p:txBody>
      </p:sp>
      <p:sp>
        <p:nvSpPr>
          <p:cNvPr id="9219" name="Rectangle 2"/>
          <p:cNvSpPr>
            <a:spLocks noGrp="1" noChangeArrowheads="1"/>
          </p:cNvSpPr>
          <p:nvPr>
            <p:ph type="title"/>
          </p:nvPr>
        </p:nvSpPr>
        <p:spPr>
          <a:xfrm>
            <a:off x="457200" y="0"/>
            <a:ext cx="8229600" cy="1139825"/>
          </a:xfrm>
        </p:spPr>
        <p:txBody>
          <a:bodyPr/>
          <a:lstStyle/>
          <a:p>
            <a:pPr eaLnBrk="1" hangingPunct="1"/>
            <a:r>
              <a:rPr lang="en-US" altLang="en-US" b="1" smtClean="0"/>
              <a:t>Cash Handling</a:t>
            </a:r>
          </a:p>
        </p:txBody>
      </p:sp>
      <p:sp>
        <p:nvSpPr>
          <p:cNvPr id="9220" name="Rectangle 3"/>
          <p:cNvSpPr>
            <a:spLocks noGrp="1" noChangeArrowheads="1"/>
          </p:cNvSpPr>
          <p:nvPr>
            <p:ph type="body" idx="1"/>
          </p:nvPr>
        </p:nvSpPr>
        <p:spPr/>
        <p:txBody>
          <a:bodyPr/>
          <a:lstStyle/>
          <a:p>
            <a:pPr lvl="1" algn="ctr" eaLnBrk="1" hangingPunct="1">
              <a:buFont typeface="Wingdings" pitchFamily="2" charset="2"/>
              <a:buNone/>
            </a:pPr>
            <a:r>
              <a:rPr lang="en-US" altLang="en-US" b="1" smtClean="0"/>
              <a:t>Risk and Controls</a:t>
            </a:r>
            <a:endParaRPr lang="en-US" altLang="en-US" sz="2000" smtClean="0"/>
          </a:p>
          <a:p>
            <a:pPr lvl="1" eaLnBrk="1" hangingPunct="1">
              <a:buFont typeface="Wingdings" pitchFamily="2" charset="2"/>
              <a:buNone/>
            </a:pPr>
            <a:endParaRPr lang="en-US" altLang="en-US" sz="2000" smtClean="0"/>
          </a:p>
          <a:p>
            <a:pPr lvl="1" eaLnBrk="1" hangingPunct="1">
              <a:buFont typeface="Wingdings" pitchFamily="2" charset="2"/>
              <a:buNone/>
            </a:pPr>
            <a:endParaRPr lang="en-US" altLang="en-US" sz="2000" smtClean="0"/>
          </a:p>
          <a:p>
            <a:pPr lvl="1" eaLnBrk="1" hangingPunct="1">
              <a:buFont typeface="Wingdings" pitchFamily="2" charset="2"/>
              <a:buNone/>
            </a:pPr>
            <a:r>
              <a:rPr lang="en-US" altLang="en-US" smtClean="0"/>
              <a:t>Who or what is at risk?</a:t>
            </a:r>
          </a:p>
          <a:p>
            <a:pPr lvl="1" eaLnBrk="1" hangingPunct="1">
              <a:buFont typeface="Wingdings" pitchFamily="2" charset="2"/>
              <a:buNone/>
            </a:pPr>
            <a:endParaRPr lang="en-US" altLang="en-US" smtClean="0"/>
          </a:p>
          <a:p>
            <a:pPr lvl="1" eaLnBrk="1" hangingPunct="1">
              <a:buFont typeface="Wingdings" pitchFamily="2" charset="2"/>
              <a:buNone/>
            </a:pPr>
            <a:r>
              <a:rPr lang="en-US" altLang="en-US" smtClean="0"/>
              <a:t>The money </a:t>
            </a:r>
          </a:p>
          <a:p>
            <a:pPr lvl="1" eaLnBrk="1" hangingPunct="1">
              <a:buFont typeface="Wingdings" pitchFamily="2" charset="2"/>
              <a:buNone/>
            </a:pPr>
            <a:endParaRPr lang="en-US" altLang="en-US" smtClean="0"/>
          </a:p>
          <a:p>
            <a:pPr lvl="1" eaLnBrk="1" hangingPunct="1">
              <a:buFont typeface="Wingdings" pitchFamily="2" charset="2"/>
              <a:buNone/>
            </a:pPr>
            <a:r>
              <a:rPr lang="en-US" altLang="en-US" b="1" smtClean="0"/>
              <a:t>You</a:t>
            </a:r>
          </a:p>
          <a:p>
            <a:pPr lvl="1" eaLnBrk="1" hangingPunct="1">
              <a:buFont typeface="Wingdings" pitchFamily="2" charset="2"/>
              <a:buNone/>
            </a:pPr>
            <a:endParaRPr lang="en-US" altLang="en-US" sz="2000" smtClean="0"/>
          </a:p>
          <a:p>
            <a:pPr lvl="1" eaLnBrk="1" hangingPunct="1">
              <a:buFont typeface="Wingdings" pitchFamily="2" charset="2"/>
              <a:buNone/>
            </a:pPr>
            <a:endParaRPr lang="en-US" altLang="en-US" b="1" smtClean="0"/>
          </a:p>
          <a:p>
            <a:pPr lvl="2" eaLnBrk="1" hangingPunct="1">
              <a:buFont typeface="Wingdings" pitchFamily="2" charset="2"/>
              <a:buChar char="Ø"/>
            </a:pPr>
            <a:endParaRPr lang="en-US" altLang="en-US" sz="2000" b="1"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9221"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Documents and Settings\cjones27\Local Settings\Temporary Internet Files\Content.IE5\IP7SHK32\MCj04396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576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descr="C:\Documents and Settings\cjones27\Local Settings\Temporary Internet Files\Content.IE5\2L7O4RUR\MCj0398285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4648200"/>
            <a:ext cx="1828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3EBA05C-AC05-48B7-842A-FDE5804124E1}" type="slidenum">
              <a:rPr lang="en-US" altLang="en-US" smtClean="0"/>
              <a:pPr eaLnBrk="1" hangingPunct="1"/>
              <a:t>8</a:t>
            </a:fld>
            <a:endParaRPr lang="en-US" altLang="en-US" smtClean="0"/>
          </a:p>
        </p:txBody>
      </p:sp>
      <p:sp>
        <p:nvSpPr>
          <p:cNvPr id="10243" name="Rectangle 2"/>
          <p:cNvSpPr>
            <a:spLocks noGrp="1" noChangeArrowheads="1"/>
          </p:cNvSpPr>
          <p:nvPr>
            <p:ph type="title"/>
          </p:nvPr>
        </p:nvSpPr>
        <p:spPr/>
        <p:txBody>
          <a:bodyPr/>
          <a:lstStyle/>
          <a:p>
            <a:pPr eaLnBrk="1" hangingPunct="1"/>
            <a:r>
              <a:rPr lang="en-US" altLang="en-US" b="1" smtClean="0"/>
              <a:t>Cash Handling</a:t>
            </a:r>
          </a:p>
        </p:txBody>
      </p:sp>
      <p:sp>
        <p:nvSpPr>
          <p:cNvPr id="10244" name="Rectangle 3"/>
          <p:cNvSpPr>
            <a:spLocks noGrp="1" noChangeArrowheads="1"/>
          </p:cNvSpPr>
          <p:nvPr>
            <p:ph type="body" idx="1"/>
          </p:nvPr>
        </p:nvSpPr>
        <p:spPr/>
        <p:txBody>
          <a:bodyPr/>
          <a:lstStyle/>
          <a:p>
            <a:pPr lvl="1" algn="ctr" eaLnBrk="1" hangingPunct="1">
              <a:buFont typeface="Wingdings" pitchFamily="2" charset="2"/>
              <a:buNone/>
            </a:pPr>
            <a:r>
              <a:rPr lang="en-US" altLang="en-US" b="1" smtClean="0"/>
              <a:t>Risk and Controls</a:t>
            </a:r>
          </a:p>
          <a:p>
            <a:pPr lvl="1" algn="ctr" eaLnBrk="1" hangingPunct="1">
              <a:buFont typeface="Wingdings" pitchFamily="2" charset="2"/>
              <a:buNone/>
            </a:pPr>
            <a:endParaRPr lang="en-US" altLang="en-US" sz="2000" b="1" smtClean="0"/>
          </a:p>
          <a:p>
            <a:pPr lvl="1" eaLnBrk="1" hangingPunct="1">
              <a:buFont typeface="Wingdings" pitchFamily="2" charset="2"/>
              <a:buNone/>
            </a:pPr>
            <a:r>
              <a:rPr lang="en-US" altLang="en-US" sz="2400" smtClean="0"/>
              <a:t>What are the risks?</a:t>
            </a:r>
          </a:p>
          <a:p>
            <a:pPr lvl="1" eaLnBrk="1" hangingPunct="1">
              <a:buFont typeface="Wingdings" pitchFamily="2" charset="2"/>
              <a:buChar char="Ø"/>
            </a:pPr>
            <a:r>
              <a:rPr lang="en-US" altLang="en-US" sz="2400" smtClean="0"/>
              <a:t>Cash is stolen</a:t>
            </a:r>
          </a:p>
          <a:p>
            <a:pPr lvl="1" eaLnBrk="1" hangingPunct="1">
              <a:buFont typeface="Wingdings" pitchFamily="2" charset="2"/>
              <a:buChar char="Ø"/>
            </a:pPr>
            <a:r>
              <a:rPr lang="en-US" altLang="en-US" sz="2400" smtClean="0"/>
              <a:t>Cash is lost</a:t>
            </a:r>
          </a:p>
          <a:p>
            <a:pPr lvl="1" eaLnBrk="1" hangingPunct="1">
              <a:buFont typeface="Wingdings" pitchFamily="2" charset="2"/>
              <a:buChar char="Ø"/>
            </a:pPr>
            <a:r>
              <a:rPr lang="en-US" altLang="en-US" sz="2400" smtClean="0"/>
              <a:t>Documentation does not agree with records</a:t>
            </a:r>
          </a:p>
          <a:p>
            <a:pPr lvl="2" eaLnBrk="1" hangingPunct="1">
              <a:buFont typeface="Wingdings" pitchFamily="2" charset="2"/>
              <a:buChar char="Ø"/>
            </a:pPr>
            <a:r>
              <a:rPr lang="en-US" altLang="en-US" smtClean="0"/>
              <a:t>No audit trail</a:t>
            </a:r>
          </a:p>
          <a:p>
            <a:pPr lvl="2" eaLnBrk="1" hangingPunct="1">
              <a:buFont typeface="Wingdings" pitchFamily="2" charset="2"/>
              <a:buChar char="Ø"/>
            </a:pPr>
            <a:r>
              <a:rPr lang="en-US" altLang="en-US" smtClean="0"/>
              <a:t>Finger pointing and accusations</a:t>
            </a:r>
          </a:p>
          <a:p>
            <a:pPr lvl="2" eaLnBrk="1" hangingPunct="1">
              <a:buFont typeface="Wingdings" pitchFamily="2" charset="2"/>
              <a:buChar char="Ø"/>
            </a:pPr>
            <a:r>
              <a:rPr lang="en-US" altLang="en-US" smtClean="0"/>
              <a:t>Loss of revenue</a:t>
            </a:r>
          </a:p>
          <a:p>
            <a:pPr lvl="1" eaLnBrk="1" hangingPunct="1">
              <a:buFont typeface="Wingdings" pitchFamily="2" charset="2"/>
              <a:buNone/>
            </a:pPr>
            <a:endParaRPr lang="en-US" altLang="en-US" sz="2000" smtClean="0"/>
          </a:p>
          <a:p>
            <a:pPr lvl="1" eaLnBrk="1" hangingPunct="1">
              <a:buFont typeface="Wingdings" pitchFamily="2" charset="2"/>
              <a:buNone/>
            </a:pPr>
            <a:endParaRPr lang="en-US" altLang="en-US" b="1" smtClean="0"/>
          </a:p>
          <a:p>
            <a:pPr lvl="2" eaLnBrk="1" hangingPunct="1">
              <a:buFont typeface="Wingdings" pitchFamily="2" charset="2"/>
              <a:buChar char="Ø"/>
            </a:pPr>
            <a:endParaRPr lang="en-US" altLang="en-US" sz="2000" b="1"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10245"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descr="C:\Documents and Settings\cjones27\Local Settings\Temporary Internet Files\Content.IE5\XKWRLPCP\MMj0286802000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336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C:\Documents and Settings\cjones27\Local Settings\Temporary Internet Files\Content.IE5\H1053TGP\MCj0139387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133600"/>
            <a:ext cx="1447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C0321D7-F481-4F1C-B5F1-69F50780240A}" type="slidenum">
              <a:rPr lang="en-US" altLang="en-US" smtClean="0"/>
              <a:pPr eaLnBrk="1" hangingPunct="1"/>
              <a:t>9</a:t>
            </a:fld>
            <a:endParaRPr lang="en-US" altLang="en-US" smtClean="0"/>
          </a:p>
        </p:txBody>
      </p:sp>
      <p:sp>
        <p:nvSpPr>
          <p:cNvPr id="11267" name="Rectangle 2"/>
          <p:cNvSpPr>
            <a:spLocks noGrp="1" noChangeArrowheads="1"/>
          </p:cNvSpPr>
          <p:nvPr>
            <p:ph type="title"/>
          </p:nvPr>
        </p:nvSpPr>
        <p:spPr/>
        <p:txBody>
          <a:bodyPr/>
          <a:lstStyle/>
          <a:p>
            <a:pPr eaLnBrk="1" hangingPunct="1"/>
            <a:r>
              <a:rPr lang="en-US" altLang="en-US" b="1" smtClean="0"/>
              <a:t>Cash Handling</a:t>
            </a:r>
          </a:p>
        </p:txBody>
      </p:sp>
      <p:sp>
        <p:nvSpPr>
          <p:cNvPr id="11268" name="Rectangle 3"/>
          <p:cNvSpPr>
            <a:spLocks noGrp="1" noChangeArrowheads="1"/>
          </p:cNvSpPr>
          <p:nvPr>
            <p:ph type="body" idx="1"/>
          </p:nvPr>
        </p:nvSpPr>
        <p:spPr/>
        <p:txBody>
          <a:bodyPr/>
          <a:lstStyle/>
          <a:p>
            <a:pPr lvl="1" algn="ctr" eaLnBrk="1" hangingPunct="1">
              <a:buFont typeface="Wingdings" pitchFamily="2" charset="2"/>
              <a:buNone/>
            </a:pPr>
            <a:endParaRPr lang="en-US" altLang="en-US" b="1" smtClean="0"/>
          </a:p>
          <a:p>
            <a:pPr lvl="1" eaLnBrk="1" hangingPunct="1">
              <a:buFont typeface="Wingdings" pitchFamily="2" charset="2"/>
              <a:buNone/>
            </a:pPr>
            <a:r>
              <a:rPr lang="en-US" altLang="en-US" smtClean="0"/>
              <a:t>Risks and Controls</a:t>
            </a:r>
          </a:p>
          <a:p>
            <a:pPr lvl="1" eaLnBrk="1" hangingPunct="1">
              <a:buFont typeface="Wingdings" pitchFamily="2" charset="2"/>
              <a:buNone/>
            </a:pPr>
            <a:endParaRPr lang="en-US" altLang="en-US" sz="2000" smtClean="0"/>
          </a:p>
          <a:p>
            <a:pPr lvl="1" eaLnBrk="1" hangingPunct="1">
              <a:buFont typeface="Wingdings" pitchFamily="2" charset="2"/>
              <a:buChar char="Ø"/>
            </a:pPr>
            <a:r>
              <a:rPr lang="en-US" altLang="en-US" sz="2400" smtClean="0"/>
              <a:t>In the cash collecting process, YOU are just as important as the cash…</a:t>
            </a:r>
          </a:p>
          <a:p>
            <a:pPr lvl="1" eaLnBrk="1" hangingPunct="1">
              <a:buFont typeface="Wingdings" pitchFamily="2" charset="2"/>
              <a:buNone/>
            </a:pPr>
            <a:endParaRPr lang="en-US" altLang="en-US" sz="2400" smtClean="0"/>
          </a:p>
          <a:p>
            <a:pPr lvl="1" eaLnBrk="1" hangingPunct="1">
              <a:buFont typeface="Wingdings" pitchFamily="2" charset="2"/>
              <a:buChar char="Ø"/>
            </a:pPr>
            <a:r>
              <a:rPr lang="en-US" altLang="en-US" sz="2400" smtClean="0"/>
              <a:t>Controls (rules) are designed to protect both YOU and the cash you are handling.</a:t>
            </a:r>
          </a:p>
          <a:p>
            <a:pPr lvl="1" eaLnBrk="1" hangingPunct="1">
              <a:buFont typeface="Wingdings" pitchFamily="2" charset="2"/>
              <a:buNone/>
            </a:pPr>
            <a:endParaRPr lang="en-US" altLang="en-US" b="1" smtClean="0"/>
          </a:p>
          <a:p>
            <a:pPr lvl="2" eaLnBrk="1" hangingPunct="1">
              <a:buFont typeface="Wingdings" pitchFamily="2" charset="2"/>
              <a:buChar char="Ø"/>
            </a:pPr>
            <a:endParaRPr lang="en-US" altLang="en-US" sz="2000" b="1" smtClean="0"/>
          </a:p>
          <a:p>
            <a:pPr lvl="2" eaLnBrk="1" hangingPunct="1">
              <a:buFont typeface="Wingdings" pitchFamily="2" charset="2"/>
              <a:buChar char="Ø"/>
            </a:pPr>
            <a:endParaRPr lang="en-US" altLang="en-US" sz="2000" b="1" smtClean="0"/>
          </a:p>
          <a:p>
            <a:pPr lvl="1" eaLnBrk="1" hangingPunct="1">
              <a:buFont typeface="Wingdings" pitchFamily="2" charset="2"/>
              <a:buNone/>
            </a:pPr>
            <a:endParaRPr lang="en-US" altLang="en-US" sz="2400" b="1" smtClean="0"/>
          </a:p>
          <a:p>
            <a:pPr lvl="1" eaLnBrk="1" hangingPunct="1">
              <a:buFont typeface="Wingdings" pitchFamily="2" charset="2"/>
              <a:buChar char="Ø"/>
            </a:pPr>
            <a:endParaRPr lang="en-US" altLang="en-US" sz="2400" b="1" smtClean="0"/>
          </a:p>
          <a:p>
            <a:pPr lvl="1" eaLnBrk="1" hangingPunct="1">
              <a:buFont typeface="Wingdings" pitchFamily="2" charset="2"/>
              <a:buChar char="Ø"/>
            </a:pPr>
            <a:endParaRPr lang="en-US" altLang="en-US" sz="2400" b="1" smtClean="0"/>
          </a:p>
        </p:txBody>
      </p:sp>
      <p:pic>
        <p:nvPicPr>
          <p:cNvPr id="11269" name="Picture 4" descr="CSU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9875"/>
            <a:ext cx="2362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wipe dir="r"/>
  </p:transition>
  <p:timing>
    <p:tnLst>
      <p:par>
        <p:cTn id="1" dur="indefinite" restart="never" nodeType="tmRoot"/>
      </p:par>
    </p:tnLst>
  </p:timing>
</p:sld>
</file>

<file path=ppt/theme/theme1.xml><?xml version="1.0" encoding="utf-8"?>
<a:theme xmlns:a="http://schemas.openxmlformats.org/drawingml/2006/main" name="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2379</TotalTime>
  <Words>1487</Words>
  <Application>Microsoft Office PowerPoint</Application>
  <PresentationFormat>On-screen Show (4:3)</PresentationFormat>
  <Paragraphs>381</Paragraphs>
  <Slides>27</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27</vt:i4>
      </vt:variant>
      <vt:variant>
        <vt:lpstr>Custom Shows</vt:lpstr>
      </vt:variant>
      <vt:variant>
        <vt:i4>1</vt:i4>
      </vt:variant>
    </vt:vector>
  </HeadingPairs>
  <TitlesOfParts>
    <vt:vector size="34" baseType="lpstr">
      <vt:lpstr>Verdana</vt:lpstr>
      <vt:lpstr>Arial</vt:lpstr>
      <vt:lpstr>Garamond</vt:lpstr>
      <vt:lpstr>Wingdings</vt:lpstr>
      <vt:lpstr>Times New Roman</vt:lpstr>
      <vt:lpstr>Level</vt:lpstr>
      <vt:lpstr>PowerPoint Presentation</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Cash Handling</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Jones</dc:creator>
  <cp:lastModifiedBy>Cynthia Jones</cp:lastModifiedBy>
  <cp:revision>153</cp:revision>
  <cp:lastPrinted>1601-01-01T00:00:00Z</cp:lastPrinted>
  <dcterms:created xsi:type="dcterms:W3CDTF">1601-01-01T00:00:00Z</dcterms:created>
  <dcterms:modified xsi:type="dcterms:W3CDTF">2014-10-17T18:01:10Z</dcterms:modified>
</cp:coreProperties>
</file>