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4" r:id="rId3"/>
    <p:sldId id="315" r:id="rId4"/>
    <p:sldId id="316" r:id="rId5"/>
    <p:sldId id="317" r:id="rId6"/>
    <p:sldId id="318" r:id="rId7"/>
    <p:sldId id="319" r:id="rId8"/>
    <p:sldId id="374" r:id="rId9"/>
    <p:sldId id="409" r:id="rId10"/>
    <p:sldId id="410" r:id="rId11"/>
    <p:sldId id="412" r:id="rId12"/>
    <p:sldId id="413" r:id="rId13"/>
    <p:sldId id="321" r:id="rId14"/>
    <p:sldId id="371" r:id="rId15"/>
    <p:sldId id="37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732"/>
  </p:normalViewPr>
  <p:slideViewPr>
    <p:cSldViewPr snapToGrid="0">
      <p:cViewPr varScale="1">
        <p:scale>
          <a:sx n="87" d="100"/>
          <a:sy n="87" d="100"/>
        </p:scale>
        <p:origin x="182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8166F1F-CE9B-4651-A6AA-CD717754106B}" type="datetimeFigureOut">
              <a:rPr lang="en-US" smtClean="0"/>
              <a:t>6/15/20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021451-1387-4CA6-816F-3879F97B5CB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166F1F-CE9B-4651-A6AA-CD717754106B}" type="datetimeFigureOut">
              <a:rPr lang="en-US" smtClean="0"/>
              <a:t>6/15/20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021451-1387-4CA6-816F-3879F97B5CB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457200" y="2829000"/>
            <a:ext cx="8229600" cy="1200000"/>
          </a:xfrm>
          <a:prstGeom prst="rect">
            <a:avLst/>
          </a:prstGeom>
          <a:noFill/>
        </p:spPr>
        <p:txBody>
          <a:bodyPr wrap="square" rtlCol="0"/>
          <a:lstStyle/>
          <a:p>
            <a:pPr algn="ctr"/>
            <a:r>
              <a:rPr lang="en-US" sz="4000" dirty="0">
                <a:solidFill>
                  <a:srgbClr val="4D4D4D"/>
                </a:solidFill>
                <a:latin typeface="Helvetica Neue" pitchFamily="34" charset="0"/>
                <a:cs typeface="Helvetica Neue" pitchFamily="34" charset="0"/>
              </a:rPr>
              <a:t>2018 Graduating Seniors’ Survey Report</a:t>
            </a:r>
            <a:endParaRPr lang="en-US" sz="4000" dirty="0"/>
          </a:p>
        </p:txBody>
      </p:sp>
      <p:sp>
        <p:nvSpPr>
          <p:cNvPr id="3" name="Object 2"/>
          <p:cNvSpPr txBox="1"/>
          <p:nvPr/>
        </p:nvSpPr>
        <p:spPr>
          <a:xfrm>
            <a:off x="457200" y="5000000"/>
            <a:ext cx="8229600" cy="369332"/>
          </a:xfrm>
          <a:prstGeom prst="rect">
            <a:avLst/>
          </a:prstGeom>
          <a:noFill/>
        </p:spPr>
        <p:txBody>
          <a:bodyPr wrap="square" rtlCol="0"/>
          <a:lstStyle/>
          <a:p>
            <a:pPr algn="ctr"/>
            <a:r>
              <a:rPr lang="en-US" sz="1400" dirty="0">
                <a:solidFill>
                  <a:srgbClr val="7F7F7F"/>
                </a:solidFill>
                <a:latin typeface="Helvetica" pitchFamily="34" charset="0"/>
                <a:cs typeface="Helvetica" pitchFamily="34" charset="0"/>
              </a:rPr>
              <a:t>Teacher Education Program Review</a:t>
            </a:r>
            <a:endParaRPr lang="en-US" sz="1400" dirty="0"/>
          </a:p>
        </p:txBody>
      </p:sp>
      <p:sp>
        <p:nvSpPr>
          <p:cNvPr id="4" name="Object 3"/>
          <p:cNvSpPr txBox="1"/>
          <p:nvPr/>
        </p:nvSpPr>
        <p:spPr>
          <a:xfrm>
            <a:off x="457200" y="5400000"/>
            <a:ext cx="8229600" cy="369332"/>
          </a:xfrm>
          <a:prstGeom prst="rect">
            <a:avLst/>
          </a:prstGeom>
          <a:noFill/>
        </p:spPr>
        <p:txBody>
          <a:bodyPr wrap="square" rtlCol="0"/>
          <a:lstStyle/>
          <a:p>
            <a:pPr algn="ctr"/>
            <a:r>
              <a:rPr lang="en-US" sz="1200" b="1" dirty="0">
                <a:solidFill>
                  <a:srgbClr val="7F7F7F"/>
                </a:solidFill>
                <a:latin typeface="Helvetica" pitchFamily="34" charset="0"/>
                <a:cs typeface="Helvetica" pitchFamily="34" charset="0"/>
              </a:rPr>
              <a:t>April 1st 2019, 3:40 pm EDT</a:t>
            </a:r>
            <a:endParaRPr lang="en-US" sz="1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200000"/>
            <a:ext cx="8229600" cy="369332"/>
          </a:xfrm>
          <a:prstGeom prst="rect">
            <a:avLst/>
          </a:prstGeom>
          <a:noFill/>
        </p:spPr>
        <p:txBody>
          <a:bodyPr wrap="square" rtlCol="0"/>
          <a:lstStyle/>
          <a:p>
            <a:r>
              <a:rPr lang="en-US" sz="1600" dirty="0"/>
              <a:t>Q18 - What</a:t>
            </a:r>
          </a:p>
          <a:p>
            <a:r>
              <a:rPr lang="en-US" sz="1600" dirty="0"/>
              <a:t>is one thing you would like Teacher Education to remove from your program?</a:t>
            </a:r>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904000"/>
          <a:ext cx="8349264" cy="486664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a:t>What
is one thing you would like Teacher Education to remove from your prog...</a:t>
                      </a:r>
                    </a:p>
                  </a:txBody>
                  <a:tcPr/>
                </a:tc>
                <a:extLst>
                  <a:ext uri="{0D108BD9-81ED-4DB2-BD59-A6C34878D82A}">
                    <a16:rowId xmlns:a16="http://schemas.microsoft.com/office/drawing/2014/main" val="10000"/>
                  </a:ext>
                </a:extLst>
              </a:tr>
              <a:tr h="370840">
                <a:tc>
                  <a:txBody>
                    <a:bodyPr/>
                    <a:lstStyle/>
                    <a:p>
                      <a:r>
                        <a:rPr lang="en-US" sz="1600" dirty="0"/>
                        <a:t>Nothing.</a:t>
                      </a:r>
                    </a:p>
                  </a:txBody>
                  <a:tcPr/>
                </a:tc>
                <a:extLst>
                  <a:ext uri="{0D108BD9-81ED-4DB2-BD59-A6C34878D82A}">
                    <a16:rowId xmlns:a16="http://schemas.microsoft.com/office/drawing/2014/main" val="10001"/>
                  </a:ext>
                </a:extLst>
              </a:tr>
              <a:tr h="370840">
                <a:tc>
                  <a:txBody>
                    <a:bodyPr/>
                    <a:lstStyle/>
                    <a:p>
                      <a:r>
                        <a:rPr lang="en-US" sz="1600" dirty="0"/>
                        <a:t>There too many overlapping assignments.  Cut down the number of tasks that need to be completed in the Internship Seminar</a:t>
                      </a:r>
                    </a:p>
                  </a:txBody>
                  <a:tcPr/>
                </a:tc>
                <a:extLst>
                  <a:ext uri="{0D108BD9-81ED-4DB2-BD59-A6C34878D82A}">
                    <a16:rowId xmlns:a16="http://schemas.microsoft.com/office/drawing/2014/main" val="10002"/>
                  </a:ext>
                </a:extLst>
              </a:tr>
              <a:tr h="370840">
                <a:tc>
                  <a:txBody>
                    <a:bodyPr/>
                    <a:lstStyle/>
                    <a:p>
                      <a:r>
                        <a:rPr lang="en-US" sz="1600" dirty="0"/>
                        <a:t>The one thing I would like Teacher Education to remove from the program is requiring 1/2 day observations to Special Ed and ELL classes in the Senior year.  This requirement has been met with the required Spec Ed and ELL classes that must take in the Cohort.  We should not have to do it again.</a:t>
                      </a:r>
                    </a:p>
                  </a:txBody>
                  <a:tcPr/>
                </a:tc>
                <a:extLst>
                  <a:ext uri="{0D108BD9-81ED-4DB2-BD59-A6C34878D82A}">
                    <a16:rowId xmlns:a16="http://schemas.microsoft.com/office/drawing/2014/main" val="10003"/>
                  </a:ext>
                </a:extLst>
              </a:tr>
              <a:tr h="370840">
                <a:tc>
                  <a:txBody>
                    <a:bodyPr/>
                    <a:lstStyle/>
                    <a:p>
                      <a:r>
                        <a:rPr lang="en-US" sz="1600" dirty="0"/>
                        <a:t>EDTPA </a:t>
                      </a:r>
                    </a:p>
                  </a:txBody>
                  <a:tcPr/>
                </a:tc>
                <a:extLst>
                  <a:ext uri="{0D108BD9-81ED-4DB2-BD59-A6C34878D82A}">
                    <a16:rowId xmlns:a16="http://schemas.microsoft.com/office/drawing/2014/main" val="10004"/>
                  </a:ext>
                </a:extLst>
              </a:tr>
              <a:tr h="370840">
                <a:tc>
                  <a:txBody>
                    <a:bodyPr/>
                    <a:lstStyle/>
                    <a:p>
                      <a:r>
                        <a:rPr lang="en-US" sz="1600" dirty="0"/>
                        <a:t>The work load is very heavy and less content  based. If the program could equally distribute the magnemement classes with content classes it would be great! </a:t>
                      </a:r>
                    </a:p>
                  </a:txBody>
                  <a:tcPr/>
                </a:tc>
                <a:extLst>
                  <a:ext uri="{0D108BD9-81ED-4DB2-BD59-A6C34878D82A}">
                    <a16:rowId xmlns:a16="http://schemas.microsoft.com/office/drawing/2014/main" val="10005"/>
                  </a:ext>
                </a:extLst>
              </a:tr>
              <a:tr h="370840">
                <a:tc>
                  <a:txBody>
                    <a:bodyPr/>
                    <a:lstStyle/>
                    <a:p>
                      <a:r>
                        <a:rPr lang="en-US" sz="1600" dirty="0"/>
                        <a:t>The Action Research class!</a:t>
                      </a:r>
                    </a:p>
                  </a:txBody>
                  <a:tcPr/>
                </a:tc>
                <a:extLst>
                  <a:ext uri="{0D108BD9-81ED-4DB2-BD59-A6C34878D82A}">
                    <a16:rowId xmlns:a16="http://schemas.microsoft.com/office/drawing/2014/main" val="10006"/>
                  </a:ext>
                </a:extLst>
              </a:tr>
              <a:tr h="370840">
                <a:tc>
                  <a:txBody>
                    <a:bodyPr/>
                    <a:lstStyle/>
                    <a:p>
                      <a:r>
                        <a:rPr lang="en-US" sz="1600" dirty="0"/>
                        <a:t>edTPA</a:t>
                      </a:r>
                    </a:p>
                  </a:txBody>
                  <a:tcPr/>
                </a:tc>
                <a:extLst>
                  <a:ext uri="{0D108BD9-81ED-4DB2-BD59-A6C34878D82A}">
                    <a16:rowId xmlns:a16="http://schemas.microsoft.com/office/drawing/2014/main" val="10007"/>
                  </a:ext>
                </a:extLst>
              </a:tr>
              <a:tr h="370840">
                <a:tc>
                  <a:txBody>
                    <a:bodyPr/>
                    <a:lstStyle/>
                    <a:p>
                      <a:r>
                        <a:rPr lang="en-US" sz="1600" dirty="0"/>
                        <a:t>The extra work we had to do during EdTPA was distracting from planning lessons, teaching, and other duties that were expected from a teacher. </a:t>
                      </a:r>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89090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200000"/>
            <a:ext cx="8229600" cy="369332"/>
          </a:xfrm>
          <a:prstGeom prst="rect">
            <a:avLst/>
          </a:prstGeom>
          <a:noFill/>
        </p:spPr>
        <p:txBody>
          <a:bodyPr wrap="square" rtlCol="0"/>
          <a:lstStyle/>
          <a:p>
            <a:r>
              <a:rPr lang="en-US" sz="1600" dirty="0"/>
              <a:t>Q19 - What</a:t>
            </a:r>
          </a:p>
          <a:p>
            <a:r>
              <a:rPr lang="en-US" sz="1600" dirty="0"/>
              <a:t>is one thing you would like Teacher Education to add to your program?</a:t>
            </a:r>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904000"/>
          <a:ext cx="8349264" cy="517144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a:t>What
is one thing you would like Teacher Education to add to your program?</a:t>
                      </a:r>
                    </a:p>
                  </a:txBody>
                  <a:tcPr/>
                </a:tc>
                <a:extLst>
                  <a:ext uri="{0D108BD9-81ED-4DB2-BD59-A6C34878D82A}">
                    <a16:rowId xmlns:a16="http://schemas.microsoft.com/office/drawing/2014/main" val="10000"/>
                  </a:ext>
                </a:extLst>
              </a:tr>
              <a:tr h="370840">
                <a:tc>
                  <a:txBody>
                    <a:bodyPr/>
                    <a:lstStyle/>
                    <a:p>
                      <a:r>
                        <a:rPr lang="en-US" sz="1600" dirty="0"/>
                        <a:t>More mathematics methods course that are relevant to what we would be teaching at the high school level.</a:t>
                      </a:r>
                    </a:p>
                  </a:txBody>
                  <a:tcPr/>
                </a:tc>
                <a:extLst>
                  <a:ext uri="{0D108BD9-81ED-4DB2-BD59-A6C34878D82A}">
                    <a16:rowId xmlns:a16="http://schemas.microsoft.com/office/drawing/2014/main" val="10001"/>
                  </a:ext>
                </a:extLst>
              </a:tr>
              <a:tr h="370840">
                <a:tc>
                  <a:txBody>
                    <a:bodyPr/>
                    <a:lstStyle/>
                    <a:p>
                      <a:r>
                        <a:rPr lang="en-US" sz="1600" dirty="0"/>
                        <a:t>I think CSU should add more "moral support" events around the schedules of their students. As minor as that seems, it is import to support the cultivation of positive relationships and environments between students and professors, especially as the program wears down on students during the last two semesters of EdTPA and Action Research. The pressure, high expectations from all sides, and overall ambiguity of this new experience really adds up as you are trying to do your best in every area of life with all the unexpected struggles that come up in a student's life. I would like to see more support/social/morale events happen to fully communicate to students that you care not just about their academic and professional development but also their emotional and psychological development as teachers as well. I consider this an extremely integral part of a student's growth regardless of the level of education.</a:t>
                      </a:r>
                    </a:p>
                  </a:txBody>
                  <a:tcPr/>
                </a:tc>
                <a:extLst>
                  <a:ext uri="{0D108BD9-81ED-4DB2-BD59-A6C34878D82A}">
                    <a16:rowId xmlns:a16="http://schemas.microsoft.com/office/drawing/2014/main" val="10002"/>
                  </a:ext>
                </a:extLst>
              </a:tr>
              <a:tr h="370840">
                <a:tc>
                  <a:txBody>
                    <a:bodyPr/>
                    <a:lstStyle/>
                    <a:p>
                      <a:r>
                        <a:rPr lang="en-US" sz="1600" dirty="0"/>
                        <a:t>More practice for students with edtpa</a:t>
                      </a:r>
                    </a:p>
                  </a:txBody>
                  <a:tcPr/>
                </a:tc>
                <a:extLst>
                  <a:ext uri="{0D108BD9-81ED-4DB2-BD59-A6C34878D82A}">
                    <a16:rowId xmlns:a16="http://schemas.microsoft.com/office/drawing/2014/main" val="10003"/>
                  </a:ext>
                </a:extLst>
              </a:tr>
              <a:tr h="370840">
                <a:tc>
                  <a:txBody>
                    <a:bodyPr/>
                    <a:lstStyle/>
                    <a:p>
                      <a:r>
                        <a:rPr lang="en-US" sz="1600" dirty="0"/>
                        <a:t>More time off.</a:t>
                      </a:r>
                    </a:p>
                  </a:txBody>
                  <a:tcPr/>
                </a:tc>
                <a:extLst>
                  <a:ext uri="{0D108BD9-81ED-4DB2-BD59-A6C34878D82A}">
                    <a16:rowId xmlns:a16="http://schemas.microsoft.com/office/drawing/2014/main" val="10004"/>
                  </a:ext>
                </a:extLst>
              </a:tr>
              <a:tr h="370840">
                <a:tc>
                  <a:txBody>
                    <a:bodyPr/>
                    <a:lstStyle/>
                    <a:p>
                      <a:r>
                        <a:rPr lang="en-US" sz="1600" dirty="0"/>
                        <a:t>Nothing comes to mind :) The program is awesome! </a:t>
                      </a:r>
                    </a:p>
                  </a:txBody>
                  <a:tcPr/>
                </a:tc>
                <a:extLst>
                  <a:ext uri="{0D108BD9-81ED-4DB2-BD59-A6C34878D82A}">
                    <a16:rowId xmlns:a16="http://schemas.microsoft.com/office/drawing/2014/main" val="10005"/>
                  </a:ext>
                </a:extLst>
              </a:tr>
              <a:tr h="370840">
                <a:tc>
                  <a:txBody>
                    <a:bodyPr/>
                    <a:lstStyle/>
                    <a:p>
                      <a:r>
                        <a:rPr lang="en-US" sz="1600" dirty="0"/>
                        <a:t>A Special Ed adaptive curriculum major</a:t>
                      </a: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3571808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200000"/>
            <a:ext cx="8229600" cy="369332"/>
          </a:xfrm>
          <a:prstGeom prst="rect">
            <a:avLst/>
          </a:prstGeom>
          <a:noFill/>
        </p:spPr>
        <p:txBody>
          <a:bodyPr wrap="square" rtlCol="0"/>
          <a:lstStyle/>
          <a:p>
            <a:r>
              <a:rPr lang="en-US" sz="1600" dirty="0"/>
              <a:t>Q19 - What</a:t>
            </a:r>
          </a:p>
          <a:p>
            <a:r>
              <a:rPr lang="en-US" sz="1600" dirty="0"/>
              <a:t>is one thing you would like Teacher Education to add to your program?</a:t>
            </a:r>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904000"/>
          <a:ext cx="8349264" cy="46228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a:t>What
is one thing you would like Teacher Education to add to your program?</a:t>
                      </a:r>
                    </a:p>
                  </a:txBody>
                  <a:tcPr/>
                </a:tc>
                <a:extLst>
                  <a:ext uri="{0D108BD9-81ED-4DB2-BD59-A6C34878D82A}">
                    <a16:rowId xmlns:a16="http://schemas.microsoft.com/office/drawing/2014/main" val="10000"/>
                  </a:ext>
                </a:extLst>
              </a:tr>
              <a:tr h="370840">
                <a:tc>
                  <a:txBody>
                    <a:bodyPr/>
                    <a:lstStyle/>
                    <a:p>
                      <a:r>
                        <a:rPr lang="en-US" sz="1600" dirty="0"/>
                        <a:t>Add more on assessments and differentiation</a:t>
                      </a:r>
                    </a:p>
                  </a:txBody>
                  <a:tcPr/>
                </a:tc>
                <a:extLst>
                  <a:ext uri="{0D108BD9-81ED-4DB2-BD59-A6C34878D82A}">
                    <a16:rowId xmlns:a16="http://schemas.microsoft.com/office/drawing/2014/main" val="10001"/>
                  </a:ext>
                </a:extLst>
              </a:tr>
              <a:tr h="370840">
                <a:tc>
                  <a:txBody>
                    <a:bodyPr/>
                    <a:lstStyle/>
                    <a:p>
                      <a:r>
                        <a:rPr lang="en-US" sz="1600" dirty="0"/>
                        <a:t>Earlier partnership with schools (during sophomore and junior years) that require opportunities for candidates to actually teach (i.e. tutoring to students, or teaching an isolated lesson).</a:t>
                      </a:r>
                    </a:p>
                  </a:txBody>
                  <a:tcPr/>
                </a:tc>
                <a:extLst>
                  <a:ext uri="{0D108BD9-81ED-4DB2-BD59-A6C34878D82A}">
                    <a16:rowId xmlns:a16="http://schemas.microsoft.com/office/drawing/2014/main" val="10002"/>
                  </a:ext>
                </a:extLst>
              </a:tr>
              <a:tr h="370840">
                <a:tc>
                  <a:txBody>
                    <a:bodyPr/>
                    <a:lstStyle/>
                    <a:p>
                      <a:r>
                        <a:rPr lang="en-US" sz="1600" dirty="0"/>
                        <a:t>Having the Methods course prior to being in the classroom possibly as a summer class or spring prior to being in the practicum.</a:t>
                      </a:r>
                    </a:p>
                  </a:txBody>
                  <a:tcPr/>
                </a:tc>
                <a:extLst>
                  <a:ext uri="{0D108BD9-81ED-4DB2-BD59-A6C34878D82A}">
                    <a16:rowId xmlns:a16="http://schemas.microsoft.com/office/drawing/2014/main" val="10003"/>
                  </a:ext>
                </a:extLst>
              </a:tr>
              <a:tr h="370840">
                <a:tc>
                  <a:txBody>
                    <a:bodyPr/>
                    <a:lstStyle/>
                    <a:p>
                      <a:r>
                        <a:rPr lang="en-US" sz="1600" dirty="0"/>
                        <a:t>More instruction on how to complete the Action research study</a:t>
                      </a:r>
                    </a:p>
                  </a:txBody>
                  <a:tcPr/>
                </a:tc>
                <a:extLst>
                  <a:ext uri="{0D108BD9-81ED-4DB2-BD59-A6C34878D82A}">
                    <a16:rowId xmlns:a16="http://schemas.microsoft.com/office/drawing/2014/main" val="10004"/>
                  </a:ext>
                </a:extLst>
              </a:tr>
              <a:tr h="370840">
                <a:tc>
                  <a:txBody>
                    <a:bodyPr/>
                    <a:lstStyle/>
                    <a:p>
                      <a:r>
                        <a:rPr lang="en-US" sz="1600" dirty="0"/>
                        <a:t>The one thing I would like Teacher Education to add to the program is a class focusing primarily on differentiated instruction and cultural responsiveness.  All of the classes "touched' on it but not enough for me to be able to say I feel confident in those areas.</a:t>
                      </a:r>
                    </a:p>
                  </a:txBody>
                  <a:tcPr/>
                </a:tc>
                <a:extLst>
                  <a:ext uri="{0D108BD9-81ED-4DB2-BD59-A6C34878D82A}">
                    <a16:rowId xmlns:a16="http://schemas.microsoft.com/office/drawing/2014/main" val="10005"/>
                  </a:ext>
                </a:extLst>
              </a:tr>
              <a:tr h="370840">
                <a:tc>
                  <a:txBody>
                    <a:bodyPr/>
                    <a:lstStyle/>
                    <a:p>
                      <a:r>
                        <a:rPr lang="en-US" sz="1600" dirty="0"/>
                        <a:t>Class on how to incorporate technology, sports and other aspects of fine arts into teaching ELA, SS, Science and Math. How to teach across the curriculum and make it culturally responsive</a:t>
                      </a:r>
                    </a:p>
                  </a:txBody>
                  <a:tcPr/>
                </a:tc>
                <a:extLst>
                  <a:ext uri="{0D108BD9-81ED-4DB2-BD59-A6C34878D82A}">
                    <a16:rowId xmlns:a16="http://schemas.microsoft.com/office/drawing/2014/main" val="10006"/>
                  </a:ext>
                </a:extLst>
              </a:tr>
              <a:tr h="370840">
                <a:tc>
                  <a:txBody>
                    <a:bodyPr/>
                    <a:lstStyle/>
                    <a:p>
                      <a:r>
                        <a:rPr lang="en-US" sz="1600" dirty="0"/>
                        <a:t>Course subject that is specific to behavior management.</a:t>
                      </a:r>
                    </a:p>
                  </a:txBody>
                  <a:tcPr/>
                </a:tc>
                <a:extLst>
                  <a:ext uri="{0D108BD9-81ED-4DB2-BD59-A6C34878D82A}">
                    <a16:rowId xmlns:a16="http://schemas.microsoft.com/office/drawing/2014/main" val="10007"/>
                  </a:ext>
                </a:extLst>
              </a:tr>
              <a:tr h="370840">
                <a:tc>
                  <a:txBody>
                    <a:bodyPr/>
                    <a:lstStyle/>
                    <a:p>
                      <a:r>
                        <a:rPr lang="en-US" sz="1600" dirty="0"/>
                        <a:t>N/A</a:t>
                      </a:r>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60827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457200" y="2829000"/>
            <a:ext cx="8229600" cy="1200000"/>
          </a:xfrm>
          <a:prstGeom prst="rect">
            <a:avLst/>
          </a:prstGeom>
          <a:noFill/>
        </p:spPr>
        <p:txBody>
          <a:bodyPr wrap="square" rtlCol="0"/>
          <a:lstStyle/>
          <a:p>
            <a:pPr algn="ctr"/>
            <a:r>
              <a:rPr lang="en-US" sz="4800" dirty="0">
                <a:solidFill>
                  <a:srgbClr val="4D4D4D"/>
                </a:solidFill>
                <a:latin typeface="Helvetica Neue" pitchFamily="34" charset="0"/>
                <a:cs typeface="Helvetica Neue" pitchFamily="34" charset="0"/>
              </a:rPr>
              <a:t>2019 Graduating Seniors’ Survey</a:t>
            </a:r>
            <a:endParaRPr lang="en-US" sz="4800" dirty="0"/>
          </a:p>
        </p:txBody>
      </p:sp>
      <p:sp>
        <p:nvSpPr>
          <p:cNvPr id="3" name="Object 2"/>
          <p:cNvSpPr txBox="1"/>
          <p:nvPr/>
        </p:nvSpPr>
        <p:spPr>
          <a:xfrm>
            <a:off x="457200" y="5000000"/>
            <a:ext cx="8229600" cy="369332"/>
          </a:xfrm>
          <a:prstGeom prst="rect">
            <a:avLst/>
          </a:prstGeom>
          <a:noFill/>
        </p:spPr>
        <p:txBody>
          <a:bodyPr wrap="square" rtlCol="0"/>
          <a:lstStyle/>
          <a:p>
            <a:pPr algn="ctr"/>
            <a:r>
              <a:rPr lang="en-US" sz="1400" dirty="0">
                <a:solidFill>
                  <a:srgbClr val="7F7F7F"/>
                </a:solidFill>
                <a:latin typeface="Helvetica" pitchFamily="34" charset="0"/>
                <a:cs typeface="Helvetica" pitchFamily="34" charset="0"/>
              </a:rPr>
              <a:t>Teacher Education Program Review - Spring 2019 - Rev</a:t>
            </a:r>
            <a:endParaRPr lang="en-US" sz="1400" dirty="0"/>
          </a:p>
        </p:txBody>
      </p:sp>
      <p:sp>
        <p:nvSpPr>
          <p:cNvPr id="4" name="Object 3"/>
          <p:cNvSpPr txBox="1"/>
          <p:nvPr/>
        </p:nvSpPr>
        <p:spPr>
          <a:xfrm>
            <a:off x="457200" y="5400000"/>
            <a:ext cx="8229600" cy="369332"/>
          </a:xfrm>
          <a:prstGeom prst="rect">
            <a:avLst/>
          </a:prstGeom>
          <a:noFill/>
        </p:spPr>
        <p:txBody>
          <a:bodyPr wrap="square" rtlCol="0"/>
          <a:lstStyle/>
          <a:p>
            <a:pPr algn="ctr"/>
            <a:r>
              <a:rPr lang="en-US" sz="1200" b="1" dirty="0">
                <a:solidFill>
                  <a:srgbClr val="7F7F7F"/>
                </a:solidFill>
                <a:latin typeface="Helvetica" pitchFamily="34" charset="0"/>
                <a:cs typeface="Helvetica" pitchFamily="34" charset="0"/>
              </a:rPr>
              <a:t>Report Generated March 6th 2020, 11:28 am EST</a:t>
            </a:r>
            <a:endParaRPr lang="en-US" sz="1200" dirty="0"/>
          </a:p>
        </p:txBody>
      </p:sp>
    </p:spTree>
    <p:extLst>
      <p:ext uri="{BB962C8B-B14F-4D97-AF65-F5344CB8AC3E}">
        <p14:creationId xmlns:p14="http://schemas.microsoft.com/office/powerpoint/2010/main" val="32905073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a:t>Q18 - What is one thing you would like Teacher Education to remove from your program?</a:t>
            </a:r>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312928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a:t>What
is one thing you would like Teacher Education to remove from your program?</a:t>
                      </a:r>
                    </a:p>
                  </a:txBody>
                  <a:tcPr/>
                </a:tc>
                <a:extLst>
                  <a:ext uri="{0D108BD9-81ED-4DB2-BD59-A6C34878D82A}">
                    <a16:rowId xmlns:a16="http://schemas.microsoft.com/office/drawing/2014/main" val="10000"/>
                  </a:ext>
                </a:extLst>
              </a:tr>
              <a:tr h="370840">
                <a:tc>
                  <a:txBody>
                    <a:bodyPr/>
                    <a:lstStyle/>
                    <a:p>
                      <a:r>
                        <a:rPr lang="en-US" sz="1600" dirty="0"/>
                        <a:t>Having busy work for teacher-candidates to do.</a:t>
                      </a:r>
                    </a:p>
                  </a:txBody>
                  <a:tcPr/>
                </a:tc>
                <a:extLst>
                  <a:ext uri="{0D108BD9-81ED-4DB2-BD59-A6C34878D82A}">
                    <a16:rowId xmlns:a16="http://schemas.microsoft.com/office/drawing/2014/main" val="10001"/>
                  </a:ext>
                </a:extLst>
              </a:tr>
              <a:tr h="370840">
                <a:tc>
                  <a:txBody>
                    <a:bodyPr/>
                    <a:lstStyle/>
                    <a:p>
                      <a:r>
                        <a:rPr lang="en-US" sz="1600" dirty="0"/>
                        <a:t>NA</a:t>
                      </a:r>
                    </a:p>
                  </a:txBody>
                  <a:tcPr/>
                </a:tc>
                <a:extLst>
                  <a:ext uri="{0D108BD9-81ED-4DB2-BD59-A6C34878D82A}">
                    <a16:rowId xmlns:a16="http://schemas.microsoft.com/office/drawing/2014/main" val="10002"/>
                  </a:ext>
                </a:extLst>
              </a:tr>
              <a:tr h="370840">
                <a:tc>
                  <a:txBody>
                    <a:bodyPr/>
                    <a:lstStyle/>
                    <a:p>
                      <a:r>
                        <a:rPr lang="en-US" sz="1600" dirty="0"/>
                        <a:t>The seven courses taken in the first semester</a:t>
                      </a:r>
                    </a:p>
                  </a:txBody>
                  <a:tcPr/>
                </a:tc>
                <a:extLst>
                  <a:ext uri="{0D108BD9-81ED-4DB2-BD59-A6C34878D82A}">
                    <a16:rowId xmlns:a16="http://schemas.microsoft.com/office/drawing/2014/main" val="10003"/>
                  </a:ext>
                </a:extLst>
              </a:tr>
              <a:tr h="370840">
                <a:tc>
                  <a:txBody>
                    <a:bodyPr/>
                    <a:lstStyle/>
                    <a:p>
                      <a:r>
                        <a:rPr lang="en-US" sz="1600" dirty="0"/>
                        <a:t>I would not remove anything, but I would reconsider the timing of certain classes. Social and Cultural Awareness should be taught during a semester that public schools are in session. Teaching classes should be taught when it is possible to go into schools in order to maximize what is talked about in the class.</a:t>
                      </a:r>
                    </a:p>
                  </a:txBody>
                  <a:tcPr/>
                </a:tc>
                <a:extLst>
                  <a:ext uri="{0D108BD9-81ED-4DB2-BD59-A6C34878D82A}">
                    <a16:rowId xmlns:a16="http://schemas.microsoft.com/office/drawing/2014/main" val="10004"/>
                  </a:ext>
                </a:extLst>
              </a:tr>
              <a:tr h="370840">
                <a:tc>
                  <a:txBody>
                    <a:bodyPr/>
                    <a:lstStyle/>
                    <a:p>
                      <a:r>
                        <a:rPr lang="en-US" sz="1600" dirty="0"/>
                        <a:t>edTPA</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2135368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a:t>Q19 - What is one thing you would like Teacher Education to add to your program?</a:t>
            </a:r>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382524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a:t>What
is one thing you would like Teacher Education to add to your program?</a:t>
                      </a:r>
                    </a:p>
                  </a:txBody>
                  <a:tcPr/>
                </a:tc>
                <a:extLst>
                  <a:ext uri="{0D108BD9-81ED-4DB2-BD59-A6C34878D82A}">
                    <a16:rowId xmlns:a16="http://schemas.microsoft.com/office/drawing/2014/main" val="10000"/>
                  </a:ext>
                </a:extLst>
              </a:tr>
              <a:tr h="370840">
                <a:tc>
                  <a:txBody>
                    <a:bodyPr/>
                    <a:lstStyle/>
                    <a:p>
                      <a:r>
                        <a:rPr lang="en-US" sz="1600" dirty="0"/>
                        <a:t>Nothing</a:t>
                      </a:r>
                    </a:p>
                  </a:txBody>
                  <a:tcPr/>
                </a:tc>
                <a:extLst>
                  <a:ext uri="{0D108BD9-81ED-4DB2-BD59-A6C34878D82A}">
                    <a16:rowId xmlns:a16="http://schemas.microsoft.com/office/drawing/2014/main" val="10001"/>
                  </a:ext>
                </a:extLst>
              </a:tr>
              <a:tr h="370840">
                <a:tc>
                  <a:txBody>
                    <a:bodyPr/>
                    <a:lstStyle/>
                    <a:p>
                      <a:r>
                        <a:rPr lang="en-US" sz="1600" dirty="0"/>
                        <a:t>Incorporation of edTPA classes in the spring semester before the teaching practicum.</a:t>
                      </a:r>
                    </a:p>
                  </a:txBody>
                  <a:tcPr/>
                </a:tc>
                <a:extLst>
                  <a:ext uri="{0D108BD9-81ED-4DB2-BD59-A6C34878D82A}">
                    <a16:rowId xmlns:a16="http://schemas.microsoft.com/office/drawing/2014/main" val="10002"/>
                  </a:ext>
                </a:extLst>
              </a:tr>
              <a:tr h="370840">
                <a:tc>
                  <a:txBody>
                    <a:bodyPr/>
                    <a:lstStyle/>
                    <a:p>
                      <a:r>
                        <a:rPr lang="en-US" sz="1600" dirty="0"/>
                        <a:t>For assignments to spread out through the semester so that it does not feel so crammed at the end. </a:t>
                      </a:r>
                    </a:p>
                  </a:txBody>
                  <a:tcPr/>
                </a:tc>
                <a:extLst>
                  <a:ext uri="{0D108BD9-81ED-4DB2-BD59-A6C34878D82A}">
                    <a16:rowId xmlns:a16="http://schemas.microsoft.com/office/drawing/2014/main" val="10003"/>
                  </a:ext>
                </a:extLst>
              </a:tr>
              <a:tr h="370840">
                <a:tc>
                  <a:txBody>
                    <a:bodyPr/>
                    <a:lstStyle/>
                    <a:p>
                      <a:r>
                        <a:rPr lang="en-US" sz="1600" dirty="0"/>
                        <a:t>I would recommend adding a class on educational psychology. Why do children behave the way they do? What are some tactics for dealing with certain situations? This is directly related to classroom management and classroom assessment. For the masters students in particular, I would recommend splitting Action Research into three sections - one during the summer prior to the internship. This summer would focus on teaching statistics and research methods, giving students a “boot camp” to learn what they will be doing in the fall and spring semesters.</a:t>
                      </a:r>
                    </a:p>
                  </a:txBody>
                  <a:tcPr/>
                </a:tc>
                <a:extLst>
                  <a:ext uri="{0D108BD9-81ED-4DB2-BD59-A6C34878D82A}">
                    <a16:rowId xmlns:a16="http://schemas.microsoft.com/office/drawing/2014/main" val="10004"/>
                  </a:ext>
                </a:extLst>
              </a:tr>
              <a:tr h="370840">
                <a:tc>
                  <a:txBody>
                    <a:bodyPr/>
                    <a:lstStyle/>
                    <a:p>
                      <a:r>
                        <a:rPr lang="en-US" sz="1600" dirty="0"/>
                        <a:t>More practice on writing lesson plans before practicum.</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881294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a:t>Q18 - What is one thing you would like Teacher Education to remove from your program?</a:t>
            </a:r>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540004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a:t>What
is one thing you would like Teacher Education to remove from your program?</a:t>
                      </a:r>
                    </a:p>
                  </a:txBody>
                  <a:tcPr/>
                </a:tc>
                <a:extLst>
                  <a:ext uri="{0D108BD9-81ED-4DB2-BD59-A6C34878D82A}">
                    <a16:rowId xmlns:a16="http://schemas.microsoft.com/office/drawing/2014/main" val="10000"/>
                  </a:ext>
                </a:extLst>
              </a:tr>
              <a:tr h="370840">
                <a:tc>
                  <a:txBody>
                    <a:bodyPr/>
                    <a:lstStyle/>
                    <a:p>
                      <a:r>
                        <a:rPr lang="en-US" sz="1600" dirty="0"/>
                        <a:t>The length of the Intenship</a:t>
                      </a:r>
                    </a:p>
                  </a:txBody>
                  <a:tcPr/>
                </a:tc>
                <a:extLst>
                  <a:ext uri="{0D108BD9-81ED-4DB2-BD59-A6C34878D82A}">
                    <a16:rowId xmlns:a16="http://schemas.microsoft.com/office/drawing/2014/main" val="10001"/>
                  </a:ext>
                </a:extLst>
              </a:tr>
              <a:tr h="370840">
                <a:tc>
                  <a:txBody>
                    <a:bodyPr/>
                    <a:lstStyle/>
                    <a:p>
                      <a:r>
                        <a:rPr lang="en-US" sz="1600" dirty="0"/>
                        <a:t>edTPA</a:t>
                      </a:r>
                    </a:p>
                  </a:txBody>
                  <a:tcPr/>
                </a:tc>
                <a:extLst>
                  <a:ext uri="{0D108BD9-81ED-4DB2-BD59-A6C34878D82A}">
                    <a16:rowId xmlns:a16="http://schemas.microsoft.com/office/drawing/2014/main" val="10002"/>
                  </a:ext>
                </a:extLst>
              </a:tr>
              <a:tr h="370840">
                <a:tc>
                  <a:txBody>
                    <a:bodyPr/>
                    <a:lstStyle/>
                    <a:p>
                      <a:r>
                        <a:rPr lang="en-US" sz="1600" dirty="0"/>
                        <a:t>N/a</a:t>
                      </a:r>
                    </a:p>
                  </a:txBody>
                  <a:tcPr/>
                </a:tc>
                <a:extLst>
                  <a:ext uri="{0D108BD9-81ED-4DB2-BD59-A6C34878D82A}">
                    <a16:rowId xmlns:a16="http://schemas.microsoft.com/office/drawing/2014/main" val="10003"/>
                  </a:ext>
                </a:extLst>
              </a:tr>
              <a:tr h="370840">
                <a:tc>
                  <a:txBody>
                    <a:bodyPr/>
                    <a:lstStyle/>
                    <a:p>
                      <a:r>
                        <a:rPr lang="en-US" sz="1600" dirty="0"/>
                        <a:t>Nothing! I found all of the classes and program requirements to be highly beneficial. </a:t>
                      </a:r>
                    </a:p>
                  </a:txBody>
                  <a:tcPr/>
                </a:tc>
                <a:extLst>
                  <a:ext uri="{0D108BD9-81ED-4DB2-BD59-A6C34878D82A}">
                    <a16:rowId xmlns:a16="http://schemas.microsoft.com/office/drawing/2014/main" val="10004"/>
                  </a:ext>
                </a:extLst>
              </a:tr>
              <a:tr h="370840">
                <a:tc>
                  <a:txBody>
                    <a:bodyPr/>
                    <a:lstStyle/>
                    <a:p>
                      <a:r>
                        <a:rPr lang="en-US" sz="1600" dirty="0"/>
                        <a:t>There too many overlapping assignments.  Cut down the number of tasks that need to be completed in the Internship Seminar</a:t>
                      </a:r>
                    </a:p>
                  </a:txBody>
                  <a:tcPr/>
                </a:tc>
                <a:extLst>
                  <a:ext uri="{0D108BD9-81ED-4DB2-BD59-A6C34878D82A}">
                    <a16:rowId xmlns:a16="http://schemas.microsoft.com/office/drawing/2014/main" val="10005"/>
                  </a:ext>
                </a:extLst>
              </a:tr>
              <a:tr h="370840">
                <a:tc>
                  <a:txBody>
                    <a:bodyPr/>
                    <a:lstStyle/>
                    <a:p>
                      <a:r>
                        <a:rPr lang="en-US" sz="1600" dirty="0"/>
                        <a:t>To limit the time on internship after we have completed our exit interview </a:t>
                      </a:r>
                    </a:p>
                  </a:txBody>
                  <a:tcPr/>
                </a:tc>
                <a:extLst>
                  <a:ext uri="{0D108BD9-81ED-4DB2-BD59-A6C34878D82A}">
                    <a16:rowId xmlns:a16="http://schemas.microsoft.com/office/drawing/2014/main" val="10006"/>
                  </a:ext>
                </a:extLst>
              </a:tr>
              <a:tr h="370840">
                <a:tc>
                  <a:txBody>
                    <a:bodyPr/>
                    <a:lstStyle/>
                    <a:p>
                      <a:r>
                        <a:rPr lang="en-US" sz="1600" dirty="0"/>
                        <a:t>Nothing.</a:t>
                      </a:r>
                    </a:p>
                  </a:txBody>
                  <a:tcPr/>
                </a:tc>
                <a:extLst>
                  <a:ext uri="{0D108BD9-81ED-4DB2-BD59-A6C34878D82A}">
                    <a16:rowId xmlns:a16="http://schemas.microsoft.com/office/drawing/2014/main" val="10007"/>
                  </a:ext>
                </a:extLst>
              </a:tr>
              <a:tr h="370840">
                <a:tc>
                  <a:txBody>
                    <a:bodyPr/>
                    <a:lstStyle/>
                    <a:p>
                      <a:r>
                        <a:rPr lang="en-US" sz="1600" dirty="0"/>
                        <a:t>Graph Theory</a:t>
                      </a:r>
                    </a:p>
                  </a:txBody>
                  <a:tcPr/>
                </a:tc>
                <a:extLst>
                  <a:ext uri="{0D108BD9-81ED-4DB2-BD59-A6C34878D82A}">
                    <a16:rowId xmlns:a16="http://schemas.microsoft.com/office/drawing/2014/main" val="10008"/>
                  </a:ext>
                </a:extLst>
              </a:tr>
              <a:tr h="370840">
                <a:tc>
                  <a:txBody>
                    <a:bodyPr/>
                    <a:lstStyle/>
                    <a:p>
                      <a:r>
                        <a:rPr lang="en-US" sz="1600" dirty="0"/>
                        <a:t>The work load is very heavy and less content  based. If the program could equally distribute the magnemement classes with content classes it would be great! </a:t>
                      </a:r>
                    </a:p>
                  </a:txBody>
                  <a:tcPr/>
                </a:tc>
                <a:extLst>
                  <a:ext uri="{0D108BD9-81ED-4DB2-BD59-A6C34878D82A}">
                    <a16:rowId xmlns:a16="http://schemas.microsoft.com/office/drawing/2014/main" val="10009"/>
                  </a:ext>
                </a:extLst>
              </a:tr>
              <a:tr h="370840">
                <a:tc>
                  <a:txBody>
                    <a:bodyPr/>
                    <a:lstStyle/>
                    <a:p>
                      <a:r>
                        <a:rPr lang="en-US" sz="1600" dirty="0"/>
                        <a:t>The one thing I would like Teacher Education to remove from the program is requiring 1/2 day observations to Special Ed and ELL classes in the Senior year.  This requirement has been met with the required Spec Ed and ELL classes that must take in the Cohort.  We should not have to do it again.</a:t>
                      </a:r>
                    </a:p>
                  </a:txBody>
                  <a:tcPr/>
                </a:tc>
                <a:extLst>
                  <a:ext uri="{0D108BD9-81ED-4DB2-BD59-A6C34878D82A}">
                    <a16:rowId xmlns:a16="http://schemas.microsoft.com/office/drawing/2014/main" val="10010"/>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a:t>Q18 - What is one thing you would like Teacher Education to remove from your program?</a:t>
            </a:r>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514604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a:t>What
is one thing you would like Teacher Education to remove from your program?</a:t>
                      </a:r>
                    </a:p>
                  </a:txBody>
                  <a:tcPr/>
                </a:tc>
                <a:extLst>
                  <a:ext uri="{0D108BD9-81ED-4DB2-BD59-A6C34878D82A}">
                    <a16:rowId xmlns:a16="http://schemas.microsoft.com/office/drawing/2014/main" val="10000"/>
                  </a:ext>
                </a:extLst>
              </a:tr>
              <a:tr h="370840">
                <a:tc>
                  <a:txBody>
                    <a:bodyPr/>
                    <a:lstStyle/>
                    <a:p>
                      <a:r>
                        <a:rPr lang="en-US" sz="1600" dirty="0"/>
                        <a:t>The extra work we had to do during EdTPA was distracting from planning lessons, teaching, and other duties that were expected from a teacher. </a:t>
                      </a:r>
                    </a:p>
                  </a:txBody>
                  <a:tcPr/>
                </a:tc>
                <a:extLst>
                  <a:ext uri="{0D108BD9-81ED-4DB2-BD59-A6C34878D82A}">
                    <a16:rowId xmlns:a16="http://schemas.microsoft.com/office/drawing/2014/main" val="10001"/>
                  </a:ext>
                </a:extLst>
              </a:tr>
              <a:tr h="370840">
                <a:tc>
                  <a:txBody>
                    <a:bodyPr/>
                    <a:lstStyle/>
                    <a:p>
                      <a:r>
                        <a:rPr lang="en-US" sz="1600" dirty="0"/>
                        <a:t>EdTpa</a:t>
                      </a:r>
                    </a:p>
                  </a:txBody>
                  <a:tcPr/>
                </a:tc>
                <a:extLst>
                  <a:ext uri="{0D108BD9-81ED-4DB2-BD59-A6C34878D82A}">
                    <a16:rowId xmlns:a16="http://schemas.microsoft.com/office/drawing/2014/main" val="10002"/>
                  </a:ext>
                </a:extLst>
              </a:tr>
              <a:tr h="370840">
                <a:tc>
                  <a:txBody>
                    <a:bodyPr/>
                    <a:lstStyle/>
                    <a:p>
                      <a:r>
                        <a:rPr lang="en-US" sz="1600" dirty="0"/>
                        <a:t>edTPA</a:t>
                      </a:r>
                    </a:p>
                  </a:txBody>
                  <a:tcPr/>
                </a:tc>
                <a:extLst>
                  <a:ext uri="{0D108BD9-81ED-4DB2-BD59-A6C34878D82A}">
                    <a16:rowId xmlns:a16="http://schemas.microsoft.com/office/drawing/2014/main" val="10003"/>
                  </a:ext>
                </a:extLst>
              </a:tr>
              <a:tr h="370840">
                <a:tc>
                  <a:txBody>
                    <a:bodyPr/>
                    <a:lstStyle/>
                    <a:p>
                      <a:r>
                        <a:rPr lang="en-US" sz="1600" dirty="0"/>
                        <a:t>Not completely remove, but find a more practical way to record time sheets. There are so many tedious pieces of information that I struggled to keep up with in addition to all the paperwork I had to complete at work and for school. There needs to be a more streamline way to keep up with HR paperwork. </a:t>
                      </a:r>
                    </a:p>
                  </a:txBody>
                  <a:tcPr/>
                </a:tc>
                <a:extLst>
                  <a:ext uri="{0D108BD9-81ED-4DB2-BD59-A6C34878D82A}">
                    <a16:rowId xmlns:a16="http://schemas.microsoft.com/office/drawing/2014/main" val="10004"/>
                  </a:ext>
                </a:extLst>
              </a:tr>
              <a:tr h="370840">
                <a:tc>
                  <a:txBody>
                    <a:bodyPr/>
                    <a:lstStyle/>
                    <a:p>
                      <a:r>
                        <a:rPr lang="en-US" sz="1600" dirty="0"/>
                        <a:t>Both the Assessments and Management Class and the Curriculum Class could be a combined class.</a:t>
                      </a:r>
                    </a:p>
                  </a:txBody>
                  <a:tcPr/>
                </a:tc>
                <a:extLst>
                  <a:ext uri="{0D108BD9-81ED-4DB2-BD59-A6C34878D82A}">
                    <a16:rowId xmlns:a16="http://schemas.microsoft.com/office/drawing/2014/main" val="10005"/>
                  </a:ext>
                </a:extLst>
              </a:tr>
              <a:tr h="370840">
                <a:tc>
                  <a:txBody>
                    <a:bodyPr/>
                    <a:lstStyle/>
                    <a:p>
                      <a:r>
                        <a:rPr lang="en-US" sz="1600" dirty="0"/>
                        <a:t>Simple, edTPA</a:t>
                      </a:r>
                    </a:p>
                  </a:txBody>
                  <a:tcPr/>
                </a:tc>
                <a:extLst>
                  <a:ext uri="{0D108BD9-81ED-4DB2-BD59-A6C34878D82A}">
                    <a16:rowId xmlns:a16="http://schemas.microsoft.com/office/drawing/2014/main" val="10006"/>
                  </a:ext>
                </a:extLst>
              </a:tr>
              <a:tr h="370840">
                <a:tc>
                  <a:txBody>
                    <a:bodyPr/>
                    <a:lstStyle/>
                    <a:p>
                      <a:r>
                        <a:rPr lang="en-US" sz="1600" dirty="0"/>
                        <a:t>EDTPA </a:t>
                      </a:r>
                    </a:p>
                  </a:txBody>
                  <a:tcPr/>
                </a:tc>
                <a:extLst>
                  <a:ext uri="{0D108BD9-81ED-4DB2-BD59-A6C34878D82A}">
                    <a16:rowId xmlns:a16="http://schemas.microsoft.com/office/drawing/2014/main" val="10007"/>
                  </a:ext>
                </a:extLst>
              </a:tr>
              <a:tr h="370840">
                <a:tc>
                  <a:txBody>
                    <a:bodyPr/>
                    <a:lstStyle/>
                    <a:p>
                      <a:r>
                        <a:rPr lang="en-US" sz="1600" dirty="0"/>
                        <a:t>We are required to create a portfolio for EDUC and our content area. The two sides should collaborate in order for us to only have one portfolio to submit. In addition to EdTPA and the internship M-F, there is still too much to do for CSU. 
</a:t>
                      </a:r>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a:t>Q18 - What is one thing you would like Teacher Education to remove from your program?</a:t>
            </a:r>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13208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a:t>What
is one thing you would like Teacher Education to remove from your program?</a:t>
                      </a:r>
                    </a:p>
                  </a:txBody>
                  <a:tcPr/>
                </a:tc>
                <a:extLst>
                  <a:ext uri="{0D108BD9-81ED-4DB2-BD59-A6C34878D82A}">
                    <a16:rowId xmlns:a16="http://schemas.microsoft.com/office/drawing/2014/main" val="10000"/>
                  </a:ext>
                </a:extLst>
              </a:tr>
              <a:tr h="370840">
                <a:tc>
                  <a:txBody>
                    <a:bodyPr/>
                    <a:lstStyle/>
                    <a:p>
                      <a:r>
                        <a:rPr lang="en-US" sz="1600" dirty="0"/>
                        <a:t>The Action Research class!</a:t>
                      </a:r>
                    </a:p>
                  </a:txBody>
                  <a:tcPr/>
                </a:tc>
                <a:extLst>
                  <a:ext uri="{0D108BD9-81ED-4DB2-BD59-A6C34878D82A}">
                    <a16:rowId xmlns:a16="http://schemas.microsoft.com/office/drawing/2014/main" val="10001"/>
                  </a:ext>
                </a:extLst>
              </a:tr>
              <a:tr h="370840">
                <a:tc>
                  <a:txBody>
                    <a:bodyPr/>
                    <a:lstStyle/>
                    <a:p>
                      <a:r>
                        <a:rPr lang="en-US" sz="1600" dirty="0"/>
                        <a:t>Siince , edTPA is a state mandate, remove the teacher work sample.</a:t>
                      </a:r>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a:t>Q19 - What is one thing you would like Teacher Education to add to your program?</a:t>
            </a:r>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51562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a:t>What
is one thing you would like Teacher Education to add to your program?</a:t>
                      </a:r>
                    </a:p>
                  </a:txBody>
                  <a:tcPr/>
                </a:tc>
                <a:extLst>
                  <a:ext uri="{0D108BD9-81ED-4DB2-BD59-A6C34878D82A}">
                    <a16:rowId xmlns:a16="http://schemas.microsoft.com/office/drawing/2014/main" val="10000"/>
                  </a:ext>
                </a:extLst>
              </a:tr>
              <a:tr h="370840">
                <a:tc>
                  <a:txBody>
                    <a:bodyPr/>
                    <a:lstStyle/>
                    <a:p>
                      <a:r>
                        <a:rPr lang="en-US" sz="1600" dirty="0"/>
                        <a:t>More observations in the Fall</a:t>
                      </a:r>
                    </a:p>
                  </a:txBody>
                  <a:tcPr/>
                </a:tc>
                <a:extLst>
                  <a:ext uri="{0D108BD9-81ED-4DB2-BD59-A6C34878D82A}">
                    <a16:rowId xmlns:a16="http://schemas.microsoft.com/office/drawing/2014/main" val="10001"/>
                  </a:ext>
                </a:extLst>
              </a:tr>
              <a:tr h="370840">
                <a:tc>
                  <a:txBody>
                    <a:bodyPr/>
                    <a:lstStyle/>
                    <a:p>
                      <a:r>
                        <a:rPr lang="en-US" sz="1600" dirty="0"/>
                        <a:t>More part time practicums</a:t>
                      </a:r>
                    </a:p>
                  </a:txBody>
                  <a:tcPr/>
                </a:tc>
                <a:extLst>
                  <a:ext uri="{0D108BD9-81ED-4DB2-BD59-A6C34878D82A}">
                    <a16:rowId xmlns:a16="http://schemas.microsoft.com/office/drawing/2014/main" val="10002"/>
                  </a:ext>
                </a:extLst>
              </a:tr>
              <a:tr h="370840">
                <a:tc>
                  <a:txBody>
                    <a:bodyPr/>
                    <a:lstStyle/>
                    <a:p>
                      <a:r>
                        <a:rPr lang="en-US" sz="1600" dirty="0"/>
                        <a:t>N/a</a:t>
                      </a:r>
                    </a:p>
                  </a:txBody>
                  <a:tcPr/>
                </a:tc>
                <a:extLst>
                  <a:ext uri="{0D108BD9-81ED-4DB2-BD59-A6C34878D82A}">
                    <a16:rowId xmlns:a16="http://schemas.microsoft.com/office/drawing/2014/main" val="10003"/>
                  </a:ext>
                </a:extLst>
              </a:tr>
              <a:tr h="370840">
                <a:tc>
                  <a:txBody>
                    <a:bodyPr/>
                    <a:lstStyle/>
                    <a:p>
                      <a:r>
                        <a:rPr lang="en-US" sz="1600" dirty="0"/>
                        <a:t>Nothing comes to mind :) The program is awesome! </a:t>
                      </a:r>
                    </a:p>
                  </a:txBody>
                  <a:tcPr/>
                </a:tc>
                <a:extLst>
                  <a:ext uri="{0D108BD9-81ED-4DB2-BD59-A6C34878D82A}">
                    <a16:rowId xmlns:a16="http://schemas.microsoft.com/office/drawing/2014/main" val="10004"/>
                  </a:ext>
                </a:extLst>
              </a:tr>
              <a:tr h="370840">
                <a:tc>
                  <a:txBody>
                    <a:bodyPr/>
                    <a:lstStyle/>
                    <a:p>
                      <a:r>
                        <a:rPr lang="en-US" sz="1600" dirty="0"/>
                        <a:t>Class on how to incorporate technology, sports and other aspects of fine arts into teaching ELA, SS, Science and Math. How to teach across the curriculum and make it culturally responsive</a:t>
                      </a:r>
                    </a:p>
                  </a:txBody>
                  <a:tcPr/>
                </a:tc>
                <a:extLst>
                  <a:ext uri="{0D108BD9-81ED-4DB2-BD59-A6C34878D82A}">
                    <a16:rowId xmlns:a16="http://schemas.microsoft.com/office/drawing/2014/main" val="10005"/>
                  </a:ext>
                </a:extLst>
              </a:tr>
              <a:tr h="370840">
                <a:tc>
                  <a:txBody>
                    <a:bodyPr/>
                    <a:lstStyle/>
                    <a:p>
                      <a:r>
                        <a:rPr lang="en-US" sz="1600" dirty="0"/>
                        <a:t>More instruction on how to complete the Action research study</a:t>
                      </a:r>
                    </a:p>
                  </a:txBody>
                  <a:tcPr/>
                </a:tc>
                <a:extLst>
                  <a:ext uri="{0D108BD9-81ED-4DB2-BD59-A6C34878D82A}">
                    <a16:rowId xmlns:a16="http://schemas.microsoft.com/office/drawing/2014/main" val="10006"/>
                  </a:ext>
                </a:extLst>
              </a:tr>
              <a:tr h="370840">
                <a:tc>
                  <a:txBody>
                    <a:bodyPr/>
                    <a:lstStyle/>
                    <a:p>
                      <a:r>
                        <a:rPr lang="en-US" sz="1600" dirty="0"/>
                        <a:t>More practice for students with edtpa</a:t>
                      </a:r>
                    </a:p>
                  </a:txBody>
                  <a:tcPr/>
                </a:tc>
                <a:extLst>
                  <a:ext uri="{0D108BD9-81ED-4DB2-BD59-A6C34878D82A}">
                    <a16:rowId xmlns:a16="http://schemas.microsoft.com/office/drawing/2014/main" val="10007"/>
                  </a:ext>
                </a:extLst>
              </a:tr>
              <a:tr h="370840">
                <a:tc>
                  <a:txBody>
                    <a:bodyPr/>
                    <a:lstStyle/>
                    <a:p>
                      <a:r>
                        <a:rPr lang="en-US" sz="1600" dirty="0"/>
                        <a:t>More mathematics methods course that are relevant to what we would be teaching at the high school level.</a:t>
                      </a:r>
                    </a:p>
                  </a:txBody>
                  <a:tcPr/>
                </a:tc>
                <a:extLst>
                  <a:ext uri="{0D108BD9-81ED-4DB2-BD59-A6C34878D82A}">
                    <a16:rowId xmlns:a16="http://schemas.microsoft.com/office/drawing/2014/main" val="10008"/>
                  </a:ext>
                </a:extLst>
              </a:tr>
              <a:tr h="370840">
                <a:tc>
                  <a:txBody>
                    <a:bodyPr/>
                    <a:lstStyle/>
                    <a:p>
                      <a:r>
                        <a:rPr lang="en-US" sz="1600" dirty="0"/>
                        <a:t>N/A</a:t>
                      </a:r>
                    </a:p>
                  </a:txBody>
                  <a:tcPr/>
                </a:tc>
                <a:extLst>
                  <a:ext uri="{0D108BD9-81ED-4DB2-BD59-A6C34878D82A}">
                    <a16:rowId xmlns:a16="http://schemas.microsoft.com/office/drawing/2014/main" val="10009"/>
                  </a:ext>
                </a:extLst>
              </a:tr>
              <a:tr h="370840">
                <a:tc>
                  <a:txBody>
                    <a:bodyPr/>
                    <a:lstStyle/>
                    <a:p>
                      <a:r>
                        <a:rPr lang="en-US" sz="1600" dirty="0"/>
                        <a:t>The one thing I would like Teacher Education to add to the program is a class focusing primarily on differentiated instruction and cultural responsiveness.  All of the classes "touched' on it but not enough for me to be able to say I feel confident in those areas.</a:t>
                      </a:r>
                    </a:p>
                  </a:txBody>
                  <a:tcPr/>
                </a:tc>
                <a:extLst>
                  <a:ext uri="{0D108BD9-81ED-4DB2-BD59-A6C34878D82A}">
                    <a16:rowId xmlns:a16="http://schemas.microsoft.com/office/drawing/2014/main" val="10010"/>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a:t>Q19 - What is one thing you would like Teacher Education to add to your program?</a:t>
            </a:r>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517144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a:t>What
is one thing you would like Teacher Education to add to your program?</a:t>
                      </a:r>
                    </a:p>
                  </a:txBody>
                  <a:tcPr/>
                </a:tc>
                <a:extLst>
                  <a:ext uri="{0D108BD9-81ED-4DB2-BD59-A6C34878D82A}">
                    <a16:rowId xmlns:a16="http://schemas.microsoft.com/office/drawing/2014/main" val="10000"/>
                  </a:ext>
                </a:extLst>
              </a:tr>
              <a:tr h="370840">
                <a:tc>
                  <a:txBody>
                    <a:bodyPr/>
                    <a:lstStyle/>
                    <a:p>
                      <a:r>
                        <a:rPr lang="en-US" sz="1600" dirty="0"/>
                        <a:t>A Special Ed adaptive curriculum major</a:t>
                      </a:r>
                    </a:p>
                  </a:txBody>
                  <a:tcPr/>
                </a:tc>
                <a:extLst>
                  <a:ext uri="{0D108BD9-81ED-4DB2-BD59-A6C34878D82A}">
                    <a16:rowId xmlns:a16="http://schemas.microsoft.com/office/drawing/2014/main" val="10001"/>
                  </a:ext>
                </a:extLst>
              </a:tr>
              <a:tr h="370840">
                <a:tc>
                  <a:txBody>
                    <a:bodyPr/>
                    <a:lstStyle/>
                    <a:p>
                      <a:r>
                        <a:rPr lang="en-US" sz="1600" dirty="0"/>
                        <a:t>More time off.</a:t>
                      </a:r>
                    </a:p>
                  </a:txBody>
                  <a:tcPr/>
                </a:tc>
                <a:extLst>
                  <a:ext uri="{0D108BD9-81ED-4DB2-BD59-A6C34878D82A}">
                    <a16:rowId xmlns:a16="http://schemas.microsoft.com/office/drawing/2014/main" val="10002"/>
                  </a:ext>
                </a:extLst>
              </a:tr>
              <a:tr h="370840">
                <a:tc>
                  <a:txBody>
                    <a:bodyPr/>
                    <a:lstStyle/>
                    <a:p>
                      <a:r>
                        <a:rPr lang="en-US" sz="1600" dirty="0"/>
                        <a:t>I think CSU should add more "moral support" events around the schedules of their students. As minor as that seems, it is import to support the cultivation of positive relationships and environments between students and professors, especially as the program wears down on students during the last two semesters of EdTPA and Action Research. The pressure, high expectations from all sides, and overall ambiguity of this new experience really adds up as you are trying to do your best in every area of life with all the unexpected struggles that come up in a student's life. I would like to see more support/social/morale events happen to fully communicate to students that you care not just about their academic and professional development but also their emotional and psychological development as teachers as well. I consider this an extremely integral part of a student's growth regardless of the level of education.</a:t>
                      </a:r>
                    </a:p>
                  </a:txBody>
                  <a:tcPr/>
                </a:tc>
                <a:extLst>
                  <a:ext uri="{0D108BD9-81ED-4DB2-BD59-A6C34878D82A}">
                    <a16:rowId xmlns:a16="http://schemas.microsoft.com/office/drawing/2014/main" val="10003"/>
                  </a:ext>
                </a:extLst>
              </a:tr>
              <a:tr h="370840">
                <a:tc>
                  <a:txBody>
                    <a:bodyPr/>
                    <a:lstStyle/>
                    <a:p>
                      <a:r>
                        <a:rPr lang="en-US" sz="1600" dirty="0"/>
                        <a:t>Having the Methods course prior to being in the classroom possibly as a summer class or spring prior to being in the practicum.</a:t>
                      </a:r>
                    </a:p>
                  </a:txBody>
                  <a:tcPr/>
                </a:tc>
                <a:extLst>
                  <a:ext uri="{0D108BD9-81ED-4DB2-BD59-A6C34878D82A}">
                    <a16:rowId xmlns:a16="http://schemas.microsoft.com/office/drawing/2014/main" val="10004"/>
                  </a:ext>
                </a:extLst>
              </a:tr>
              <a:tr h="370840">
                <a:tc>
                  <a:txBody>
                    <a:bodyPr/>
                    <a:lstStyle/>
                    <a:p>
                      <a:r>
                        <a:rPr lang="en-US" sz="1600" dirty="0"/>
                        <a:t>Add more on assessments and differentiation</a:t>
                      </a:r>
                    </a:p>
                  </a:txBody>
                  <a:tcPr/>
                </a:tc>
                <a:extLst>
                  <a:ext uri="{0D108BD9-81ED-4DB2-BD59-A6C34878D82A}">
                    <a16:rowId xmlns:a16="http://schemas.microsoft.com/office/drawing/2014/main" val="10005"/>
                  </a:ext>
                </a:extLst>
              </a:tr>
              <a:tr h="370840">
                <a:tc>
                  <a:txBody>
                    <a:bodyPr/>
                    <a:lstStyle/>
                    <a:p>
                      <a:r>
                        <a:rPr lang="en-US" sz="1600" dirty="0"/>
                        <a:t>Course subject that is specific to behavior management.</a:t>
                      </a:r>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a:t>Q19 - What is one thing you would like Teacher Education to add to your program?</a:t>
            </a:r>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259588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a:t>What
is one thing you would like Teacher Education to add to your program?</a:t>
                      </a:r>
                    </a:p>
                  </a:txBody>
                  <a:tcPr/>
                </a:tc>
                <a:extLst>
                  <a:ext uri="{0D108BD9-81ED-4DB2-BD59-A6C34878D82A}">
                    <a16:rowId xmlns:a16="http://schemas.microsoft.com/office/drawing/2014/main" val="10000"/>
                  </a:ext>
                </a:extLst>
              </a:tr>
              <a:tr h="370840">
                <a:tc>
                  <a:txBody>
                    <a:bodyPr/>
                    <a:lstStyle/>
                    <a:p>
                      <a:r>
                        <a:rPr lang="en-US" sz="1600" dirty="0"/>
                        <a:t>Better converage of teacher keys/rubrics used to evaluate us BEFORE our placement. 
A day that focuses on technology and diversity in the classroom - I have struggled most with technology and global awareness/diversity </a:t>
                      </a:r>
                    </a:p>
                  </a:txBody>
                  <a:tcPr/>
                </a:tc>
                <a:extLst>
                  <a:ext uri="{0D108BD9-81ED-4DB2-BD59-A6C34878D82A}">
                    <a16:rowId xmlns:a16="http://schemas.microsoft.com/office/drawing/2014/main" val="10001"/>
                  </a:ext>
                </a:extLst>
              </a:tr>
              <a:tr h="370840">
                <a:tc>
                  <a:txBody>
                    <a:bodyPr/>
                    <a:lstStyle/>
                    <a:p>
                      <a:r>
                        <a:rPr lang="en-US" sz="1600" dirty="0"/>
                        <a:t>Earlier partnership with schools (during sophomore and junior years) that require opportunities for candidates to actually teach (i.e. tutoring to students, or teaching an isolated lesson).</a:t>
                      </a:r>
                    </a:p>
                  </a:txBody>
                  <a:tcPr/>
                </a:tc>
                <a:extLst>
                  <a:ext uri="{0D108BD9-81ED-4DB2-BD59-A6C34878D82A}">
                    <a16:rowId xmlns:a16="http://schemas.microsoft.com/office/drawing/2014/main" val="10002"/>
                  </a:ext>
                </a:extLst>
              </a:tr>
              <a:tr h="370840">
                <a:tc>
                  <a:txBody>
                    <a:bodyPr/>
                    <a:lstStyle/>
                    <a:p>
                      <a:r>
                        <a:rPr lang="en-US" sz="1600" dirty="0"/>
                        <a:t>More classroom management classes </a:t>
                      </a:r>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580293" y="2565230"/>
            <a:ext cx="8229600" cy="1488023"/>
          </a:xfrm>
          <a:prstGeom prst="rect">
            <a:avLst/>
          </a:prstGeom>
          <a:noFill/>
        </p:spPr>
        <p:txBody>
          <a:bodyPr wrap="square" rtlCol="0"/>
          <a:lstStyle/>
          <a:p>
            <a:pPr algn="ctr"/>
            <a:r>
              <a:rPr lang="en-US" sz="4000" dirty="0">
                <a:solidFill>
                  <a:srgbClr val="7F7F7F"/>
                </a:solidFill>
                <a:latin typeface="Helvetica" pitchFamily="34" charset="0"/>
                <a:cs typeface="Helvetica" pitchFamily="34" charset="0"/>
              </a:rPr>
              <a:t>2017 Teacher Education Program Review by Graduating Seniors</a:t>
            </a:r>
          </a:p>
          <a:p>
            <a:pPr algn="ctr"/>
            <a:endParaRPr lang="en-US" sz="4000" dirty="0">
              <a:solidFill>
                <a:srgbClr val="7F7F7F"/>
              </a:solidFill>
              <a:latin typeface="Helvetica" pitchFamily="34" charset="0"/>
              <a:cs typeface="Helvetica" pitchFamily="34" charset="0"/>
            </a:endParaRPr>
          </a:p>
          <a:p>
            <a:pPr algn="ctr"/>
            <a:r>
              <a:rPr lang="en-US" sz="4000" dirty="0"/>
              <a:t>Summary </a:t>
            </a:r>
          </a:p>
        </p:txBody>
      </p:sp>
      <p:sp>
        <p:nvSpPr>
          <p:cNvPr id="3" name="Object 2"/>
          <p:cNvSpPr txBox="1"/>
          <p:nvPr/>
        </p:nvSpPr>
        <p:spPr>
          <a:xfrm>
            <a:off x="457200" y="5000000"/>
            <a:ext cx="8229600" cy="369332"/>
          </a:xfrm>
          <a:prstGeom prst="rect">
            <a:avLst/>
          </a:prstGeom>
          <a:noFill/>
        </p:spPr>
        <p:txBody>
          <a:bodyPr wrap="square" rtlCol="0"/>
          <a:lstStyle/>
          <a:p>
            <a:pPr algn="ctr"/>
            <a:r>
              <a:rPr lang="en-US" sz="1400" dirty="0"/>
              <a:t>Winifred Nweke, Ph.D.</a:t>
            </a:r>
          </a:p>
        </p:txBody>
      </p:sp>
      <p:sp>
        <p:nvSpPr>
          <p:cNvPr id="4" name="Object 3"/>
          <p:cNvSpPr txBox="1"/>
          <p:nvPr/>
        </p:nvSpPr>
        <p:spPr>
          <a:xfrm>
            <a:off x="457200" y="5448463"/>
            <a:ext cx="8229600" cy="369332"/>
          </a:xfrm>
          <a:prstGeom prst="rect">
            <a:avLst/>
          </a:prstGeom>
          <a:noFill/>
        </p:spPr>
        <p:txBody>
          <a:bodyPr wrap="square" rtlCol="0"/>
          <a:lstStyle/>
          <a:p>
            <a:pPr algn="ctr"/>
            <a:r>
              <a:rPr lang="en-US" sz="2000" b="1" dirty="0">
                <a:solidFill>
                  <a:srgbClr val="7F7F7F"/>
                </a:solidFill>
                <a:latin typeface="Helvetica" pitchFamily="34" charset="0"/>
                <a:cs typeface="Helvetica" pitchFamily="34" charset="0"/>
              </a:rPr>
              <a:t>June 12, 2017</a:t>
            </a:r>
            <a:endParaRPr lang="en-US" sz="2000" dirty="0"/>
          </a:p>
        </p:txBody>
      </p:sp>
    </p:spTree>
    <p:extLst>
      <p:ext uri="{BB962C8B-B14F-4D97-AF65-F5344CB8AC3E}">
        <p14:creationId xmlns:p14="http://schemas.microsoft.com/office/powerpoint/2010/main" val="2152425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200000"/>
            <a:ext cx="8229600" cy="369332"/>
          </a:xfrm>
          <a:prstGeom prst="rect">
            <a:avLst/>
          </a:prstGeom>
          <a:noFill/>
        </p:spPr>
        <p:txBody>
          <a:bodyPr wrap="square" rtlCol="0"/>
          <a:lstStyle/>
          <a:p>
            <a:r>
              <a:rPr lang="en-US" sz="1600" dirty="0"/>
              <a:t>Q18 - What</a:t>
            </a:r>
          </a:p>
          <a:p>
            <a:r>
              <a:rPr lang="en-US" sz="1600" dirty="0"/>
              <a:t>is one thing you would like Teacher Education to remove from your program?</a:t>
            </a:r>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904000"/>
          <a:ext cx="8349264" cy="461264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a:t>What
is one thing you would like Teacher Education to remove from your prog...</a:t>
                      </a:r>
                    </a:p>
                  </a:txBody>
                  <a:tcPr/>
                </a:tc>
                <a:extLst>
                  <a:ext uri="{0D108BD9-81ED-4DB2-BD59-A6C34878D82A}">
                    <a16:rowId xmlns:a16="http://schemas.microsoft.com/office/drawing/2014/main" val="10000"/>
                  </a:ext>
                </a:extLst>
              </a:tr>
              <a:tr h="370840">
                <a:tc>
                  <a:txBody>
                    <a:bodyPr/>
                    <a:lstStyle/>
                    <a:p>
                      <a:r>
                        <a:rPr lang="en-US" sz="1600" dirty="0"/>
                        <a:t>Graph Theory</a:t>
                      </a:r>
                    </a:p>
                  </a:txBody>
                  <a:tcPr/>
                </a:tc>
                <a:extLst>
                  <a:ext uri="{0D108BD9-81ED-4DB2-BD59-A6C34878D82A}">
                    <a16:rowId xmlns:a16="http://schemas.microsoft.com/office/drawing/2014/main" val="10001"/>
                  </a:ext>
                </a:extLst>
              </a:tr>
              <a:tr h="370840">
                <a:tc>
                  <a:txBody>
                    <a:bodyPr/>
                    <a:lstStyle/>
                    <a:p>
                      <a:r>
                        <a:rPr lang="en-US" sz="1600" dirty="0"/>
                        <a:t>Not completely remove, but find a more practical way to record time sheets. There are so many tedious pieces of information that I struggled to keep up with in addition to all the paperwork I had to complete at work and for school. There needs to be a more streamline way to keep up with HR paperwork. </a:t>
                      </a:r>
                    </a:p>
                  </a:txBody>
                  <a:tcPr/>
                </a:tc>
                <a:extLst>
                  <a:ext uri="{0D108BD9-81ED-4DB2-BD59-A6C34878D82A}">
                    <a16:rowId xmlns:a16="http://schemas.microsoft.com/office/drawing/2014/main" val="10002"/>
                  </a:ext>
                </a:extLst>
              </a:tr>
              <a:tr h="370840">
                <a:tc>
                  <a:txBody>
                    <a:bodyPr/>
                    <a:lstStyle/>
                    <a:p>
                      <a:r>
                        <a:rPr lang="en-US" sz="1600" dirty="0"/>
                        <a:t>To limit the time on internship after we have completed our exit interview </a:t>
                      </a:r>
                    </a:p>
                  </a:txBody>
                  <a:tcPr/>
                </a:tc>
                <a:extLst>
                  <a:ext uri="{0D108BD9-81ED-4DB2-BD59-A6C34878D82A}">
                    <a16:rowId xmlns:a16="http://schemas.microsoft.com/office/drawing/2014/main" val="10003"/>
                  </a:ext>
                </a:extLst>
              </a:tr>
              <a:tr h="370840">
                <a:tc>
                  <a:txBody>
                    <a:bodyPr/>
                    <a:lstStyle/>
                    <a:p>
                      <a:r>
                        <a:rPr lang="en-US" sz="1600" dirty="0"/>
                        <a:t>edTPA</a:t>
                      </a:r>
                    </a:p>
                  </a:txBody>
                  <a:tcPr/>
                </a:tc>
                <a:extLst>
                  <a:ext uri="{0D108BD9-81ED-4DB2-BD59-A6C34878D82A}">
                    <a16:rowId xmlns:a16="http://schemas.microsoft.com/office/drawing/2014/main" val="10004"/>
                  </a:ext>
                </a:extLst>
              </a:tr>
              <a:tr h="370840">
                <a:tc>
                  <a:txBody>
                    <a:bodyPr/>
                    <a:lstStyle/>
                    <a:p>
                      <a:r>
                        <a:rPr lang="en-US" sz="1600" dirty="0"/>
                        <a:t>Nothing! I found all of the classes and program requirements to be highly beneficial. </a:t>
                      </a:r>
                    </a:p>
                  </a:txBody>
                  <a:tcPr/>
                </a:tc>
                <a:extLst>
                  <a:ext uri="{0D108BD9-81ED-4DB2-BD59-A6C34878D82A}">
                    <a16:rowId xmlns:a16="http://schemas.microsoft.com/office/drawing/2014/main" val="10005"/>
                  </a:ext>
                </a:extLst>
              </a:tr>
              <a:tr h="370840">
                <a:tc>
                  <a:txBody>
                    <a:bodyPr/>
                    <a:lstStyle/>
                    <a:p>
                      <a:r>
                        <a:rPr lang="en-US" sz="1600" dirty="0"/>
                        <a:t>EdTpa</a:t>
                      </a:r>
                    </a:p>
                  </a:txBody>
                  <a:tcPr/>
                </a:tc>
                <a:extLst>
                  <a:ext uri="{0D108BD9-81ED-4DB2-BD59-A6C34878D82A}">
                    <a16:rowId xmlns:a16="http://schemas.microsoft.com/office/drawing/2014/main" val="10006"/>
                  </a:ext>
                </a:extLst>
              </a:tr>
              <a:tr h="370840">
                <a:tc>
                  <a:txBody>
                    <a:bodyPr/>
                    <a:lstStyle/>
                    <a:p>
                      <a:r>
                        <a:rPr lang="en-US" sz="1600" dirty="0"/>
                        <a:t>Simple, edTPA</a:t>
                      </a:r>
                    </a:p>
                  </a:txBody>
                  <a:tcPr/>
                </a:tc>
                <a:extLst>
                  <a:ext uri="{0D108BD9-81ED-4DB2-BD59-A6C34878D82A}">
                    <a16:rowId xmlns:a16="http://schemas.microsoft.com/office/drawing/2014/main" val="10007"/>
                  </a:ext>
                </a:extLst>
              </a:tr>
              <a:tr h="370840">
                <a:tc>
                  <a:txBody>
                    <a:bodyPr/>
                    <a:lstStyle/>
                    <a:p>
                      <a:r>
                        <a:rPr lang="en-US" sz="1600" dirty="0"/>
                        <a:t>Siince , edTPA is a state mandate, remove the teacher work sample.</a:t>
                      </a:r>
                    </a:p>
                  </a:txBody>
                  <a:tcPr/>
                </a:tc>
                <a:extLst>
                  <a:ext uri="{0D108BD9-81ED-4DB2-BD59-A6C34878D82A}">
                    <a16:rowId xmlns:a16="http://schemas.microsoft.com/office/drawing/2014/main" val="10008"/>
                  </a:ext>
                </a:extLst>
              </a:tr>
              <a:tr h="370840">
                <a:tc>
                  <a:txBody>
                    <a:bodyPr/>
                    <a:lstStyle/>
                    <a:p>
                      <a:r>
                        <a:rPr lang="en-US" sz="1600" dirty="0"/>
                        <a:t>Both the Assessments and Management Class and the Curriculum Class could be a combined class.</a:t>
                      </a:r>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1836772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MS P????"/>
        <a:font script="Hang" typeface="?? ??"/>
        <a:font script="Hans" typeface="??"/>
        <a:font script="Hant" typeface="????"/>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MS P????"/>
        <a:font script="Hang" typeface="?? ??"/>
        <a:font script="Hans" typeface="??"/>
        <a:font script="Hant" typeface="????"/>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2090</Words>
  <Application>Microsoft Macintosh PowerPoint</Application>
  <PresentationFormat>On-screen Show (4:3)</PresentationFormat>
  <Paragraphs>119</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Helvetica</vt:lpstr>
      <vt:lpstr>Helvetica Neue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officegen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officegen</dc:creator>
  <cp:lastModifiedBy>Dennis Attick</cp:lastModifiedBy>
  <cp:revision>5</cp:revision>
  <dcterms:created xsi:type="dcterms:W3CDTF">2019-04-01T19:40:22Z</dcterms:created>
  <dcterms:modified xsi:type="dcterms:W3CDTF">2020-06-16T00:05:20Z</dcterms:modified>
</cp:coreProperties>
</file>