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1"/>
  </p:notesMasterIdLst>
  <p:handoutMasterIdLst>
    <p:handoutMasterId r:id="rId42"/>
  </p:handoutMasterIdLst>
  <p:sldIdLst>
    <p:sldId id="257" r:id="rId2"/>
    <p:sldId id="292" r:id="rId3"/>
    <p:sldId id="293" r:id="rId4"/>
    <p:sldId id="274" r:id="rId5"/>
    <p:sldId id="258" r:id="rId6"/>
    <p:sldId id="301" r:id="rId7"/>
    <p:sldId id="263" r:id="rId8"/>
    <p:sldId id="302" r:id="rId9"/>
    <p:sldId id="273" r:id="rId10"/>
    <p:sldId id="275" r:id="rId11"/>
    <p:sldId id="276" r:id="rId12"/>
    <p:sldId id="277" r:id="rId13"/>
    <p:sldId id="303" r:id="rId14"/>
    <p:sldId id="281" r:id="rId15"/>
    <p:sldId id="304" r:id="rId16"/>
    <p:sldId id="271" r:id="rId17"/>
    <p:sldId id="278" r:id="rId18"/>
    <p:sldId id="305" r:id="rId19"/>
    <p:sldId id="290" r:id="rId20"/>
    <p:sldId id="306" r:id="rId21"/>
    <p:sldId id="282" r:id="rId22"/>
    <p:sldId id="283" r:id="rId23"/>
    <p:sldId id="284" r:id="rId24"/>
    <p:sldId id="285" r:id="rId25"/>
    <p:sldId id="286" r:id="rId26"/>
    <p:sldId id="287" r:id="rId27"/>
    <p:sldId id="288" r:id="rId28"/>
    <p:sldId id="307" r:id="rId29"/>
    <p:sldId id="308" r:id="rId30"/>
    <p:sldId id="269" r:id="rId31"/>
    <p:sldId id="309" r:id="rId32"/>
    <p:sldId id="265" r:id="rId33"/>
    <p:sldId id="295" r:id="rId34"/>
    <p:sldId id="296" r:id="rId35"/>
    <p:sldId id="297" r:id="rId36"/>
    <p:sldId id="298" r:id="rId37"/>
    <p:sldId id="299" r:id="rId38"/>
    <p:sldId id="300" r:id="rId39"/>
    <p:sldId id="294" r:id="rId40"/>
  </p:sldIdLst>
  <p:sldSz cx="9144000" cy="6858000" type="screen4x3"/>
  <p:notesSz cx="9305925" cy="7019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ffany Hines" initials="TH" lastIdx="1" clrIdx="0">
    <p:extLst>
      <p:ext uri="{19B8F6BF-5375-455C-9EA6-DF929625EA0E}">
        <p15:presenceInfo xmlns:p15="http://schemas.microsoft.com/office/powerpoint/2012/main" userId="S::thines1@clayton.edu::cd8079de-5487-495b-9889-a84aa51167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53" autoAdjust="0"/>
    <p:restoredTop sz="86429" autoAdjust="0"/>
  </p:normalViewPr>
  <p:slideViewPr>
    <p:cSldViewPr>
      <p:cViewPr varScale="1">
        <p:scale>
          <a:sx n="76" d="100"/>
          <a:sy n="76" d="100"/>
        </p:scale>
        <p:origin x="1344" y="53"/>
      </p:cViewPr>
      <p:guideLst>
        <p:guide orient="horz" pos="2160"/>
        <p:guide pos="2880"/>
      </p:guideLst>
    </p:cSldViewPr>
  </p:slideViewPr>
  <p:outlineViewPr>
    <p:cViewPr>
      <p:scale>
        <a:sx n="33" d="100"/>
        <a:sy n="33" d="100"/>
      </p:scale>
      <p:origin x="54"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ffany Hines" userId="cd8079de-5487-495b-9889-a84aa511676b" providerId="ADAL" clId="{532E3910-4412-43B8-9F19-323ECB432971}"/>
    <pc:docChg chg="custSel delSld modSld">
      <pc:chgData name="Tiffany Hines" userId="cd8079de-5487-495b-9889-a84aa511676b" providerId="ADAL" clId="{532E3910-4412-43B8-9F19-323ECB432971}" dt="2021-09-17T20:51:46.389" v="256" actId="6549"/>
      <pc:docMkLst>
        <pc:docMk/>
      </pc:docMkLst>
      <pc:sldChg chg="modNotesTx">
        <pc:chgData name="Tiffany Hines" userId="cd8079de-5487-495b-9889-a84aa511676b" providerId="ADAL" clId="{532E3910-4412-43B8-9F19-323ECB432971}" dt="2021-09-17T17:48:51.989" v="105" actId="20577"/>
        <pc:sldMkLst>
          <pc:docMk/>
          <pc:sldMk cId="1744616568" sldId="258"/>
        </pc:sldMkLst>
      </pc:sldChg>
      <pc:sldChg chg="modSp">
        <pc:chgData name="Tiffany Hines" userId="cd8079de-5487-495b-9889-a84aa511676b" providerId="ADAL" clId="{532E3910-4412-43B8-9F19-323ECB432971}" dt="2021-09-17T19:20:35.821" v="163" actId="20577"/>
        <pc:sldMkLst>
          <pc:docMk/>
          <pc:sldMk cId="1938324609" sldId="263"/>
        </pc:sldMkLst>
        <pc:spChg chg="mod">
          <ac:chgData name="Tiffany Hines" userId="cd8079de-5487-495b-9889-a84aa511676b" providerId="ADAL" clId="{532E3910-4412-43B8-9F19-323ECB432971}" dt="2021-09-17T19:20:35.821" v="163" actId="20577"/>
          <ac:spMkLst>
            <pc:docMk/>
            <pc:sldMk cId="1938324609" sldId="263"/>
            <ac:spMk id="3" creationId="{00000000-0000-0000-0000-000000000000}"/>
          </ac:spMkLst>
        </pc:spChg>
      </pc:sldChg>
      <pc:sldChg chg="del">
        <pc:chgData name="Tiffany Hines" userId="cd8079de-5487-495b-9889-a84aa511676b" providerId="ADAL" clId="{532E3910-4412-43B8-9F19-323ECB432971}" dt="2021-07-29T18:44:05.158" v="1" actId="2696"/>
        <pc:sldMkLst>
          <pc:docMk/>
          <pc:sldMk cId="4204405335" sldId="264"/>
        </pc:sldMkLst>
      </pc:sldChg>
      <pc:sldChg chg="modSp mod modAnim">
        <pc:chgData name="Tiffany Hines" userId="cd8079de-5487-495b-9889-a84aa511676b" providerId="ADAL" clId="{532E3910-4412-43B8-9F19-323ECB432971}" dt="2021-07-29T18:52:03.208" v="73" actId="20577"/>
        <pc:sldMkLst>
          <pc:docMk/>
          <pc:sldMk cId="1323849021" sldId="271"/>
        </pc:sldMkLst>
        <pc:spChg chg="mod">
          <ac:chgData name="Tiffany Hines" userId="cd8079de-5487-495b-9889-a84aa511676b" providerId="ADAL" clId="{532E3910-4412-43B8-9F19-323ECB432971}" dt="2021-07-29T18:52:03.208" v="73" actId="20577"/>
          <ac:spMkLst>
            <pc:docMk/>
            <pc:sldMk cId="1323849021" sldId="271"/>
            <ac:spMk id="3" creationId="{00000000-0000-0000-0000-000000000000}"/>
          </ac:spMkLst>
        </pc:spChg>
      </pc:sldChg>
      <pc:sldChg chg="modSp">
        <pc:chgData name="Tiffany Hines" userId="cd8079de-5487-495b-9889-a84aa511676b" providerId="ADAL" clId="{532E3910-4412-43B8-9F19-323ECB432971}" dt="2021-09-17T17:54:50.748" v="161" actId="20577"/>
        <pc:sldMkLst>
          <pc:docMk/>
          <pc:sldMk cId="32451466" sldId="273"/>
        </pc:sldMkLst>
        <pc:spChg chg="mod">
          <ac:chgData name="Tiffany Hines" userId="cd8079de-5487-495b-9889-a84aa511676b" providerId="ADAL" clId="{532E3910-4412-43B8-9F19-323ECB432971}" dt="2021-09-17T17:54:50.748" v="161" actId="20577"/>
          <ac:spMkLst>
            <pc:docMk/>
            <pc:sldMk cId="32451466" sldId="273"/>
            <ac:spMk id="3" creationId="{00000000-0000-0000-0000-000000000000}"/>
          </ac:spMkLst>
        </pc:spChg>
      </pc:sldChg>
      <pc:sldChg chg="modNotesTx">
        <pc:chgData name="Tiffany Hines" userId="cd8079de-5487-495b-9889-a84aa511676b" providerId="ADAL" clId="{532E3910-4412-43B8-9F19-323ECB432971}" dt="2021-09-17T18:09:50.435" v="162" actId="33524"/>
        <pc:sldMkLst>
          <pc:docMk/>
          <pc:sldMk cId="712193610" sldId="278"/>
        </pc:sldMkLst>
      </pc:sldChg>
      <pc:sldChg chg="modSp mod">
        <pc:chgData name="Tiffany Hines" userId="cd8079de-5487-495b-9889-a84aa511676b" providerId="ADAL" clId="{532E3910-4412-43B8-9F19-323ECB432971}" dt="2021-09-17T19:21:49.341" v="164" actId="20577"/>
        <pc:sldMkLst>
          <pc:docMk/>
          <pc:sldMk cId="2200598679" sldId="281"/>
        </pc:sldMkLst>
        <pc:spChg chg="mod">
          <ac:chgData name="Tiffany Hines" userId="cd8079de-5487-495b-9889-a84aa511676b" providerId="ADAL" clId="{532E3910-4412-43B8-9F19-323ECB432971}" dt="2021-09-17T19:21:49.341" v="164" actId="20577"/>
          <ac:spMkLst>
            <pc:docMk/>
            <pc:sldMk cId="2200598679" sldId="281"/>
            <ac:spMk id="3" creationId="{00000000-0000-0000-0000-000000000000}"/>
          </ac:spMkLst>
        </pc:spChg>
      </pc:sldChg>
      <pc:sldChg chg="modSp mod">
        <pc:chgData name="Tiffany Hines" userId="cd8079de-5487-495b-9889-a84aa511676b" providerId="ADAL" clId="{532E3910-4412-43B8-9F19-323ECB432971}" dt="2021-09-17T20:38:58.105" v="191" actId="20577"/>
        <pc:sldMkLst>
          <pc:docMk/>
          <pc:sldMk cId="114004259" sldId="295"/>
        </pc:sldMkLst>
        <pc:spChg chg="mod">
          <ac:chgData name="Tiffany Hines" userId="cd8079de-5487-495b-9889-a84aa511676b" providerId="ADAL" clId="{532E3910-4412-43B8-9F19-323ECB432971}" dt="2021-09-17T20:38:58.105" v="191" actId="20577"/>
          <ac:spMkLst>
            <pc:docMk/>
            <pc:sldMk cId="114004259" sldId="295"/>
            <ac:spMk id="3" creationId="{00000000-0000-0000-0000-000000000000}"/>
          </ac:spMkLst>
        </pc:spChg>
      </pc:sldChg>
      <pc:sldChg chg="modSp mod">
        <pc:chgData name="Tiffany Hines" userId="cd8079de-5487-495b-9889-a84aa511676b" providerId="ADAL" clId="{532E3910-4412-43B8-9F19-323ECB432971}" dt="2021-09-17T20:51:46.389" v="256" actId="6549"/>
        <pc:sldMkLst>
          <pc:docMk/>
          <pc:sldMk cId="3721853510" sldId="296"/>
        </pc:sldMkLst>
        <pc:spChg chg="mod">
          <ac:chgData name="Tiffany Hines" userId="cd8079de-5487-495b-9889-a84aa511676b" providerId="ADAL" clId="{532E3910-4412-43B8-9F19-323ECB432971}" dt="2021-09-17T20:51:46.389" v="256" actId="6549"/>
          <ac:spMkLst>
            <pc:docMk/>
            <pc:sldMk cId="3721853510" sldId="296"/>
            <ac:spMk id="3" creationId="{00000000-0000-0000-0000-000000000000}"/>
          </ac:spMkLst>
        </pc:spChg>
      </pc:sldChg>
      <pc:sldChg chg="modSp mod">
        <pc:chgData name="Tiffany Hines" userId="cd8079de-5487-495b-9889-a84aa511676b" providerId="ADAL" clId="{532E3910-4412-43B8-9F19-323ECB432971}" dt="2021-07-29T19:04:33.977" v="98" actId="20577"/>
        <pc:sldMkLst>
          <pc:docMk/>
          <pc:sldMk cId="2039988782" sldId="299"/>
        </pc:sldMkLst>
        <pc:spChg chg="mod">
          <ac:chgData name="Tiffany Hines" userId="cd8079de-5487-495b-9889-a84aa511676b" providerId="ADAL" clId="{532E3910-4412-43B8-9F19-323ECB432971}" dt="2021-07-29T19:04:33.977" v="98" actId="20577"/>
          <ac:spMkLst>
            <pc:docMk/>
            <pc:sldMk cId="2039988782" sldId="299"/>
            <ac:spMk id="3" creationId="{2C8463E6-D76E-4B8E-85AF-79F29B1307E5}"/>
          </ac:spMkLst>
        </pc:spChg>
      </pc:sldChg>
      <pc:sldChg chg="modSp mod">
        <pc:chgData name="Tiffany Hines" userId="cd8079de-5487-495b-9889-a84aa511676b" providerId="ADAL" clId="{532E3910-4412-43B8-9F19-323ECB432971}" dt="2021-09-17T17:54:02.683" v="147" actId="20577"/>
        <pc:sldMkLst>
          <pc:docMk/>
          <pc:sldMk cId="2925858413" sldId="302"/>
        </pc:sldMkLst>
        <pc:spChg chg="mod">
          <ac:chgData name="Tiffany Hines" userId="cd8079de-5487-495b-9889-a84aa511676b" providerId="ADAL" clId="{532E3910-4412-43B8-9F19-323ECB432971}" dt="2021-09-17T17:54:02.683" v="147" actId="20577"/>
          <ac:spMkLst>
            <pc:docMk/>
            <pc:sldMk cId="2925858413" sldId="302"/>
            <ac:spMk id="3" creationId="{ECC04A58-2875-47AB-991D-BA31D459354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32147" cy="352074"/>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sz="quarter" idx="1"/>
          </p:nvPr>
        </p:nvSpPr>
        <p:spPr>
          <a:xfrm>
            <a:off x="5271674" y="1"/>
            <a:ext cx="4032147" cy="352074"/>
          </a:xfrm>
          <a:prstGeom prst="rect">
            <a:avLst/>
          </a:prstGeom>
        </p:spPr>
        <p:txBody>
          <a:bodyPr vert="horz" lIns="91430" tIns="45715" rIns="91430" bIns="45715" rtlCol="0"/>
          <a:lstStyle>
            <a:lvl1pPr algn="r">
              <a:defRPr sz="1200"/>
            </a:lvl1pPr>
          </a:lstStyle>
          <a:p>
            <a:fld id="{1E04133E-9ABB-4107-BA67-0759DBEFE8DF}" type="datetimeFigureOut">
              <a:rPr lang="en-US" smtClean="0"/>
              <a:t>9/21/2021</a:t>
            </a:fld>
            <a:endParaRPr lang="en-US" dirty="0"/>
          </a:p>
        </p:txBody>
      </p:sp>
      <p:sp>
        <p:nvSpPr>
          <p:cNvPr id="4" name="Footer Placeholder 3"/>
          <p:cNvSpPr>
            <a:spLocks noGrp="1"/>
          </p:cNvSpPr>
          <p:nvPr>
            <p:ph type="ftr" sz="quarter" idx="2"/>
          </p:nvPr>
        </p:nvSpPr>
        <p:spPr>
          <a:xfrm>
            <a:off x="1" y="6667852"/>
            <a:ext cx="4032147" cy="352074"/>
          </a:xfrm>
          <a:prstGeom prst="rect">
            <a:avLst/>
          </a:prstGeom>
        </p:spPr>
        <p:txBody>
          <a:bodyPr vert="horz" lIns="91430" tIns="45715" rIns="91430"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1674" y="6667852"/>
            <a:ext cx="4032147" cy="352074"/>
          </a:xfrm>
          <a:prstGeom prst="rect">
            <a:avLst/>
          </a:prstGeom>
        </p:spPr>
        <p:txBody>
          <a:bodyPr vert="horz" lIns="91430" tIns="45715" rIns="91430" bIns="45715" rtlCol="0" anchor="b"/>
          <a:lstStyle>
            <a:lvl1pPr algn="r">
              <a:defRPr sz="1200"/>
            </a:lvl1pPr>
          </a:lstStyle>
          <a:p>
            <a:fld id="{31875AD6-5E06-4CF7-A51B-C76D4E710C05}" type="slidenum">
              <a:rPr lang="en-US" smtClean="0"/>
              <a:t>‹#›</a:t>
            </a:fld>
            <a:endParaRPr lang="en-US" dirty="0"/>
          </a:p>
        </p:txBody>
      </p:sp>
    </p:spTree>
    <p:extLst>
      <p:ext uri="{BB962C8B-B14F-4D97-AF65-F5344CB8AC3E}">
        <p14:creationId xmlns:p14="http://schemas.microsoft.com/office/powerpoint/2010/main" val="2246084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lIns="93277" tIns="46639" rIns="93277" bIns="46639" rtlCol="0"/>
          <a:lstStyle>
            <a:lvl1pPr algn="l">
              <a:defRPr sz="1200"/>
            </a:lvl1pPr>
          </a:lstStyle>
          <a:p>
            <a:endParaRPr lang="en-US" dirty="0"/>
          </a:p>
        </p:txBody>
      </p:sp>
      <p:sp>
        <p:nvSpPr>
          <p:cNvPr id="3" name="Date Placeholder 2"/>
          <p:cNvSpPr>
            <a:spLocks noGrp="1"/>
          </p:cNvSpPr>
          <p:nvPr>
            <p:ph type="dt" idx="1"/>
          </p:nvPr>
        </p:nvSpPr>
        <p:spPr>
          <a:xfrm>
            <a:off x="5271204" y="0"/>
            <a:ext cx="4032568" cy="350996"/>
          </a:xfrm>
          <a:prstGeom prst="rect">
            <a:avLst/>
          </a:prstGeom>
        </p:spPr>
        <p:txBody>
          <a:bodyPr vert="horz" lIns="93277" tIns="46639" rIns="93277" bIns="46639" rtlCol="0"/>
          <a:lstStyle>
            <a:lvl1pPr algn="r">
              <a:defRPr sz="1200"/>
            </a:lvl1pPr>
          </a:lstStyle>
          <a:p>
            <a:fld id="{943BCAC6-EE95-48E0-94F8-EBA883B906A4}" type="datetimeFigureOut">
              <a:rPr lang="en-US" smtClean="0"/>
              <a:t>9/21/2021</a:t>
            </a:fld>
            <a:endParaRPr lang="en-US" dirty="0"/>
          </a:p>
        </p:txBody>
      </p:sp>
      <p:sp>
        <p:nvSpPr>
          <p:cNvPr id="4" name="Slide Image Placeholder 3"/>
          <p:cNvSpPr>
            <a:spLocks noGrp="1" noRot="1" noChangeAspect="1"/>
          </p:cNvSpPr>
          <p:nvPr>
            <p:ph type="sldImg" idx="2"/>
          </p:nvPr>
        </p:nvSpPr>
        <p:spPr>
          <a:xfrm>
            <a:off x="2898775" y="527050"/>
            <a:ext cx="3508375" cy="2632075"/>
          </a:xfrm>
          <a:prstGeom prst="rect">
            <a:avLst/>
          </a:prstGeom>
          <a:noFill/>
          <a:ln w="12700">
            <a:solidFill>
              <a:prstClr val="black"/>
            </a:solidFill>
          </a:ln>
        </p:spPr>
        <p:txBody>
          <a:bodyPr vert="horz" lIns="93277" tIns="46639" rIns="93277" bIns="46639" rtlCol="0" anchor="ctr"/>
          <a:lstStyle/>
          <a:p>
            <a:endParaRPr lang="en-US" dirty="0"/>
          </a:p>
        </p:txBody>
      </p:sp>
      <p:sp>
        <p:nvSpPr>
          <p:cNvPr id="5" name="Notes Placeholder 4"/>
          <p:cNvSpPr>
            <a:spLocks noGrp="1"/>
          </p:cNvSpPr>
          <p:nvPr>
            <p:ph type="body" sz="quarter" idx="3"/>
          </p:nvPr>
        </p:nvSpPr>
        <p:spPr>
          <a:xfrm>
            <a:off x="930593" y="3334465"/>
            <a:ext cx="7444740" cy="3158966"/>
          </a:xfrm>
          <a:prstGeom prst="rect">
            <a:avLst/>
          </a:prstGeom>
        </p:spPr>
        <p:txBody>
          <a:bodyPr vert="horz" lIns="93277" tIns="46639" rIns="93277" bIns="466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67711"/>
            <a:ext cx="4032568" cy="350996"/>
          </a:xfrm>
          <a:prstGeom prst="rect">
            <a:avLst/>
          </a:prstGeom>
        </p:spPr>
        <p:txBody>
          <a:bodyPr vert="horz" lIns="93277" tIns="46639" rIns="93277" bIns="4663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1204" y="6667711"/>
            <a:ext cx="4032568" cy="350996"/>
          </a:xfrm>
          <a:prstGeom prst="rect">
            <a:avLst/>
          </a:prstGeom>
        </p:spPr>
        <p:txBody>
          <a:bodyPr vert="horz" lIns="93277" tIns="46639" rIns="93277" bIns="46639" rtlCol="0" anchor="b"/>
          <a:lstStyle>
            <a:lvl1pPr algn="r">
              <a:defRPr sz="1200"/>
            </a:lvl1pPr>
          </a:lstStyle>
          <a:p>
            <a:fld id="{645100B9-1F0F-49FA-A354-35C3B795E74E}" type="slidenum">
              <a:rPr lang="en-US" smtClean="0"/>
              <a:t>‹#›</a:t>
            </a:fld>
            <a:endParaRPr lang="en-US" dirty="0"/>
          </a:p>
        </p:txBody>
      </p:sp>
    </p:spTree>
    <p:extLst>
      <p:ext uri="{BB962C8B-B14F-4D97-AF65-F5344CB8AC3E}">
        <p14:creationId xmlns:p14="http://schemas.microsoft.com/office/powerpoint/2010/main" val="58042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a:t>
            </a:fld>
            <a:endParaRPr lang="en-US" dirty="0"/>
          </a:p>
        </p:txBody>
      </p:sp>
    </p:spTree>
    <p:extLst>
      <p:ext uri="{BB962C8B-B14F-4D97-AF65-F5344CB8AC3E}">
        <p14:creationId xmlns:p14="http://schemas.microsoft.com/office/powerpoint/2010/main" val="2411251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Employees are required to keep record of odometer miles when the vehicle is picked up and returned. If miles on print out/receipt are different than miles shown on odometer you must make sure the miles are corrected before leaving the premises. </a:t>
            </a:r>
          </a:p>
        </p:txBody>
      </p:sp>
      <p:sp>
        <p:nvSpPr>
          <p:cNvPr id="4" name="Slide Number Placeholder 3"/>
          <p:cNvSpPr>
            <a:spLocks noGrp="1"/>
          </p:cNvSpPr>
          <p:nvPr>
            <p:ph type="sldNum" sz="quarter" idx="10"/>
          </p:nvPr>
        </p:nvSpPr>
        <p:spPr/>
        <p:txBody>
          <a:bodyPr/>
          <a:lstStyle/>
          <a:p>
            <a:fld id="{645100B9-1F0F-49FA-A354-35C3B795E74E}" type="slidenum">
              <a:rPr lang="en-US" smtClean="0"/>
              <a:t>14</a:t>
            </a:fld>
            <a:endParaRPr lang="en-US" dirty="0"/>
          </a:p>
        </p:txBody>
      </p:sp>
    </p:spTree>
    <p:extLst>
      <p:ext uri="{BB962C8B-B14F-4D97-AF65-F5344CB8AC3E}">
        <p14:creationId xmlns:p14="http://schemas.microsoft.com/office/powerpoint/2010/main" val="2655826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Employees are required to complete the DOAS Cost Comparison Tool to determine if the use of a rental vehicle is more cost effective than the use of a privately-owned vehicle. If a personal vehicle is used after determining a rental vehicle was the most advantageous to the state, then reimbursement will be at the Tier 2 rate per mile. </a:t>
            </a:r>
          </a:p>
          <a:p>
            <a:endParaRPr lang="en-US" dirty="0"/>
          </a:p>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16</a:t>
            </a:fld>
            <a:endParaRPr lang="en-US" dirty="0"/>
          </a:p>
        </p:txBody>
      </p:sp>
    </p:spTree>
    <p:extLst>
      <p:ext uri="{BB962C8B-B14F-4D97-AF65-F5344CB8AC3E}">
        <p14:creationId xmlns:p14="http://schemas.microsoft.com/office/powerpoint/2010/main" val="4047018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Mileage reimbursement will</a:t>
            </a:r>
            <a:r>
              <a:rPr lang="en-US" baseline="0" dirty="0"/>
              <a:t> be based on miles indicated on map. </a:t>
            </a:r>
            <a:r>
              <a:rPr lang="en-US" dirty="0"/>
              <a:t>For example, if odometer reads 133 miles driven but the map indicates 132 miles employee will be reimbursed 132 miles. </a:t>
            </a:r>
          </a:p>
        </p:txBody>
      </p:sp>
      <p:sp>
        <p:nvSpPr>
          <p:cNvPr id="4" name="Slide Number Placeholder 3"/>
          <p:cNvSpPr>
            <a:spLocks noGrp="1"/>
          </p:cNvSpPr>
          <p:nvPr>
            <p:ph type="sldNum" sz="quarter" idx="10"/>
          </p:nvPr>
        </p:nvSpPr>
        <p:spPr/>
        <p:txBody>
          <a:bodyPr/>
          <a:lstStyle/>
          <a:p>
            <a:fld id="{645100B9-1F0F-49FA-A354-35C3B795E74E}" type="slidenum">
              <a:rPr lang="en-US" smtClean="0"/>
              <a:t>17</a:t>
            </a:fld>
            <a:endParaRPr lang="en-US" dirty="0"/>
          </a:p>
        </p:txBody>
      </p:sp>
    </p:spTree>
    <p:extLst>
      <p:ext uri="{BB962C8B-B14F-4D97-AF65-F5344CB8AC3E}">
        <p14:creationId xmlns:p14="http://schemas.microsoft.com/office/powerpoint/2010/main" val="3649096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100B9-1F0F-49FA-A354-35C3B795E74E}" type="slidenum">
              <a:rPr lang="en-US" smtClean="0"/>
              <a:t>19</a:t>
            </a:fld>
            <a:endParaRPr lang="en-US" dirty="0"/>
          </a:p>
        </p:txBody>
      </p:sp>
    </p:spTree>
    <p:extLst>
      <p:ext uri="{BB962C8B-B14F-4D97-AF65-F5344CB8AC3E}">
        <p14:creationId xmlns:p14="http://schemas.microsoft.com/office/powerpoint/2010/main" val="207585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Receipt books are available in the Bursar’s Office for employees travelling internationally. </a:t>
            </a:r>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21</a:t>
            </a:fld>
            <a:endParaRPr lang="en-US" dirty="0"/>
          </a:p>
        </p:txBody>
      </p:sp>
    </p:spTree>
    <p:extLst>
      <p:ext uri="{BB962C8B-B14F-4D97-AF65-F5344CB8AC3E}">
        <p14:creationId xmlns:p14="http://schemas.microsoft.com/office/powerpoint/2010/main" val="3063968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22</a:t>
            </a:fld>
            <a:endParaRPr lang="en-US" dirty="0"/>
          </a:p>
        </p:txBody>
      </p:sp>
    </p:spTree>
    <p:extLst>
      <p:ext uri="{BB962C8B-B14F-4D97-AF65-F5344CB8AC3E}">
        <p14:creationId xmlns:p14="http://schemas.microsoft.com/office/powerpoint/2010/main" val="2525071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23</a:t>
            </a:fld>
            <a:endParaRPr lang="en-US" dirty="0"/>
          </a:p>
        </p:txBody>
      </p:sp>
    </p:spTree>
    <p:extLst>
      <p:ext uri="{BB962C8B-B14F-4D97-AF65-F5344CB8AC3E}">
        <p14:creationId xmlns:p14="http://schemas.microsoft.com/office/powerpoint/2010/main" val="3414362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24</a:t>
            </a:fld>
            <a:endParaRPr lang="en-US" dirty="0"/>
          </a:p>
        </p:txBody>
      </p:sp>
    </p:spTree>
    <p:extLst>
      <p:ext uri="{BB962C8B-B14F-4D97-AF65-F5344CB8AC3E}">
        <p14:creationId xmlns:p14="http://schemas.microsoft.com/office/powerpoint/2010/main" val="662358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25</a:t>
            </a:fld>
            <a:endParaRPr lang="en-US" dirty="0"/>
          </a:p>
        </p:txBody>
      </p:sp>
    </p:spTree>
    <p:extLst>
      <p:ext uri="{BB962C8B-B14F-4D97-AF65-F5344CB8AC3E}">
        <p14:creationId xmlns:p14="http://schemas.microsoft.com/office/powerpoint/2010/main" val="4007621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26</a:t>
            </a:fld>
            <a:endParaRPr lang="en-US" dirty="0"/>
          </a:p>
        </p:txBody>
      </p:sp>
    </p:spTree>
    <p:extLst>
      <p:ext uri="{BB962C8B-B14F-4D97-AF65-F5344CB8AC3E}">
        <p14:creationId xmlns:p14="http://schemas.microsoft.com/office/powerpoint/2010/main" val="2630356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a:t>
            </a:fld>
            <a:endParaRPr lang="en-US" dirty="0"/>
          </a:p>
        </p:txBody>
      </p:sp>
    </p:spTree>
    <p:extLst>
      <p:ext uri="{BB962C8B-B14F-4D97-AF65-F5344CB8AC3E}">
        <p14:creationId xmlns:p14="http://schemas.microsoft.com/office/powerpoint/2010/main" val="2570971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27</a:t>
            </a:fld>
            <a:endParaRPr lang="en-US" dirty="0"/>
          </a:p>
        </p:txBody>
      </p:sp>
    </p:spTree>
    <p:extLst>
      <p:ext uri="{BB962C8B-B14F-4D97-AF65-F5344CB8AC3E}">
        <p14:creationId xmlns:p14="http://schemas.microsoft.com/office/powerpoint/2010/main" val="24868121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30</a:t>
            </a:fld>
            <a:endParaRPr lang="en-US" dirty="0"/>
          </a:p>
        </p:txBody>
      </p:sp>
    </p:spTree>
    <p:extLst>
      <p:ext uri="{BB962C8B-B14F-4D97-AF65-F5344CB8AC3E}">
        <p14:creationId xmlns:p14="http://schemas.microsoft.com/office/powerpoint/2010/main" val="1674819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32</a:t>
            </a:fld>
            <a:endParaRPr lang="en-US" dirty="0"/>
          </a:p>
        </p:txBody>
      </p:sp>
    </p:spTree>
    <p:extLst>
      <p:ext uri="{BB962C8B-B14F-4D97-AF65-F5344CB8AC3E}">
        <p14:creationId xmlns:p14="http://schemas.microsoft.com/office/powerpoint/2010/main" val="9379499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33</a:t>
            </a:fld>
            <a:endParaRPr lang="en-US" dirty="0"/>
          </a:p>
        </p:txBody>
      </p:sp>
    </p:spTree>
    <p:extLst>
      <p:ext uri="{BB962C8B-B14F-4D97-AF65-F5344CB8AC3E}">
        <p14:creationId xmlns:p14="http://schemas.microsoft.com/office/powerpoint/2010/main" val="5030205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34</a:t>
            </a:fld>
            <a:endParaRPr lang="en-US" dirty="0"/>
          </a:p>
        </p:txBody>
      </p:sp>
    </p:spTree>
    <p:extLst>
      <p:ext uri="{BB962C8B-B14F-4D97-AF65-F5344CB8AC3E}">
        <p14:creationId xmlns:p14="http://schemas.microsoft.com/office/powerpoint/2010/main" val="3001628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35</a:t>
            </a:fld>
            <a:endParaRPr lang="en-US" dirty="0"/>
          </a:p>
        </p:txBody>
      </p:sp>
    </p:spTree>
    <p:extLst>
      <p:ext uri="{BB962C8B-B14F-4D97-AF65-F5344CB8AC3E}">
        <p14:creationId xmlns:p14="http://schemas.microsoft.com/office/powerpoint/2010/main" val="22143167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36</a:t>
            </a:fld>
            <a:endParaRPr lang="en-US" dirty="0"/>
          </a:p>
        </p:txBody>
      </p:sp>
    </p:spTree>
    <p:extLst>
      <p:ext uri="{BB962C8B-B14F-4D97-AF65-F5344CB8AC3E}">
        <p14:creationId xmlns:p14="http://schemas.microsoft.com/office/powerpoint/2010/main" val="41717404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37</a:t>
            </a:fld>
            <a:endParaRPr lang="en-US" dirty="0"/>
          </a:p>
        </p:txBody>
      </p:sp>
    </p:spTree>
    <p:extLst>
      <p:ext uri="{BB962C8B-B14F-4D97-AF65-F5344CB8AC3E}">
        <p14:creationId xmlns:p14="http://schemas.microsoft.com/office/powerpoint/2010/main" val="3347761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4</a:t>
            </a:fld>
            <a:endParaRPr lang="en-US" dirty="0"/>
          </a:p>
        </p:txBody>
      </p:sp>
    </p:spTree>
    <p:extLst>
      <p:ext uri="{BB962C8B-B14F-4D97-AF65-F5344CB8AC3E}">
        <p14:creationId xmlns:p14="http://schemas.microsoft.com/office/powerpoint/2010/main" val="1345080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895" indent="-174895">
              <a:buFont typeface="Arial" panose="020B0604020202020204" pitchFamily="34" charset="0"/>
              <a:buChar char="•"/>
            </a:pPr>
            <a:r>
              <a:rPr lang="en-US" baseline="0" dirty="0"/>
              <a:t>All receipts must include legible dates, information and payment amounts</a:t>
            </a:r>
          </a:p>
          <a:p>
            <a:pPr marL="174895" indent="-174895">
              <a:buFont typeface="Arial" panose="020B0604020202020204" pitchFamily="34" charset="0"/>
              <a:buChar char="•"/>
            </a:pPr>
            <a:r>
              <a:rPr lang="en-US" baseline="0" dirty="0"/>
              <a:t>If receipts are not available, in some cases you may need to supply some other type of proof of payment. If you submit a credit card/bank statement, please redact all personal information. Please breakout meals, parking, data, and other services from lodging charges. These expenses should be listed separately.</a:t>
            </a:r>
          </a:p>
          <a:p>
            <a:pPr marL="174895" indent="-174895">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E965347-C607-4844-B9FF-C125030628DF}" type="slidenum">
              <a:rPr lang="en-US" smtClean="0"/>
              <a:t>5</a:t>
            </a:fld>
            <a:endParaRPr lang="en-US" dirty="0"/>
          </a:p>
        </p:txBody>
      </p:sp>
    </p:spTree>
    <p:extLst>
      <p:ext uri="{BB962C8B-B14F-4D97-AF65-F5344CB8AC3E}">
        <p14:creationId xmlns:p14="http://schemas.microsoft.com/office/powerpoint/2010/main" val="4133992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45100B9-1F0F-49FA-A354-35C3B795E74E}" type="slidenum">
              <a:rPr lang="en-US" smtClean="0"/>
              <a:t>7</a:t>
            </a:fld>
            <a:endParaRPr lang="en-US" dirty="0"/>
          </a:p>
        </p:txBody>
      </p:sp>
    </p:spTree>
    <p:extLst>
      <p:ext uri="{BB962C8B-B14F-4D97-AF65-F5344CB8AC3E}">
        <p14:creationId xmlns:p14="http://schemas.microsoft.com/office/powerpoint/2010/main" val="2045160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9</a:t>
            </a:fld>
            <a:endParaRPr lang="en-US" dirty="0"/>
          </a:p>
        </p:txBody>
      </p:sp>
    </p:spTree>
    <p:extLst>
      <p:ext uri="{BB962C8B-B14F-4D97-AF65-F5344CB8AC3E}">
        <p14:creationId xmlns:p14="http://schemas.microsoft.com/office/powerpoint/2010/main" val="1199742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10</a:t>
            </a:fld>
            <a:endParaRPr lang="en-US" dirty="0"/>
          </a:p>
        </p:txBody>
      </p:sp>
    </p:spTree>
    <p:extLst>
      <p:ext uri="{BB962C8B-B14F-4D97-AF65-F5344CB8AC3E}">
        <p14:creationId xmlns:p14="http://schemas.microsoft.com/office/powerpoint/2010/main" val="881056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11</a:t>
            </a:fld>
            <a:endParaRPr lang="en-US" dirty="0"/>
          </a:p>
        </p:txBody>
      </p:sp>
    </p:spTree>
    <p:extLst>
      <p:ext uri="{BB962C8B-B14F-4D97-AF65-F5344CB8AC3E}">
        <p14:creationId xmlns:p14="http://schemas.microsoft.com/office/powerpoint/2010/main" val="3818940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12</a:t>
            </a:fld>
            <a:endParaRPr lang="en-US" dirty="0"/>
          </a:p>
        </p:txBody>
      </p:sp>
    </p:spTree>
    <p:extLst>
      <p:ext uri="{BB962C8B-B14F-4D97-AF65-F5344CB8AC3E}">
        <p14:creationId xmlns:p14="http://schemas.microsoft.com/office/powerpoint/2010/main" val="385098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31F5AAD-5E68-40E1-AA87-BA020161B3EB}"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1F5AAD-5E68-40E1-AA87-BA020161B3EB}"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066FBD07-C50E-4B0E-A9B7-752959BBC9DB}" type="datetimeFigureOut">
              <a:rPr lang="en-US" smtClean="0"/>
              <a:t>9/21/2021</a:t>
            </a:fld>
            <a:endParaRPr lang="en-US" dirty="0"/>
          </a:p>
        </p:txBody>
      </p:sp>
      <p:sp>
        <p:nvSpPr>
          <p:cNvPr id="7" name="Slide Number Placeholder 6"/>
          <p:cNvSpPr>
            <a:spLocks noGrp="1"/>
          </p:cNvSpPr>
          <p:nvPr>
            <p:ph type="sldNum" sz="quarter" idx="12"/>
          </p:nvPr>
        </p:nvSpPr>
        <p:spPr/>
        <p:txBody>
          <a:bodyPr/>
          <a:lstStyle/>
          <a:p>
            <a:fld id="{231F5AAD-5E68-40E1-AA87-BA020161B3EB}"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66FBD07-C50E-4B0E-A9B7-752959BBC9DB}" type="datetimeFigureOut">
              <a:rPr lang="en-US" smtClean="0"/>
              <a:t>9/21/2021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31F5AAD-5E68-40E1-AA87-BA020161B3EB}"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layton.edu/accounting-services/expenses/travel/form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dirty="0"/>
              <a:t>Travel</a:t>
            </a:r>
            <a:r>
              <a:rPr lang="en-US" dirty="0"/>
              <a:t> and expense Reimbursement </a:t>
            </a:r>
          </a:p>
        </p:txBody>
      </p:sp>
      <p:sp>
        <p:nvSpPr>
          <p:cNvPr id="3" name="Subtitle 2"/>
          <p:cNvSpPr>
            <a:spLocks noGrp="1"/>
          </p:cNvSpPr>
          <p:nvPr>
            <p:ph type="body" idx="1"/>
          </p:nvPr>
        </p:nvSpPr>
        <p:spPr/>
        <p:txBody>
          <a:bodyPr>
            <a:noAutofit/>
          </a:bodyPr>
          <a:lstStyle/>
          <a:p>
            <a:r>
              <a:rPr lang="en-US" dirty="0">
                <a:latin typeface="+mj-lt"/>
              </a:rPr>
              <a:t>Presented by: </a:t>
            </a:r>
          </a:p>
          <a:p>
            <a:r>
              <a:rPr lang="en-US" dirty="0">
                <a:latin typeface="+mj-lt"/>
              </a:rPr>
              <a:t>Tiffany Hines, Travel &amp; expense analyst</a:t>
            </a:r>
          </a:p>
        </p:txBody>
      </p:sp>
      <p:pic>
        <p:nvPicPr>
          <p:cNvPr id="8194" name="Picture 2" descr="C:\Users\bharrington4\AppData\Local\Microsoft\Windows\Temporary Internet Files\Content.IE5\UT88GVBH\travel[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609600"/>
            <a:ext cx="2361508"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708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Meal allowances</a:t>
            </a:r>
            <a:br>
              <a:rPr lang="en-US" dirty="0"/>
            </a:br>
            <a:r>
              <a:rPr lang="en-US" dirty="0"/>
              <a:t> (overnight Stay)</a:t>
            </a:r>
          </a:p>
        </p:txBody>
      </p:sp>
      <p:sp>
        <p:nvSpPr>
          <p:cNvPr id="3" name="Content Placeholder 2"/>
          <p:cNvSpPr>
            <a:spLocks noGrp="1"/>
          </p:cNvSpPr>
          <p:nvPr>
            <p:ph idx="1"/>
          </p:nvPr>
        </p:nvSpPr>
        <p:spPr>
          <a:xfrm>
            <a:off x="457200" y="1600200"/>
            <a:ext cx="8229600" cy="5638800"/>
          </a:xfrm>
        </p:spPr>
        <p:txBody>
          <a:bodyPr>
            <a:noAutofit/>
          </a:bodyPr>
          <a:lstStyle/>
          <a:p>
            <a:r>
              <a:rPr lang="en-US" sz="2800" dirty="0">
                <a:latin typeface="+mj-lt"/>
              </a:rPr>
              <a:t>Employees traveling overnight In-State may be paid a per diem amount designed to cover 3 meals per day for all days on travel status (per diem deduction does not apply).</a:t>
            </a:r>
            <a:r>
              <a:rPr lang="en-US" sz="2800" b="1" dirty="0">
                <a:latin typeface="+mj-lt"/>
              </a:rPr>
              <a:t> Exception: If you receive a meal, then you cannot claim full day.  </a:t>
            </a:r>
          </a:p>
          <a:p>
            <a:r>
              <a:rPr lang="en-US" sz="2800" dirty="0">
                <a:latin typeface="+mj-lt"/>
              </a:rPr>
              <a:t>Employees traveling overnight Out-of-State are eligible for 75% of the per diem rate on first and last day of travel. For example, on the first day of travel an employee has meals that consist of breakfast/lunch/dinner then the per diem allowance will be ($50.00 x .75) = $37.50.</a:t>
            </a:r>
          </a:p>
        </p:txBody>
      </p:sp>
    </p:spTree>
    <p:extLst>
      <p:ext uri="{BB962C8B-B14F-4D97-AF65-F5344CB8AC3E}">
        <p14:creationId xmlns:p14="http://schemas.microsoft.com/office/powerpoint/2010/main" val="444907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Meal Allowance</a:t>
            </a:r>
            <a:br>
              <a:rPr lang="en-US" dirty="0"/>
            </a:br>
            <a:r>
              <a:rPr lang="en-US" dirty="0"/>
              <a:t>(Non-Overnight Stay)</a:t>
            </a:r>
          </a:p>
        </p:txBody>
      </p:sp>
      <p:sp>
        <p:nvSpPr>
          <p:cNvPr id="3" name="Content Placeholder 2"/>
          <p:cNvSpPr>
            <a:spLocks noGrp="1"/>
          </p:cNvSpPr>
          <p:nvPr>
            <p:ph idx="1"/>
          </p:nvPr>
        </p:nvSpPr>
        <p:spPr>
          <a:xfrm>
            <a:off x="228600" y="1828800"/>
            <a:ext cx="8229600" cy="4373563"/>
          </a:xfrm>
        </p:spPr>
        <p:txBody>
          <a:bodyPr>
            <a:normAutofit/>
          </a:bodyPr>
          <a:lstStyle/>
          <a:p>
            <a:r>
              <a:rPr lang="en-US" sz="2800" dirty="0">
                <a:latin typeface="+mj-lt"/>
              </a:rPr>
              <a:t>Although Statewide Travel Policy 4.5 allows for meal per diem during non-overnight travel when employees travel more than 50 miles from their residence and primary workstation on a work assignment AND are away for more than twelve (12) hours, the USG </a:t>
            </a:r>
            <a:r>
              <a:rPr lang="en-US" sz="2800" b="1" dirty="0">
                <a:latin typeface="+mj-lt"/>
              </a:rPr>
              <a:t>does not</a:t>
            </a:r>
            <a:r>
              <a:rPr lang="en-US" sz="2800" dirty="0">
                <a:latin typeface="+mj-lt"/>
              </a:rPr>
              <a:t> provide meal per diem during non-overnight travel due to the IRS taxable compensation implications. </a:t>
            </a:r>
          </a:p>
        </p:txBody>
      </p:sp>
    </p:spTree>
    <p:extLst>
      <p:ext uri="{BB962C8B-B14F-4D97-AF65-F5344CB8AC3E}">
        <p14:creationId xmlns:p14="http://schemas.microsoft.com/office/powerpoint/2010/main" val="4241370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Lodging </a:t>
            </a:r>
            <a:br>
              <a:rPr lang="en-US" dirty="0"/>
            </a:br>
            <a:r>
              <a:rPr lang="en-US" dirty="0"/>
              <a:t>Georgia Excise Tax</a:t>
            </a:r>
          </a:p>
        </p:txBody>
      </p:sp>
      <p:sp>
        <p:nvSpPr>
          <p:cNvPr id="3" name="Content Placeholder 2"/>
          <p:cNvSpPr>
            <a:spLocks noGrp="1"/>
          </p:cNvSpPr>
          <p:nvPr>
            <p:ph idx="1"/>
          </p:nvPr>
        </p:nvSpPr>
        <p:spPr>
          <a:xfrm>
            <a:off x="457200" y="1752600"/>
            <a:ext cx="8229600" cy="4800600"/>
          </a:xfrm>
        </p:spPr>
        <p:txBody>
          <a:bodyPr>
            <a:noAutofit/>
          </a:bodyPr>
          <a:lstStyle/>
          <a:p>
            <a:r>
              <a:rPr lang="en-US" sz="2800" dirty="0">
                <a:latin typeface="+mj-lt"/>
              </a:rPr>
              <a:t>Section 48-13-51 of the Official Code of Georgia Annotated exempts Georgia state or local government officials or employees traveling on official business within the State of Georgia from paying the county or municipal excise tax on lodging.</a:t>
            </a:r>
          </a:p>
          <a:p>
            <a:r>
              <a:rPr lang="en-US" sz="2800" dirty="0">
                <a:latin typeface="+mj-lt"/>
              </a:rPr>
              <a:t>The Georgia Hotel/Motel Tax Exemption form must be presented to the hotel or motel to provide documentation that the identified employee is on official state business and qualifies for exemption. </a:t>
            </a:r>
          </a:p>
        </p:txBody>
      </p:sp>
    </p:spTree>
    <p:extLst>
      <p:ext uri="{BB962C8B-B14F-4D97-AF65-F5344CB8AC3E}">
        <p14:creationId xmlns:p14="http://schemas.microsoft.com/office/powerpoint/2010/main" val="1396812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BB8B9-B569-4F4B-A808-36D841F02D62}"/>
              </a:ext>
            </a:extLst>
          </p:cNvPr>
          <p:cNvSpPr>
            <a:spLocks noGrp="1"/>
          </p:cNvSpPr>
          <p:nvPr>
            <p:ph type="title"/>
          </p:nvPr>
        </p:nvSpPr>
        <p:spPr/>
        <p:txBody>
          <a:bodyPr>
            <a:noAutofit/>
          </a:bodyPr>
          <a:lstStyle/>
          <a:p>
            <a:r>
              <a:rPr lang="en-US" dirty="0"/>
              <a:t>Lodging </a:t>
            </a:r>
            <a:br>
              <a:rPr lang="en-US" dirty="0"/>
            </a:br>
            <a:r>
              <a:rPr lang="en-US" dirty="0"/>
              <a:t>Georgia excise tax</a:t>
            </a:r>
          </a:p>
        </p:txBody>
      </p:sp>
      <p:sp>
        <p:nvSpPr>
          <p:cNvPr id="3" name="Content Placeholder 2">
            <a:extLst>
              <a:ext uri="{FF2B5EF4-FFF2-40B4-BE49-F238E27FC236}">
                <a16:creationId xmlns:a16="http://schemas.microsoft.com/office/drawing/2014/main" id="{D53AB5D3-E463-46C7-8420-503A435A0B6A}"/>
              </a:ext>
            </a:extLst>
          </p:cNvPr>
          <p:cNvSpPr>
            <a:spLocks noGrp="1"/>
          </p:cNvSpPr>
          <p:nvPr>
            <p:ph idx="1"/>
          </p:nvPr>
        </p:nvSpPr>
        <p:spPr/>
        <p:txBody>
          <a:bodyPr/>
          <a:lstStyle/>
          <a:p>
            <a:r>
              <a:rPr lang="en-US" sz="2800" dirty="0">
                <a:solidFill>
                  <a:srgbClr val="646B86"/>
                </a:solidFill>
                <a:latin typeface="+mj-lt"/>
              </a:rPr>
              <a:t>The form can be printed from the Clayton State University-Accounting Services web site.  The link to the form is provided at: </a:t>
            </a:r>
            <a:r>
              <a:rPr lang="en-US" sz="2800" u="sng" dirty="0">
                <a:solidFill>
                  <a:srgbClr val="646B86"/>
                </a:solidFill>
                <a:latin typeface="+mj-lt"/>
                <a:hlinkClick r:id="rId2">
                  <a:extLst>
                    <a:ext uri="{A12FA001-AC4F-418D-AE19-62706E023703}">
                      <ahyp:hlinkClr xmlns:ahyp="http://schemas.microsoft.com/office/drawing/2018/hyperlinkcolor" xmlns="" val="tx"/>
                    </a:ext>
                  </a:extLst>
                </a:hlinkClick>
              </a:rPr>
              <a:t>http://www.clayton.edu/accounting-services/expenses/travel/forms</a:t>
            </a:r>
            <a:r>
              <a:rPr lang="en-US" sz="2800" dirty="0">
                <a:solidFill>
                  <a:srgbClr val="646B86"/>
                </a:solidFill>
                <a:latin typeface="+mj-lt"/>
              </a:rPr>
              <a:t>.</a:t>
            </a:r>
            <a:endParaRPr lang="en-US" dirty="0">
              <a:latin typeface="+mj-lt"/>
            </a:endParaRPr>
          </a:p>
        </p:txBody>
      </p:sp>
    </p:spTree>
    <p:extLst>
      <p:ext uri="{BB962C8B-B14F-4D97-AF65-F5344CB8AC3E}">
        <p14:creationId xmlns:p14="http://schemas.microsoft.com/office/powerpoint/2010/main" val="4196887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Rental vehicle</a:t>
            </a:r>
          </a:p>
        </p:txBody>
      </p:sp>
      <p:sp>
        <p:nvSpPr>
          <p:cNvPr id="3" name="Content Placeholder 2"/>
          <p:cNvSpPr>
            <a:spLocks noGrp="1"/>
          </p:cNvSpPr>
          <p:nvPr>
            <p:ph idx="1"/>
          </p:nvPr>
        </p:nvSpPr>
        <p:spPr>
          <a:xfrm>
            <a:off x="457200" y="1600200"/>
            <a:ext cx="8229600" cy="4525964"/>
          </a:xfrm>
        </p:spPr>
        <p:txBody>
          <a:bodyPr>
            <a:noAutofit/>
          </a:bodyPr>
          <a:lstStyle/>
          <a:p>
            <a:r>
              <a:rPr lang="en-US" sz="2800" dirty="0">
                <a:latin typeface="+mj-lt"/>
              </a:rPr>
              <a:t>CSU has mandatory statewide contracts with Enterprise and Hertz for In-State travel. Employees must rent vehicles from one of these vendors when the use of a rental vehicle is the best value. </a:t>
            </a:r>
          </a:p>
          <a:p>
            <a:r>
              <a:rPr lang="en-US" sz="2800" dirty="0">
                <a:latin typeface="+mj-lt"/>
              </a:rPr>
              <a:t>Approved car rental sizes are Compact, Intermediate or Full Size. </a:t>
            </a:r>
          </a:p>
          <a:p>
            <a:r>
              <a:rPr lang="en-US" sz="2800" dirty="0">
                <a:latin typeface="+mj-lt"/>
              </a:rPr>
              <a:t>Vans (12 passenger only) may be rented when there are more than 4 travelers. </a:t>
            </a:r>
          </a:p>
        </p:txBody>
      </p:sp>
    </p:spTree>
    <p:extLst>
      <p:ext uri="{BB962C8B-B14F-4D97-AF65-F5344CB8AC3E}">
        <p14:creationId xmlns:p14="http://schemas.microsoft.com/office/powerpoint/2010/main" val="2200598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B82E0-74DF-4872-877B-0CB9DFA941A1}"/>
              </a:ext>
            </a:extLst>
          </p:cNvPr>
          <p:cNvSpPr>
            <a:spLocks noGrp="1"/>
          </p:cNvSpPr>
          <p:nvPr>
            <p:ph type="title"/>
          </p:nvPr>
        </p:nvSpPr>
        <p:spPr/>
        <p:txBody>
          <a:bodyPr/>
          <a:lstStyle/>
          <a:p>
            <a:r>
              <a:rPr lang="en-US" dirty="0"/>
              <a:t>Rental Vehicle</a:t>
            </a:r>
          </a:p>
        </p:txBody>
      </p:sp>
      <p:sp>
        <p:nvSpPr>
          <p:cNvPr id="3" name="Content Placeholder 2">
            <a:extLst>
              <a:ext uri="{FF2B5EF4-FFF2-40B4-BE49-F238E27FC236}">
                <a16:creationId xmlns:a16="http://schemas.microsoft.com/office/drawing/2014/main" id="{1503BEB8-F4A0-4598-B70D-FC7C3339D082}"/>
              </a:ext>
            </a:extLst>
          </p:cNvPr>
          <p:cNvSpPr>
            <a:spLocks noGrp="1"/>
          </p:cNvSpPr>
          <p:nvPr>
            <p:ph idx="1"/>
          </p:nvPr>
        </p:nvSpPr>
        <p:spPr/>
        <p:txBody>
          <a:bodyPr/>
          <a:lstStyle/>
          <a:p>
            <a:r>
              <a:rPr lang="en-US" sz="2800" dirty="0">
                <a:solidFill>
                  <a:srgbClr val="646B86"/>
                </a:solidFill>
                <a:latin typeface="Book Antiqua"/>
              </a:rPr>
              <a:t>Employees requiring the use of commercially leased vehicles will be reimbursed for gasoline purchases associated with the business use of such vehicle, provided appropriate receipts are included.</a:t>
            </a:r>
            <a:endParaRPr lang="en-US" dirty="0"/>
          </a:p>
        </p:txBody>
      </p:sp>
    </p:spTree>
    <p:extLst>
      <p:ext uri="{BB962C8B-B14F-4D97-AF65-F5344CB8AC3E}">
        <p14:creationId xmlns:p14="http://schemas.microsoft.com/office/powerpoint/2010/main" val="3593734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MILEAGE REIMBURSEMENT</a:t>
            </a:r>
          </a:p>
        </p:txBody>
      </p:sp>
      <p:sp>
        <p:nvSpPr>
          <p:cNvPr id="3" name="Content Placeholder 2"/>
          <p:cNvSpPr>
            <a:spLocks noGrp="1"/>
          </p:cNvSpPr>
          <p:nvPr>
            <p:ph idx="1"/>
          </p:nvPr>
        </p:nvSpPr>
        <p:spPr>
          <a:xfrm>
            <a:off x="457200" y="1752600"/>
            <a:ext cx="8229600" cy="4953000"/>
          </a:xfrm>
        </p:spPr>
        <p:txBody>
          <a:bodyPr>
            <a:normAutofit/>
          </a:bodyPr>
          <a:lstStyle/>
          <a:p>
            <a:pPr marL="114300" indent="0">
              <a:buNone/>
            </a:pPr>
            <a:r>
              <a:rPr lang="en-US" sz="3000" dirty="0">
                <a:solidFill>
                  <a:schemeClr val="bg2">
                    <a:lumMod val="50000"/>
                  </a:schemeClr>
                </a:solidFill>
                <a:latin typeface="+mj-lt"/>
              </a:rPr>
              <a:t>For all mileage reimbursements requesting Tier 1 Rate</a:t>
            </a:r>
          </a:p>
          <a:p>
            <a:r>
              <a:rPr lang="en-US" sz="3000" dirty="0">
                <a:solidFill>
                  <a:schemeClr val="bg2">
                    <a:lumMod val="50000"/>
                  </a:schemeClr>
                </a:solidFill>
                <a:latin typeface="+mj-lt"/>
              </a:rPr>
              <a:t>DOAS Cost Comparison </a:t>
            </a:r>
            <a:r>
              <a:rPr lang="en-US" sz="3000" dirty="0">
                <a:latin typeface="+mj-lt"/>
              </a:rPr>
              <a:t>form (located on the accounting website) </a:t>
            </a:r>
            <a:r>
              <a:rPr lang="en-US" sz="3000" dirty="0">
                <a:solidFill>
                  <a:srgbClr val="FF0000"/>
                </a:solidFill>
                <a:latin typeface="+mj-lt"/>
              </a:rPr>
              <a:t>(mandatory)</a:t>
            </a:r>
          </a:p>
          <a:p>
            <a:r>
              <a:rPr lang="en-US" sz="3000" dirty="0">
                <a:latin typeface="+mj-lt"/>
              </a:rPr>
              <a:t>Maps for roundtrip mileage</a:t>
            </a:r>
          </a:p>
          <a:p>
            <a:r>
              <a:rPr lang="en-US" sz="3000" dirty="0">
                <a:latin typeface="+mj-lt"/>
              </a:rPr>
              <a:t>If the employee willingly elects to drive their own vehicle, then they will receive reimbursement at the </a:t>
            </a:r>
            <a:r>
              <a:rPr lang="en-US" sz="3000" b="1" i="1" dirty="0">
                <a:latin typeface="+mj-lt"/>
              </a:rPr>
              <a:t>tier 2 rate. </a:t>
            </a:r>
            <a:r>
              <a:rPr lang="en-US" sz="3000" i="1" dirty="0">
                <a:latin typeface="+mj-lt"/>
              </a:rPr>
              <a:t>They will </a:t>
            </a:r>
            <a:r>
              <a:rPr lang="en-US" sz="3000" dirty="0">
                <a:latin typeface="+mj-lt"/>
              </a:rPr>
              <a:t>not have to provide the DOAS cost comparison sheet. </a:t>
            </a:r>
            <a:r>
              <a:rPr lang="en-US" sz="3000" b="1" dirty="0">
                <a:latin typeface="+mj-lt"/>
              </a:rPr>
              <a:t>Maps are still required.</a:t>
            </a:r>
            <a:endParaRPr lang="en-US" sz="3000" dirty="0">
              <a:latin typeface="+mj-lt"/>
            </a:endParaRPr>
          </a:p>
          <a:p>
            <a:endParaRPr lang="en-US" dirty="0"/>
          </a:p>
        </p:txBody>
      </p:sp>
    </p:spTree>
    <p:extLst>
      <p:ext uri="{BB962C8B-B14F-4D97-AF65-F5344CB8AC3E}">
        <p14:creationId xmlns:p14="http://schemas.microsoft.com/office/powerpoint/2010/main" val="132384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Mileage Reimbursement</a:t>
            </a:r>
          </a:p>
        </p:txBody>
      </p:sp>
      <p:sp>
        <p:nvSpPr>
          <p:cNvPr id="3" name="Content Placeholder 2"/>
          <p:cNvSpPr>
            <a:spLocks noGrp="1"/>
          </p:cNvSpPr>
          <p:nvPr>
            <p:ph idx="1"/>
          </p:nvPr>
        </p:nvSpPr>
        <p:spPr>
          <a:xfrm>
            <a:off x="457200" y="1752600"/>
            <a:ext cx="8305800" cy="4495800"/>
          </a:xfrm>
        </p:spPr>
        <p:txBody>
          <a:bodyPr>
            <a:noAutofit/>
          </a:bodyPr>
          <a:lstStyle/>
          <a:p>
            <a:r>
              <a:rPr lang="en-US" sz="2800" dirty="0">
                <a:latin typeface="+mj-lt"/>
              </a:rPr>
              <a:t>Employees may be reimbursed for the mileage incurred from the point of departure to the travel destination, less commuter miles.  </a:t>
            </a:r>
          </a:p>
          <a:p>
            <a:r>
              <a:rPr lang="en-US" sz="2800" dirty="0">
                <a:latin typeface="+mj-lt"/>
              </a:rPr>
              <a:t>If an employee departs from headquarters, mileage is calculated from headquarters to the destination point. </a:t>
            </a:r>
          </a:p>
        </p:txBody>
      </p:sp>
    </p:spTree>
    <p:extLst>
      <p:ext uri="{BB962C8B-B14F-4D97-AF65-F5344CB8AC3E}">
        <p14:creationId xmlns:p14="http://schemas.microsoft.com/office/powerpoint/2010/main" val="712193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12CE6-78FC-42DB-9F84-84A2DBF43F50}"/>
              </a:ext>
            </a:extLst>
          </p:cNvPr>
          <p:cNvSpPr>
            <a:spLocks noGrp="1"/>
          </p:cNvSpPr>
          <p:nvPr>
            <p:ph type="title"/>
          </p:nvPr>
        </p:nvSpPr>
        <p:spPr/>
        <p:txBody>
          <a:bodyPr/>
          <a:lstStyle/>
          <a:p>
            <a:r>
              <a:rPr lang="en-US" dirty="0"/>
              <a:t>Mileage reimbursement</a:t>
            </a:r>
          </a:p>
        </p:txBody>
      </p:sp>
      <p:sp>
        <p:nvSpPr>
          <p:cNvPr id="3" name="Content Placeholder 2">
            <a:extLst>
              <a:ext uri="{FF2B5EF4-FFF2-40B4-BE49-F238E27FC236}">
                <a16:creationId xmlns:a16="http://schemas.microsoft.com/office/drawing/2014/main" id="{286236C4-A226-4940-83E7-EA11D5D61FE7}"/>
              </a:ext>
            </a:extLst>
          </p:cNvPr>
          <p:cNvSpPr>
            <a:spLocks noGrp="1"/>
          </p:cNvSpPr>
          <p:nvPr>
            <p:ph idx="1"/>
          </p:nvPr>
        </p:nvSpPr>
        <p:spPr/>
        <p:txBody>
          <a:bodyPr>
            <a:normAutofit fontScale="92500" lnSpcReduction="10000"/>
          </a:bodyPr>
          <a:lstStyle/>
          <a:p>
            <a:pPr lvl="0">
              <a:buClr>
                <a:srgbClr val="D16349"/>
              </a:buClr>
            </a:pPr>
            <a:r>
              <a:rPr lang="en-US" sz="3000" dirty="0">
                <a:solidFill>
                  <a:srgbClr val="646B86"/>
                </a:solidFill>
                <a:latin typeface="Book Antiqua"/>
              </a:rPr>
              <a:t>If an employee departs from his/her residence, mileage is calculated from the residence to the destination point, with a reduction for normal commuting miles.  </a:t>
            </a:r>
          </a:p>
          <a:p>
            <a:pPr lvl="0">
              <a:buClr>
                <a:srgbClr val="D16349"/>
              </a:buClr>
            </a:pPr>
            <a:r>
              <a:rPr lang="en-US" sz="3000" dirty="0">
                <a:solidFill>
                  <a:srgbClr val="646B86"/>
                </a:solidFill>
                <a:latin typeface="Book Antiqua"/>
              </a:rPr>
              <a:t>For the return trip, if an employee returns to Workstation, mileage is calculated based on the distance to such Workstation. If an employee returns to his/her residence, mileage is calculated based on the distance to the residence, with a reduction for normal commuting miles. </a:t>
            </a:r>
          </a:p>
          <a:p>
            <a:endParaRPr lang="en-US" dirty="0"/>
          </a:p>
        </p:txBody>
      </p:sp>
    </p:spTree>
    <p:extLst>
      <p:ext uri="{BB962C8B-B14F-4D97-AF65-F5344CB8AC3E}">
        <p14:creationId xmlns:p14="http://schemas.microsoft.com/office/powerpoint/2010/main" val="2606850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AIR Travel</a:t>
            </a:r>
          </a:p>
        </p:txBody>
      </p:sp>
      <p:sp>
        <p:nvSpPr>
          <p:cNvPr id="3" name="Content Placeholder 2"/>
          <p:cNvSpPr>
            <a:spLocks noGrp="1"/>
          </p:cNvSpPr>
          <p:nvPr>
            <p:ph idx="1"/>
          </p:nvPr>
        </p:nvSpPr>
        <p:spPr/>
        <p:txBody>
          <a:bodyPr>
            <a:noAutofit/>
          </a:bodyPr>
          <a:lstStyle/>
          <a:p>
            <a:r>
              <a:rPr lang="en-US" sz="2800" dirty="0">
                <a:latin typeface="+mj-lt"/>
              </a:rPr>
              <a:t>Travelers should always select the lowest priced airfare that meets their approved, most logical itinerary and State Policy. </a:t>
            </a:r>
          </a:p>
          <a:p>
            <a:r>
              <a:rPr lang="en-US" sz="2800" dirty="0">
                <a:latin typeface="+mj-lt"/>
              </a:rPr>
              <a:t>Lower cost flights should be chosen when within two hours before or after the preferred flight time. </a:t>
            </a:r>
          </a:p>
          <a:p>
            <a:r>
              <a:rPr lang="en-US" sz="2800" dirty="0">
                <a:latin typeface="+mj-lt"/>
              </a:rPr>
              <a:t>Travelers are expected to use their best judgment to save on airfare cost, considering points of departure and destination, flight times and schedules, etc. </a:t>
            </a:r>
          </a:p>
          <a:p>
            <a:pPr marL="114300" indent="0">
              <a:buNone/>
            </a:pPr>
            <a:endParaRPr lang="en-US" sz="2800" dirty="0">
              <a:latin typeface="+mj-lt"/>
            </a:endParaRPr>
          </a:p>
        </p:txBody>
      </p:sp>
    </p:spTree>
    <p:extLst>
      <p:ext uri="{BB962C8B-B14F-4D97-AF65-F5344CB8AC3E}">
        <p14:creationId xmlns:p14="http://schemas.microsoft.com/office/powerpoint/2010/main" val="155723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sets the rules?</a:t>
            </a:r>
          </a:p>
        </p:txBody>
      </p:sp>
      <p:sp>
        <p:nvSpPr>
          <p:cNvPr id="3" name="TextBox 2"/>
          <p:cNvSpPr txBox="1"/>
          <p:nvPr/>
        </p:nvSpPr>
        <p:spPr>
          <a:xfrm>
            <a:off x="685800" y="1905000"/>
            <a:ext cx="7696200" cy="3539430"/>
          </a:xfrm>
          <a:prstGeom prst="rect">
            <a:avLst/>
          </a:prstGeom>
          <a:noFill/>
        </p:spPr>
        <p:txBody>
          <a:bodyPr wrap="square" rtlCol="0">
            <a:spAutoFit/>
          </a:bodyPr>
          <a:lstStyle/>
          <a:p>
            <a:r>
              <a:rPr lang="en-US" sz="2800" dirty="0">
                <a:solidFill>
                  <a:schemeClr val="tx2"/>
                </a:solidFill>
                <a:latin typeface="+mj-lt"/>
              </a:rPr>
              <a:t>Clayton State University (CSU) employees must follow all laws, regulations, policies, and procedures set forth by the:</a:t>
            </a:r>
          </a:p>
          <a:p>
            <a:endParaRPr lang="en-US" sz="2800" dirty="0">
              <a:solidFill>
                <a:schemeClr val="tx2"/>
              </a:solidFill>
              <a:latin typeface="+mj-lt"/>
            </a:endParaRPr>
          </a:p>
          <a:p>
            <a:pPr marL="285750" indent="-285750">
              <a:buFont typeface="Arial" panose="020B0604020202020204" pitchFamily="34" charset="0"/>
              <a:buChar char="•"/>
            </a:pPr>
            <a:r>
              <a:rPr lang="en-US" sz="2800" dirty="0">
                <a:solidFill>
                  <a:schemeClr val="tx2"/>
                </a:solidFill>
                <a:latin typeface="+mj-lt"/>
              </a:rPr>
              <a:t>	Federal Government</a:t>
            </a:r>
          </a:p>
          <a:p>
            <a:pPr marL="285750" indent="-285750">
              <a:buFont typeface="Arial" panose="020B0604020202020204" pitchFamily="34" charset="0"/>
              <a:buChar char="•"/>
            </a:pPr>
            <a:r>
              <a:rPr lang="en-US" sz="2800" dirty="0">
                <a:solidFill>
                  <a:schemeClr val="tx2"/>
                </a:solidFill>
                <a:latin typeface="+mj-lt"/>
              </a:rPr>
              <a:t>	State Government</a:t>
            </a:r>
          </a:p>
          <a:p>
            <a:pPr marL="285750" indent="-285750">
              <a:buFont typeface="Arial" panose="020B0604020202020204" pitchFamily="34" charset="0"/>
              <a:buChar char="•"/>
            </a:pPr>
            <a:r>
              <a:rPr lang="en-US" sz="2800" dirty="0">
                <a:solidFill>
                  <a:schemeClr val="tx2"/>
                </a:solidFill>
                <a:latin typeface="+mj-lt"/>
              </a:rPr>
              <a:t>	Board of Regents</a:t>
            </a:r>
          </a:p>
          <a:p>
            <a:pPr marL="285750" indent="-285750">
              <a:buFont typeface="Arial" panose="020B0604020202020204" pitchFamily="34" charset="0"/>
              <a:buChar char="•"/>
            </a:pPr>
            <a:r>
              <a:rPr lang="en-US" sz="2800" dirty="0">
                <a:solidFill>
                  <a:schemeClr val="tx2"/>
                </a:solidFill>
                <a:latin typeface="+mj-lt"/>
              </a:rPr>
              <a:t>	University</a:t>
            </a:r>
          </a:p>
        </p:txBody>
      </p:sp>
    </p:spTree>
    <p:extLst>
      <p:ext uri="{BB962C8B-B14F-4D97-AF65-F5344CB8AC3E}">
        <p14:creationId xmlns:p14="http://schemas.microsoft.com/office/powerpoint/2010/main" val="610894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8C987-A3F0-41CD-A7F7-7E38B65BD01B}"/>
              </a:ext>
            </a:extLst>
          </p:cNvPr>
          <p:cNvSpPr>
            <a:spLocks noGrp="1"/>
          </p:cNvSpPr>
          <p:nvPr>
            <p:ph type="title"/>
          </p:nvPr>
        </p:nvSpPr>
        <p:spPr/>
        <p:txBody>
          <a:bodyPr/>
          <a:lstStyle/>
          <a:p>
            <a:r>
              <a:rPr lang="en-US" dirty="0"/>
              <a:t>Air travel</a:t>
            </a:r>
          </a:p>
        </p:txBody>
      </p:sp>
      <p:sp>
        <p:nvSpPr>
          <p:cNvPr id="3" name="Content Placeholder 2">
            <a:extLst>
              <a:ext uri="{FF2B5EF4-FFF2-40B4-BE49-F238E27FC236}">
                <a16:creationId xmlns:a16="http://schemas.microsoft.com/office/drawing/2014/main" id="{2679932D-916B-4D89-BFE2-FF0237D05A1C}"/>
              </a:ext>
            </a:extLst>
          </p:cNvPr>
          <p:cNvSpPr>
            <a:spLocks noGrp="1"/>
          </p:cNvSpPr>
          <p:nvPr>
            <p:ph idx="1"/>
          </p:nvPr>
        </p:nvSpPr>
        <p:spPr/>
        <p:txBody>
          <a:bodyPr/>
          <a:lstStyle/>
          <a:p>
            <a:pPr lvl="0">
              <a:buClr>
                <a:srgbClr val="D16349"/>
              </a:buClr>
            </a:pPr>
            <a:r>
              <a:rPr lang="en-US" sz="2800" dirty="0">
                <a:solidFill>
                  <a:srgbClr val="646B86"/>
                </a:solidFill>
                <a:latin typeface="Book Antiqua"/>
              </a:rPr>
              <a:t>Connecting flights should be chosen over nonstop flights when the connection does not add more than two hours to travel time and the connection saves $200.00 or more. Travelers are not required to take a lower fare if a change of airline at the connection point is required.</a:t>
            </a:r>
          </a:p>
          <a:p>
            <a:endParaRPr lang="en-US" dirty="0"/>
          </a:p>
        </p:txBody>
      </p:sp>
    </p:spTree>
    <p:extLst>
      <p:ext uri="{BB962C8B-B14F-4D97-AF65-F5344CB8AC3E}">
        <p14:creationId xmlns:p14="http://schemas.microsoft.com/office/powerpoint/2010/main" val="2945941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Travel</a:t>
            </a:r>
          </a:p>
        </p:txBody>
      </p:sp>
      <p:sp>
        <p:nvSpPr>
          <p:cNvPr id="3" name="Content Placeholder 2"/>
          <p:cNvSpPr>
            <a:spLocks noGrp="1"/>
          </p:cNvSpPr>
          <p:nvPr>
            <p:ph idx="1"/>
          </p:nvPr>
        </p:nvSpPr>
        <p:spPr/>
        <p:txBody>
          <a:bodyPr/>
          <a:lstStyle/>
          <a:p>
            <a:pPr marL="114300" indent="0">
              <a:buNone/>
            </a:pPr>
            <a:r>
              <a:rPr lang="en-US" sz="2800" dirty="0">
                <a:latin typeface="+mj-lt"/>
              </a:rPr>
              <a:t>Employees traveling internationally, meals, taxes, tips on meals, and other travel incidentals are included in the Per Diem Rate. Incidental travel expenses included in the per diem rate for international travel include: fees and tips given to porters, bellhops, hotel housekeeping, stewards/stewardesses, and hotel staff. </a:t>
            </a:r>
          </a:p>
          <a:p>
            <a:pPr marL="114300" indent="0">
              <a:buNone/>
            </a:pPr>
            <a:endParaRPr lang="en-US" dirty="0"/>
          </a:p>
        </p:txBody>
      </p:sp>
    </p:spTree>
    <p:extLst>
      <p:ext uri="{BB962C8B-B14F-4D97-AF65-F5344CB8AC3E}">
        <p14:creationId xmlns:p14="http://schemas.microsoft.com/office/powerpoint/2010/main" val="1830835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Miscellaneous Reimbursable Expenses</a:t>
            </a:r>
          </a:p>
        </p:txBody>
      </p:sp>
      <p:sp>
        <p:nvSpPr>
          <p:cNvPr id="8" name="Content Placeholder 7"/>
          <p:cNvSpPr>
            <a:spLocks noGrp="1"/>
          </p:cNvSpPr>
          <p:nvPr>
            <p:ph idx="1"/>
          </p:nvPr>
        </p:nvSpPr>
        <p:spPr/>
        <p:txBody>
          <a:bodyPr>
            <a:normAutofit fontScale="77500" lnSpcReduction="20000"/>
          </a:bodyPr>
          <a:lstStyle/>
          <a:p>
            <a:r>
              <a:rPr lang="en-US" sz="3600" dirty="0">
                <a:latin typeface="+mj-lt"/>
              </a:rPr>
              <a:t>Baggage handling services only, this does not include </a:t>
            </a:r>
          </a:p>
          <a:p>
            <a:pPr marL="114300" indent="0">
              <a:buNone/>
            </a:pPr>
            <a:r>
              <a:rPr lang="en-US" sz="3600" dirty="0">
                <a:latin typeface="+mj-lt"/>
              </a:rPr>
              <a:t>   tips </a:t>
            </a:r>
          </a:p>
          <a:p>
            <a:r>
              <a:rPr lang="en-US" sz="3600" dirty="0">
                <a:latin typeface="+mj-lt"/>
              </a:rPr>
              <a:t>Business office expenses (copy services, postage, and supplies)</a:t>
            </a:r>
          </a:p>
          <a:p>
            <a:r>
              <a:rPr lang="en-US" sz="3600" dirty="0">
                <a:latin typeface="+mj-lt"/>
              </a:rPr>
              <a:t>Business related phone calls, faxes, and internet usage charges and fees</a:t>
            </a:r>
          </a:p>
          <a:p>
            <a:r>
              <a:rPr lang="en-US" sz="3600" dirty="0">
                <a:latin typeface="+mj-lt"/>
              </a:rPr>
              <a:t>Conference/Registration fees </a:t>
            </a:r>
          </a:p>
          <a:p>
            <a:r>
              <a:rPr lang="en-US" sz="3600" dirty="0">
                <a:latin typeface="+mj-lt"/>
              </a:rPr>
              <a:t>Costs related to passports and travel visas when necessary to accomplish the official business purpose of the trip</a:t>
            </a:r>
          </a:p>
          <a:p>
            <a:endParaRPr lang="en-US" dirty="0"/>
          </a:p>
        </p:txBody>
      </p:sp>
    </p:spTree>
    <p:extLst>
      <p:ext uri="{BB962C8B-B14F-4D97-AF65-F5344CB8AC3E}">
        <p14:creationId xmlns:p14="http://schemas.microsoft.com/office/powerpoint/2010/main" val="2123505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Miscellaneous reimbursable expenses</a:t>
            </a:r>
          </a:p>
        </p:txBody>
      </p:sp>
      <p:sp>
        <p:nvSpPr>
          <p:cNvPr id="3" name="Content Placeholder 2"/>
          <p:cNvSpPr>
            <a:spLocks noGrp="1"/>
          </p:cNvSpPr>
          <p:nvPr>
            <p:ph idx="1"/>
          </p:nvPr>
        </p:nvSpPr>
        <p:spPr>
          <a:xfrm>
            <a:off x="457200" y="1676400"/>
            <a:ext cx="8229600" cy="5105400"/>
          </a:xfrm>
        </p:spPr>
        <p:txBody>
          <a:bodyPr>
            <a:noAutofit/>
          </a:bodyPr>
          <a:lstStyle/>
          <a:p>
            <a:pPr lvl="0">
              <a:buClr>
                <a:srgbClr val="D16349"/>
              </a:buClr>
            </a:pPr>
            <a:r>
              <a:rPr lang="en-US" sz="2800" dirty="0">
                <a:solidFill>
                  <a:srgbClr val="646B86"/>
                </a:solidFill>
                <a:latin typeface="+mj-lt"/>
              </a:rPr>
              <a:t>Costs related to vaccinations required and/or recommended for international business travel </a:t>
            </a:r>
          </a:p>
          <a:p>
            <a:pPr lvl="0">
              <a:buClr>
                <a:srgbClr val="D16349"/>
              </a:buClr>
            </a:pPr>
            <a:r>
              <a:rPr lang="en-US" sz="2800" dirty="0">
                <a:solidFill>
                  <a:srgbClr val="646B86"/>
                </a:solidFill>
                <a:latin typeface="+mj-lt"/>
              </a:rPr>
              <a:t>Currency conversion fees</a:t>
            </a:r>
          </a:p>
          <a:p>
            <a:r>
              <a:rPr lang="en-US" sz="2800" dirty="0">
                <a:latin typeface="+mj-lt"/>
              </a:rPr>
              <a:t>Laundry or cleaning expenses on trips lasting seven (7) calendar days or more </a:t>
            </a:r>
          </a:p>
          <a:p>
            <a:r>
              <a:rPr lang="en-US" sz="2800" dirty="0">
                <a:latin typeface="+mj-lt"/>
              </a:rPr>
              <a:t>Reasonable incidental travel expenses, also known as incidentals, are reimbursed separately from Per Diem Rates for In State and Out of State travel</a:t>
            </a:r>
          </a:p>
          <a:p>
            <a:r>
              <a:rPr lang="en-US" sz="2800" dirty="0">
                <a:latin typeface="+mj-lt"/>
              </a:rPr>
              <a:t>Transportation costs from lodging or businesses to restaurants (domestic travel only).</a:t>
            </a:r>
          </a:p>
        </p:txBody>
      </p:sp>
    </p:spTree>
    <p:extLst>
      <p:ext uri="{BB962C8B-B14F-4D97-AF65-F5344CB8AC3E}">
        <p14:creationId xmlns:p14="http://schemas.microsoft.com/office/powerpoint/2010/main" val="3703261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dirty="0"/>
              <a:t>Non-reimbursable expenses</a:t>
            </a:r>
            <a:r>
              <a:rPr lang="en-US" dirty="0"/>
              <a:t/>
            </a:r>
            <a:br>
              <a:rPr lang="en-US" dirty="0"/>
            </a:br>
            <a:endParaRPr lang="en-US" dirty="0"/>
          </a:p>
        </p:txBody>
      </p:sp>
      <p:sp>
        <p:nvSpPr>
          <p:cNvPr id="3" name="Content Placeholder 2"/>
          <p:cNvSpPr>
            <a:spLocks noGrp="1"/>
          </p:cNvSpPr>
          <p:nvPr>
            <p:ph idx="1"/>
          </p:nvPr>
        </p:nvSpPr>
        <p:spPr>
          <a:xfrm>
            <a:off x="457200" y="1524000"/>
            <a:ext cx="8229600" cy="5334000"/>
          </a:xfrm>
        </p:spPr>
        <p:txBody>
          <a:bodyPr>
            <a:noAutofit/>
          </a:bodyPr>
          <a:lstStyle/>
          <a:p>
            <a:r>
              <a:rPr lang="en-US" sz="2800" dirty="0">
                <a:latin typeface="+mj-lt"/>
              </a:rPr>
              <a:t>Airline, car, and card membership dues and club fees;  </a:t>
            </a:r>
          </a:p>
          <a:p>
            <a:r>
              <a:rPr lang="en-US" sz="2800" dirty="0">
                <a:latin typeface="+mj-lt"/>
              </a:rPr>
              <a:t>Airline reserved/priority seating fees</a:t>
            </a:r>
          </a:p>
          <a:p>
            <a:r>
              <a:rPr lang="en-US" sz="2800" dirty="0">
                <a:latin typeface="+mj-lt"/>
              </a:rPr>
              <a:t>Travel upgrade fees (air, rail, car)  </a:t>
            </a:r>
          </a:p>
          <a:p>
            <a:r>
              <a:rPr lang="en-US" sz="2800" dirty="0">
                <a:latin typeface="+mj-lt"/>
              </a:rPr>
              <a:t>Alcoholic beverages</a:t>
            </a:r>
          </a:p>
          <a:p>
            <a:r>
              <a:rPr lang="en-US" sz="2800" dirty="0">
                <a:latin typeface="+mj-lt"/>
              </a:rPr>
              <a:t>Bank charges for ATM withdrawals, except on international travel</a:t>
            </a:r>
          </a:p>
          <a:p>
            <a:r>
              <a:rPr lang="en-US" sz="2800" dirty="0">
                <a:latin typeface="+mj-lt"/>
              </a:rPr>
              <a:t>Childcare costs  </a:t>
            </a:r>
          </a:p>
          <a:p>
            <a:r>
              <a:rPr lang="en-US" sz="2800" dirty="0">
                <a:latin typeface="+mj-lt"/>
              </a:rPr>
              <a:t>Clothing or toiletry items  </a:t>
            </a:r>
          </a:p>
        </p:txBody>
      </p:sp>
    </p:spTree>
    <p:extLst>
      <p:ext uri="{BB962C8B-B14F-4D97-AF65-F5344CB8AC3E}">
        <p14:creationId xmlns:p14="http://schemas.microsoft.com/office/powerpoint/2010/main" val="3935138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Non-reimbursable expenses Cont’d</a:t>
            </a:r>
          </a:p>
        </p:txBody>
      </p:sp>
      <p:sp>
        <p:nvSpPr>
          <p:cNvPr id="3" name="Content Placeholder 2"/>
          <p:cNvSpPr>
            <a:spLocks noGrp="1"/>
          </p:cNvSpPr>
          <p:nvPr>
            <p:ph idx="1"/>
          </p:nvPr>
        </p:nvSpPr>
        <p:spPr/>
        <p:txBody>
          <a:bodyPr>
            <a:noAutofit/>
          </a:bodyPr>
          <a:lstStyle/>
          <a:p>
            <a:pPr lvl="0">
              <a:buClr>
                <a:srgbClr val="D16349"/>
              </a:buClr>
            </a:pPr>
            <a:r>
              <a:rPr lang="en-US" sz="2800" dirty="0">
                <a:solidFill>
                  <a:srgbClr val="646B86"/>
                </a:solidFill>
                <a:latin typeface="+mj-lt"/>
              </a:rPr>
              <a:t>Commuting between Residence and Primary Workstation</a:t>
            </a:r>
          </a:p>
          <a:p>
            <a:pPr lvl="0">
              <a:buClr>
                <a:srgbClr val="D16349"/>
              </a:buClr>
            </a:pPr>
            <a:r>
              <a:rPr lang="en-US" sz="2800" dirty="0">
                <a:solidFill>
                  <a:srgbClr val="646B86"/>
                </a:solidFill>
                <a:latin typeface="+mj-lt"/>
              </a:rPr>
              <a:t>Country Club dues </a:t>
            </a:r>
          </a:p>
          <a:p>
            <a:r>
              <a:rPr lang="en-US" sz="2800" dirty="0">
                <a:latin typeface="+mj-lt"/>
              </a:rPr>
              <a:t>Expenses related to vacation or personal days taken before, during or after a business trip</a:t>
            </a:r>
          </a:p>
          <a:p>
            <a:r>
              <a:rPr lang="en-US" sz="2800" dirty="0">
                <a:latin typeface="+mj-lt"/>
              </a:rPr>
              <a:t>Haircuts and personal grooming  </a:t>
            </a:r>
          </a:p>
          <a:p>
            <a:r>
              <a:rPr lang="en-US" sz="2800" dirty="0">
                <a:latin typeface="+mj-lt"/>
              </a:rPr>
              <a:t>Incidental travel expenses are included in International Per Diem Rates and are not separately reimbursed.</a:t>
            </a:r>
          </a:p>
          <a:p>
            <a:r>
              <a:rPr lang="en-US" sz="2800" dirty="0">
                <a:latin typeface="+mj-lt"/>
              </a:rPr>
              <a:t>Laundry, cleaning, pressing costs for trips of less than seven days</a:t>
            </a:r>
          </a:p>
        </p:txBody>
      </p:sp>
    </p:spTree>
    <p:extLst>
      <p:ext uri="{BB962C8B-B14F-4D97-AF65-F5344CB8AC3E}">
        <p14:creationId xmlns:p14="http://schemas.microsoft.com/office/powerpoint/2010/main" val="2796620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Non-reimbursable expenses cont’d</a:t>
            </a:r>
          </a:p>
        </p:txBody>
      </p:sp>
      <p:sp>
        <p:nvSpPr>
          <p:cNvPr id="3" name="Content Placeholder 2"/>
          <p:cNvSpPr>
            <a:spLocks noGrp="1"/>
          </p:cNvSpPr>
          <p:nvPr>
            <p:ph idx="1"/>
          </p:nvPr>
        </p:nvSpPr>
        <p:spPr/>
        <p:txBody>
          <a:bodyPr>
            <a:normAutofit fontScale="25000" lnSpcReduction="20000"/>
          </a:bodyPr>
          <a:lstStyle/>
          <a:p>
            <a:pPr lvl="0">
              <a:buClr>
                <a:srgbClr val="D16349"/>
              </a:buClr>
            </a:pPr>
            <a:r>
              <a:rPr lang="en-US" sz="11200" dirty="0">
                <a:solidFill>
                  <a:srgbClr val="646B86"/>
                </a:solidFill>
                <a:latin typeface="+mj-lt"/>
              </a:rPr>
              <a:t>Loss Damage Insurance when State agency contract rate vehicle is available, and another rental car agency is utilized  </a:t>
            </a:r>
          </a:p>
          <a:p>
            <a:pPr lvl="0">
              <a:buClr>
                <a:srgbClr val="D16349"/>
              </a:buClr>
            </a:pPr>
            <a:r>
              <a:rPr lang="en-US" sz="11200" dirty="0">
                <a:solidFill>
                  <a:srgbClr val="646B86"/>
                </a:solidFill>
                <a:latin typeface="+mj-lt"/>
              </a:rPr>
              <a:t>Loss or theft of cash advance money or airline tickets  </a:t>
            </a:r>
          </a:p>
          <a:p>
            <a:pPr lvl="0">
              <a:buClr>
                <a:srgbClr val="D16349"/>
              </a:buClr>
            </a:pPr>
            <a:r>
              <a:rPr lang="en-US" sz="11200" dirty="0">
                <a:solidFill>
                  <a:srgbClr val="646B86"/>
                </a:solidFill>
                <a:latin typeface="+mj-lt"/>
              </a:rPr>
              <a:t>Loss or theft of personal funds or property </a:t>
            </a:r>
          </a:p>
          <a:p>
            <a:r>
              <a:rPr lang="en-US" sz="11200" dirty="0">
                <a:latin typeface="+mj-lt"/>
              </a:rPr>
              <a:t>Lost baggage  </a:t>
            </a:r>
          </a:p>
          <a:p>
            <a:r>
              <a:rPr lang="en-US" sz="11200" dirty="0">
                <a:latin typeface="+mj-lt"/>
              </a:rPr>
              <a:t>Luggage or briefcases  </a:t>
            </a:r>
          </a:p>
          <a:p>
            <a:r>
              <a:rPr lang="en-US" sz="11200" dirty="0">
                <a:latin typeface="+mj-lt"/>
              </a:rPr>
              <a:t>Medical expenses while traveling</a:t>
            </a:r>
          </a:p>
          <a:p>
            <a:r>
              <a:rPr lang="en-US" sz="11200" dirty="0">
                <a:latin typeface="+mj-lt"/>
              </a:rPr>
              <a:t>Mini-bar charges  </a:t>
            </a:r>
          </a:p>
          <a:p>
            <a:r>
              <a:rPr lang="en-US" sz="11200" dirty="0">
                <a:latin typeface="+mj-lt"/>
              </a:rPr>
              <a:t>Movies</a:t>
            </a:r>
          </a:p>
          <a:p>
            <a:pPr marL="114300" indent="0">
              <a:buNone/>
            </a:pPr>
            <a:endParaRPr lang="en-US" dirty="0"/>
          </a:p>
        </p:txBody>
      </p:sp>
    </p:spTree>
    <p:extLst>
      <p:ext uri="{BB962C8B-B14F-4D97-AF65-F5344CB8AC3E}">
        <p14:creationId xmlns:p14="http://schemas.microsoft.com/office/powerpoint/2010/main" val="2902184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Non-reimbursable expenses cont’d</a:t>
            </a:r>
          </a:p>
        </p:txBody>
      </p:sp>
      <p:sp>
        <p:nvSpPr>
          <p:cNvPr id="3" name="Content Placeholder 2"/>
          <p:cNvSpPr>
            <a:spLocks noGrp="1"/>
          </p:cNvSpPr>
          <p:nvPr>
            <p:ph idx="1"/>
          </p:nvPr>
        </p:nvSpPr>
        <p:spPr>
          <a:xfrm>
            <a:off x="457200" y="1752600"/>
            <a:ext cx="8229600" cy="4697028"/>
          </a:xfrm>
        </p:spPr>
        <p:txBody>
          <a:bodyPr>
            <a:noAutofit/>
          </a:bodyPr>
          <a:lstStyle/>
          <a:p>
            <a:pPr lvl="0">
              <a:buClr>
                <a:srgbClr val="D16349"/>
              </a:buClr>
            </a:pPr>
            <a:r>
              <a:rPr lang="en-US" sz="2800" dirty="0">
                <a:solidFill>
                  <a:srgbClr val="646B86"/>
                </a:solidFill>
                <a:latin typeface="+mj-lt"/>
              </a:rPr>
              <a:t>No-show/Cancellation fees or fees related to hotel late check-out (unless business or weather related)  </a:t>
            </a:r>
          </a:p>
          <a:p>
            <a:pPr lvl="0">
              <a:buClr>
                <a:srgbClr val="D16349"/>
              </a:buClr>
            </a:pPr>
            <a:r>
              <a:rPr lang="en-US" sz="2800" dirty="0">
                <a:solidFill>
                  <a:srgbClr val="646B86"/>
                </a:solidFill>
                <a:latin typeface="+mj-lt"/>
              </a:rPr>
              <a:t>Personal reading materials (magazines, newspapers, etc.)</a:t>
            </a:r>
          </a:p>
          <a:p>
            <a:pPr lvl="0">
              <a:buClr>
                <a:srgbClr val="D16349"/>
              </a:buClr>
            </a:pPr>
            <a:r>
              <a:rPr lang="en-US" sz="2800" dirty="0">
                <a:solidFill>
                  <a:srgbClr val="646B86"/>
                </a:solidFill>
                <a:latin typeface="+mj-lt"/>
              </a:rPr>
              <a:t>Personal vehicle maintenance (including car washes)</a:t>
            </a:r>
          </a:p>
          <a:p>
            <a:pPr lvl="0">
              <a:buClr>
                <a:srgbClr val="D16349"/>
              </a:buClr>
            </a:pPr>
            <a:r>
              <a:rPr lang="en-US" sz="2800" dirty="0">
                <a:solidFill>
                  <a:srgbClr val="646B86"/>
                </a:solidFill>
                <a:latin typeface="+mj-lt"/>
              </a:rPr>
              <a:t>Personal entertainment  </a:t>
            </a:r>
          </a:p>
          <a:p>
            <a:r>
              <a:rPr lang="en-US" sz="2800" dirty="0">
                <a:latin typeface="+mj-lt"/>
              </a:rPr>
              <a:t>Personal Pet care  </a:t>
            </a:r>
          </a:p>
          <a:p>
            <a:r>
              <a:rPr lang="en-US" sz="2800" dirty="0">
                <a:latin typeface="+mj-lt"/>
              </a:rPr>
              <a:t>Recreational expenses  </a:t>
            </a:r>
          </a:p>
        </p:txBody>
      </p:sp>
    </p:spTree>
    <p:extLst>
      <p:ext uri="{BB962C8B-B14F-4D97-AF65-F5344CB8AC3E}">
        <p14:creationId xmlns:p14="http://schemas.microsoft.com/office/powerpoint/2010/main" val="330031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4CFB-3AE5-4B08-8336-12396A2CE943}"/>
              </a:ext>
            </a:extLst>
          </p:cNvPr>
          <p:cNvSpPr>
            <a:spLocks noGrp="1"/>
          </p:cNvSpPr>
          <p:nvPr>
            <p:ph type="title"/>
          </p:nvPr>
        </p:nvSpPr>
        <p:spPr/>
        <p:txBody>
          <a:bodyPr/>
          <a:lstStyle/>
          <a:p>
            <a:r>
              <a:rPr lang="en-US" dirty="0"/>
              <a:t>Non-reimbursable expenses</a:t>
            </a:r>
          </a:p>
        </p:txBody>
      </p:sp>
      <p:sp>
        <p:nvSpPr>
          <p:cNvPr id="3" name="Content Placeholder 2">
            <a:extLst>
              <a:ext uri="{FF2B5EF4-FFF2-40B4-BE49-F238E27FC236}">
                <a16:creationId xmlns:a16="http://schemas.microsoft.com/office/drawing/2014/main" id="{4476F4CE-2D38-484C-B0ED-A0D4DD6617F3}"/>
              </a:ext>
            </a:extLst>
          </p:cNvPr>
          <p:cNvSpPr>
            <a:spLocks noGrp="1"/>
          </p:cNvSpPr>
          <p:nvPr>
            <p:ph idx="1"/>
          </p:nvPr>
        </p:nvSpPr>
        <p:spPr>
          <a:xfrm>
            <a:off x="457200" y="1752600"/>
            <a:ext cx="8229600" cy="4800600"/>
          </a:xfrm>
        </p:spPr>
        <p:txBody>
          <a:bodyPr>
            <a:normAutofit fontScale="32500" lnSpcReduction="20000"/>
          </a:bodyPr>
          <a:lstStyle/>
          <a:p>
            <a:pPr lvl="0">
              <a:buClr>
                <a:srgbClr val="D16349"/>
              </a:buClr>
            </a:pPr>
            <a:r>
              <a:rPr lang="en-US" sz="8600" dirty="0">
                <a:solidFill>
                  <a:srgbClr val="646B86"/>
                </a:solidFill>
                <a:latin typeface="Book Antiqua"/>
              </a:rPr>
              <a:t>Rental vehicle maintenance (including car washes)</a:t>
            </a:r>
          </a:p>
          <a:p>
            <a:pPr lvl="0">
              <a:buClr>
                <a:srgbClr val="D16349"/>
              </a:buClr>
            </a:pPr>
            <a:r>
              <a:rPr lang="en-US" sz="8600" dirty="0">
                <a:solidFill>
                  <a:srgbClr val="646B86"/>
                </a:solidFill>
                <a:latin typeface="Book Antiqua"/>
              </a:rPr>
              <a:t>Saunas, massages  </a:t>
            </a:r>
          </a:p>
          <a:p>
            <a:pPr lvl="0">
              <a:buClr>
                <a:srgbClr val="D16349"/>
              </a:buClr>
            </a:pPr>
            <a:r>
              <a:rPr lang="en-US" sz="8600" dirty="0">
                <a:solidFill>
                  <a:srgbClr val="646B86"/>
                </a:solidFill>
                <a:latin typeface="Book Antiqua"/>
              </a:rPr>
              <a:t>Shoe Shines  </a:t>
            </a:r>
          </a:p>
          <a:p>
            <a:pPr lvl="0">
              <a:buClr>
                <a:srgbClr val="D16349"/>
              </a:buClr>
            </a:pPr>
            <a:r>
              <a:rPr lang="en-US" sz="8600" dirty="0">
                <a:solidFill>
                  <a:srgbClr val="646B86"/>
                </a:solidFill>
                <a:latin typeface="Book Antiqua"/>
              </a:rPr>
              <a:t>Souvenirs or personal gifts  </a:t>
            </a:r>
          </a:p>
          <a:p>
            <a:pPr lvl="0">
              <a:buClr>
                <a:srgbClr val="D16349"/>
              </a:buClr>
            </a:pPr>
            <a:r>
              <a:rPr lang="en-US" sz="8600" dirty="0">
                <a:solidFill>
                  <a:srgbClr val="646B86"/>
                </a:solidFill>
                <a:latin typeface="Book Antiqua"/>
              </a:rPr>
              <a:t>Tips covered by per diem allowances </a:t>
            </a:r>
            <a:r>
              <a:rPr lang="en-US" sz="7000" dirty="0">
                <a:solidFill>
                  <a:srgbClr val="646B86"/>
                </a:solidFill>
                <a:latin typeface="Book Antiqua"/>
              </a:rPr>
              <a:t>    </a:t>
            </a:r>
          </a:p>
          <a:p>
            <a:pPr lvl="0">
              <a:buClr>
                <a:srgbClr val="D16349"/>
              </a:buClr>
            </a:pPr>
            <a:r>
              <a:rPr lang="en-US" sz="8600" dirty="0">
                <a:solidFill>
                  <a:srgbClr val="646B86"/>
                </a:solidFill>
                <a:latin typeface="Book Antiqua"/>
              </a:rPr>
              <a:t>Traffic citations (moving violations), parking tickets, court fees and other fines  </a:t>
            </a:r>
          </a:p>
          <a:p>
            <a:pPr lvl="0">
              <a:buClr>
                <a:srgbClr val="D16349"/>
              </a:buClr>
            </a:pPr>
            <a:r>
              <a:rPr lang="en-US" sz="8600" dirty="0">
                <a:solidFill>
                  <a:srgbClr val="646B86"/>
                </a:solidFill>
                <a:latin typeface="Book Antiqua"/>
              </a:rPr>
              <a:t>Travel accident insurance premiums</a:t>
            </a:r>
          </a:p>
          <a:p>
            <a:pPr lvl="0">
              <a:buClr>
                <a:srgbClr val="D16349"/>
              </a:buClr>
            </a:pPr>
            <a:r>
              <a:rPr lang="en-US" sz="8600" dirty="0">
                <a:solidFill>
                  <a:srgbClr val="646B86"/>
                </a:solidFill>
                <a:latin typeface="Book Antiqua"/>
              </a:rPr>
              <a:t>TSA Pre-Check application fee for airport pre-screening convenience service </a:t>
            </a:r>
          </a:p>
          <a:p>
            <a:endParaRPr lang="en-US" dirty="0"/>
          </a:p>
        </p:txBody>
      </p:sp>
    </p:spTree>
    <p:extLst>
      <p:ext uri="{BB962C8B-B14F-4D97-AF65-F5344CB8AC3E}">
        <p14:creationId xmlns:p14="http://schemas.microsoft.com/office/powerpoint/2010/main" val="971126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1239B-E71D-4DB0-AF97-0B7D84696D1A}"/>
              </a:ext>
            </a:extLst>
          </p:cNvPr>
          <p:cNvSpPr>
            <a:spLocks noGrp="1"/>
          </p:cNvSpPr>
          <p:nvPr>
            <p:ph type="title"/>
          </p:nvPr>
        </p:nvSpPr>
        <p:spPr/>
        <p:txBody>
          <a:bodyPr/>
          <a:lstStyle/>
          <a:p>
            <a:r>
              <a:rPr lang="en-US" dirty="0"/>
              <a:t>Non-reimbursable expenses</a:t>
            </a:r>
          </a:p>
        </p:txBody>
      </p:sp>
      <p:sp>
        <p:nvSpPr>
          <p:cNvPr id="3" name="Content Placeholder 2">
            <a:extLst>
              <a:ext uri="{FF2B5EF4-FFF2-40B4-BE49-F238E27FC236}">
                <a16:creationId xmlns:a16="http://schemas.microsoft.com/office/drawing/2014/main" id="{B929E9FE-B00B-40E0-9411-8095C06766A1}"/>
              </a:ext>
            </a:extLst>
          </p:cNvPr>
          <p:cNvSpPr>
            <a:spLocks noGrp="1"/>
          </p:cNvSpPr>
          <p:nvPr>
            <p:ph idx="1"/>
          </p:nvPr>
        </p:nvSpPr>
        <p:spPr/>
        <p:txBody>
          <a:bodyPr/>
          <a:lstStyle/>
          <a:p>
            <a:pPr lvl="0">
              <a:buClr>
                <a:srgbClr val="D16349"/>
              </a:buClr>
            </a:pPr>
            <a:r>
              <a:rPr lang="en-US" sz="2800" dirty="0">
                <a:solidFill>
                  <a:srgbClr val="646B86"/>
                </a:solidFill>
                <a:latin typeface="Book Antiqua"/>
              </a:rPr>
              <a:t>Valet services for parking, when self-parking options are available, unless there are valid security reasons</a:t>
            </a:r>
          </a:p>
          <a:p>
            <a:endParaRPr lang="en-US" dirty="0"/>
          </a:p>
        </p:txBody>
      </p:sp>
    </p:spTree>
    <p:extLst>
      <p:ext uri="{BB962C8B-B14F-4D97-AF65-F5344CB8AC3E}">
        <p14:creationId xmlns:p14="http://schemas.microsoft.com/office/powerpoint/2010/main" val="1978384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 authorization</a:t>
            </a:r>
          </a:p>
        </p:txBody>
      </p:sp>
      <p:sp>
        <p:nvSpPr>
          <p:cNvPr id="3" name="Content Placeholder 2"/>
          <p:cNvSpPr>
            <a:spLocks noGrp="1"/>
          </p:cNvSpPr>
          <p:nvPr>
            <p:ph idx="1"/>
          </p:nvPr>
        </p:nvSpPr>
        <p:spPr/>
        <p:txBody>
          <a:bodyPr>
            <a:normAutofit/>
          </a:bodyPr>
          <a:lstStyle/>
          <a:p>
            <a:r>
              <a:rPr lang="en-US" sz="2800" dirty="0">
                <a:latin typeface="+mj-lt"/>
              </a:rPr>
              <a:t>Authority to Travel</a:t>
            </a:r>
          </a:p>
          <a:p>
            <a:pPr lvl="1"/>
            <a:r>
              <a:rPr lang="en-US" sz="2800" dirty="0">
                <a:latin typeface="+mj-lt"/>
              </a:rPr>
              <a:t>Travel authorization must be submitted using PeopleSoft Travel and Expense Module</a:t>
            </a:r>
            <a:r>
              <a:rPr lang="en-US" sz="2800" dirty="0" smtClean="0">
                <a:latin typeface="+mj-lt"/>
              </a:rPr>
              <a:t>.</a:t>
            </a:r>
          </a:p>
          <a:p>
            <a:pPr lvl="1"/>
            <a:r>
              <a:rPr lang="en-US" sz="2800" dirty="0" smtClean="0">
                <a:latin typeface="+mj-lt"/>
              </a:rPr>
              <a:t>Standing Travel Authorization (mileage and parking only) must be submitted using </a:t>
            </a:r>
            <a:r>
              <a:rPr lang="en-US" sz="2800" dirty="0" err="1" smtClean="0">
                <a:latin typeface="+mj-lt"/>
              </a:rPr>
              <a:t>ServiceNow</a:t>
            </a:r>
            <a:r>
              <a:rPr lang="en-US" sz="2800" dirty="0" smtClean="0">
                <a:latin typeface="+mj-lt"/>
              </a:rPr>
              <a:t>.</a:t>
            </a:r>
            <a:endParaRPr lang="en-US" sz="2800" dirty="0">
              <a:latin typeface="+mj-lt"/>
            </a:endParaRPr>
          </a:p>
          <a:p>
            <a:pPr lvl="1"/>
            <a:r>
              <a:rPr lang="en-US" sz="2800" dirty="0">
                <a:latin typeface="+mj-lt"/>
              </a:rPr>
              <a:t>Must be approved PRIOR to travel</a:t>
            </a:r>
          </a:p>
          <a:p>
            <a:pPr lvl="1"/>
            <a:r>
              <a:rPr lang="en-US" sz="2800" dirty="0">
                <a:latin typeface="+mj-lt"/>
              </a:rPr>
              <a:t>Serves as budgetary guideline</a:t>
            </a:r>
          </a:p>
        </p:txBody>
      </p:sp>
    </p:spTree>
    <p:extLst>
      <p:ext uri="{BB962C8B-B14F-4D97-AF65-F5344CB8AC3E}">
        <p14:creationId xmlns:p14="http://schemas.microsoft.com/office/powerpoint/2010/main" val="4145597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 submittal checklist</a:t>
            </a:r>
          </a:p>
        </p:txBody>
      </p:sp>
      <p:sp>
        <p:nvSpPr>
          <p:cNvPr id="3" name="Content Placeholder 2"/>
          <p:cNvSpPr>
            <a:spLocks noGrp="1"/>
          </p:cNvSpPr>
          <p:nvPr>
            <p:ph idx="1"/>
          </p:nvPr>
        </p:nvSpPr>
        <p:spPr>
          <a:xfrm>
            <a:off x="457200" y="1752600"/>
            <a:ext cx="8229600" cy="4800600"/>
          </a:xfrm>
        </p:spPr>
        <p:txBody>
          <a:bodyPr>
            <a:noAutofit/>
          </a:bodyPr>
          <a:lstStyle/>
          <a:p>
            <a:pPr marL="114300" indent="0">
              <a:buNone/>
            </a:pPr>
            <a:r>
              <a:rPr lang="en-US" sz="2800" dirty="0">
                <a:latin typeface="+mj-lt"/>
              </a:rPr>
              <a:t>Before submitting expense report to the Budget &amp; Finance Department make sure to upload the following documents in PeopleSoft:</a:t>
            </a:r>
          </a:p>
          <a:p>
            <a:pPr marL="114300" indent="0">
              <a:buNone/>
            </a:pPr>
            <a:r>
              <a:rPr lang="en-US" sz="2800" dirty="0">
                <a:latin typeface="+mj-lt"/>
              </a:rPr>
              <a:t>	- </a:t>
            </a:r>
            <a:r>
              <a:rPr lang="en-US" sz="2800" dirty="0" smtClean="0">
                <a:latin typeface="+mj-lt"/>
              </a:rPr>
              <a:t>Travel </a:t>
            </a:r>
            <a:r>
              <a:rPr lang="en-US" sz="2800" dirty="0">
                <a:latin typeface="+mj-lt"/>
              </a:rPr>
              <a:t>Authorization</a:t>
            </a:r>
          </a:p>
          <a:p>
            <a:pPr marL="114300" indent="0">
              <a:buNone/>
            </a:pPr>
            <a:r>
              <a:rPr lang="en-US" sz="2800" dirty="0">
                <a:latin typeface="+mj-lt"/>
              </a:rPr>
              <a:t>	- Original receipts for airfare, baggage 		   claims, conference registration, hotel,    	   parking, etc. </a:t>
            </a:r>
          </a:p>
          <a:p>
            <a:pPr marL="114300" indent="0">
              <a:buNone/>
            </a:pPr>
            <a:r>
              <a:rPr lang="en-US" sz="2800" dirty="0">
                <a:latin typeface="+mj-lt"/>
              </a:rPr>
              <a:t>	- Maps (if applicable)</a:t>
            </a:r>
          </a:p>
          <a:p>
            <a:pPr marL="114300" indent="0">
              <a:buNone/>
            </a:pPr>
            <a:r>
              <a:rPr lang="en-US" sz="2800" dirty="0">
                <a:latin typeface="+mj-lt"/>
              </a:rPr>
              <a:t>	- DOAS Cost Comparison Form (if 		   applicable)</a:t>
            </a:r>
          </a:p>
          <a:p>
            <a:pPr marL="114300" indent="0">
              <a:buNone/>
            </a:pPr>
            <a:r>
              <a:rPr lang="en-US" sz="2800" dirty="0">
                <a:latin typeface="+mj-lt"/>
              </a:rPr>
              <a:t>			</a:t>
            </a:r>
          </a:p>
        </p:txBody>
      </p:sp>
    </p:spTree>
    <p:extLst>
      <p:ext uri="{BB962C8B-B14F-4D97-AF65-F5344CB8AC3E}">
        <p14:creationId xmlns:p14="http://schemas.microsoft.com/office/powerpoint/2010/main" val="3353187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20E70-530C-4B10-AF25-3B11D1E8F0F7}"/>
              </a:ext>
            </a:extLst>
          </p:cNvPr>
          <p:cNvSpPr>
            <a:spLocks noGrp="1"/>
          </p:cNvSpPr>
          <p:nvPr>
            <p:ph type="title"/>
          </p:nvPr>
        </p:nvSpPr>
        <p:spPr/>
        <p:txBody>
          <a:bodyPr/>
          <a:lstStyle/>
          <a:p>
            <a:r>
              <a:rPr lang="en-US" dirty="0"/>
              <a:t>Travel submittal checklist</a:t>
            </a:r>
          </a:p>
        </p:txBody>
      </p:sp>
      <p:sp>
        <p:nvSpPr>
          <p:cNvPr id="3" name="Content Placeholder 2">
            <a:extLst>
              <a:ext uri="{FF2B5EF4-FFF2-40B4-BE49-F238E27FC236}">
                <a16:creationId xmlns:a16="http://schemas.microsoft.com/office/drawing/2014/main" id="{062455D5-4FEF-49D3-98DE-F2C37C252652}"/>
              </a:ext>
            </a:extLst>
          </p:cNvPr>
          <p:cNvSpPr>
            <a:spLocks noGrp="1"/>
          </p:cNvSpPr>
          <p:nvPr>
            <p:ph idx="1"/>
          </p:nvPr>
        </p:nvSpPr>
        <p:spPr/>
        <p:txBody>
          <a:bodyPr/>
          <a:lstStyle/>
          <a:p>
            <a:pPr marL="114300" lvl="0" indent="0">
              <a:buClr>
                <a:srgbClr val="D16349"/>
              </a:buClr>
              <a:buNone/>
            </a:pPr>
            <a:r>
              <a:rPr lang="en-US" sz="2500" dirty="0">
                <a:solidFill>
                  <a:srgbClr val="646B86"/>
                </a:solidFill>
                <a:latin typeface="Book Antiqua"/>
              </a:rPr>
              <a:t>	</a:t>
            </a:r>
            <a:r>
              <a:rPr lang="en-US" sz="2800" dirty="0">
                <a:solidFill>
                  <a:srgbClr val="646B86"/>
                </a:solidFill>
                <a:latin typeface="Book Antiqua"/>
              </a:rPr>
              <a:t>- Agenda/Itinerary 					- Repayment Agreement (if applicable)</a:t>
            </a:r>
          </a:p>
          <a:p>
            <a:pPr marL="114300" indent="0">
              <a:buNone/>
            </a:pPr>
            <a:endParaRPr lang="en-US" i="1" dirty="0"/>
          </a:p>
        </p:txBody>
      </p:sp>
    </p:spTree>
    <p:extLst>
      <p:ext uri="{BB962C8B-B14F-4D97-AF65-F5344CB8AC3E}">
        <p14:creationId xmlns:p14="http://schemas.microsoft.com/office/powerpoint/2010/main" val="919937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Autofit/>
          </a:bodyPr>
          <a:lstStyle/>
          <a:p>
            <a:r>
              <a:rPr lang="en-US" dirty="0"/>
              <a:t>Expense Processing Timeline</a:t>
            </a:r>
          </a:p>
        </p:txBody>
      </p:sp>
      <p:sp>
        <p:nvSpPr>
          <p:cNvPr id="3" name="Content Placeholder 2"/>
          <p:cNvSpPr>
            <a:spLocks noGrp="1"/>
          </p:cNvSpPr>
          <p:nvPr>
            <p:ph idx="1"/>
          </p:nvPr>
        </p:nvSpPr>
        <p:spPr/>
        <p:txBody>
          <a:bodyPr/>
          <a:lstStyle/>
          <a:p>
            <a:pPr marL="114300" indent="0">
              <a:buNone/>
            </a:pPr>
            <a:endParaRPr lang="en-US" dirty="0"/>
          </a:p>
          <a:p>
            <a:pPr marL="114300" indent="0">
              <a:buNone/>
            </a:pPr>
            <a:r>
              <a:rPr lang="en-US" sz="2800" dirty="0">
                <a:latin typeface="+mj-lt"/>
              </a:rPr>
              <a:t>Reimbursements are processed within 5-10 business days. However, this depends on the report being submitted in the system and all documentation being received in the Budget &amp; Finance Department.  Employees may review the status of expense reports on-line via the PeopleSoft Expense Module through Employee Self Service. </a:t>
            </a:r>
          </a:p>
        </p:txBody>
      </p:sp>
    </p:spTree>
    <p:extLst>
      <p:ext uri="{BB962C8B-B14F-4D97-AF65-F5344CB8AC3E}">
        <p14:creationId xmlns:p14="http://schemas.microsoft.com/office/powerpoint/2010/main" val="137773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rmAutofit/>
          </a:bodyPr>
          <a:lstStyle/>
          <a:p>
            <a:r>
              <a:rPr lang="en-US" dirty="0"/>
              <a:t>Travel Scenario</a:t>
            </a:r>
          </a:p>
        </p:txBody>
      </p:sp>
      <p:sp>
        <p:nvSpPr>
          <p:cNvPr id="3" name="Content Placeholder 2"/>
          <p:cNvSpPr>
            <a:spLocks noGrp="1"/>
          </p:cNvSpPr>
          <p:nvPr>
            <p:ph idx="1"/>
          </p:nvPr>
        </p:nvSpPr>
        <p:spPr/>
        <p:txBody>
          <a:bodyPr/>
          <a:lstStyle/>
          <a:p>
            <a:pPr marL="114300" indent="0">
              <a:buNone/>
            </a:pPr>
            <a:endParaRPr lang="en-US" dirty="0"/>
          </a:p>
          <a:p>
            <a:pPr marL="114300" indent="0">
              <a:buNone/>
            </a:pPr>
            <a:r>
              <a:rPr lang="en-US" sz="2800" dirty="0">
                <a:latin typeface="+mj-lt"/>
              </a:rPr>
              <a:t>Professor Jones will be traveling to San Francisco, CA on September 17</a:t>
            </a:r>
            <a:r>
              <a:rPr lang="en-US" sz="2800" baseline="30000" dirty="0">
                <a:latin typeface="+mj-lt"/>
              </a:rPr>
              <a:t>th</a:t>
            </a:r>
            <a:r>
              <a:rPr lang="en-US" sz="2800" dirty="0">
                <a:latin typeface="+mj-lt"/>
              </a:rPr>
              <a:t> – 20</a:t>
            </a:r>
            <a:r>
              <a:rPr lang="en-US" sz="2800" baseline="30000" dirty="0">
                <a:latin typeface="+mj-lt"/>
              </a:rPr>
              <a:t>th</a:t>
            </a:r>
            <a:r>
              <a:rPr lang="en-US" sz="2800" dirty="0">
                <a:latin typeface="+mj-lt"/>
              </a:rPr>
              <a:t>. The travel authorization will need to be submitted and approved in PeopleSoft prior to September 17</a:t>
            </a:r>
            <a:r>
              <a:rPr lang="en-US" sz="2800" baseline="30000" dirty="0">
                <a:latin typeface="+mj-lt"/>
              </a:rPr>
              <a:t>th</a:t>
            </a:r>
            <a:r>
              <a:rPr lang="en-US" sz="2800" dirty="0">
                <a:latin typeface="+mj-lt"/>
              </a:rPr>
              <a:t>. </a:t>
            </a:r>
          </a:p>
        </p:txBody>
      </p:sp>
    </p:spTree>
    <p:extLst>
      <p:ext uri="{BB962C8B-B14F-4D97-AF65-F5344CB8AC3E}">
        <p14:creationId xmlns:p14="http://schemas.microsoft.com/office/powerpoint/2010/main" val="114004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rmAutofit/>
          </a:bodyPr>
          <a:lstStyle/>
          <a:p>
            <a:r>
              <a:rPr lang="en-US" dirty="0"/>
              <a:t>Travel Scenario</a:t>
            </a:r>
          </a:p>
        </p:txBody>
      </p:sp>
      <p:sp>
        <p:nvSpPr>
          <p:cNvPr id="3" name="Content Placeholder 2"/>
          <p:cNvSpPr>
            <a:spLocks noGrp="1"/>
          </p:cNvSpPr>
          <p:nvPr>
            <p:ph idx="1"/>
          </p:nvPr>
        </p:nvSpPr>
        <p:spPr>
          <a:xfrm>
            <a:off x="457200" y="1524000"/>
            <a:ext cx="8229600" cy="5257800"/>
          </a:xfrm>
        </p:spPr>
        <p:txBody>
          <a:bodyPr>
            <a:noAutofit/>
          </a:bodyPr>
          <a:lstStyle/>
          <a:p>
            <a:pPr marL="114300" indent="0">
              <a:buNone/>
            </a:pPr>
            <a:r>
              <a:rPr lang="en-US" sz="2800" dirty="0">
                <a:latin typeface="+mj-lt"/>
              </a:rPr>
              <a:t>On September </a:t>
            </a:r>
            <a:r>
              <a:rPr lang="en-US" sz="2800" dirty="0" smtClean="0">
                <a:latin typeface="+mj-lt"/>
              </a:rPr>
              <a:t>21</a:t>
            </a:r>
            <a:r>
              <a:rPr lang="en-US" sz="2800" baseline="30000" dirty="0" smtClean="0">
                <a:latin typeface="+mj-lt"/>
              </a:rPr>
              <a:t>st</a:t>
            </a:r>
            <a:r>
              <a:rPr lang="en-US" sz="2800" dirty="0" smtClean="0">
                <a:latin typeface="+mj-lt"/>
              </a:rPr>
              <a:t>, Professor Jones will </a:t>
            </a:r>
            <a:r>
              <a:rPr lang="en-US" sz="2800" dirty="0">
                <a:latin typeface="+mj-lt"/>
              </a:rPr>
              <a:t>need to submit </a:t>
            </a:r>
            <a:r>
              <a:rPr lang="en-US" sz="2800" dirty="0" smtClean="0">
                <a:latin typeface="+mj-lt"/>
              </a:rPr>
              <a:t>her </a:t>
            </a:r>
            <a:r>
              <a:rPr lang="en-US" sz="2800" dirty="0">
                <a:latin typeface="+mj-lt"/>
              </a:rPr>
              <a:t>expense report to be reimbursed for business related expenses. </a:t>
            </a:r>
          </a:p>
          <a:p>
            <a:pPr marL="114300" indent="0">
              <a:buNone/>
            </a:pPr>
            <a:r>
              <a:rPr lang="en-US" sz="2800" dirty="0">
                <a:latin typeface="+mj-lt"/>
              </a:rPr>
              <a:t>The following expenses will be submitted for reimbursement:</a:t>
            </a:r>
          </a:p>
          <a:p>
            <a:r>
              <a:rPr lang="en-US" sz="2800" dirty="0">
                <a:latin typeface="+mj-lt"/>
              </a:rPr>
              <a:t>Airfare $436.93</a:t>
            </a:r>
          </a:p>
          <a:p>
            <a:r>
              <a:rPr lang="en-US" sz="2800" dirty="0">
                <a:latin typeface="+mj-lt"/>
              </a:rPr>
              <a:t>Lodging $1,107.00 (prepaid)</a:t>
            </a:r>
          </a:p>
          <a:p>
            <a:r>
              <a:rPr lang="en-US" sz="2800" dirty="0">
                <a:latin typeface="+mj-lt"/>
              </a:rPr>
              <a:t>Commercial transportation (to hotel)</a:t>
            </a:r>
          </a:p>
          <a:p>
            <a:r>
              <a:rPr lang="en-US" sz="2800" dirty="0">
                <a:latin typeface="+mj-lt"/>
              </a:rPr>
              <a:t>Breakfast, lunch and dinner (First day)</a:t>
            </a:r>
          </a:p>
          <a:p>
            <a:endParaRPr lang="en-US" sz="2800" dirty="0">
              <a:latin typeface="+mj-lt"/>
            </a:endParaRPr>
          </a:p>
          <a:p>
            <a:endParaRPr lang="en-US" sz="2800" dirty="0">
              <a:latin typeface="+mj-lt"/>
            </a:endParaRPr>
          </a:p>
        </p:txBody>
      </p:sp>
    </p:spTree>
    <p:extLst>
      <p:ext uri="{BB962C8B-B14F-4D97-AF65-F5344CB8AC3E}">
        <p14:creationId xmlns:p14="http://schemas.microsoft.com/office/powerpoint/2010/main" val="3721853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rmAutofit/>
          </a:bodyPr>
          <a:lstStyle/>
          <a:p>
            <a:r>
              <a:rPr lang="en-US" dirty="0"/>
              <a:t>Travel Scenario</a:t>
            </a:r>
          </a:p>
        </p:txBody>
      </p:sp>
      <p:sp>
        <p:nvSpPr>
          <p:cNvPr id="3" name="Content Placeholder 2"/>
          <p:cNvSpPr>
            <a:spLocks noGrp="1"/>
          </p:cNvSpPr>
          <p:nvPr>
            <p:ph idx="1"/>
          </p:nvPr>
        </p:nvSpPr>
        <p:spPr>
          <a:xfrm>
            <a:off x="457200" y="1752600"/>
            <a:ext cx="8229600" cy="4373563"/>
          </a:xfrm>
        </p:spPr>
        <p:txBody>
          <a:bodyPr>
            <a:normAutofit fontScale="85000" lnSpcReduction="20000"/>
          </a:bodyPr>
          <a:lstStyle/>
          <a:p>
            <a:pPr lvl="0">
              <a:buClr>
                <a:srgbClr val="D16349"/>
              </a:buClr>
            </a:pPr>
            <a:r>
              <a:rPr lang="en-US" sz="3300" dirty="0">
                <a:solidFill>
                  <a:srgbClr val="646B86"/>
                </a:solidFill>
                <a:latin typeface="+mj-lt"/>
              </a:rPr>
              <a:t>Dinner (2</a:t>
            </a:r>
            <a:r>
              <a:rPr lang="en-US" sz="3300" baseline="30000" dirty="0">
                <a:solidFill>
                  <a:srgbClr val="646B86"/>
                </a:solidFill>
                <a:latin typeface="+mj-lt"/>
              </a:rPr>
              <a:t>nd</a:t>
            </a:r>
            <a:r>
              <a:rPr lang="en-US" sz="3300" dirty="0">
                <a:solidFill>
                  <a:srgbClr val="646B86"/>
                </a:solidFill>
                <a:latin typeface="+mj-lt"/>
              </a:rPr>
              <a:t> day)</a:t>
            </a:r>
          </a:p>
          <a:p>
            <a:pPr lvl="0">
              <a:buClr>
                <a:srgbClr val="D16349"/>
              </a:buClr>
            </a:pPr>
            <a:r>
              <a:rPr lang="en-US" sz="3300" dirty="0">
                <a:solidFill>
                  <a:srgbClr val="646B86"/>
                </a:solidFill>
                <a:latin typeface="+mj-lt"/>
              </a:rPr>
              <a:t>Lunch and dinner (3</a:t>
            </a:r>
            <a:r>
              <a:rPr lang="en-US" sz="3300" baseline="30000" dirty="0">
                <a:solidFill>
                  <a:srgbClr val="646B86"/>
                </a:solidFill>
                <a:latin typeface="+mj-lt"/>
              </a:rPr>
              <a:t>rd</a:t>
            </a:r>
            <a:r>
              <a:rPr lang="en-US" sz="3300" dirty="0">
                <a:solidFill>
                  <a:srgbClr val="646B86"/>
                </a:solidFill>
                <a:latin typeface="+mj-lt"/>
              </a:rPr>
              <a:t> day) </a:t>
            </a:r>
          </a:p>
          <a:p>
            <a:pPr lvl="0">
              <a:buClr>
                <a:srgbClr val="D16349"/>
              </a:buClr>
            </a:pPr>
            <a:r>
              <a:rPr lang="en-US" sz="3300" dirty="0">
                <a:solidFill>
                  <a:srgbClr val="646B86"/>
                </a:solidFill>
                <a:latin typeface="+mj-lt"/>
              </a:rPr>
              <a:t>Breakfast, lunch and dinner (Last day)</a:t>
            </a:r>
          </a:p>
          <a:p>
            <a:r>
              <a:rPr lang="en-US" sz="3300" dirty="0">
                <a:latin typeface="+mj-lt"/>
              </a:rPr>
              <a:t>Commercial transportation</a:t>
            </a:r>
          </a:p>
          <a:p>
            <a:r>
              <a:rPr lang="en-US" sz="3300" dirty="0">
                <a:latin typeface="+mj-lt"/>
              </a:rPr>
              <a:t>Daily incidentals </a:t>
            </a:r>
          </a:p>
          <a:p>
            <a:r>
              <a:rPr lang="en-US" sz="3300" dirty="0">
                <a:latin typeface="+mj-lt"/>
              </a:rPr>
              <a:t>Registration (only if employee pays)</a:t>
            </a:r>
          </a:p>
          <a:p>
            <a:endParaRPr lang="en-US" dirty="0"/>
          </a:p>
          <a:p>
            <a:endParaRPr lang="en-US" dirty="0"/>
          </a:p>
          <a:p>
            <a:pPr marL="114300" indent="0">
              <a:buNone/>
            </a:pPr>
            <a:endParaRPr lang="en-US" dirty="0"/>
          </a:p>
          <a:p>
            <a:pPr marL="114300" indent="0">
              <a:buNone/>
            </a:pPr>
            <a:endParaRPr lang="en-US" dirty="0"/>
          </a:p>
          <a:p>
            <a:pPr marL="114300" indent="0">
              <a:buNone/>
            </a:pPr>
            <a:r>
              <a:rPr lang="en-US" dirty="0"/>
              <a:t> </a:t>
            </a:r>
          </a:p>
          <a:p>
            <a:endParaRPr lang="en-US" dirty="0"/>
          </a:p>
          <a:p>
            <a:endParaRPr lang="en-US" dirty="0"/>
          </a:p>
        </p:txBody>
      </p:sp>
    </p:spTree>
    <p:extLst>
      <p:ext uri="{BB962C8B-B14F-4D97-AF65-F5344CB8AC3E}">
        <p14:creationId xmlns:p14="http://schemas.microsoft.com/office/powerpoint/2010/main" val="2818593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EF92-015E-4E73-8610-4F78C2E6E787}"/>
              </a:ext>
            </a:extLst>
          </p:cNvPr>
          <p:cNvSpPr>
            <a:spLocks noGrp="1"/>
          </p:cNvSpPr>
          <p:nvPr>
            <p:ph type="title"/>
          </p:nvPr>
        </p:nvSpPr>
        <p:spPr/>
        <p:txBody>
          <a:bodyPr/>
          <a:lstStyle/>
          <a:p>
            <a:r>
              <a:rPr lang="en-US" dirty="0"/>
              <a:t>Travel Scenario #2</a:t>
            </a:r>
          </a:p>
        </p:txBody>
      </p:sp>
      <p:sp>
        <p:nvSpPr>
          <p:cNvPr id="3" name="Content Placeholder 2">
            <a:extLst>
              <a:ext uri="{FF2B5EF4-FFF2-40B4-BE49-F238E27FC236}">
                <a16:creationId xmlns:a16="http://schemas.microsoft.com/office/drawing/2014/main" id="{B3C4D04C-92C2-4693-AF86-2482D519DDB0}"/>
              </a:ext>
            </a:extLst>
          </p:cNvPr>
          <p:cNvSpPr>
            <a:spLocks noGrp="1"/>
          </p:cNvSpPr>
          <p:nvPr>
            <p:ph idx="1"/>
          </p:nvPr>
        </p:nvSpPr>
        <p:spPr/>
        <p:txBody>
          <a:bodyPr/>
          <a:lstStyle/>
          <a:p>
            <a:pPr marL="114300" lvl="0" indent="0">
              <a:buClr>
                <a:srgbClr val="D16349"/>
              </a:buClr>
              <a:buNone/>
            </a:pPr>
            <a:r>
              <a:rPr lang="en-US" sz="2800" dirty="0" smtClean="0">
                <a:solidFill>
                  <a:srgbClr val="646B86"/>
                </a:solidFill>
                <a:latin typeface="+mj-lt"/>
              </a:rPr>
              <a:t>Professor Jones </a:t>
            </a:r>
            <a:r>
              <a:rPr lang="en-US" sz="2800" dirty="0">
                <a:solidFill>
                  <a:srgbClr val="646B86"/>
                </a:solidFill>
                <a:latin typeface="+mj-lt"/>
              </a:rPr>
              <a:t>will travel to various locations to attend meetings throughout fiscal year </a:t>
            </a:r>
            <a:r>
              <a:rPr lang="en-US" sz="2800" dirty="0" smtClean="0">
                <a:solidFill>
                  <a:srgbClr val="646B86"/>
                </a:solidFill>
                <a:latin typeface="+mj-lt"/>
              </a:rPr>
              <a:t>2022. </a:t>
            </a:r>
            <a:r>
              <a:rPr lang="en-US" sz="2800" dirty="0">
                <a:solidFill>
                  <a:srgbClr val="646B86"/>
                </a:solidFill>
                <a:latin typeface="+mj-lt"/>
              </a:rPr>
              <a:t>The standing travel authorization will need to be submitted and approved in ServiceNow prior to </a:t>
            </a:r>
            <a:r>
              <a:rPr lang="en-US" sz="2800" dirty="0" smtClean="0">
                <a:solidFill>
                  <a:srgbClr val="646B86"/>
                </a:solidFill>
                <a:latin typeface="+mj-lt"/>
              </a:rPr>
              <a:t>travel.</a:t>
            </a:r>
            <a:endParaRPr lang="en-US" sz="2800" dirty="0">
              <a:solidFill>
                <a:srgbClr val="646B86"/>
              </a:solidFill>
              <a:latin typeface="+mj-lt"/>
            </a:endParaRPr>
          </a:p>
          <a:p>
            <a:endParaRPr lang="en-US" dirty="0"/>
          </a:p>
        </p:txBody>
      </p:sp>
    </p:spTree>
    <p:extLst>
      <p:ext uri="{BB962C8B-B14F-4D97-AF65-F5344CB8AC3E}">
        <p14:creationId xmlns:p14="http://schemas.microsoft.com/office/powerpoint/2010/main" val="2732485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F7C1E-F1C9-46B5-8A0D-40C7B48342BE}"/>
              </a:ext>
            </a:extLst>
          </p:cNvPr>
          <p:cNvSpPr>
            <a:spLocks noGrp="1"/>
          </p:cNvSpPr>
          <p:nvPr>
            <p:ph type="title"/>
          </p:nvPr>
        </p:nvSpPr>
        <p:spPr/>
        <p:txBody>
          <a:bodyPr/>
          <a:lstStyle/>
          <a:p>
            <a:r>
              <a:rPr lang="en-US" dirty="0"/>
              <a:t>Travel Scenario #2</a:t>
            </a:r>
          </a:p>
        </p:txBody>
      </p:sp>
      <p:sp>
        <p:nvSpPr>
          <p:cNvPr id="3" name="Content Placeholder 2">
            <a:extLst>
              <a:ext uri="{FF2B5EF4-FFF2-40B4-BE49-F238E27FC236}">
                <a16:creationId xmlns:a16="http://schemas.microsoft.com/office/drawing/2014/main" id="{2C8463E6-D76E-4B8E-85AF-79F29B1307E5}"/>
              </a:ext>
            </a:extLst>
          </p:cNvPr>
          <p:cNvSpPr>
            <a:spLocks noGrp="1"/>
          </p:cNvSpPr>
          <p:nvPr>
            <p:ph idx="1"/>
          </p:nvPr>
        </p:nvSpPr>
        <p:spPr/>
        <p:txBody>
          <a:bodyPr>
            <a:normAutofit fontScale="92500" lnSpcReduction="10000"/>
          </a:bodyPr>
          <a:lstStyle/>
          <a:p>
            <a:pPr marL="114300" lvl="0" indent="0">
              <a:buClr>
                <a:srgbClr val="D16349"/>
              </a:buClr>
              <a:buNone/>
            </a:pPr>
            <a:r>
              <a:rPr lang="en-US" sz="2800" dirty="0">
                <a:solidFill>
                  <a:srgbClr val="646B86"/>
                </a:solidFill>
                <a:latin typeface="+mj-lt"/>
              </a:rPr>
              <a:t>On September 20</a:t>
            </a:r>
            <a:r>
              <a:rPr lang="en-US" sz="2800" baseline="30000" dirty="0">
                <a:solidFill>
                  <a:srgbClr val="646B86"/>
                </a:solidFill>
                <a:latin typeface="+mj-lt"/>
              </a:rPr>
              <a:t>th</a:t>
            </a:r>
            <a:r>
              <a:rPr lang="en-US" sz="2800" dirty="0">
                <a:solidFill>
                  <a:srgbClr val="646B86"/>
                </a:solidFill>
                <a:latin typeface="+mj-lt"/>
              </a:rPr>
              <a:t>, </a:t>
            </a:r>
            <a:r>
              <a:rPr lang="en-US" sz="2800" dirty="0" smtClean="0">
                <a:solidFill>
                  <a:srgbClr val="646B86"/>
                </a:solidFill>
                <a:latin typeface="+mj-lt"/>
              </a:rPr>
              <a:t>Professor Jones will </a:t>
            </a:r>
            <a:r>
              <a:rPr lang="en-US" sz="2800" dirty="0">
                <a:solidFill>
                  <a:srgbClr val="646B86"/>
                </a:solidFill>
                <a:latin typeface="+mj-lt"/>
              </a:rPr>
              <a:t>travel to Macon, GA to attend a meeting. </a:t>
            </a:r>
            <a:r>
              <a:rPr lang="en-US" sz="2800" dirty="0" smtClean="0">
                <a:solidFill>
                  <a:srgbClr val="646B86"/>
                </a:solidFill>
                <a:latin typeface="+mj-lt"/>
              </a:rPr>
              <a:t>Professor Jones </a:t>
            </a:r>
            <a:r>
              <a:rPr lang="en-US" sz="2800" dirty="0">
                <a:solidFill>
                  <a:srgbClr val="646B86"/>
                </a:solidFill>
                <a:latin typeface="+mj-lt"/>
              </a:rPr>
              <a:t>will need to access the DOAS cost comparison to determine the most cost-effective mode of transportation (personal vehicle or rental).</a:t>
            </a:r>
          </a:p>
          <a:p>
            <a:pPr marL="114300" lvl="0" indent="0">
              <a:buClr>
                <a:srgbClr val="D16349"/>
              </a:buClr>
              <a:buNone/>
            </a:pPr>
            <a:endParaRPr lang="en-US" sz="2800" dirty="0">
              <a:solidFill>
                <a:srgbClr val="646B86"/>
              </a:solidFill>
              <a:latin typeface="+mj-lt"/>
            </a:endParaRPr>
          </a:p>
          <a:p>
            <a:pPr marL="114300" lvl="0" indent="0">
              <a:buClr>
                <a:srgbClr val="D16349"/>
              </a:buClr>
              <a:buNone/>
            </a:pPr>
            <a:r>
              <a:rPr lang="en-US" sz="2800" dirty="0">
                <a:solidFill>
                  <a:srgbClr val="646B86"/>
                </a:solidFill>
                <a:latin typeface="+mj-lt"/>
              </a:rPr>
              <a:t>When </a:t>
            </a:r>
            <a:r>
              <a:rPr lang="en-US" sz="2800" dirty="0" smtClean="0">
                <a:solidFill>
                  <a:srgbClr val="646B86"/>
                </a:solidFill>
                <a:latin typeface="+mj-lt"/>
              </a:rPr>
              <a:t>she </a:t>
            </a:r>
            <a:r>
              <a:rPr lang="en-US" sz="2800" dirty="0">
                <a:solidFill>
                  <a:srgbClr val="646B86"/>
                </a:solidFill>
                <a:latin typeface="+mj-lt"/>
              </a:rPr>
              <a:t>returns from travel, </a:t>
            </a:r>
            <a:r>
              <a:rPr lang="en-US" sz="2800" dirty="0" smtClean="0">
                <a:solidFill>
                  <a:srgbClr val="646B86"/>
                </a:solidFill>
                <a:latin typeface="+mj-lt"/>
              </a:rPr>
              <a:t>she </a:t>
            </a:r>
            <a:r>
              <a:rPr lang="en-US" sz="2800" dirty="0">
                <a:solidFill>
                  <a:srgbClr val="646B86"/>
                </a:solidFill>
                <a:latin typeface="+mj-lt"/>
              </a:rPr>
              <a:t>will </a:t>
            </a:r>
            <a:r>
              <a:rPr lang="en-US" sz="2800" dirty="0" smtClean="0">
                <a:solidFill>
                  <a:srgbClr val="646B86"/>
                </a:solidFill>
                <a:latin typeface="+mj-lt"/>
              </a:rPr>
              <a:t>submit </a:t>
            </a:r>
            <a:r>
              <a:rPr lang="en-US" sz="2800" dirty="0" smtClean="0">
                <a:latin typeface="+mj-lt"/>
              </a:rPr>
              <a:t>her </a:t>
            </a:r>
            <a:r>
              <a:rPr lang="en-US" sz="2800" dirty="0">
                <a:latin typeface="+mj-lt"/>
              </a:rPr>
              <a:t>expense report to be reimbursed for business related expenses.</a:t>
            </a:r>
          </a:p>
          <a:p>
            <a:pPr marL="114300" lvl="0" indent="0">
              <a:buClr>
                <a:srgbClr val="D16349"/>
              </a:buClr>
              <a:buNone/>
            </a:pPr>
            <a:endParaRPr lang="en-US" sz="2800" dirty="0">
              <a:latin typeface="+mj-lt"/>
            </a:endParaRPr>
          </a:p>
          <a:p>
            <a:pPr marL="114300" lvl="0" indent="0">
              <a:buClr>
                <a:srgbClr val="D16349"/>
              </a:buClr>
              <a:buNone/>
            </a:pPr>
            <a:r>
              <a:rPr lang="en-US" sz="2000" dirty="0"/>
              <a:t> </a:t>
            </a:r>
            <a:endParaRPr lang="en-US" sz="2000" dirty="0">
              <a:solidFill>
                <a:srgbClr val="646B86"/>
              </a:solidFill>
            </a:endParaRPr>
          </a:p>
          <a:p>
            <a:pPr marL="114300" lvl="0" indent="0">
              <a:buClr>
                <a:srgbClr val="D16349"/>
              </a:buClr>
              <a:buNone/>
            </a:pPr>
            <a:endParaRPr lang="en-US" sz="2000" dirty="0">
              <a:solidFill>
                <a:srgbClr val="646B86"/>
              </a:solidFill>
            </a:endParaRPr>
          </a:p>
          <a:p>
            <a:pPr marL="114300" indent="0">
              <a:buNone/>
            </a:pPr>
            <a:endParaRPr lang="en-US" dirty="0"/>
          </a:p>
        </p:txBody>
      </p:sp>
    </p:spTree>
    <p:extLst>
      <p:ext uri="{BB962C8B-B14F-4D97-AF65-F5344CB8AC3E}">
        <p14:creationId xmlns:p14="http://schemas.microsoft.com/office/powerpoint/2010/main" val="2039988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71985-CB96-4ECE-A267-E961AD0F7E0E}"/>
              </a:ext>
            </a:extLst>
          </p:cNvPr>
          <p:cNvSpPr>
            <a:spLocks noGrp="1"/>
          </p:cNvSpPr>
          <p:nvPr>
            <p:ph type="title"/>
          </p:nvPr>
        </p:nvSpPr>
        <p:spPr/>
        <p:txBody>
          <a:bodyPr/>
          <a:lstStyle/>
          <a:p>
            <a:r>
              <a:rPr lang="en-US" dirty="0"/>
              <a:t>Travel Scenario #2</a:t>
            </a:r>
          </a:p>
        </p:txBody>
      </p:sp>
      <p:sp>
        <p:nvSpPr>
          <p:cNvPr id="3" name="Content Placeholder 2">
            <a:extLst>
              <a:ext uri="{FF2B5EF4-FFF2-40B4-BE49-F238E27FC236}">
                <a16:creationId xmlns:a16="http://schemas.microsoft.com/office/drawing/2014/main" id="{A90EC0E0-B74C-4F4C-84D1-89CCA1756316}"/>
              </a:ext>
            </a:extLst>
          </p:cNvPr>
          <p:cNvSpPr>
            <a:spLocks noGrp="1"/>
          </p:cNvSpPr>
          <p:nvPr>
            <p:ph idx="1"/>
          </p:nvPr>
        </p:nvSpPr>
        <p:spPr/>
        <p:txBody>
          <a:bodyPr/>
          <a:lstStyle/>
          <a:p>
            <a:pPr marL="114300" lvl="0" indent="0">
              <a:buClr>
                <a:srgbClr val="D16349"/>
              </a:buClr>
              <a:buNone/>
            </a:pPr>
            <a:r>
              <a:rPr lang="en-US" sz="2800" dirty="0">
                <a:solidFill>
                  <a:srgbClr val="646B86"/>
                </a:solidFill>
                <a:latin typeface="+mj-lt"/>
              </a:rPr>
              <a:t>The following </a:t>
            </a:r>
            <a:r>
              <a:rPr lang="en-US" sz="2800" dirty="0" smtClean="0">
                <a:solidFill>
                  <a:srgbClr val="646B86"/>
                </a:solidFill>
                <a:latin typeface="+mj-lt"/>
              </a:rPr>
              <a:t>expense </a:t>
            </a:r>
            <a:r>
              <a:rPr lang="en-US" sz="2800" dirty="0">
                <a:solidFill>
                  <a:srgbClr val="646B86"/>
                </a:solidFill>
                <a:latin typeface="+mj-lt"/>
              </a:rPr>
              <a:t>will be submitted:</a:t>
            </a:r>
          </a:p>
          <a:p>
            <a:pPr lvl="0">
              <a:buClr>
                <a:srgbClr val="D16349"/>
              </a:buClr>
            </a:pPr>
            <a:r>
              <a:rPr lang="en-US" sz="2800" dirty="0">
                <a:solidFill>
                  <a:srgbClr val="646B86"/>
                </a:solidFill>
                <a:latin typeface="+mj-lt"/>
              </a:rPr>
              <a:t>Mileage (Tier 1{$0.56 per mile} - if cost comparison shows best value as personal vehicle but if comparison show rental as best value and </a:t>
            </a:r>
            <a:r>
              <a:rPr lang="en-US" sz="2800" dirty="0" smtClean="0">
                <a:solidFill>
                  <a:srgbClr val="646B86"/>
                </a:solidFill>
                <a:latin typeface="+mj-lt"/>
              </a:rPr>
              <a:t>she </a:t>
            </a:r>
            <a:r>
              <a:rPr lang="en-US" sz="2800" dirty="0">
                <a:solidFill>
                  <a:srgbClr val="646B86"/>
                </a:solidFill>
                <a:latin typeface="+mj-lt"/>
              </a:rPr>
              <a:t>elects to drive personal vehicle , then mileage will be reimbursed at Tier 2 {$0.16 per mile}).</a:t>
            </a:r>
          </a:p>
          <a:p>
            <a:pPr marL="114300" indent="0">
              <a:buNone/>
            </a:pPr>
            <a:endParaRPr lang="en-US" dirty="0"/>
          </a:p>
        </p:txBody>
      </p:sp>
    </p:spTree>
    <p:extLst>
      <p:ext uri="{BB962C8B-B14F-4D97-AF65-F5344CB8AC3E}">
        <p14:creationId xmlns:p14="http://schemas.microsoft.com/office/powerpoint/2010/main" val="37254631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28600" y="262310"/>
            <a:ext cx="8610600" cy="6367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06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Expense Reports</a:t>
            </a:r>
          </a:p>
        </p:txBody>
      </p:sp>
      <p:sp>
        <p:nvSpPr>
          <p:cNvPr id="3" name="Content Placeholder 2"/>
          <p:cNvSpPr>
            <a:spLocks noGrp="1"/>
          </p:cNvSpPr>
          <p:nvPr>
            <p:ph idx="1"/>
          </p:nvPr>
        </p:nvSpPr>
        <p:spPr>
          <a:xfrm>
            <a:off x="441664" y="1752600"/>
            <a:ext cx="8229600" cy="4373563"/>
          </a:xfrm>
        </p:spPr>
        <p:txBody>
          <a:bodyPr>
            <a:normAutofit/>
          </a:bodyPr>
          <a:lstStyle/>
          <a:p>
            <a:pPr marL="114300" indent="0">
              <a:buNone/>
            </a:pPr>
            <a:endParaRPr lang="en-US" dirty="0"/>
          </a:p>
          <a:p>
            <a:pPr marL="114300" indent="0">
              <a:buNone/>
            </a:pPr>
            <a:endParaRPr lang="en-US" dirty="0"/>
          </a:p>
          <a:p>
            <a:r>
              <a:rPr lang="en-US" sz="2800" dirty="0">
                <a:latin typeface="+mj-lt"/>
              </a:rPr>
              <a:t>Expense Reports must be submitted using PeopleSoft Travel and Expense Module within 10 calendar days upon return but no later than 45 calendar days. Expense report submitted after 60 </a:t>
            </a:r>
            <a:r>
              <a:rPr lang="en-US" sz="2800" b="1" dirty="0">
                <a:latin typeface="+mj-lt"/>
              </a:rPr>
              <a:t>days</a:t>
            </a:r>
            <a:r>
              <a:rPr lang="en-US" sz="2800" dirty="0">
                <a:latin typeface="+mj-lt"/>
              </a:rPr>
              <a:t> will be included in employee’s IRS W-2 as taxable income. </a:t>
            </a:r>
          </a:p>
          <a:p>
            <a:pPr marL="114300" indent="0">
              <a:buNone/>
            </a:pPr>
            <a:r>
              <a:rPr lang="en-US" sz="1400" dirty="0"/>
              <a:t>		 </a:t>
            </a:r>
          </a:p>
          <a:p>
            <a:pPr marL="114300" indent="0">
              <a:buNone/>
            </a:pPr>
            <a:endParaRPr lang="en-US" dirty="0"/>
          </a:p>
        </p:txBody>
      </p:sp>
    </p:spTree>
    <p:extLst>
      <p:ext uri="{BB962C8B-B14F-4D97-AF65-F5344CB8AC3E}">
        <p14:creationId xmlns:p14="http://schemas.microsoft.com/office/powerpoint/2010/main" val="2552258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What documents should I submit?</a:t>
            </a:r>
          </a:p>
        </p:txBody>
      </p:sp>
      <p:sp>
        <p:nvSpPr>
          <p:cNvPr id="3" name="Content Placeholder 2"/>
          <p:cNvSpPr>
            <a:spLocks noGrp="1"/>
          </p:cNvSpPr>
          <p:nvPr>
            <p:ph idx="1"/>
          </p:nvPr>
        </p:nvSpPr>
        <p:spPr>
          <a:xfrm>
            <a:off x="457200" y="1752601"/>
            <a:ext cx="7543800" cy="4952999"/>
          </a:xfrm>
        </p:spPr>
        <p:txBody>
          <a:bodyPr>
            <a:noAutofit/>
          </a:bodyPr>
          <a:lstStyle/>
          <a:p>
            <a:r>
              <a:rPr lang="en-US" sz="2800" dirty="0">
                <a:latin typeface="+mj-lt"/>
              </a:rPr>
              <a:t>Travel Authorization </a:t>
            </a:r>
          </a:p>
          <a:p>
            <a:r>
              <a:rPr lang="en-US" sz="2800" dirty="0">
                <a:latin typeface="+mj-lt"/>
              </a:rPr>
              <a:t>Receipts for all items except food e.g. gas (RENTAL CAR ONLY), taxi, hotel, etc. </a:t>
            </a:r>
          </a:p>
          <a:p>
            <a:r>
              <a:rPr lang="en-US" sz="2800" dirty="0">
                <a:latin typeface="+mj-lt"/>
              </a:rPr>
              <a:t>Hotel receipt must show balance paid in full i.e. $0.00 lodging receipts</a:t>
            </a:r>
          </a:p>
          <a:p>
            <a:r>
              <a:rPr lang="en-US" sz="2800" dirty="0">
                <a:latin typeface="+mj-lt"/>
              </a:rPr>
              <a:t>Maps for departure and return (if applicable)</a:t>
            </a:r>
          </a:p>
          <a:p>
            <a:r>
              <a:rPr lang="en-US" sz="2800" dirty="0">
                <a:latin typeface="+mj-lt"/>
              </a:rPr>
              <a:t>DOAS Vehicle Cost Comparison Form (if applicable)</a:t>
            </a:r>
          </a:p>
          <a:p>
            <a:pPr marL="114300" indent="0">
              <a:buNone/>
            </a:pPr>
            <a:endParaRPr lang="en-US" sz="2200" dirty="0"/>
          </a:p>
        </p:txBody>
      </p:sp>
    </p:spTree>
    <p:extLst>
      <p:ext uri="{BB962C8B-B14F-4D97-AF65-F5344CB8AC3E}">
        <p14:creationId xmlns:p14="http://schemas.microsoft.com/office/powerpoint/2010/main" val="174461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6755-C4A0-4C06-9CDE-0C298F2F4D95}"/>
              </a:ext>
            </a:extLst>
          </p:cNvPr>
          <p:cNvSpPr>
            <a:spLocks noGrp="1"/>
          </p:cNvSpPr>
          <p:nvPr>
            <p:ph type="title"/>
          </p:nvPr>
        </p:nvSpPr>
        <p:spPr/>
        <p:txBody>
          <a:bodyPr>
            <a:normAutofit fontScale="90000"/>
          </a:bodyPr>
          <a:lstStyle/>
          <a:p>
            <a:r>
              <a:rPr lang="en-US" dirty="0"/>
              <a:t>What </a:t>
            </a:r>
            <a:r>
              <a:rPr lang="en-US" sz="3900" dirty="0"/>
              <a:t>Documents</a:t>
            </a:r>
            <a:r>
              <a:rPr lang="en-US" dirty="0"/>
              <a:t> should I submit?</a:t>
            </a:r>
          </a:p>
        </p:txBody>
      </p:sp>
      <p:sp>
        <p:nvSpPr>
          <p:cNvPr id="3" name="Content Placeholder 2">
            <a:extLst>
              <a:ext uri="{FF2B5EF4-FFF2-40B4-BE49-F238E27FC236}">
                <a16:creationId xmlns:a16="http://schemas.microsoft.com/office/drawing/2014/main" id="{E97A12E4-1261-4B70-A49E-1C51EADAABA1}"/>
              </a:ext>
            </a:extLst>
          </p:cNvPr>
          <p:cNvSpPr>
            <a:spLocks noGrp="1"/>
          </p:cNvSpPr>
          <p:nvPr>
            <p:ph idx="1"/>
          </p:nvPr>
        </p:nvSpPr>
        <p:spPr/>
        <p:txBody>
          <a:bodyPr>
            <a:normAutofit/>
          </a:bodyPr>
          <a:lstStyle/>
          <a:p>
            <a:pPr lvl="0">
              <a:buClr>
                <a:srgbClr val="D16349"/>
              </a:buClr>
            </a:pPr>
            <a:r>
              <a:rPr lang="en-US" sz="2800" dirty="0">
                <a:solidFill>
                  <a:srgbClr val="646B86"/>
                </a:solidFill>
                <a:latin typeface="Book Antiqua"/>
              </a:rPr>
              <a:t>Agenda/Itinerary (if applicable)</a:t>
            </a:r>
          </a:p>
          <a:p>
            <a:pPr lvl="0">
              <a:buClr>
                <a:srgbClr val="D16349"/>
              </a:buClr>
            </a:pPr>
            <a:r>
              <a:rPr lang="en-US" sz="2800" dirty="0">
                <a:solidFill>
                  <a:srgbClr val="646B86"/>
                </a:solidFill>
                <a:latin typeface="Book Antiqua"/>
              </a:rPr>
              <a:t>Pre-paid receipts (lodging)</a:t>
            </a:r>
          </a:p>
          <a:p>
            <a:pPr lvl="0">
              <a:buClr>
                <a:srgbClr val="D16349"/>
              </a:buClr>
            </a:pPr>
            <a:r>
              <a:rPr lang="en-US" sz="2800" dirty="0">
                <a:solidFill>
                  <a:srgbClr val="646B86"/>
                </a:solidFill>
                <a:latin typeface="Book Antiqua"/>
              </a:rPr>
              <a:t>List of attendees with signature (if claiming expenses for meals provided to group of students or staff. If traveling with group of students)</a:t>
            </a:r>
          </a:p>
          <a:p>
            <a:endParaRPr lang="en-US" sz="2800" dirty="0">
              <a:latin typeface="+mj-lt"/>
            </a:endParaRPr>
          </a:p>
        </p:txBody>
      </p:sp>
    </p:spTree>
    <p:extLst>
      <p:ext uri="{BB962C8B-B14F-4D97-AF65-F5344CB8AC3E}">
        <p14:creationId xmlns:p14="http://schemas.microsoft.com/office/powerpoint/2010/main" val="26233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792162"/>
          </a:xfrm>
        </p:spPr>
        <p:txBody>
          <a:bodyPr>
            <a:normAutofit/>
          </a:bodyPr>
          <a:lstStyle/>
          <a:p>
            <a:r>
              <a:rPr lang="en-US" dirty="0"/>
              <a:t>Cash Advances </a:t>
            </a:r>
            <a:r>
              <a:rPr lang="en-US" sz="2700" dirty="0"/>
              <a:t>	</a:t>
            </a:r>
          </a:p>
        </p:txBody>
      </p:sp>
      <p:sp>
        <p:nvSpPr>
          <p:cNvPr id="3" name="Content Placeholder 2"/>
          <p:cNvSpPr>
            <a:spLocks noGrp="1"/>
          </p:cNvSpPr>
          <p:nvPr>
            <p:ph idx="1"/>
          </p:nvPr>
        </p:nvSpPr>
        <p:spPr/>
        <p:txBody>
          <a:bodyPr>
            <a:normAutofit fontScale="92500" lnSpcReduction="10000"/>
          </a:bodyPr>
          <a:lstStyle/>
          <a:p>
            <a:r>
              <a:rPr lang="en-US" sz="3000" dirty="0"/>
              <a:t>Cash Advances are to be requested no more than 30 business days in advance and no less than 7 business days prior to travel.</a:t>
            </a:r>
          </a:p>
          <a:p>
            <a:r>
              <a:rPr lang="en-US" sz="3000" dirty="0"/>
              <a:t>Employee cannot make more than $50k annually (Except International Travel) </a:t>
            </a:r>
          </a:p>
          <a:p>
            <a:r>
              <a:rPr lang="en-US" sz="3000" dirty="0"/>
              <a:t>Cash advances should be applied on the expense report, within 10 days upon return. Any portion of the advance that was not used must be returned to the Bursar’s Office within 10 days upon return. </a:t>
            </a:r>
          </a:p>
          <a:p>
            <a:pPr marL="1828800" lvl="6" indent="0">
              <a:buNone/>
            </a:pPr>
            <a:endParaRPr lang="en-US" dirty="0"/>
          </a:p>
          <a:p>
            <a:endParaRPr lang="en-US" dirty="0"/>
          </a:p>
        </p:txBody>
      </p:sp>
    </p:spTree>
    <p:extLst>
      <p:ext uri="{BB962C8B-B14F-4D97-AF65-F5344CB8AC3E}">
        <p14:creationId xmlns:p14="http://schemas.microsoft.com/office/powerpoint/2010/main" val="193832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088DA-B923-4AFD-816F-890C6E014B94}"/>
              </a:ext>
            </a:extLst>
          </p:cNvPr>
          <p:cNvSpPr>
            <a:spLocks noGrp="1"/>
          </p:cNvSpPr>
          <p:nvPr>
            <p:ph type="title"/>
          </p:nvPr>
        </p:nvSpPr>
        <p:spPr/>
        <p:txBody>
          <a:bodyPr/>
          <a:lstStyle/>
          <a:p>
            <a:r>
              <a:rPr lang="en-US" dirty="0"/>
              <a:t>Cash Advances</a:t>
            </a:r>
          </a:p>
        </p:txBody>
      </p:sp>
      <p:sp>
        <p:nvSpPr>
          <p:cNvPr id="3" name="Content Placeholder 2">
            <a:extLst>
              <a:ext uri="{FF2B5EF4-FFF2-40B4-BE49-F238E27FC236}">
                <a16:creationId xmlns:a16="http://schemas.microsoft.com/office/drawing/2014/main" id="{ECC04A58-2875-47AB-991D-BA31D4593549}"/>
              </a:ext>
            </a:extLst>
          </p:cNvPr>
          <p:cNvSpPr>
            <a:spLocks noGrp="1"/>
          </p:cNvSpPr>
          <p:nvPr>
            <p:ph idx="1"/>
          </p:nvPr>
        </p:nvSpPr>
        <p:spPr/>
        <p:txBody>
          <a:bodyPr/>
          <a:lstStyle/>
          <a:p>
            <a:pPr lvl="0">
              <a:buClr>
                <a:srgbClr val="D16349"/>
              </a:buClr>
            </a:pPr>
            <a:r>
              <a:rPr lang="en-US" sz="2800" dirty="0">
                <a:solidFill>
                  <a:srgbClr val="646B86"/>
                </a:solidFill>
                <a:latin typeface="+mj-lt"/>
              </a:rPr>
              <a:t>The following documents must be received before Cash Advance can be approved: </a:t>
            </a:r>
          </a:p>
          <a:p>
            <a:pPr lvl="6">
              <a:buClr>
                <a:srgbClr val="CCB400"/>
              </a:buClr>
              <a:buFontTx/>
              <a:buChar char="-"/>
            </a:pPr>
            <a:r>
              <a:rPr lang="en-US" sz="2800" dirty="0">
                <a:solidFill>
                  <a:srgbClr val="646B86"/>
                </a:solidFill>
                <a:latin typeface="+mj-lt"/>
              </a:rPr>
              <a:t>Repayment Agreement for Cash Advance (ServiceNow)</a:t>
            </a:r>
          </a:p>
          <a:p>
            <a:pPr lvl="6">
              <a:buClr>
                <a:srgbClr val="CCB400"/>
              </a:buClr>
              <a:buFontTx/>
              <a:buChar char="-"/>
            </a:pPr>
            <a:r>
              <a:rPr lang="en-US" sz="2800" dirty="0">
                <a:solidFill>
                  <a:srgbClr val="646B86"/>
                </a:solidFill>
                <a:latin typeface="+mj-lt"/>
              </a:rPr>
              <a:t>Flyer/Itinerary</a:t>
            </a:r>
          </a:p>
          <a:p>
            <a:pPr lvl="6">
              <a:buClr>
                <a:srgbClr val="CCB400"/>
              </a:buClr>
              <a:buFontTx/>
              <a:buChar char="-"/>
            </a:pPr>
            <a:r>
              <a:rPr lang="en-US" sz="2800" dirty="0">
                <a:solidFill>
                  <a:srgbClr val="646B86"/>
                </a:solidFill>
                <a:latin typeface="+mj-lt"/>
              </a:rPr>
              <a:t>Roster with signatures </a:t>
            </a:r>
          </a:p>
          <a:p>
            <a:pPr marL="1828800" lvl="6" indent="0">
              <a:buClr>
                <a:srgbClr val="CCB400"/>
              </a:buClr>
              <a:buNone/>
            </a:pPr>
            <a:r>
              <a:rPr lang="en-US" sz="2800" dirty="0">
                <a:solidFill>
                  <a:srgbClr val="646B86"/>
                </a:solidFill>
                <a:latin typeface="+mj-lt"/>
              </a:rPr>
              <a:t> </a:t>
            </a:r>
          </a:p>
          <a:p>
            <a:endParaRPr lang="en-US" dirty="0"/>
          </a:p>
        </p:txBody>
      </p:sp>
    </p:spTree>
    <p:extLst>
      <p:ext uri="{BB962C8B-B14F-4D97-AF65-F5344CB8AC3E}">
        <p14:creationId xmlns:p14="http://schemas.microsoft.com/office/powerpoint/2010/main" val="2925858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Prepaid checks	</a:t>
            </a:r>
          </a:p>
        </p:txBody>
      </p:sp>
      <p:sp>
        <p:nvSpPr>
          <p:cNvPr id="3" name="Content Placeholder 2"/>
          <p:cNvSpPr>
            <a:spLocks noGrp="1"/>
          </p:cNvSpPr>
          <p:nvPr>
            <p:ph idx="1"/>
          </p:nvPr>
        </p:nvSpPr>
        <p:spPr/>
        <p:txBody>
          <a:bodyPr/>
          <a:lstStyle/>
          <a:p>
            <a:r>
              <a:rPr lang="en-US" sz="2800" dirty="0"/>
              <a:t>Covered expenses</a:t>
            </a:r>
          </a:p>
          <a:p>
            <a:pPr marL="114300" indent="0">
              <a:buNone/>
            </a:pPr>
            <a:r>
              <a:rPr lang="en-US" sz="2800" dirty="0"/>
              <a:t>   	- Hotel</a:t>
            </a:r>
          </a:p>
          <a:p>
            <a:pPr marL="114300" indent="0">
              <a:buNone/>
            </a:pPr>
            <a:r>
              <a:rPr lang="en-US" sz="2800" dirty="0"/>
              <a:t>      	- Registration</a:t>
            </a:r>
          </a:p>
          <a:p>
            <a:r>
              <a:rPr lang="en-US" sz="2800" dirty="0" smtClean="0"/>
              <a:t>Payment </a:t>
            </a:r>
            <a:r>
              <a:rPr lang="en-US" sz="2800" dirty="0"/>
              <a:t>requests can be submitted for hotel and registration expenses two weeks prior to departure.</a:t>
            </a:r>
          </a:p>
          <a:p>
            <a:r>
              <a:rPr lang="en-US" sz="2800" dirty="0" smtClean="0"/>
              <a:t>Payment </a:t>
            </a:r>
            <a:r>
              <a:rPr lang="en-US" sz="2800" dirty="0"/>
              <a:t>requests for prepaid lodging only must be reported on the expense report.</a:t>
            </a:r>
          </a:p>
          <a:p>
            <a:pPr marL="114300" indent="0">
              <a:buNone/>
            </a:pPr>
            <a:endParaRPr lang="en-US" dirty="0"/>
          </a:p>
        </p:txBody>
      </p:sp>
    </p:spTree>
    <p:extLst>
      <p:ext uri="{BB962C8B-B14F-4D97-AF65-F5344CB8AC3E}">
        <p14:creationId xmlns:p14="http://schemas.microsoft.com/office/powerpoint/2010/main" val="3245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emplate>
  <TotalTime>3766</TotalTime>
  <Words>2228</Words>
  <Application>Microsoft Office PowerPoint</Application>
  <PresentationFormat>On-screen Show (4:3)</PresentationFormat>
  <Paragraphs>215</Paragraphs>
  <Slides>39</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Book Antiqua</vt:lpstr>
      <vt:lpstr>Calibri</vt:lpstr>
      <vt:lpstr>Century Gothic</vt:lpstr>
      <vt:lpstr>Apothecary</vt:lpstr>
      <vt:lpstr>Travel and expense Reimbursement </vt:lpstr>
      <vt:lpstr>Who sets the rules?</vt:lpstr>
      <vt:lpstr>Travel authorization</vt:lpstr>
      <vt:lpstr>Expense Reports</vt:lpstr>
      <vt:lpstr>What documents should I submit?</vt:lpstr>
      <vt:lpstr>What Documents should I submit?</vt:lpstr>
      <vt:lpstr>Cash Advances  </vt:lpstr>
      <vt:lpstr>Cash Advances</vt:lpstr>
      <vt:lpstr>Prepaid checks </vt:lpstr>
      <vt:lpstr>Meal allowances  (overnight Stay)</vt:lpstr>
      <vt:lpstr>Meal Allowance (Non-Overnight Stay)</vt:lpstr>
      <vt:lpstr>Lodging  Georgia Excise Tax</vt:lpstr>
      <vt:lpstr>Lodging  Georgia excise tax</vt:lpstr>
      <vt:lpstr>Rental vehicle</vt:lpstr>
      <vt:lpstr>Rental Vehicle</vt:lpstr>
      <vt:lpstr>MILEAGE REIMBURSEMENT</vt:lpstr>
      <vt:lpstr>Mileage Reimbursement</vt:lpstr>
      <vt:lpstr>Mileage reimbursement</vt:lpstr>
      <vt:lpstr>AIR Travel</vt:lpstr>
      <vt:lpstr>Air travel</vt:lpstr>
      <vt:lpstr>International Travel</vt:lpstr>
      <vt:lpstr>Miscellaneous Reimbursable Expenses</vt:lpstr>
      <vt:lpstr>Miscellaneous reimbursable expenses</vt:lpstr>
      <vt:lpstr>Non-reimbursable expenses </vt:lpstr>
      <vt:lpstr>Non-reimbursable expenses Cont’d</vt:lpstr>
      <vt:lpstr>Non-reimbursable expenses cont’d</vt:lpstr>
      <vt:lpstr>Non-reimbursable expenses cont’d</vt:lpstr>
      <vt:lpstr>Non-reimbursable expenses</vt:lpstr>
      <vt:lpstr>Non-reimbursable expenses</vt:lpstr>
      <vt:lpstr>Travel submittal checklist</vt:lpstr>
      <vt:lpstr>Travel submittal checklist</vt:lpstr>
      <vt:lpstr>Expense Processing Timeline</vt:lpstr>
      <vt:lpstr>Travel Scenario</vt:lpstr>
      <vt:lpstr>Travel Scenario</vt:lpstr>
      <vt:lpstr>Travel Scenario</vt:lpstr>
      <vt:lpstr>Travel Scenario #2</vt:lpstr>
      <vt:lpstr>Travel Scenario #2</vt:lpstr>
      <vt:lpstr>Travel Scenario #2</vt:lpstr>
      <vt:lpstr>PowerPoint Presentation</vt:lpstr>
    </vt:vector>
  </TitlesOfParts>
  <Company>Clayton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Harrington</dc:creator>
  <cp:lastModifiedBy>Tiffany Hines</cp:lastModifiedBy>
  <cp:revision>141</cp:revision>
  <cp:lastPrinted>2021-09-21T16:39:52Z</cp:lastPrinted>
  <dcterms:created xsi:type="dcterms:W3CDTF">2015-01-27T14:08:25Z</dcterms:created>
  <dcterms:modified xsi:type="dcterms:W3CDTF">2021-09-21T18:51:18Z</dcterms:modified>
</cp:coreProperties>
</file>