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orient="horz" pos="288">
          <p15:clr>
            <a:srgbClr val="A4A3A4"/>
          </p15:clr>
        </p15:guide>
        <p15:guide id="3" orient="horz" pos="19656" userDrawn="1">
          <p15:clr>
            <a:srgbClr val="A4A3A4"/>
          </p15:clr>
        </p15:guide>
        <p15:guide id="4" orient="horz">
          <p15:clr>
            <a:srgbClr val="A4A3A4"/>
          </p15:clr>
        </p15:guide>
        <p15:guide id="5" pos="744" userDrawn="1">
          <p15:clr>
            <a:srgbClr val="A4A3A4"/>
          </p15:clr>
        </p15:guide>
        <p15:guide id="6" pos="270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1" autoAdjust="0"/>
    <p:restoredTop sz="94695" autoAdjust="0"/>
  </p:normalViewPr>
  <p:slideViewPr>
    <p:cSldViewPr snapToGrid="0" snapToObjects="1" showGuides="1">
      <p:cViewPr varScale="1">
        <p:scale>
          <a:sx n="21" d="100"/>
          <a:sy n="21" d="100"/>
        </p:scale>
        <p:origin x="1837" y="21"/>
      </p:cViewPr>
      <p:guideLst>
        <p:guide orient="horz" pos="2976"/>
        <p:guide orient="horz" pos="288"/>
        <p:guide orient="horz" pos="19656"/>
        <p:guide orient="horz"/>
        <p:guide pos="744"/>
        <p:guide pos="270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6586026"/>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692273"/>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766962" y="6639262"/>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766961" y="569741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6639262"/>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692273"/>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6051" y="569741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6051" y="6586026"/>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46116" y="358789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46116" y="2248555"/>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t>
            </a:r>
            <a:r>
              <a:rPr lang="en-US" dirty="0" err="1"/>
              <a:t>autddfhors</a:t>
            </a:r>
            <a:endParaRPr lang="en-US" dirty="0"/>
          </a:p>
        </p:txBody>
      </p:sp>
      <p:sp>
        <p:nvSpPr>
          <p:cNvPr id="79" name="Text Placeholder 76"/>
          <p:cNvSpPr>
            <a:spLocks noGrp="1"/>
          </p:cNvSpPr>
          <p:nvPr>
            <p:ph type="body" sz="quarter" idx="153" hasCustomPrompt="1"/>
          </p:nvPr>
        </p:nvSpPr>
        <p:spPr>
          <a:xfrm>
            <a:off x="5932593" y="228600"/>
            <a:ext cx="31998968" cy="1893268"/>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sz="8000" dirty="0">
                <a:effectLst/>
                <a:latin typeface="Calibri" panose="020F0502020204030204" pitchFamily="34" charset="0"/>
                <a:ea typeface="Times New Roman" panose="02020603050405020304" pitchFamily="18" charset="0"/>
                <a:cs typeface="Times New Roman" panose="02020603050405020304" pitchFamily="18" charset="0"/>
              </a:rPr>
              <a:t>Ingression Zones and Boundary Lines between Breeding Populations of Two Subspecies of Willow Flycatcher</a:t>
            </a:r>
            <a:endParaRPr lang="en-US" dirty="0"/>
          </a:p>
        </p:txBody>
      </p:sp>
    </p:spTree>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6586026"/>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692273"/>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766962" y="6639262"/>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766961" y="569741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6639262"/>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692273"/>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6051" y="569741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6051" y="6586026"/>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46116" y="358789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46116" y="2248555"/>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t>
            </a:r>
            <a:r>
              <a:rPr lang="en-US" dirty="0" err="1"/>
              <a:t>autddfhors</a:t>
            </a:r>
            <a:endParaRPr lang="en-US" dirty="0"/>
          </a:p>
        </p:txBody>
      </p:sp>
      <p:sp>
        <p:nvSpPr>
          <p:cNvPr id="79" name="Text Placeholder 76"/>
          <p:cNvSpPr>
            <a:spLocks noGrp="1"/>
          </p:cNvSpPr>
          <p:nvPr>
            <p:ph type="body" sz="quarter" idx="153" hasCustomPrompt="1"/>
          </p:nvPr>
        </p:nvSpPr>
        <p:spPr>
          <a:xfrm>
            <a:off x="5932593" y="228600"/>
            <a:ext cx="31998968" cy="1893268"/>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sz="8000" dirty="0">
                <a:effectLst/>
                <a:latin typeface="Calibri" panose="020F0502020204030204" pitchFamily="34" charset="0"/>
                <a:ea typeface="Times New Roman" panose="02020603050405020304" pitchFamily="18" charset="0"/>
                <a:cs typeface="Times New Roman" panose="02020603050405020304" pitchFamily="18" charset="0"/>
              </a:rPr>
              <a:t>Ingression Zones and Boundary Lines between Breeding Populations of Two Subspecies of Willow Flycatcher</a:t>
            </a:r>
            <a:endParaRPr lang="en-US" dirty="0"/>
          </a:p>
        </p:txBody>
      </p:sp>
    </p:spTree>
    <p:extLst>
      <p:ext uri="{BB962C8B-B14F-4D97-AF65-F5344CB8AC3E}">
        <p14:creationId xmlns:p14="http://schemas.microsoft.com/office/powerpoint/2010/main" val="4286322350"/>
      </p:ext>
    </p:extLst>
  </p:cSld>
  <p:clrMapOvr>
    <a:masterClrMapping/>
  </p:clrMapOvr>
  <p:extLst>
    <p:ext uri="{DCECCB84-F9BA-43D5-87BE-67443E8EF086}">
      <p15:sldGuideLst xmlns:p15="http://schemas.microsoft.com/office/powerpoint/2012/main">
        <p15:guide id="1" orient="horz" pos="3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5835"/>
            <a:ext cx="43891200" cy="490028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731520" y="3069772"/>
            <a:ext cx="42428163" cy="296235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73"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Placeholder 6">
            <a:extLst>
              <a:ext uri="{FF2B5EF4-FFF2-40B4-BE49-F238E27FC236}">
                <a16:creationId xmlns:a16="http://schemas.microsoft.com/office/drawing/2014/main" id="{09AD81DF-19BD-4A50-BB99-590BF92C3B5F}"/>
              </a:ext>
            </a:extLst>
          </p:cNvPr>
          <p:cNvSpPr txBox="1">
            <a:spLocks/>
          </p:cNvSpPr>
          <p:nvPr/>
        </p:nvSpPr>
        <p:spPr>
          <a:xfrm>
            <a:off x="15206418" y="27676724"/>
            <a:ext cx="13504221" cy="4754880"/>
          </a:xfrm>
          <a:prstGeom prst="rect">
            <a:avLst/>
          </a:prstGeom>
          <a:solidFill>
            <a:schemeClr val="accent6">
              <a:lumMod val="40000"/>
              <a:lumOff val="60000"/>
            </a:schemeClr>
          </a:solidFill>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1" dirty="0">
                <a:solidFill>
                  <a:schemeClr val="accent1">
                    <a:lumMod val="50000"/>
                  </a:schemeClr>
                </a:solidFill>
              </a:rPr>
              <a:t>Results</a:t>
            </a:r>
          </a:p>
          <a:p>
            <a:r>
              <a:rPr lang="en-US" sz="3800" u="sng" dirty="0">
                <a:latin typeface="+mn-lt"/>
              </a:rPr>
              <a:t>Broad Scale Road Effect</a:t>
            </a:r>
            <a:endParaRPr lang="en-US" sz="3800" b="1" dirty="0">
              <a:solidFill>
                <a:schemeClr val="accent1">
                  <a:lumMod val="50000"/>
                </a:schemeClr>
              </a:solidFill>
            </a:endParaRPr>
          </a:p>
          <a:p>
            <a:pPr marL="342900" indent="-342900">
              <a:buFont typeface="Arial" panose="020B0604020202020204" pitchFamily="34" charset="0"/>
              <a:buChar char="•"/>
            </a:pPr>
            <a:r>
              <a:rPr lang="en-US" sz="3800" dirty="0"/>
              <a:t>No significant relationship detected between distance to roads and spatial or temporal response variables</a:t>
            </a:r>
          </a:p>
          <a:p>
            <a:pPr marL="342900" indent="-342900">
              <a:buFont typeface="Arial" panose="020B0604020202020204" pitchFamily="34" charset="0"/>
              <a:buChar char="•"/>
            </a:pPr>
            <a:r>
              <a:rPr lang="en-US" sz="3800" dirty="0"/>
              <a:t>Male </a:t>
            </a:r>
            <a:r>
              <a:rPr lang="en-US" sz="3800" i="1" dirty="0"/>
              <a:t>C. </a:t>
            </a:r>
            <a:r>
              <a:rPr lang="en-US" sz="3800" i="1" dirty="0" err="1"/>
              <a:t>horridus</a:t>
            </a:r>
            <a:r>
              <a:rPr lang="en-US" sz="3800" i="1" dirty="0"/>
              <a:t> </a:t>
            </a:r>
            <a:r>
              <a:rPr lang="en-US" sz="3800" dirty="0"/>
              <a:t>move greater distances per day (MPD; </a:t>
            </a:r>
            <a:r>
              <a:rPr lang="en-US" sz="3800" i="1" dirty="0"/>
              <a:t>P </a:t>
            </a:r>
            <a:r>
              <a:rPr lang="en-US" sz="3800" dirty="0"/>
              <a:t>= 0.04), move further per movement (DPM; </a:t>
            </a:r>
            <a:r>
              <a:rPr lang="en-US" sz="3800" i="1" dirty="0"/>
              <a:t>P </a:t>
            </a:r>
            <a:r>
              <a:rPr lang="en-US" sz="3800" dirty="0"/>
              <a:t>= 0.04), and move more inconsistently (MV; </a:t>
            </a:r>
            <a:r>
              <a:rPr lang="en-US" sz="3800" i="1" dirty="0"/>
              <a:t>P </a:t>
            </a:r>
            <a:r>
              <a:rPr lang="en-US" sz="3800" dirty="0"/>
              <a:t>= 0.009) compared to females</a:t>
            </a:r>
          </a:p>
        </p:txBody>
      </p:sp>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1233052" y="3186473"/>
            <a:ext cx="13392554" cy="7361993"/>
          </a:xfrm>
          <a:solidFill>
            <a:schemeClr val="accent6">
              <a:lumMod val="40000"/>
              <a:lumOff val="60000"/>
            </a:schemeClr>
          </a:solidFill>
        </p:spPr>
        <p:txBody>
          <a:bodyPr/>
          <a:lstStyle/>
          <a:p>
            <a:r>
              <a:rPr lang="en-US" sz="4000" b="1" dirty="0">
                <a:solidFill>
                  <a:schemeClr val="tx2"/>
                </a:solidFill>
              </a:rPr>
              <a:t>Background</a:t>
            </a:r>
          </a:p>
          <a:p>
            <a:pPr marL="342900" indent="-342900">
              <a:buFont typeface="Arial" panose="020B0604020202020204" pitchFamily="34" charset="0"/>
              <a:buChar char="•"/>
            </a:pPr>
            <a:r>
              <a:rPr lang="en-US" sz="3800" dirty="0"/>
              <a:t>Roadways = one of the most widespread, prominent, and disruptive human land use features that influence animal behavior and m</a:t>
            </a:r>
            <a:r>
              <a:rPr lang="en-US" sz="3800" dirty="0">
                <a:effectLst/>
                <a:latin typeface="+mn-lt"/>
                <a:ea typeface="Calibri" panose="020F0502020204030204" pitchFamily="34" charset="0"/>
                <a:cs typeface="Times New Roman" panose="02020603050405020304" pitchFamily="18" charset="0"/>
              </a:rPr>
              <a:t>ovement</a:t>
            </a:r>
            <a:r>
              <a:rPr lang="en-US" sz="3800" baseline="30000" dirty="0">
                <a:effectLst/>
                <a:latin typeface="+mn-lt"/>
                <a:ea typeface="Calibri" panose="020F0502020204030204" pitchFamily="34" charset="0"/>
                <a:cs typeface="Times New Roman" panose="02020603050405020304" pitchFamily="18" charset="0"/>
              </a:rPr>
              <a:t>1,2,3,4</a:t>
            </a:r>
            <a:endParaRPr lang="en-US" sz="3800" dirty="0">
              <a:effectLst/>
              <a:latin typeface="+mn-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800" dirty="0"/>
              <a:t>Negative impacts: vehicle-induced mortality, habitat destruction and fragmentation, and creating barriers to m</a:t>
            </a:r>
            <a:r>
              <a:rPr lang="en-US" sz="3800" dirty="0">
                <a:effectLst/>
                <a:latin typeface="+mn-lt"/>
                <a:ea typeface="Calibri" panose="020F0502020204030204" pitchFamily="34" charset="0"/>
                <a:cs typeface="Times New Roman" panose="02020603050405020304" pitchFamily="18" charset="0"/>
              </a:rPr>
              <a:t>ovement</a:t>
            </a:r>
            <a:r>
              <a:rPr lang="en-US" sz="3800" baseline="30000" dirty="0">
                <a:effectLst/>
                <a:latin typeface="+mn-lt"/>
                <a:ea typeface="Calibri" panose="020F0502020204030204" pitchFamily="34" charset="0"/>
                <a:cs typeface="Times New Roman" panose="02020603050405020304" pitchFamily="18" charset="0"/>
              </a:rPr>
              <a:t>1,4,5 </a:t>
            </a:r>
            <a:endParaRPr lang="en-US" sz="3800" dirty="0"/>
          </a:p>
          <a:p>
            <a:pPr marL="342900" indent="-342900">
              <a:buFont typeface="Arial" panose="020B0604020202020204" pitchFamily="34" charset="0"/>
              <a:buChar char="•"/>
            </a:pPr>
            <a:r>
              <a:rPr lang="en-US" sz="3800" dirty="0"/>
              <a:t>Radio telemetry derived spatial data historically used to infer movement-based response to landscape heterogeneity</a:t>
            </a:r>
          </a:p>
          <a:p>
            <a:pPr marL="342900" indent="-342900">
              <a:buFont typeface="Arial" panose="020B0604020202020204" pitchFamily="34" charset="0"/>
              <a:buChar char="•"/>
            </a:pPr>
            <a:r>
              <a:rPr lang="en-US" sz="3800" dirty="0">
                <a:sym typeface="Wingdings" panose="05000000000000000000" pitchFamily="2" charset="2"/>
              </a:rPr>
              <a:t>Integrating hand-held radio telemetry with accelerometry (RT-ACT)</a:t>
            </a:r>
            <a:r>
              <a:rPr lang="en-US" sz="3800" baseline="30000" dirty="0">
                <a:effectLst/>
                <a:latin typeface="+mn-lt"/>
                <a:ea typeface="Calibri" panose="020F0502020204030204" pitchFamily="34" charset="0"/>
                <a:cs typeface="Times New Roman" panose="02020603050405020304" pitchFamily="18" charset="0"/>
              </a:rPr>
              <a:t>6 </a:t>
            </a:r>
            <a:r>
              <a:rPr lang="en-US" sz="3800" dirty="0">
                <a:sym typeface="Wingdings" panose="05000000000000000000" pitchFamily="2" charset="2"/>
              </a:rPr>
              <a:t> can provide a more comprehensive evaluation of animal response to roadways</a:t>
            </a:r>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28"/>
          </p:nvPr>
        </p:nvSpPr>
        <p:spPr>
          <a:xfrm>
            <a:off x="1148074" y="26352348"/>
            <a:ext cx="13504220" cy="2948477"/>
          </a:xfrm>
          <a:solidFill>
            <a:schemeClr val="accent6">
              <a:lumMod val="40000"/>
              <a:lumOff val="60000"/>
            </a:schemeClr>
          </a:solidFill>
        </p:spPr>
        <p:txBody>
          <a:bodyPr/>
          <a:lstStyle/>
          <a:p>
            <a:r>
              <a:rPr lang="en-US" sz="4000" b="1" dirty="0">
                <a:solidFill>
                  <a:schemeClr val="accent1">
                    <a:lumMod val="50000"/>
                  </a:schemeClr>
                </a:solidFill>
                <a:latin typeface="+mn-lt"/>
              </a:rPr>
              <a:t>Objectives</a:t>
            </a:r>
          </a:p>
          <a:p>
            <a:pPr marL="342900" indent="-342900">
              <a:buFont typeface="Arial" panose="020B0604020202020204" pitchFamily="34" charset="0"/>
              <a:buChar char="•"/>
            </a:pPr>
            <a:r>
              <a:rPr lang="en-US" sz="3800" dirty="0">
                <a:latin typeface="+mn-lt"/>
              </a:rPr>
              <a:t>Apply the RT-ACT framework to improve understanding of the broad and fine scale behavioral impact of roads on </a:t>
            </a:r>
            <a:r>
              <a:rPr lang="en-US" sz="3800" dirty="0">
                <a:latin typeface="+mn-lt"/>
                <a:sym typeface="Wingdings" panose="05000000000000000000" pitchFamily="2" charset="2"/>
              </a:rPr>
              <a:t>Timber Rattlesnakes (</a:t>
            </a:r>
            <a:r>
              <a:rPr lang="en-US" sz="3800" i="1" dirty="0">
                <a:latin typeface="+mn-lt"/>
                <a:sym typeface="Wingdings" panose="05000000000000000000" pitchFamily="2" charset="2"/>
              </a:rPr>
              <a:t>C. </a:t>
            </a:r>
            <a:r>
              <a:rPr lang="en-US" sz="3800" i="1" dirty="0" err="1">
                <a:latin typeface="+mn-lt"/>
                <a:sym typeface="Wingdings" panose="05000000000000000000" pitchFamily="2" charset="2"/>
              </a:rPr>
              <a:t>horridus</a:t>
            </a:r>
            <a:r>
              <a:rPr lang="en-US" sz="3800" i="1" dirty="0">
                <a:latin typeface="+mn-lt"/>
                <a:sym typeface="Wingdings" panose="05000000000000000000" pitchFamily="2" charset="2"/>
              </a:rPr>
              <a:t>)</a:t>
            </a:r>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29"/>
          </p:nvPr>
        </p:nvSpPr>
        <p:spPr>
          <a:xfrm>
            <a:off x="5946116" y="2009797"/>
            <a:ext cx="31998968" cy="1140673"/>
          </a:xfrm>
        </p:spPr>
        <p:txBody>
          <a:bodyPr>
            <a:normAutofit/>
          </a:bodyPr>
          <a:lstStyle/>
          <a:p>
            <a:r>
              <a:rPr lang="en-US" sz="5000" b="0" i="1" u="none">
                <a:solidFill>
                  <a:schemeClr val="bg1"/>
                </a:solidFill>
              </a:rPr>
              <a:t>Name &amp; Address </a:t>
            </a:r>
            <a:r>
              <a:rPr lang="en-US" sz="5000" b="0" i="1" u="none" dirty="0">
                <a:solidFill>
                  <a:schemeClr val="bg1"/>
                </a:solidFill>
              </a:rPr>
              <a:t>of the CSU Department</a:t>
            </a:r>
            <a:endParaRPr lang="en-US" sz="5000" b="0" i="1" u="none" baseline="30000" dirty="0">
              <a:solidFill>
                <a:schemeClr val="bg1"/>
              </a:solidFill>
            </a:endParaRPr>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30"/>
          </p:nvPr>
        </p:nvSpPr>
        <p:spPr>
          <a:xfrm>
            <a:off x="12088248" y="1167457"/>
            <a:ext cx="19714699" cy="1224259"/>
          </a:xfrm>
        </p:spPr>
        <p:txBody>
          <a:bodyPr>
            <a:noAutofit/>
          </a:bodyPr>
          <a:lstStyle/>
          <a:p>
            <a:pPr algn="ctr"/>
            <a:r>
              <a:rPr lang="en-US" sz="5000" u="sng" dirty="0">
                <a:solidFill>
                  <a:schemeClr val="bg1"/>
                </a:solidFill>
              </a:rPr>
              <a:t>Authors’ Names</a:t>
            </a:r>
            <a:endParaRPr lang="en-US" sz="5000" dirty="0">
              <a:solidFill>
                <a:schemeClr val="bg1"/>
              </a:solidFill>
            </a:endParaRPr>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96"/>
          </p:nvPr>
        </p:nvSpPr>
        <p:spPr>
          <a:xfrm>
            <a:off x="1281792" y="56807"/>
            <a:ext cx="41327612" cy="1683200"/>
          </a:xfrm>
        </p:spPr>
        <p:txBody>
          <a:bodyPr>
            <a:noAutofit/>
          </a:bodyPr>
          <a:lstStyle/>
          <a:p>
            <a:pPr algn="ctr"/>
            <a:r>
              <a:rPr lang="en-US" sz="6200" b="1" dirty="0">
                <a:solidFill>
                  <a:schemeClr val="bg1"/>
                </a:solidFill>
              </a:rPr>
              <a:t>Title</a:t>
            </a:r>
          </a:p>
        </p:txBody>
      </p:sp>
      <p:sp>
        <p:nvSpPr>
          <p:cNvPr id="28" name="Text Placeholder 1">
            <a:extLst>
              <a:ext uri="{FF2B5EF4-FFF2-40B4-BE49-F238E27FC236}">
                <a16:creationId xmlns:a16="http://schemas.microsoft.com/office/drawing/2014/main" id="{EE418D43-4D9B-479E-99DF-519F6C8F0F3C}"/>
              </a:ext>
            </a:extLst>
          </p:cNvPr>
          <p:cNvSpPr txBox="1">
            <a:spLocks/>
          </p:cNvSpPr>
          <p:nvPr/>
        </p:nvSpPr>
        <p:spPr>
          <a:xfrm>
            <a:off x="1148074" y="19215608"/>
            <a:ext cx="13477532" cy="7041906"/>
          </a:xfrm>
          <a:prstGeom prst="rect">
            <a:avLst/>
          </a:prstGeom>
          <a:solidFill>
            <a:schemeClr val="accent6">
              <a:lumMod val="40000"/>
              <a:lumOff val="60000"/>
            </a:schemeClr>
          </a:solidFill>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1" dirty="0">
                <a:solidFill>
                  <a:schemeClr val="accent1">
                    <a:lumMod val="50000"/>
                  </a:schemeClr>
                </a:solidFill>
                <a:sym typeface="Wingdings" panose="05000000000000000000" pitchFamily="2" charset="2"/>
              </a:rPr>
              <a:t>Study System</a:t>
            </a:r>
          </a:p>
          <a:p>
            <a:r>
              <a:rPr lang="en-US" sz="3800" u="sng" dirty="0">
                <a:sym typeface="Wingdings" panose="05000000000000000000" pitchFamily="2" charset="2"/>
              </a:rPr>
              <a:t>Study species:</a:t>
            </a:r>
            <a:r>
              <a:rPr lang="en-US" sz="3800" dirty="0">
                <a:sym typeface="Wingdings" panose="05000000000000000000" pitchFamily="2" charset="2"/>
              </a:rPr>
              <a:t> Timber Rattlesnake (</a:t>
            </a:r>
            <a:r>
              <a:rPr lang="en-US" sz="3800" i="1" dirty="0">
                <a:sym typeface="Wingdings" panose="05000000000000000000" pitchFamily="2" charset="2"/>
              </a:rPr>
              <a:t>Crotalus </a:t>
            </a:r>
            <a:r>
              <a:rPr lang="en-US" sz="3800" i="1" dirty="0" err="1">
                <a:sym typeface="Wingdings" panose="05000000000000000000" pitchFamily="2" charset="2"/>
              </a:rPr>
              <a:t>horridus</a:t>
            </a:r>
            <a:r>
              <a:rPr lang="en-US" sz="3800" dirty="0">
                <a:sym typeface="Wingdings" panose="05000000000000000000" pitchFamily="2" charset="2"/>
              </a:rPr>
              <a:t>) (Fig. 1A)</a:t>
            </a:r>
          </a:p>
          <a:p>
            <a:pPr marL="571500" indent="-571500">
              <a:buFont typeface="Arial" panose="020B0604020202020204" pitchFamily="34" charset="0"/>
              <a:buChar char="•"/>
            </a:pPr>
            <a:r>
              <a:rPr lang="en-US" sz="3800" dirty="0">
                <a:sym typeface="Wingdings" panose="05000000000000000000" pitchFamily="2" charset="2"/>
              </a:rPr>
              <a:t>Ambush predator, forest specialist, long lived with long gestation periods  vulnerable to land use changes</a:t>
            </a:r>
          </a:p>
          <a:p>
            <a:pPr marL="571500" indent="-571500">
              <a:buFont typeface="Arial" panose="020B0604020202020204" pitchFamily="34" charset="0"/>
              <a:buChar char="•"/>
            </a:pPr>
            <a:r>
              <a:rPr lang="en-US" sz="3800" dirty="0">
                <a:sym typeface="Wingdings" panose="05000000000000000000" pitchFamily="2" charset="2"/>
              </a:rPr>
              <a:t>Roads are a range-wide threat to continued population viability for </a:t>
            </a:r>
            <a:r>
              <a:rPr lang="en-US" sz="3800" i="1" dirty="0">
                <a:sym typeface="Wingdings" panose="05000000000000000000" pitchFamily="2" charset="2"/>
              </a:rPr>
              <a:t>C. </a:t>
            </a:r>
            <a:r>
              <a:rPr lang="en-US" sz="3800" i="1" dirty="0" err="1">
                <a:sym typeface="Wingdings" panose="05000000000000000000" pitchFamily="2" charset="2"/>
              </a:rPr>
              <a:t>horridus</a:t>
            </a:r>
            <a:endParaRPr lang="en-US" sz="3800" i="1" dirty="0">
              <a:sym typeface="Wingdings" panose="05000000000000000000" pitchFamily="2" charset="2"/>
            </a:endParaRPr>
          </a:p>
          <a:p>
            <a:r>
              <a:rPr lang="en-US" sz="3800" u="sng" dirty="0">
                <a:sym typeface="Wingdings" panose="05000000000000000000" pitchFamily="2" charset="2"/>
              </a:rPr>
              <a:t>Study site:</a:t>
            </a:r>
            <a:r>
              <a:rPr lang="en-US" sz="3800" dirty="0">
                <a:sym typeface="Wingdings" panose="05000000000000000000" pitchFamily="2" charset="2"/>
              </a:rPr>
              <a:t> Cedar Creek Wildlife Management Area, Putnam County, GA (Fig. 1B)</a:t>
            </a:r>
          </a:p>
          <a:p>
            <a:pPr marL="571500" indent="-571500">
              <a:buFont typeface="Arial" panose="020B0604020202020204" pitchFamily="34" charset="0"/>
              <a:buChar char="•"/>
            </a:pPr>
            <a:r>
              <a:rPr lang="en-US" sz="3800" dirty="0">
                <a:sym typeface="Wingdings" panose="05000000000000000000" pitchFamily="2" charset="2"/>
              </a:rPr>
              <a:t>Upland pine and bottomland hardwood forests</a:t>
            </a:r>
          </a:p>
          <a:p>
            <a:pPr marL="571500" indent="-571500">
              <a:buFont typeface="Arial" panose="020B0604020202020204" pitchFamily="34" charset="0"/>
              <a:buChar char="•"/>
            </a:pPr>
            <a:r>
              <a:rPr lang="en-US" sz="3800" dirty="0">
                <a:sym typeface="Wingdings" panose="05000000000000000000" pitchFamily="2" charset="2"/>
              </a:rPr>
              <a:t>Abundance of paved and unpaved roads present</a:t>
            </a:r>
          </a:p>
        </p:txBody>
      </p:sp>
      <p:pic>
        <p:nvPicPr>
          <p:cNvPr id="31" name="Picture 30" descr="A turtle on the ground&#10;&#10;Description automatically generated with low confidence">
            <a:extLst>
              <a:ext uri="{FF2B5EF4-FFF2-40B4-BE49-F238E27FC236}">
                <a16:creationId xmlns:a16="http://schemas.microsoft.com/office/drawing/2014/main" id="{E2FA4F70-E6F9-4E7B-89AA-F725FE043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70" r="18285" b="-1"/>
          <a:stretch/>
        </p:blipFill>
        <p:spPr>
          <a:xfrm>
            <a:off x="1249617" y="10673626"/>
            <a:ext cx="6651478" cy="6037033"/>
          </a:xfrm>
          <a:prstGeom prst="rect">
            <a:avLst/>
          </a:prstGeom>
        </p:spPr>
      </p:pic>
      <p:sp>
        <p:nvSpPr>
          <p:cNvPr id="50" name="Text Placeholder 4">
            <a:extLst>
              <a:ext uri="{FF2B5EF4-FFF2-40B4-BE49-F238E27FC236}">
                <a16:creationId xmlns:a16="http://schemas.microsoft.com/office/drawing/2014/main" id="{DF4A2542-9E61-4066-8BA3-005534B3BD59}"/>
              </a:ext>
            </a:extLst>
          </p:cNvPr>
          <p:cNvSpPr txBox="1">
            <a:spLocks/>
          </p:cNvSpPr>
          <p:nvPr/>
        </p:nvSpPr>
        <p:spPr>
          <a:xfrm>
            <a:off x="15114356" y="3186473"/>
            <a:ext cx="13519722" cy="19202400"/>
          </a:xfrm>
          <a:prstGeom prst="rect">
            <a:avLst/>
          </a:prstGeom>
          <a:solidFill>
            <a:schemeClr val="accent6">
              <a:lumMod val="40000"/>
              <a:lumOff val="60000"/>
            </a:schemeClr>
          </a:solidFill>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1" dirty="0">
                <a:solidFill>
                  <a:schemeClr val="accent1">
                    <a:lumMod val="50000"/>
                  </a:schemeClr>
                </a:solidFill>
                <a:latin typeface="+mn-lt"/>
              </a:rPr>
              <a:t>Methods cont.</a:t>
            </a:r>
          </a:p>
          <a:p>
            <a:pPr marL="342900" indent="-342900">
              <a:buFont typeface="Arial" pitchFamily="34" charset="0"/>
              <a:buChar char="•"/>
            </a:pPr>
            <a:r>
              <a:rPr lang="en-US" sz="3800" dirty="0">
                <a:latin typeface="+mn-lt"/>
              </a:rPr>
              <a:t>Calculated Spatial Response Variables: Meters Per Day (MPD), Distance Per Movement (DPM), Minimum Movement Frequency (MMF), Home range estimators (Kernel Density Estimators: 95% and 50% Utilization Distributions (UDs) and 100% Minimum Convex Polygons), Motion Variance (derived from dynamic Brownian Bridge motion models)</a:t>
            </a:r>
            <a:endParaRPr lang="en-US" sz="3800" dirty="0">
              <a:latin typeface="+mn-lt"/>
              <a:sym typeface="Wingdings" panose="05000000000000000000" pitchFamily="2" charset="2"/>
            </a:endParaRPr>
          </a:p>
          <a:p>
            <a:r>
              <a:rPr lang="en-US" sz="3800" b="1" dirty="0">
                <a:latin typeface="+mn-lt"/>
              </a:rPr>
              <a:t>Accelerometry:</a:t>
            </a:r>
            <a:r>
              <a:rPr lang="en-US" sz="3800" dirty="0">
                <a:latin typeface="+mn-lt"/>
              </a:rPr>
              <a:t> </a:t>
            </a:r>
            <a:r>
              <a:rPr lang="en-US" sz="3800" i="1" dirty="0">
                <a:latin typeface="+mn-lt"/>
              </a:rPr>
              <a:t>N</a:t>
            </a:r>
            <a:r>
              <a:rPr lang="en-US" sz="3800" dirty="0">
                <a:latin typeface="+mn-lt"/>
              </a:rPr>
              <a:t>= 14 (9 females, 5 males)</a:t>
            </a:r>
            <a:endParaRPr lang="en-US" sz="3800" dirty="0">
              <a:latin typeface="+mn-lt"/>
              <a:sym typeface="Wingdings" panose="05000000000000000000" pitchFamily="2" charset="2"/>
            </a:endParaRPr>
          </a:p>
          <a:p>
            <a:pPr marL="342900" indent="-342900">
              <a:buFont typeface="Arial" pitchFamily="34" charset="0"/>
              <a:buChar char="•"/>
            </a:pPr>
            <a:r>
              <a:rPr lang="en-US" sz="3800" dirty="0">
                <a:latin typeface="+mn-lt"/>
                <a:sym typeface="Wingdings" panose="05000000000000000000" pitchFamily="2" charset="2"/>
              </a:rPr>
              <a:t>Provided continuous recording (1 Hz) of activity in the field offload data after extraction</a:t>
            </a:r>
          </a:p>
          <a:p>
            <a:pPr marL="342900" indent="-342900">
              <a:buFont typeface="Arial" pitchFamily="34" charset="0"/>
              <a:buChar char="•"/>
            </a:pPr>
            <a:r>
              <a:rPr lang="en-US" sz="3800" dirty="0">
                <a:latin typeface="+mn-lt"/>
              </a:rPr>
              <a:t>Machine learning: 99% accuracy in activity classification (moving vs immobile) </a:t>
            </a:r>
            <a:r>
              <a:rPr lang="en-US" sz="3800" dirty="0">
                <a:latin typeface="+mn-lt"/>
                <a:sym typeface="Wingdings" panose="05000000000000000000" pitchFamily="2" charset="2"/>
              </a:rPr>
              <a:t> continuous daily activity budgets  calculated temporal response variables: mean time spent moving/24 </a:t>
            </a:r>
            <a:r>
              <a:rPr lang="en-US" sz="3800" dirty="0" err="1">
                <a:latin typeface="+mn-lt"/>
                <a:sym typeface="Wingdings" panose="05000000000000000000" pitchFamily="2" charset="2"/>
              </a:rPr>
              <a:t>hrs</a:t>
            </a:r>
            <a:r>
              <a:rPr lang="en-US" sz="3800" dirty="0">
                <a:latin typeface="+mn-lt"/>
                <a:sym typeface="Wingdings" panose="05000000000000000000" pitchFamily="2" charset="2"/>
              </a:rPr>
              <a:t> (Mov24), mean number of movement bouts/24hrs (Bout24)</a:t>
            </a:r>
          </a:p>
          <a:p>
            <a:r>
              <a:rPr lang="en-US" sz="3800" u="sng" dirty="0">
                <a:latin typeface="+mn-lt"/>
                <a:sym typeface="Wingdings" panose="05000000000000000000" pitchFamily="2" charset="2"/>
              </a:rPr>
              <a:t>Fine Scale Road Effect</a:t>
            </a:r>
          </a:p>
          <a:p>
            <a:pPr marL="342900" indent="-342900">
              <a:buFont typeface="Arial" pitchFamily="34" charset="0"/>
              <a:buChar char="•"/>
            </a:pPr>
            <a:r>
              <a:rPr lang="en-US" sz="3800" dirty="0">
                <a:latin typeface="+mn-lt"/>
                <a:sym typeface="Wingdings" panose="05000000000000000000" pitchFamily="2" charset="2"/>
              </a:rPr>
              <a:t>Identified snakes with road interactions  extracted 2-week time period before each road interaction and calculated spatial and temporal response variables (DPM; Mov24, respectively)</a:t>
            </a:r>
          </a:p>
          <a:p>
            <a:pPr marL="342900" indent="-342900">
              <a:buFont typeface="Arial" pitchFamily="34" charset="0"/>
              <a:buChar char="•"/>
            </a:pPr>
            <a:r>
              <a:rPr lang="en-US" sz="3800" dirty="0">
                <a:latin typeface="+mn-lt"/>
                <a:sym typeface="Wingdings" panose="05000000000000000000" pitchFamily="2" charset="2"/>
              </a:rPr>
              <a:t>Pooled data and calculated the same spatial and temporal response variables for all other relocations in which the snake was not interacting with the road</a:t>
            </a:r>
          </a:p>
          <a:p>
            <a:r>
              <a:rPr lang="en-US" sz="3800" b="1" dirty="0">
                <a:latin typeface="+mn-lt"/>
              </a:rPr>
              <a:t>Statistical Analysis</a:t>
            </a:r>
          </a:p>
          <a:p>
            <a:r>
              <a:rPr lang="en-US" sz="3800" u="sng" dirty="0">
                <a:latin typeface="+mn-lt"/>
              </a:rPr>
              <a:t>Broad Scale Road Effect</a:t>
            </a:r>
            <a:endParaRPr lang="en-US" sz="3800" dirty="0">
              <a:latin typeface="+mn-lt"/>
              <a:sym typeface="Wingdings" panose="05000000000000000000" pitchFamily="2" charset="2"/>
            </a:endParaRPr>
          </a:p>
          <a:p>
            <a:pPr marL="342900" indent="-342900">
              <a:buFont typeface="Arial" pitchFamily="34" charset="0"/>
              <a:buChar char="•"/>
            </a:pPr>
            <a:r>
              <a:rPr lang="en-US" sz="3800" dirty="0">
                <a:latin typeface="+mn-lt"/>
              </a:rPr>
              <a:t>Linear Mixed Effects Models</a:t>
            </a:r>
            <a:endParaRPr lang="en-US" sz="3800" b="1" dirty="0">
              <a:latin typeface="+mn-lt"/>
            </a:endParaRPr>
          </a:p>
          <a:p>
            <a:pPr marL="914400" lvl="1" indent="-342900">
              <a:buFont typeface="Arial" pitchFamily="34" charset="0"/>
              <a:buChar char="•"/>
            </a:pPr>
            <a:r>
              <a:rPr lang="en-US" sz="3800" b="1" dirty="0">
                <a:latin typeface="+mn-lt"/>
              </a:rPr>
              <a:t>Fixed effects:</a:t>
            </a:r>
            <a:r>
              <a:rPr lang="en-US" sz="3800" dirty="0">
                <a:latin typeface="+mn-lt"/>
              </a:rPr>
              <a:t> sex, mean distance to roads; </a:t>
            </a:r>
            <a:r>
              <a:rPr lang="en-US" sz="3800" b="1" dirty="0">
                <a:latin typeface="+mn-lt"/>
              </a:rPr>
              <a:t>Random effects: </a:t>
            </a:r>
            <a:r>
              <a:rPr lang="en-US" sz="3800" dirty="0">
                <a:latin typeface="+mn-lt"/>
              </a:rPr>
              <a:t>snake ID; </a:t>
            </a:r>
            <a:r>
              <a:rPr lang="en-US" sz="3800" b="1" dirty="0">
                <a:latin typeface="+mn-lt"/>
              </a:rPr>
              <a:t>Dependent variables: </a:t>
            </a:r>
            <a:r>
              <a:rPr lang="en-US" sz="3800" dirty="0">
                <a:latin typeface="+mn-lt"/>
              </a:rPr>
              <a:t>Spatial and Temporal Response variables</a:t>
            </a:r>
            <a:endParaRPr lang="en-US" sz="3800" i="1" dirty="0">
              <a:latin typeface="+mn-lt"/>
            </a:endParaRPr>
          </a:p>
          <a:p>
            <a:pPr indent="-914325"/>
            <a:r>
              <a:rPr lang="en-US" sz="3800" u="sng" dirty="0">
                <a:latin typeface="+mn-lt"/>
              </a:rPr>
              <a:t>Fine Scale Road Effect</a:t>
            </a:r>
          </a:p>
          <a:p>
            <a:pPr marL="342900" indent="-342900">
              <a:buFont typeface="Arial" pitchFamily="34" charset="0"/>
              <a:buChar char="•"/>
            </a:pPr>
            <a:r>
              <a:rPr lang="en-US" sz="3800" dirty="0">
                <a:latin typeface="+mn-lt"/>
                <a:sym typeface="Wingdings" panose="05000000000000000000" pitchFamily="2" charset="2"/>
              </a:rPr>
              <a:t>Mann-Whitney U test  compare response variables between road interactions and all other relocations</a:t>
            </a:r>
          </a:p>
        </p:txBody>
      </p:sp>
      <p:pic>
        <p:nvPicPr>
          <p:cNvPr id="52" name="Picture 51">
            <a:extLst>
              <a:ext uri="{FF2B5EF4-FFF2-40B4-BE49-F238E27FC236}">
                <a16:creationId xmlns:a16="http://schemas.microsoft.com/office/drawing/2014/main" id="{58DCC419-FD6B-4ACB-B193-8AD390A89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934"/>
          <a:stretch/>
        </p:blipFill>
        <p:spPr>
          <a:xfrm rot="5400000">
            <a:off x="16721451" y="23193005"/>
            <a:ext cx="4264596" cy="3167651"/>
          </a:xfrm>
          <a:prstGeom prst="rect">
            <a:avLst/>
          </a:prstGeom>
        </p:spPr>
      </p:pic>
      <p:sp>
        <p:nvSpPr>
          <p:cNvPr id="53" name="TextBox 52">
            <a:extLst>
              <a:ext uri="{FF2B5EF4-FFF2-40B4-BE49-F238E27FC236}">
                <a16:creationId xmlns:a16="http://schemas.microsoft.com/office/drawing/2014/main" id="{8416FCAA-D15E-428F-9EC7-F6CFB5C31F7A}"/>
              </a:ext>
            </a:extLst>
          </p:cNvPr>
          <p:cNvSpPr txBox="1"/>
          <p:nvPr/>
        </p:nvSpPr>
        <p:spPr>
          <a:xfrm>
            <a:off x="17309181" y="22623931"/>
            <a:ext cx="508383" cy="646331"/>
          </a:xfrm>
          <a:prstGeom prst="rect">
            <a:avLst/>
          </a:prstGeom>
          <a:solidFill>
            <a:schemeClr val="bg1"/>
          </a:solidFill>
        </p:spPr>
        <p:txBody>
          <a:bodyPr wrap="square" rtlCol="0">
            <a:spAutoFit/>
          </a:bodyPr>
          <a:lstStyle/>
          <a:p>
            <a:r>
              <a:rPr lang="en-US" sz="3600" b="1" dirty="0"/>
              <a:t>A</a:t>
            </a:r>
          </a:p>
        </p:txBody>
      </p:sp>
      <p:pic>
        <p:nvPicPr>
          <p:cNvPr id="42" name="Picture 41" descr="A screenshot of a video game&#10;&#10;Description automatically generated">
            <a:extLst>
              <a:ext uri="{FF2B5EF4-FFF2-40B4-BE49-F238E27FC236}">
                <a16:creationId xmlns:a16="http://schemas.microsoft.com/office/drawing/2014/main" id="{8669614F-EB41-4454-B42F-8FFD2FA9C7C5}"/>
              </a:ext>
            </a:extLst>
          </p:cNvPr>
          <p:cNvPicPr>
            <a:picLocks noChangeAspect="1"/>
          </p:cNvPicPr>
          <p:nvPr/>
        </p:nvPicPr>
        <p:blipFill rotWithShape="1">
          <a:blip r:embed="rId4"/>
          <a:srcRect l="8625" t="16904" r="14505" b="30674"/>
          <a:stretch/>
        </p:blipFill>
        <p:spPr bwMode="auto">
          <a:xfrm>
            <a:off x="7981796" y="10673627"/>
            <a:ext cx="6653438" cy="2487220"/>
          </a:xfrm>
          <a:prstGeom prst="rect">
            <a:avLst/>
          </a:prstGeom>
          <a:ln>
            <a:solidFill>
              <a:schemeClr val="accent6"/>
            </a:solidFill>
          </a:ln>
          <a:extLst>
            <a:ext uri="{53640926-AAD7-44D8-BBD7-CCE9431645EC}">
              <a14:shadowObscured xmlns:a14="http://schemas.microsoft.com/office/drawing/2010/main"/>
            </a:ext>
          </a:extLst>
        </p:spPr>
      </p:pic>
      <p:sp>
        <p:nvSpPr>
          <p:cNvPr id="68" name="TextBox 67">
            <a:extLst>
              <a:ext uri="{FF2B5EF4-FFF2-40B4-BE49-F238E27FC236}">
                <a16:creationId xmlns:a16="http://schemas.microsoft.com/office/drawing/2014/main" id="{417672DF-39CC-442A-A1CE-61B76EA245B6}"/>
              </a:ext>
            </a:extLst>
          </p:cNvPr>
          <p:cNvSpPr txBox="1"/>
          <p:nvPr/>
        </p:nvSpPr>
        <p:spPr>
          <a:xfrm>
            <a:off x="1148074" y="17272150"/>
            <a:ext cx="13392554" cy="1754326"/>
          </a:xfrm>
          <a:prstGeom prst="rect">
            <a:avLst/>
          </a:prstGeom>
          <a:solidFill>
            <a:schemeClr val="accent2">
              <a:lumMod val="20000"/>
              <a:lumOff val="80000"/>
            </a:schemeClr>
          </a:solidFill>
        </p:spPr>
        <p:txBody>
          <a:bodyPr wrap="square" rtlCol="0">
            <a:spAutoFit/>
          </a:bodyPr>
          <a:lstStyle/>
          <a:p>
            <a:r>
              <a:rPr lang="en-US" sz="3600" dirty="0">
                <a:cs typeface="Times New Roman" panose="02020603050405020304" pitchFamily="18" charset="0"/>
              </a:rPr>
              <a:t>Fig. 1. (A) Female </a:t>
            </a:r>
            <a:r>
              <a:rPr lang="en-US" sz="3600" i="1" dirty="0">
                <a:cs typeface="Times New Roman" panose="02020603050405020304" pitchFamily="18" charset="0"/>
              </a:rPr>
              <a:t>C. </a:t>
            </a:r>
            <a:r>
              <a:rPr lang="en-US" sz="3600" i="1" dirty="0" err="1">
                <a:cs typeface="Times New Roman" panose="02020603050405020304" pitchFamily="18" charset="0"/>
              </a:rPr>
              <a:t>horridus</a:t>
            </a:r>
            <a:r>
              <a:rPr lang="en-US" sz="3600" i="1" dirty="0">
                <a:cs typeface="Times New Roman" panose="02020603050405020304" pitchFamily="18" charset="0"/>
              </a:rPr>
              <a:t> </a:t>
            </a:r>
            <a:r>
              <a:rPr lang="en-US" sz="3600" dirty="0">
                <a:cs typeface="Times New Roman" panose="02020603050405020304" pitchFamily="18" charset="0"/>
              </a:rPr>
              <a:t>obtained for study; (B) Study site, Cedar Creek Wildlife Management Area; unpaved roads outlined in yellow, paved roads outlined in red</a:t>
            </a:r>
          </a:p>
        </p:txBody>
      </p:sp>
      <p:sp>
        <p:nvSpPr>
          <p:cNvPr id="71" name="TextBox 70">
            <a:extLst>
              <a:ext uri="{FF2B5EF4-FFF2-40B4-BE49-F238E27FC236}">
                <a16:creationId xmlns:a16="http://schemas.microsoft.com/office/drawing/2014/main" id="{969C73E2-66EE-470F-8E33-C101CE2646E0}"/>
              </a:ext>
            </a:extLst>
          </p:cNvPr>
          <p:cNvSpPr txBox="1"/>
          <p:nvPr/>
        </p:nvSpPr>
        <p:spPr>
          <a:xfrm>
            <a:off x="1310367" y="10717154"/>
            <a:ext cx="419781" cy="646331"/>
          </a:xfrm>
          <a:prstGeom prst="rect">
            <a:avLst/>
          </a:prstGeom>
          <a:solidFill>
            <a:schemeClr val="bg1"/>
          </a:solidFill>
        </p:spPr>
        <p:txBody>
          <a:bodyPr wrap="square" rtlCol="0">
            <a:spAutoFit/>
          </a:bodyPr>
          <a:lstStyle/>
          <a:p>
            <a:r>
              <a:rPr lang="en-US" sz="3600" b="1" dirty="0"/>
              <a:t>A</a:t>
            </a:r>
          </a:p>
        </p:txBody>
      </p:sp>
      <p:sp>
        <p:nvSpPr>
          <p:cNvPr id="72" name="TextBox 71">
            <a:extLst>
              <a:ext uri="{FF2B5EF4-FFF2-40B4-BE49-F238E27FC236}">
                <a16:creationId xmlns:a16="http://schemas.microsoft.com/office/drawing/2014/main" id="{5FD77A41-2E11-45FF-8C4D-BC250350103E}"/>
              </a:ext>
            </a:extLst>
          </p:cNvPr>
          <p:cNvSpPr txBox="1"/>
          <p:nvPr/>
        </p:nvSpPr>
        <p:spPr>
          <a:xfrm>
            <a:off x="8164070" y="10717154"/>
            <a:ext cx="506135" cy="646330"/>
          </a:xfrm>
          <a:prstGeom prst="rect">
            <a:avLst/>
          </a:prstGeom>
          <a:solidFill>
            <a:schemeClr val="bg1"/>
          </a:solidFill>
        </p:spPr>
        <p:txBody>
          <a:bodyPr wrap="square" rtlCol="0">
            <a:spAutoFit/>
          </a:bodyPr>
          <a:lstStyle/>
          <a:p>
            <a:r>
              <a:rPr lang="en-US" sz="3600" b="1" dirty="0"/>
              <a:t>B</a:t>
            </a:r>
          </a:p>
        </p:txBody>
      </p:sp>
      <p:sp>
        <p:nvSpPr>
          <p:cNvPr id="74" name="TextBox 73">
            <a:extLst>
              <a:ext uri="{FF2B5EF4-FFF2-40B4-BE49-F238E27FC236}">
                <a16:creationId xmlns:a16="http://schemas.microsoft.com/office/drawing/2014/main" id="{F0E9F4D9-1DE9-4B35-B4F1-ABFAF3ABF00A}"/>
              </a:ext>
            </a:extLst>
          </p:cNvPr>
          <p:cNvSpPr txBox="1"/>
          <p:nvPr/>
        </p:nvSpPr>
        <p:spPr>
          <a:xfrm>
            <a:off x="15114356" y="26931977"/>
            <a:ext cx="13809388" cy="646331"/>
          </a:xfrm>
          <a:prstGeom prst="rect">
            <a:avLst/>
          </a:prstGeom>
          <a:solidFill>
            <a:schemeClr val="accent2">
              <a:lumMod val="20000"/>
              <a:lumOff val="80000"/>
            </a:schemeClr>
          </a:solidFill>
        </p:spPr>
        <p:txBody>
          <a:bodyPr wrap="square" rtlCol="0">
            <a:spAutoFit/>
          </a:bodyPr>
          <a:lstStyle/>
          <a:p>
            <a:r>
              <a:rPr lang="en-US" sz="3600" dirty="0"/>
              <a:t>Fig. 2. (A) Hand-held radio telemetry, (B) RT-ACT implantation procedure</a:t>
            </a:r>
            <a:endParaRPr lang="en-US" sz="3600" dirty="0">
              <a:cs typeface="Times New Roman" panose="02020603050405020304" pitchFamily="18" charset="0"/>
            </a:endParaRPr>
          </a:p>
        </p:txBody>
      </p:sp>
      <p:sp>
        <p:nvSpPr>
          <p:cNvPr id="77" name="TextBox 76">
            <a:extLst>
              <a:ext uri="{FF2B5EF4-FFF2-40B4-BE49-F238E27FC236}">
                <a16:creationId xmlns:a16="http://schemas.microsoft.com/office/drawing/2014/main" id="{4DF68A63-505C-43D6-AC82-3C3782835A58}"/>
              </a:ext>
            </a:extLst>
          </p:cNvPr>
          <p:cNvSpPr txBox="1"/>
          <p:nvPr/>
        </p:nvSpPr>
        <p:spPr>
          <a:xfrm>
            <a:off x="35980578" y="30475061"/>
            <a:ext cx="6829975" cy="2194560"/>
          </a:xfrm>
          <a:prstGeom prst="rect">
            <a:avLst/>
          </a:prstGeom>
          <a:solidFill>
            <a:schemeClr val="accent2">
              <a:lumMod val="20000"/>
              <a:lumOff val="80000"/>
              <a:alpha val="86000"/>
            </a:schemeClr>
          </a:solidFill>
        </p:spPr>
        <p:txBody>
          <a:bodyPr wrap="square" rtlCol="0">
            <a:spAutoFit/>
          </a:bodyPr>
          <a:lstStyle/>
          <a:p>
            <a:pPr algn="l"/>
            <a:r>
              <a:rPr lang="en-US" sz="2000" b="1" u="none" dirty="0">
                <a:solidFill>
                  <a:schemeClr val="tx1"/>
                </a:solidFill>
              </a:rPr>
              <a:t>Acknowledgements</a:t>
            </a:r>
          </a:p>
          <a:p>
            <a:pPr algn="l"/>
            <a:r>
              <a:rPr lang="en-US" sz="2000" b="0" u="none" dirty="0">
                <a:solidFill>
                  <a:schemeClr val="tx1"/>
                </a:solidFill>
              </a:rPr>
              <a:t>Funding: Georgia College Biology, College of Science, Herpetologists’ League</a:t>
            </a:r>
          </a:p>
          <a:p>
            <a:pPr algn="l"/>
            <a:r>
              <a:rPr lang="en-US" sz="2000" b="0" u="none" dirty="0">
                <a:solidFill>
                  <a:schemeClr val="tx1"/>
                </a:solidFill>
              </a:rPr>
              <a:t>Field Assistance: Will Tillett, Conor Evans, Reagan Thornton</a:t>
            </a:r>
          </a:p>
          <a:p>
            <a:pPr algn="l"/>
            <a:r>
              <a:rPr lang="en-US" sz="2000" b="0" u="none" dirty="0">
                <a:solidFill>
                  <a:schemeClr val="tx1"/>
                </a:solidFill>
              </a:rPr>
              <a:t>Logistical Support: Paul Watson, Liz Caldwell, GA-DNR, USFS</a:t>
            </a:r>
          </a:p>
          <a:p>
            <a:pPr algn="l"/>
            <a:r>
              <a:rPr lang="en-US" sz="2000" b="0" u="none" dirty="0">
                <a:solidFill>
                  <a:schemeClr val="tx1"/>
                </a:solidFill>
              </a:rPr>
              <a:t>Non-author Photo Credit: Fig. 1 (A) – Dr. Matthew Milnes, Fig. 2 (A) – Sarah Ebert </a:t>
            </a:r>
            <a:endParaRPr lang="en-US" sz="2000"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B65A3D98-6E60-4C5B-AF4A-2B11F712DFE1}"/>
              </a:ext>
            </a:extLst>
          </p:cNvPr>
          <p:cNvSpPr txBox="1"/>
          <p:nvPr/>
        </p:nvSpPr>
        <p:spPr>
          <a:xfrm>
            <a:off x="28908960" y="30469638"/>
            <a:ext cx="6836872" cy="2194560"/>
          </a:xfrm>
          <a:prstGeom prst="rect">
            <a:avLst/>
          </a:prstGeom>
          <a:solidFill>
            <a:schemeClr val="accent2">
              <a:lumMod val="20000"/>
              <a:lumOff val="80000"/>
              <a:alpha val="86000"/>
            </a:schemeClr>
          </a:solidFill>
        </p:spPr>
        <p:txBody>
          <a:bodyPr wrap="none" rtlCol="0">
            <a:spAutoFit/>
          </a:bodyPr>
          <a:lstStyle/>
          <a:p>
            <a:r>
              <a:rPr lang="en-US" sz="2000" b="1" dirty="0"/>
              <a:t>References</a:t>
            </a:r>
          </a:p>
          <a:p>
            <a:pPr marL="514350" indent="-514350">
              <a:buFont typeface="+mj-lt"/>
              <a:buAutoNum type="arabicPeriod"/>
            </a:pPr>
            <a:r>
              <a:rPr lang="en-US" sz="2000" dirty="0"/>
              <a:t>Newbold et al. 2020, </a:t>
            </a:r>
            <a:r>
              <a:rPr lang="en-US" sz="2000" i="1" dirty="0"/>
              <a:t>Functional Ecology </a:t>
            </a:r>
            <a:r>
              <a:rPr lang="en-US" sz="2000" dirty="0"/>
              <a:t>34, 648-693.</a:t>
            </a:r>
          </a:p>
          <a:p>
            <a:pPr marL="514350" indent="-514350">
              <a:buFont typeface="+mj-lt"/>
              <a:buAutoNum type="arabicPeriod"/>
            </a:pPr>
            <a:r>
              <a:rPr lang="en-US" sz="2000" dirty="0"/>
              <a:t>Shine et al. 2004, </a:t>
            </a:r>
            <a:r>
              <a:rPr lang="en-US" sz="2000" i="1" dirty="0"/>
              <a:t>Ecology and Society </a:t>
            </a:r>
            <a:r>
              <a:rPr lang="en-US" sz="2000" dirty="0"/>
              <a:t>9, 9</a:t>
            </a:r>
          </a:p>
          <a:p>
            <a:pPr marL="514350" indent="-514350">
              <a:buFont typeface="+mj-lt"/>
              <a:buAutoNum type="arabicPeriod"/>
            </a:pPr>
            <a:r>
              <a:rPr lang="en-US" sz="2000" dirty="0"/>
              <a:t>Dubey et al. 2009, </a:t>
            </a:r>
            <a:r>
              <a:rPr lang="en-US" sz="2000" i="1" dirty="0"/>
              <a:t>Amphibia-Reptilia</a:t>
            </a:r>
            <a:r>
              <a:rPr lang="en-US" sz="2000" dirty="0"/>
              <a:t> 30, 127-133.</a:t>
            </a:r>
          </a:p>
          <a:p>
            <a:pPr marL="514350" indent="-514350">
              <a:buFont typeface="+mj-lt"/>
              <a:buAutoNum type="arabicPeriod"/>
            </a:pPr>
            <a:r>
              <a:rPr lang="en-US" sz="2000" dirty="0"/>
              <a:t>Lomas et al. 2019</a:t>
            </a:r>
            <a:r>
              <a:rPr lang="en-US" sz="2000" i="1" dirty="0"/>
              <a:t>, </a:t>
            </a:r>
            <a:r>
              <a:rPr lang="en-US" sz="2000" i="1" dirty="0" err="1"/>
              <a:t>Herpetologica</a:t>
            </a:r>
            <a:r>
              <a:rPr lang="en-US" sz="2000" i="1" dirty="0"/>
              <a:t> </a:t>
            </a:r>
            <a:r>
              <a:rPr lang="en-US" sz="2000" dirty="0"/>
              <a:t>75, 153-161.</a:t>
            </a:r>
          </a:p>
          <a:p>
            <a:pPr marL="514350" indent="-514350">
              <a:buFont typeface="+mj-lt"/>
              <a:buAutoNum type="arabicPeriod"/>
            </a:pPr>
            <a:r>
              <a:rPr lang="en-US" sz="2000" dirty="0"/>
              <a:t>Quintero-</a:t>
            </a:r>
            <a:r>
              <a:rPr lang="en-US" sz="2000" dirty="0" err="1"/>
              <a:t>Ángel</a:t>
            </a:r>
            <a:r>
              <a:rPr lang="en-US" sz="2000" dirty="0"/>
              <a:t> et al. 2012, </a:t>
            </a:r>
            <a:r>
              <a:rPr lang="en-US" sz="2000" i="1" dirty="0"/>
              <a:t>Herpetology Notes </a:t>
            </a:r>
            <a:r>
              <a:rPr lang="en-US" sz="2000" dirty="0"/>
              <a:t>5, 99-105.</a:t>
            </a:r>
          </a:p>
          <a:p>
            <a:pPr marL="514350" indent="-514350">
              <a:buFont typeface="+mj-lt"/>
              <a:buAutoNum type="arabicPeriod"/>
            </a:pPr>
            <a:r>
              <a:rPr lang="en-US" sz="2000" dirty="0"/>
              <a:t>DeSantis et al. 2020, </a:t>
            </a:r>
            <a:r>
              <a:rPr lang="en-US" sz="2000" i="1" dirty="0"/>
              <a:t>Front. in Ecology and Evolution </a:t>
            </a:r>
            <a:r>
              <a:rPr lang="en-US" sz="2000" dirty="0"/>
              <a:t>8, 169.</a:t>
            </a:r>
          </a:p>
          <a:p>
            <a:endParaRPr lang="en-US" sz="2000" dirty="0">
              <a:latin typeface="Times New Roman" panose="02020603050405020304" pitchFamily="18" charset="0"/>
              <a:cs typeface="Times New Roman" panose="02020603050405020304" pitchFamily="18" charset="0"/>
            </a:endParaRPr>
          </a:p>
        </p:txBody>
      </p:sp>
      <p:pic>
        <p:nvPicPr>
          <p:cNvPr id="39" name="Picture 38" descr="A screenshot of a computer&#10;&#10;Description automatically generated with medium confidence">
            <a:extLst>
              <a:ext uri="{FF2B5EF4-FFF2-40B4-BE49-F238E27FC236}">
                <a16:creationId xmlns:a16="http://schemas.microsoft.com/office/drawing/2014/main" id="{56FD2372-D905-4023-BF82-0CAF498B715C}"/>
              </a:ext>
            </a:extLst>
          </p:cNvPr>
          <p:cNvPicPr>
            <a:picLocks noChangeAspect="1"/>
          </p:cNvPicPr>
          <p:nvPr/>
        </p:nvPicPr>
        <p:blipFill rotWithShape="1">
          <a:blip r:embed="rId5"/>
          <a:srcRect l="26685" t="14024" r="34330" b="18310"/>
          <a:stretch/>
        </p:blipFill>
        <p:spPr bwMode="auto">
          <a:xfrm>
            <a:off x="10687050" y="13285313"/>
            <a:ext cx="3938556" cy="3736759"/>
          </a:xfrm>
          <a:prstGeom prst="rect">
            <a:avLst/>
          </a:prstGeom>
          <a:ln>
            <a:solidFill>
              <a:schemeClr val="accent6"/>
            </a:solidFill>
          </a:ln>
          <a:extLst>
            <a:ext uri="{53640926-AAD7-44D8-BBD7-CCE9431645EC}">
              <a14:shadowObscured xmlns:a14="http://schemas.microsoft.com/office/drawing/2010/main"/>
            </a:ext>
          </a:extLst>
        </p:spPr>
      </p:pic>
      <p:sp>
        <p:nvSpPr>
          <p:cNvPr id="40" name="Rectangle: Rounded Corners 39">
            <a:extLst>
              <a:ext uri="{FF2B5EF4-FFF2-40B4-BE49-F238E27FC236}">
                <a16:creationId xmlns:a16="http://schemas.microsoft.com/office/drawing/2014/main" id="{9B73B7D1-98CA-4E42-994B-B72A8FDBBE43}"/>
              </a:ext>
            </a:extLst>
          </p:cNvPr>
          <p:cNvSpPr/>
          <p:nvPr/>
        </p:nvSpPr>
        <p:spPr>
          <a:xfrm>
            <a:off x="11386962" y="15726845"/>
            <a:ext cx="272265" cy="177228"/>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Nova Light" panose="020B0304020202020204" pitchFamily="34" charset="0"/>
            </a:endParaRPr>
          </a:p>
        </p:txBody>
      </p:sp>
      <p:cxnSp>
        <p:nvCxnSpPr>
          <p:cNvPr id="41" name="Straight Connector 40">
            <a:extLst>
              <a:ext uri="{FF2B5EF4-FFF2-40B4-BE49-F238E27FC236}">
                <a16:creationId xmlns:a16="http://schemas.microsoft.com/office/drawing/2014/main" id="{EA284E2D-6C57-47CA-B929-82FABDD672E9}"/>
              </a:ext>
            </a:extLst>
          </p:cNvPr>
          <p:cNvCxnSpPr>
            <a:cxnSpLocks/>
            <a:stCxn id="40" idx="3"/>
            <a:endCxn id="42" idx="3"/>
          </p:cNvCxnSpPr>
          <p:nvPr/>
        </p:nvCxnSpPr>
        <p:spPr>
          <a:xfrm flipV="1">
            <a:off x="11659227" y="11917237"/>
            <a:ext cx="2976007" cy="389822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E8FC7F4-B647-456D-9106-3293023B1634}"/>
              </a:ext>
            </a:extLst>
          </p:cNvPr>
          <p:cNvCxnSpPr>
            <a:cxnSpLocks/>
            <a:stCxn id="40" idx="1"/>
            <a:endCxn id="42" idx="2"/>
          </p:cNvCxnSpPr>
          <p:nvPr/>
        </p:nvCxnSpPr>
        <p:spPr>
          <a:xfrm flipH="1" flipV="1">
            <a:off x="11308515" y="13160847"/>
            <a:ext cx="78447" cy="26546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0" name="Picture 99" descr="A picture containing person&#10;&#10;Description automatically generated">
            <a:extLst>
              <a:ext uri="{FF2B5EF4-FFF2-40B4-BE49-F238E27FC236}">
                <a16:creationId xmlns:a16="http://schemas.microsoft.com/office/drawing/2014/main" id="{ACE9781C-F38B-4BD5-997E-335118F935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440" t="9922"/>
          <a:stretch/>
        </p:blipFill>
        <p:spPr>
          <a:xfrm>
            <a:off x="21710387" y="22516813"/>
            <a:ext cx="4926700" cy="4291415"/>
          </a:xfrm>
          <a:prstGeom prst="rect">
            <a:avLst/>
          </a:prstGeom>
        </p:spPr>
      </p:pic>
      <p:sp>
        <p:nvSpPr>
          <p:cNvPr id="54" name="TextBox 53">
            <a:extLst>
              <a:ext uri="{FF2B5EF4-FFF2-40B4-BE49-F238E27FC236}">
                <a16:creationId xmlns:a16="http://schemas.microsoft.com/office/drawing/2014/main" id="{C13333D4-FEFA-4116-BCF5-4ADB07A15A21}"/>
              </a:ext>
            </a:extLst>
          </p:cNvPr>
          <p:cNvSpPr txBox="1"/>
          <p:nvPr/>
        </p:nvSpPr>
        <p:spPr>
          <a:xfrm>
            <a:off x="21718320" y="22499876"/>
            <a:ext cx="419783" cy="646331"/>
          </a:xfrm>
          <a:prstGeom prst="rect">
            <a:avLst/>
          </a:prstGeom>
          <a:solidFill>
            <a:schemeClr val="bg1"/>
          </a:solidFill>
        </p:spPr>
        <p:txBody>
          <a:bodyPr wrap="square" rtlCol="0">
            <a:spAutoFit/>
          </a:bodyPr>
          <a:lstStyle/>
          <a:p>
            <a:r>
              <a:rPr lang="en-US" sz="3600" b="1" dirty="0"/>
              <a:t>B</a:t>
            </a:r>
          </a:p>
        </p:txBody>
      </p:sp>
      <p:sp>
        <p:nvSpPr>
          <p:cNvPr id="113" name="Text Placeholder 14">
            <a:extLst>
              <a:ext uri="{FF2B5EF4-FFF2-40B4-BE49-F238E27FC236}">
                <a16:creationId xmlns:a16="http://schemas.microsoft.com/office/drawing/2014/main" id="{4207DCD6-8F10-463C-A099-41E94E7231D0}"/>
              </a:ext>
            </a:extLst>
          </p:cNvPr>
          <p:cNvSpPr txBox="1">
            <a:spLocks/>
          </p:cNvSpPr>
          <p:nvPr/>
        </p:nvSpPr>
        <p:spPr>
          <a:xfrm>
            <a:off x="1177219" y="29413743"/>
            <a:ext cx="13504220" cy="3182387"/>
          </a:xfrm>
          <a:prstGeom prst="rect">
            <a:avLst/>
          </a:prstGeom>
          <a:solidFill>
            <a:schemeClr val="accent6">
              <a:lumMod val="40000"/>
              <a:lumOff val="60000"/>
            </a:schemeClr>
          </a:solidFill>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1" dirty="0">
                <a:solidFill>
                  <a:schemeClr val="accent1">
                    <a:lumMod val="50000"/>
                  </a:schemeClr>
                </a:solidFill>
                <a:latin typeface="+mn-lt"/>
              </a:rPr>
              <a:t>Methods</a:t>
            </a:r>
          </a:p>
          <a:p>
            <a:r>
              <a:rPr lang="en-US" sz="3800" u="sng" dirty="0">
                <a:latin typeface="+mn-lt"/>
              </a:rPr>
              <a:t>Broad Scale Road Effect</a:t>
            </a:r>
          </a:p>
          <a:p>
            <a:r>
              <a:rPr lang="en-US" sz="3800" b="1" dirty="0">
                <a:latin typeface="+mn-lt"/>
              </a:rPr>
              <a:t>Radio telemetry:</a:t>
            </a:r>
            <a:r>
              <a:rPr lang="en-US" sz="3800" dirty="0">
                <a:latin typeface="+mn-lt"/>
              </a:rPr>
              <a:t> </a:t>
            </a:r>
            <a:r>
              <a:rPr lang="en-US" sz="3800" i="1" dirty="0">
                <a:latin typeface="+mn-lt"/>
              </a:rPr>
              <a:t>N</a:t>
            </a:r>
            <a:r>
              <a:rPr lang="en-US" sz="3800" dirty="0">
                <a:latin typeface="+mn-lt"/>
              </a:rPr>
              <a:t>= 28 (15 females, 13 males)</a:t>
            </a:r>
          </a:p>
          <a:p>
            <a:pPr marL="342900" indent="-342900">
              <a:buFont typeface="Arial" pitchFamily="34" charset="0"/>
              <a:buChar char="•"/>
            </a:pPr>
            <a:r>
              <a:rPr lang="en-US" sz="3800" dirty="0">
                <a:latin typeface="+mn-lt"/>
              </a:rPr>
              <a:t>Relocated every 3-4 days </a:t>
            </a:r>
            <a:r>
              <a:rPr lang="en-US" sz="3800" dirty="0">
                <a:latin typeface="+mn-lt"/>
                <a:sym typeface="Wingdings" panose="05000000000000000000" pitchFamily="2" charset="2"/>
              </a:rPr>
              <a:t> recorded GPS coordinate</a:t>
            </a:r>
          </a:p>
        </p:txBody>
      </p:sp>
      <p:grpSp>
        <p:nvGrpSpPr>
          <p:cNvPr id="120" name="Group 119">
            <a:extLst>
              <a:ext uri="{FF2B5EF4-FFF2-40B4-BE49-F238E27FC236}">
                <a16:creationId xmlns:a16="http://schemas.microsoft.com/office/drawing/2014/main" id="{1B0E731A-9D09-48E1-9992-0EDB4B3792DC}"/>
              </a:ext>
            </a:extLst>
          </p:cNvPr>
          <p:cNvGrpSpPr>
            <a:grpSpLocks noChangeAspect="1"/>
          </p:cNvGrpSpPr>
          <p:nvPr/>
        </p:nvGrpSpPr>
        <p:grpSpPr>
          <a:xfrm>
            <a:off x="29063707" y="7289681"/>
            <a:ext cx="13729646" cy="3405678"/>
            <a:chOff x="145515" y="1"/>
            <a:chExt cx="12046485" cy="2988165"/>
          </a:xfrm>
        </p:grpSpPr>
        <p:pic>
          <p:nvPicPr>
            <p:cNvPr id="122" name="Picture 121" descr="Chart, line chart&#10;&#10;Description automatically generated">
              <a:extLst>
                <a:ext uri="{FF2B5EF4-FFF2-40B4-BE49-F238E27FC236}">
                  <a16:creationId xmlns:a16="http://schemas.microsoft.com/office/drawing/2014/main" id="{21797331-4536-4F56-A911-0EC532C0B4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240"/>
            <a:stretch/>
          </p:blipFill>
          <p:spPr bwMode="auto">
            <a:xfrm>
              <a:off x="390418" y="53086"/>
              <a:ext cx="11216807" cy="2935080"/>
            </a:xfrm>
            <a:prstGeom prst="rect">
              <a:avLst/>
            </a:prstGeom>
            <a:noFill/>
          </p:spPr>
        </p:pic>
        <p:sp>
          <p:nvSpPr>
            <p:cNvPr id="123" name="Rectangle 122">
              <a:extLst>
                <a:ext uri="{FF2B5EF4-FFF2-40B4-BE49-F238E27FC236}">
                  <a16:creationId xmlns:a16="http://schemas.microsoft.com/office/drawing/2014/main" id="{99F59571-90F0-4EBC-A9DF-98B3210050DF}"/>
                </a:ext>
              </a:extLst>
            </p:cNvPr>
            <p:cNvSpPr/>
            <p:nvPr/>
          </p:nvSpPr>
          <p:spPr>
            <a:xfrm>
              <a:off x="5977448" y="369396"/>
              <a:ext cx="996177" cy="174660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Nova Light" panose="020B03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E544C7B5-3F8C-430F-A73C-48BFDDDDC76E}"/>
                </a:ext>
              </a:extLst>
            </p:cNvPr>
            <p:cNvSpPr txBox="1"/>
            <p:nvPr/>
          </p:nvSpPr>
          <p:spPr>
            <a:xfrm rot="16200000">
              <a:off x="-670699" y="816215"/>
              <a:ext cx="1970981" cy="338554"/>
            </a:xfrm>
            <a:prstGeom prst="rect">
              <a:avLst/>
            </a:prstGeom>
            <a:noFill/>
          </p:spPr>
          <p:txBody>
            <a:bodyPr wrap="square" rtlCol="0">
              <a:spAutoFit/>
            </a:bodyPr>
            <a:lstStyle/>
            <a:p>
              <a:pPr algn="ctr"/>
              <a:r>
                <a:rPr lang="en-US" sz="1600" dirty="0">
                  <a:latin typeface="Arial Nova Light" panose="020B0304020202020204" pitchFamily="34" charset="0"/>
                </a:rPr>
                <a:t>Time (hours)</a:t>
              </a:r>
            </a:p>
          </p:txBody>
        </p:sp>
        <p:sp>
          <p:nvSpPr>
            <p:cNvPr id="125" name="TextBox 124">
              <a:extLst>
                <a:ext uri="{FF2B5EF4-FFF2-40B4-BE49-F238E27FC236}">
                  <a16:creationId xmlns:a16="http://schemas.microsoft.com/office/drawing/2014/main" id="{D73760E0-18E0-4D53-928E-4A9995E65BEE}"/>
                </a:ext>
              </a:extLst>
            </p:cNvPr>
            <p:cNvSpPr txBox="1"/>
            <p:nvPr/>
          </p:nvSpPr>
          <p:spPr>
            <a:xfrm rot="5400000">
              <a:off x="10925254" y="733733"/>
              <a:ext cx="1948717" cy="584775"/>
            </a:xfrm>
            <a:prstGeom prst="rect">
              <a:avLst/>
            </a:prstGeom>
            <a:noFill/>
          </p:spPr>
          <p:txBody>
            <a:bodyPr wrap="square" rtlCol="0">
              <a:spAutoFit/>
            </a:bodyPr>
            <a:lstStyle/>
            <a:p>
              <a:pPr algn="ctr"/>
              <a:r>
                <a:rPr lang="en-US" sz="1600" dirty="0">
                  <a:latin typeface="Arial Nova Light" panose="020B0304020202020204" pitchFamily="34" charset="0"/>
                </a:rPr>
                <a:t>Distance to road (meters)</a:t>
              </a:r>
            </a:p>
          </p:txBody>
        </p:sp>
      </p:grpSp>
      <p:grpSp>
        <p:nvGrpSpPr>
          <p:cNvPr id="126" name="Group 125">
            <a:extLst>
              <a:ext uri="{FF2B5EF4-FFF2-40B4-BE49-F238E27FC236}">
                <a16:creationId xmlns:a16="http://schemas.microsoft.com/office/drawing/2014/main" id="{3D8B68DB-0C89-42B7-AA3C-AEAC6906632C}"/>
              </a:ext>
            </a:extLst>
          </p:cNvPr>
          <p:cNvGrpSpPr>
            <a:grpSpLocks noChangeAspect="1"/>
          </p:cNvGrpSpPr>
          <p:nvPr/>
        </p:nvGrpSpPr>
        <p:grpSpPr>
          <a:xfrm>
            <a:off x="29017362" y="10781544"/>
            <a:ext cx="13616828" cy="3118329"/>
            <a:chOff x="-50819" y="3495055"/>
            <a:chExt cx="12274961" cy="2811034"/>
          </a:xfrm>
        </p:grpSpPr>
        <p:pic>
          <p:nvPicPr>
            <p:cNvPr id="127" name="Picture 126" descr="Chart, line chart&#10;&#10;Description automatically generated">
              <a:extLst>
                <a:ext uri="{FF2B5EF4-FFF2-40B4-BE49-F238E27FC236}">
                  <a16:creationId xmlns:a16="http://schemas.microsoft.com/office/drawing/2014/main" id="{CD6BF2F6-4A95-448C-984A-1B2B75F1E9E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204"/>
            <a:stretch/>
          </p:blipFill>
          <p:spPr bwMode="auto">
            <a:xfrm>
              <a:off x="395550" y="3585039"/>
              <a:ext cx="11245071" cy="2721050"/>
            </a:xfrm>
            <a:prstGeom prst="rect">
              <a:avLst/>
            </a:prstGeom>
            <a:noFill/>
          </p:spPr>
        </p:pic>
        <p:sp>
          <p:nvSpPr>
            <p:cNvPr id="128" name="Rectangle 127">
              <a:extLst>
                <a:ext uri="{FF2B5EF4-FFF2-40B4-BE49-F238E27FC236}">
                  <a16:creationId xmlns:a16="http://schemas.microsoft.com/office/drawing/2014/main" id="{5886D7B0-16D0-4FE1-A6AA-7AE94FD567E5}"/>
                </a:ext>
              </a:extLst>
            </p:cNvPr>
            <p:cNvSpPr/>
            <p:nvPr/>
          </p:nvSpPr>
          <p:spPr>
            <a:xfrm>
              <a:off x="5944013" y="3743220"/>
              <a:ext cx="996177" cy="174660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Nova Light" panose="020B03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A1601AC6-3483-4424-9CA7-3D01CC2611A7}"/>
                </a:ext>
              </a:extLst>
            </p:cNvPr>
            <p:cNvSpPr txBox="1"/>
            <p:nvPr/>
          </p:nvSpPr>
          <p:spPr>
            <a:xfrm rot="16200000">
              <a:off x="-743922" y="4188158"/>
              <a:ext cx="1970981" cy="584775"/>
            </a:xfrm>
            <a:prstGeom prst="rect">
              <a:avLst/>
            </a:prstGeom>
            <a:noFill/>
          </p:spPr>
          <p:txBody>
            <a:bodyPr wrap="square" rtlCol="0">
              <a:spAutoFit/>
            </a:bodyPr>
            <a:lstStyle/>
            <a:p>
              <a:pPr algn="ctr"/>
              <a:r>
                <a:rPr lang="en-US" sz="1600" dirty="0">
                  <a:latin typeface="Arial Nova Light" panose="020B0304020202020204" pitchFamily="34" charset="0"/>
                </a:rPr>
                <a:t>Distance moved (meters)</a:t>
              </a:r>
            </a:p>
          </p:txBody>
        </p:sp>
        <p:sp>
          <p:nvSpPr>
            <p:cNvPr id="130" name="TextBox 129">
              <a:extLst>
                <a:ext uri="{FF2B5EF4-FFF2-40B4-BE49-F238E27FC236}">
                  <a16:creationId xmlns:a16="http://schemas.microsoft.com/office/drawing/2014/main" id="{E4CEF499-8F5B-46FE-BE7F-3B03E0379173}"/>
                </a:ext>
              </a:extLst>
            </p:cNvPr>
            <p:cNvSpPr txBox="1"/>
            <p:nvPr/>
          </p:nvSpPr>
          <p:spPr>
            <a:xfrm rot="5400000">
              <a:off x="10957396" y="4409306"/>
              <a:ext cx="1948717" cy="584775"/>
            </a:xfrm>
            <a:prstGeom prst="rect">
              <a:avLst/>
            </a:prstGeom>
            <a:noFill/>
          </p:spPr>
          <p:txBody>
            <a:bodyPr wrap="square" rtlCol="0">
              <a:spAutoFit/>
            </a:bodyPr>
            <a:lstStyle/>
            <a:p>
              <a:pPr algn="ctr"/>
              <a:r>
                <a:rPr lang="en-US" sz="1600" dirty="0">
                  <a:latin typeface="Arial Nova Light" panose="020B0304020202020204" pitchFamily="34" charset="0"/>
                </a:rPr>
                <a:t>Distance to road (meters)</a:t>
              </a:r>
            </a:p>
          </p:txBody>
        </p:sp>
      </p:grpSp>
      <p:sp>
        <p:nvSpPr>
          <p:cNvPr id="131" name="Text Placeholder 6">
            <a:extLst>
              <a:ext uri="{FF2B5EF4-FFF2-40B4-BE49-F238E27FC236}">
                <a16:creationId xmlns:a16="http://schemas.microsoft.com/office/drawing/2014/main" id="{3345F994-7EE1-45A3-B38E-8EEE76E923BA}"/>
              </a:ext>
            </a:extLst>
          </p:cNvPr>
          <p:cNvSpPr txBox="1">
            <a:spLocks/>
          </p:cNvSpPr>
          <p:nvPr/>
        </p:nvSpPr>
        <p:spPr>
          <a:xfrm>
            <a:off x="29088231" y="15896772"/>
            <a:ext cx="13504221" cy="14630400"/>
          </a:xfrm>
          <a:prstGeom prst="rect">
            <a:avLst/>
          </a:prstGeom>
          <a:solidFill>
            <a:schemeClr val="accent6">
              <a:lumMod val="40000"/>
              <a:lumOff val="60000"/>
            </a:schemeClr>
          </a:solidFill>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1" dirty="0">
                <a:solidFill>
                  <a:schemeClr val="accent1">
                    <a:lumMod val="50000"/>
                  </a:schemeClr>
                </a:solidFill>
              </a:rPr>
              <a:t>Discussion</a:t>
            </a:r>
          </a:p>
          <a:p>
            <a:r>
              <a:rPr lang="en-US" sz="3800" u="sng" dirty="0"/>
              <a:t>Broad Scale Road Effect</a:t>
            </a:r>
          </a:p>
          <a:p>
            <a:pPr marL="342900" indent="-342900">
              <a:buFont typeface="Arial" panose="020B0604020202020204" pitchFamily="34" charset="0"/>
              <a:buChar char="•"/>
            </a:pPr>
            <a:r>
              <a:rPr lang="en-US" sz="3800" dirty="0"/>
              <a:t>No significant impact of roads detected at broad scale likely due to the abundance of contiguous habitat adjacent to roads. </a:t>
            </a:r>
          </a:p>
          <a:p>
            <a:pPr marL="342900" indent="-342900">
              <a:buFont typeface="Arial" panose="020B0604020202020204" pitchFamily="34" charset="0"/>
              <a:buChar char="•"/>
            </a:pPr>
            <a:r>
              <a:rPr lang="en-US" sz="3800" dirty="0"/>
              <a:t>Road interactions are rare events, only 18 total, so acute behavioral response to roads not captured at a broad scale</a:t>
            </a:r>
          </a:p>
          <a:p>
            <a:pPr marL="342900" indent="-342900">
              <a:buFont typeface="Arial" panose="020B0604020202020204" pitchFamily="34" charset="0"/>
              <a:buChar char="•"/>
            </a:pPr>
            <a:r>
              <a:rPr lang="en-US" sz="3800" dirty="0"/>
              <a:t>2 snakes crossed roads only during migration between foraging and overwintering sites </a:t>
            </a:r>
            <a:r>
              <a:rPr lang="en-US" sz="3800" dirty="0">
                <a:sym typeface="Wingdings" panose="05000000000000000000" pitchFamily="2" charset="2"/>
              </a:rPr>
              <a:t> strong site</a:t>
            </a:r>
            <a:r>
              <a:rPr lang="en-US" sz="3800" dirty="0"/>
              <a:t> fidelity might cause snakes to endure increased risks of roads to reach habitat used previously</a:t>
            </a:r>
          </a:p>
          <a:p>
            <a:r>
              <a:rPr lang="en-US" sz="3800" u="sng" dirty="0"/>
              <a:t>Fine Scale Road Effect</a:t>
            </a:r>
            <a:endParaRPr lang="en-US" sz="3800" dirty="0"/>
          </a:p>
          <a:p>
            <a:pPr marL="342900" indent="-342900">
              <a:buFont typeface="Arial" panose="020B0604020202020204" pitchFamily="34" charset="0"/>
              <a:buChar char="•"/>
            </a:pPr>
            <a:r>
              <a:rPr lang="en-US" sz="3800" dirty="0"/>
              <a:t>Snakes increase the time spent moving daily during road interactions, but this response is not detected spatially</a:t>
            </a:r>
          </a:p>
          <a:p>
            <a:pPr marL="342900" indent="-342900">
              <a:buFont typeface="Arial" panose="020B0604020202020204" pitchFamily="34" charset="0"/>
              <a:buChar char="•"/>
            </a:pPr>
            <a:r>
              <a:rPr lang="en-US" sz="3800" dirty="0"/>
              <a:t>Likely an avoidance/indecisiveness response rather than an attraction to the road supported by low number of road encounters</a:t>
            </a:r>
          </a:p>
          <a:p>
            <a:pPr marL="342900" indent="-342900">
              <a:buFont typeface="Arial" panose="020B0604020202020204" pitchFamily="34" charset="0"/>
              <a:buChar char="•"/>
            </a:pPr>
            <a:r>
              <a:rPr lang="en-US" sz="3800" dirty="0"/>
              <a:t>Increased temporal movement response when snakes encounter roads could have cascading negative impacts on fitness in populations with higher rates of road encounters</a:t>
            </a:r>
          </a:p>
          <a:p>
            <a:pPr marL="342900" indent="-342900">
              <a:buFont typeface="Arial" panose="020B0604020202020204" pitchFamily="34" charset="0"/>
              <a:buChar char="•"/>
            </a:pPr>
            <a:r>
              <a:rPr lang="en-US" sz="3800" dirty="0"/>
              <a:t>Accelerometry derived temporal movement metrics reveal variation in the movement response of timber rattlesnakes (</a:t>
            </a:r>
            <a:r>
              <a:rPr lang="en-US" sz="3800" i="1" dirty="0"/>
              <a:t>C. </a:t>
            </a:r>
            <a:r>
              <a:rPr lang="en-US" sz="3800" i="1" dirty="0" err="1"/>
              <a:t>horridus</a:t>
            </a:r>
            <a:r>
              <a:rPr lang="en-US" sz="3800" dirty="0"/>
              <a:t>) to roadways unlike the radio telemetry derived spatial data (Figure 3).</a:t>
            </a:r>
          </a:p>
        </p:txBody>
      </p:sp>
      <p:sp>
        <p:nvSpPr>
          <p:cNvPr id="132" name="Text Placeholder 6">
            <a:extLst>
              <a:ext uri="{FF2B5EF4-FFF2-40B4-BE49-F238E27FC236}">
                <a16:creationId xmlns:a16="http://schemas.microsoft.com/office/drawing/2014/main" id="{8201360E-C1A1-40F9-A86A-772BFAFD56B1}"/>
              </a:ext>
            </a:extLst>
          </p:cNvPr>
          <p:cNvSpPr txBox="1">
            <a:spLocks/>
          </p:cNvSpPr>
          <p:nvPr/>
        </p:nvSpPr>
        <p:spPr>
          <a:xfrm>
            <a:off x="29097441" y="3235607"/>
            <a:ext cx="13504221" cy="4114800"/>
          </a:xfrm>
          <a:prstGeom prst="rect">
            <a:avLst/>
          </a:prstGeom>
          <a:solidFill>
            <a:schemeClr val="accent6">
              <a:lumMod val="40000"/>
              <a:lumOff val="60000"/>
            </a:schemeClr>
          </a:solidFill>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Calibri" panose="020F0502020204030204" pitchFamily="34" charset="0"/>
                <a:ea typeface="+mn-ea"/>
                <a:cs typeface="Calibri" panose="020F0502020204030204" pitchFamily="34"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4000" b="1" dirty="0">
                <a:solidFill>
                  <a:schemeClr val="accent1">
                    <a:lumMod val="50000"/>
                  </a:schemeClr>
                </a:solidFill>
              </a:rPr>
              <a:t>Results cont.</a:t>
            </a:r>
          </a:p>
          <a:p>
            <a:r>
              <a:rPr lang="en-US" sz="3800" u="sng" dirty="0"/>
              <a:t>Fine Scale Road Effect</a:t>
            </a:r>
            <a:endParaRPr lang="en-US" sz="3800" dirty="0"/>
          </a:p>
          <a:p>
            <a:pPr marL="342900" indent="-342900">
              <a:buFont typeface="Arial" panose="020B0604020202020204" pitchFamily="34" charset="0"/>
              <a:buChar char="•"/>
            </a:pPr>
            <a:r>
              <a:rPr lang="en-US" sz="3800" dirty="0"/>
              <a:t>18 road interactions (16 crossing events, 2 instances of approaching and retreating) across 9 individuals</a:t>
            </a:r>
          </a:p>
          <a:p>
            <a:pPr marL="342900" indent="-342900">
              <a:buFont typeface="Arial" panose="020B0604020202020204" pitchFamily="34" charset="0"/>
              <a:buChar char="•"/>
            </a:pPr>
            <a:r>
              <a:rPr lang="en-US" sz="3800" dirty="0"/>
              <a:t>Snakes increase movement temporally (Mov24; </a:t>
            </a:r>
            <a:r>
              <a:rPr lang="en-US" sz="3800" i="1" dirty="0"/>
              <a:t>P </a:t>
            </a:r>
            <a:r>
              <a:rPr lang="en-US" sz="3800" dirty="0"/>
              <a:t>= 0.03) but not spatially (DPM; </a:t>
            </a:r>
            <a:r>
              <a:rPr lang="en-US" sz="3800" i="1" dirty="0"/>
              <a:t>P </a:t>
            </a:r>
            <a:r>
              <a:rPr lang="en-US" sz="3800" dirty="0"/>
              <a:t>= 0.07) when interacting with roads </a:t>
            </a:r>
          </a:p>
        </p:txBody>
      </p:sp>
      <p:sp>
        <p:nvSpPr>
          <p:cNvPr id="133" name="TextBox 132">
            <a:extLst>
              <a:ext uri="{FF2B5EF4-FFF2-40B4-BE49-F238E27FC236}">
                <a16:creationId xmlns:a16="http://schemas.microsoft.com/office/drawing/2014/main" id="{5F378640-E565-4551-9272-EC2DE215709A}"/>
              </a:ext>
            </a:extLst>
          </p:cNvPr>
          <p:cNvSpPr txBox="1"/>
          <p:nvPr/>
        </p:nvSpPr>
        <p:spPr>
          <a:xfrm>
            <a:off x="29088231" y="13848866"/>
            <a:ext cx="13521173" cy="2062103"/>
          </a:xfrm>
          <a:prstGeom prst="rect">
            <a:avLst/>
          </a:prstGeom>
          <a:solidFill>
            <a:schemeClr val="accent2">
              <a:lumMod val="20000"/>
              <a:lumOff val="80000"/>
            </a:schemeClr>
          </a:solidFill>
        </p:spPr>
        <p:txBody>
          <a:bodyPr wrap="square" rtlCol="0">
            <a:spAutoFit/>
          </a:bodyPr>
          <a:lstStyle/>
          <a:p>
            <a:r>
              <a:rPr lang="en-US" sz="3200" dirty="0"/>
              <a:t>Fig. 3. (A)</a:t>
            </a:r>
            <a:r>
              <a:rPr lang="en-US" sz="3200" b="1" dirty="0">
                <a:cs typeface="Arial" panose="020B0604020202020204" pitchFamily="34" charset="0"/>
              </a:rPr>
              <a:t>  </a:t>
            </a:r>
            <a:r>
              <a:rPr lang="en-US" sz="3200" dirty="0">
                <a:cs typeface="Arial" panose="020B0604020202020204" pitchFamily="34" charset="0"/>
              </a:rPr>
              <a:t>Mov24 (</a:t>
            </a:r>
            <a:r>
              <a:rPr lang="en-US" sz="3200" dirty="0" err="1">
                <a:cs typeface="Arial" panose="020B0604020202020204" pitchFamily="34" charset="0"/>
              </a:rPr>
              <a:t>hrs</a:t>
            </a:r>
            <a:r>
              <a:rPr lang="en-US" sz="3200" dirty="0">
                <a:cs typeface="Arial" panose="020B0604020202020204" pitchFamily="34" charset="0"/>
              </a:rPr>
              <a:t>/day; green bars) and distance to roads (meters; orange line) for female </a:t>
            </a:r>
            <a:r>
              <a:rPr lang="en-US" sz="3200" i="1" dirty="0">
                <a:cs typeface="Arial" panose="020B0604020202020204" pitchFamily="34" charset="0"/>
              </a:rPr>
              <a:t>C. </a:t>
            </a:r>
            <a:r>
              <a:rPr lang="en-US" sz="3200" i="1" dirty="0" err="1">
                <a:cs typeface="Arial" panose="020B0604020202020204" pitchFamily="34" charset="0"/>
              </a:rPr>
              <a:t>horridus</a:t>
            </a:r>
            <a:r>
              <a:rPr lang="en-US" sz="3200" dirty="0">
                <a:cs typeface="Arial" panose="020B0604020202020204" pitchFamily="34" charset="0"/>
              </a:rPr>
              <a:t>. (B)</a:t>
            </a:r>
            <a:r>
              <a:rPr lang="en-US" sz="3200" b="1" dirty="0">
                <a:cs typeface="Arial" panose="020B0604020202020204" pitchFamily="34" charset="0"/>
              </a:rPr>
              <a:t> </a:t>
            </a:r>
            <a:r>
              <a:rPr lang="en-US" sz="3200" dirty="0">
                <a:cs typeface="Arial" panose="020B0604020202020204" pitchFamily="34" charset="0"/>
              </a:rPr>
              <a:t>MPD (meters; blue bars) and distance to roads (meters; orange line) for female </a:t>
            </a:r>
            <a:r>
              <a:rPr lang="en-US" sz="3200" i="1" dirty="0">
                <a:cs typeface="Arial" panose="020B0604020202020204" pitchFamily="34" charset="0"/>
              </a:rPr>
              <a:t>C. </a:t>
            </a:r>
            <a:r>
              <a:rPr lang="en-US" sz="3200" i="1" dirty="0" err="1">
                <a:cs typeface="Arial" panose="020B0604020202020204" pitchFamily="34" charset="0"/>
              </a:rPr>
              <a:t>horridus</a:t>
            </a:r>
            <a:r>
              <a:rPr lang="en-US" sz="3200" dirty="0">
                <a:cs typeface="Arial" panose="020B0604020202020204" pitchFamily="34" charset="0"/>
              </a:rPr>
              <a:t>. Red shaded area identifies the time frame of a confirmed road interaction.</a:t>
            </a:r>
          </a:p>
        </p:txBody>
      </p:sp>
      <p:sp>
        <p:nvSpPr>
          <p:cNvPr id="134" name="TextBox 133">
            <a:extLst>
              <a:ext uri="{FF2B5EF4-FFF2-40B4-BE49-F238E27FC236}">
                <a16:creationId xmlns:a16="http://schemas.microsoft.com/office/drawing/2014/main" id="{CB5DAA7B-7371-4F9D-82DB-9DA39C05382B}"/>
              </a:ext>
            </a:extLst>
          </p:cNvPr>
          <p:cNvSpPr txBox="1"/>
          <p:nvPr/>
        </p:nvSpPr>
        <p:spPr>
          <a:xfrm>
            <a:off x="29087521" y="7451183"/>
            <a:ext cx="508383" cy="646331"/>
          </a:xfrm>
          <a:prstGeom prst="rect">
            <a:avLst/>
          </a:prstGeom>
          <a:solidFill>
            <a:schemeClr val="bg1"/>
          </a:solidFill>
        </p:spPr>
        <p:txBody>
          <a:bodyPr wrap="square" rtlCol="0">
            <a:spAutoFit/>
          </a:bodyPr>
          <a:lstStyle/>
          <a:p>
            <a:r>
              <a:rPr lang="en-US" sz="3600" b="1" dirty="0"/>
              <a:t>A</a:t>
            </a:r>
          </a:p>
        </p:txBody>
      </p:sp>
      <p:sp>
        <p:nvSpPr>
          <p:cNvPr id="135" name="TextBox 134">
            <a:extLst>
              <a:ext uri="{FF2B5EF4-FFF2-40B4-BE49-F238E27FC236}">
                <a16:creationId xmlns:a16="http://schemas.microsoft.com/office/drawing/2014/main" id="{33C6A90D-C82A-43C5-95AF-C4ED76E0E0AD}"/>
              </a:ext>
            </a:extLst>
          </p:cNvPr>
          <p:cNvSpPr txBox="1"/>
          <p:nvPr/>
        </p:nvSpPr>
        <p:spPr>
          <a:xfrm>
            <a:off x="29063707" y="10220956"/>
            <a:ext cx="508383" cy="646331"/>
          </a:xfrm>
          <a:prstGeom prst="rect">
            <a:avLst/>
          </a:prstGeom>
          <a:solidFill>
            <a:schemeClr val="bg1"/>
          </a:solidFill>
        </p:spPr>
        <p:txBody>
          <a:bodyPr wrap="square" rtlCol="0">
            <a:spAutoFit/>
          </a:bodyPr>
          <a:lstStyle/>
          <a:p>
            <a:r>
              <a:rPr lang="en-US" sz="3600" b="1" dirty="0"/>
              <a:t>B</a:t>
            </a:r>
          </a:p>
        </p:txBody>
      </p:sp>
    </p:spTree>
    <p:extLst>
      <p:ext uri="{BB962C8B-B14F-4D97-AF65-F5344CB8AC3E}">
        <p14:creationId xmlns:p14="http://schemas.microsoft.com/office/powerpoint/2010/main" val="2699530513"/>
      </p:ext>
    </p:extLst>
  </p:cSld>
  <p:clrMapOvr>
    <a:masterClrMapping/>
  </p:clrMapOvr>
</p:sld>
</file>

<file path=ppt/theme/theme1.xml><?xml version="1.0" encoding="utf-8"?>
<a:theme xmlns:a="http://schemas.openxmlformats.org/drawingml/2006/main" name="36x48-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4367</TotalTime>
  <Words>1035</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Arial Nova Light</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Dr. Mela</cp:lastModifiedBy>
  <cp:revision>196</cp:revision>
  <dcterms:created xsi:type="dcterms:W3CDTF">2012-02-03T19:11:35Z</dcterms:created>
  <dcterms:modified xsi:type="dcterms:W3CDTF">2023-03-07T16:14:25Z</dcterms:modified>
  <cp:category>Research poster templates</cp:category>
</cp:coreProperties>
</file>