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58" r:id="rId2"/>
    <p:sldMasterId id="2147483668" r:id="rId3"/>
    <p:sldMasterId id="2147483678" r:id="rId4"/>
  </p:sldMasterIdLst>
  <p:notesMasterIdLst>
    <p:notesMasterId r:id="rId37"/>
  </p:notesMasterIdLst>
  <p:sldIdLst>
    <p:sldId id="260" r:id="rId5"/>
    <p:sldId id="257" r:id="rId6"/>
    <p:sldId id="261" r:id="rId7"/>
    <p:sldId id="262" r:id="rId8"/>
    <p:sldId id="263" r:id="rId9"/>
    <p:sldId id="282" r:id="rId10"/>
    <p:sldId id="289" r:id="rId11"/>
    <p:sldId id="265" r:id="rId12"/>
    <p:sldId id="266" r:id="rId13"/>
    <p:sldId id="267" r:id="rId14"/>
    <p:sldId id="291"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3" r:id="rId30"/>
    <p:sldId id="284" r:id="rId31"/>
    <p:sldId id="285" r:id="rId32"/>
    <p:sldId id="286" r:id="rId33"/>
    <p:sldId id="287" r:id="rId34"/>
    <p:sldId id="288" r:id="rId35"/>
    <p:sldId id="290"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2257"/>
    <a:srgbClr val="CBC4BC"/>
    <a:srgbClr val="C05131"/>
    <a:srgbClr val="F0B323"/>
    <a:srgbClr val="092C74"/>
    <a:srgbClr val="9CDBD9"/>
    <a:srgbClr val="006F44"/>
    <a:srgbClr val="67696E"/>
    <a:srgbClr val="74045F"/>
    <a:srgbClr val="053E8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6" autoAdjust="0"/>
    <p:restoredTop sz="94626"/>
  </p:normalViewPr>
  <p:slideViewPr>
    <p:cSldViewPr snapToGrid="0" snapToObjects="1">
      <p:cViewPr varScale="1">
        <p:scale>
          <a:sx n="115" d="100"/>
          <a:sy n="115" d="100"/>
        </p:scale>
        <p:origin x="147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B59C7B-24B4-AE4D-98F2-B7F34037632F}" type="datetimeFigureOut">
              <a:rPr lang="en-US" smtClean="0"/>
              <a:t>1/27/2021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168CB6-DC7A-D24E-83FF-2A4E69D6B42C}" type="slidenum">
              <a:rPr lang="en-US" smtClean="0"/>
              <a:t>‹#›</a:t>
            </a:fld>
            <a:endParaRPr lang="en-US" dirty="0"/>
          </a:p>
        </p:txBody>
      </p:sp>
    </p:spTree>
    <p:extLst>
      <p:ext uri="{BB962C8B-B14F-4D97-AF65-F5344CB8AC3E}">
        <p14:creationId xmlns:p14="http://schemas.microsoft.com/office/powerpoint/2010/main" val="1058189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68CB6-DC7A-D24E-83FF-2A4E69D6B42C}" type="slidenum">
              <a:rPr lang="en-US" smtClean="0"/>
              <a:t>2</a:t>
            </a:fld>
            <a:endParaRPr lang="en-US" dirty="0"/>
          </a:p>
        </p:txBody>
      </p:sp>
    </p:spTree>
    <p:extLst>
      <p:ext uri="{BB962C8B-B14F-4D97-AF65-F5344CB8AC3E}">
        <p14:creationId xmlns:p14="http://schemas.microsoft.com/office/powerpoint/2010/main" val="1826267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cap="all" baseline="0"/>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Date Placeholder 7"/>
          <p:cNvSpPr>
            <a:spLocks noGrp="1"/>
          </p:cNvSpPr>
          <p:nvPr>
            <p:ph type="dt" sz="half" idx="10"/>
          </p:nvPr>
        </p:nvSpPr>
        <p:spPr/>
        <p:txBody>
          <a:bodyPr/>
          <a:lstStyle/>
          <a:p>
            <a:fld id="{C5FA005A-5942-B542-B065-9A4B829EAD7C}" type="datetime1">
              <a:rPr lang="en-US" smtClean="0"/>
              <a:t>1/27/2021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F26FFF8B-E00D-EF41-BBDF-FB5CDF328CDE}" type="slidenum">
              <a:rPr lang="en-US" smtClean="0"/>
              <a:pPr/>
              <a:t>‹#›</a:t>
            </a:fld>
            <a:endParaRPr lang="en-US" dirty="0"/>
          </a:p>
        </p:txBody>
      </p:sp>
    </p:spTree>
    <p:extLst>
      <p:ext uri="{BB962C8B-B14F-4D97-AF65-F5344CB8AC3E}">
        <p14:creationId xmlns:p14="http://schemas.microsoft.com/office/powerpoint/2010/main" val="2229956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3200" strike="noStrike" cap="all" baseline="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8B4206D7-53ED-AA4B-BA0B-60EEED6CEDF2}" type="datetime1">
              <a:rPr lang="en-US" smtClean="0"/>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6FFF8B-E00D-EF41-BBDF-FB5CDF328CDE}" type="slidenum">
              <a:rPr lang="en-US" smtClean="0"/>
              <a:t>‹#›</a:t>
            </a:fld>
            <a:endParaRPr lang="en-US" dirty="0"/>
          </a:p>
        </p:txBody>
      </p:sp>
    </p:spTree>
    <p:extLst>
      <p:ext uri="{BB962C8B-B14F-4D97-AF65-F5344CB8AC3E}">
        <p14:creationId xmlns:p14="http://schemas.microsoft.com/office/powerpoint/2010/main" val="1538791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76B58D-F839-FC45-AEA5-4DBEB688B5EC}" type="datetime1">
              <a:rPr lang="en-US" smtClean="0"/>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6FFF8B-E00D-EF41-BBDF-FB5CDF328CDE}" type="slidenum">
              <a:rPr lang="en-US" smtClean="0"/>
              <a:t>‹#›</a:t>
            </a:fld>
            <a:endParaRPr lang="en-US" dirty="0"/>
          </a:p>
        </p:txBody>
      </p:sp>
    </p:spTree>
    <p:extLst>
      <p:ext uri="{BB962C8B-B14F-4D97-AF65-F5344CB8AC3E}">
        <p14:creationId xmlns:p14="http://schemas.microsoft.com/office/powerpoint/2010/main" val="3266083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9382" y="3699905"/>
            <a:ext cx="7401206" cy="1020014"/>
          </a:xfrm>
        </p:spPr>
        <p:txBody>
          <a:bodyPr anchor="t"/>
          <a:lstStyle>
            <a:lvl1pPr algn="l">
              <a:defRPr sz="3200" baseline="0"/>
            </a:lvl1pPr>
          </a:lstStyle>
          <a:p>
            <a:r>
              <a:rPr lang="en-US" dirty="0"/>
              <a:t>Click to edit Master title style</a:t>
            </a:r>
          </a:p>
        </p:txBody>
      </p:sp>
      <p:sp>
        <p:nvSpPr>
          <p:cNvPr id="3" name="Text Placeholder 2"/>
          <p:cNvSpPr>
            <a:spLocks noGrp="1"/>
          </p:cNvSpPr>
          <p:nvPr>
            <p:ph type="body" idx="1"/>
          </p:nvPr>
        </p:nvSpPr>
        <p:spPr>
          <a:xfrm>
            <a:off x="1109382" y="2115205"/>
            <a:ext cx="7401206" cy="1500187"/>
          </a:xfrm>
        </p:spPr>
        <p:txBody>
          <a:bodyPr anchor="b"/>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72720938-ADE2-E24B-8180-2D09C0C00CDC}" type="datetime1">
              <a:rPr lang="en-US" smtClean="0"/>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6FFF8B-E00D-EF41-BBDF-FB5CDF328CDE}" type="slidenum">
              <a:rPr lang="en-US" smtClean="0"/>
              <a:t>‹#›</a:t>
            </a:fld>
            <a:endParaRPr lang="en-US" dirty="0"/>
          </a:p>
        </p:txBody>
      </p:sp>
    </p:spTree>
    <p:extLst>
      <p:ext uri="{BB962C8B-B14F-4D97-AF65-F5344CB8AC3E}">
        <p14:creationId xmlns:p14="http://schemas.microsoft.com/office/powerpoint/2010/main" val="3376140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A44807C-45A9-294F-B232-568EFE83E453}" type="datetime1">
              <a:rPr lang="en-US" smtClean="0"/>
              <a:t>1/27/2021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6FFF8B-E00D-EF41-BBDF-FB5CDF328CDE}" type="slidenum">
              <a:rPr lang="en-US" smtClean="0"/>
              <a:t>‹#›</a:t>
            </a:fld>
            <a:endParaRPr lang="en-US" dirty="0"/>
          </a:p>
        </p:txBody>
      </p:sp>
    </p:spTree>
    <p:extLst>
      <p:ext uri="{BB962C8B-B14F-4D97-AF65-F5344CB8AC3E}">
        <p14:creationId xmlns:p14="http://schemas.microsoft.com/office/powerpoint/2010/main" val="6269883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solidFill>
                  <a:srgbClr val="FF7D1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solidFill>
                  <a:srgbClr val="FF7D1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A911C9B-36A1-BD42-A1DC-E1716A43F651}" type="datetime1">
              <a:rPr lang="en-US" smtClean="0"/>
              <a:t>1/27/2021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26FFF8B-E00D-EF41-BBDF-FB5CDF328CDE}" type="slidenum">
              <a:rPr lang="en-US" smtClean="0"/>
              <a:t>‹#›</a:t>
            </a:fld>
            <a:endParaRPr lang="en-US" dirty="0"/>
          </a:p>
        </p:txBody>
      </p:sp>
    </p:spTree>
    <p:extLst>
      <p:ext uri="{BB962C8B-B14F-4D97-AF65-F5344CB8AC3E}">
        <p14:creationId xmlns:p14="http://schemas.microsoft.com/office/powerpoint/2010/main" val="908585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B319FE1-5DA8-1743-8C0E-39802C16E1FF}" type="datetime1">
              <a:rPr lang="en-US" smtClean="0"/>
              <a:t>1/27/2021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26FFF8B-E00D-EF41-BBDF-FB5CDF328CDE}" type="slidenum">
              <a:rPr lang="en-US" smtClean="0"/>
              <a:t>‹#›</a:t>
            </a:fld>
            <a:endParaRPr lang="en-US" dirty="0"/>
          </a:p>
        </p:txBody>
      </p:sp>
    </p:spTree>
    <p:extLst>
      <p:ext uri="{BB962C8B-B14F-4D97-AF65-F5344CB8AC3E}">
        <p14:creationId xmlns:p14="http://schemas.microsoft.com/office/powerpoint/2010/main" val="1993818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5ACEF9-34D0-2E45-9CC6-03E74F73C023}" type="datetime1">
              <a:rPr lang="en-US" smtClean="0"/>
              <a:t>1/27/2021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26FFF8B-E00D-EF41-BBDF-FB5CDF328CDE}" type="slidenum">
              <a:rPr lang="en-US" smtClean="0"/>
              <a:t>‹#›</a:t>
            </a:fld>
            <a:endParaRPr lang="en-US" dirty="0"/>
          </a:p>
        </p:txBody>
      </p:sp>
    </p:spTree>
    <p:extLst>
      <p:ext uri="{BB962C8B-B14F-4D97-AF65-F5344CB8AC3E}">
        <p14:creationId xmlns:p14="http://schemas.microsoft.com/office/powerpoint/2010/main" val="9368518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987425"/>
            <a:ext cx="2949575" cy="1255728"/>
          </a:xfrm>
        </p:spPr>
        <p:txBody>
          <a:bodyPr anchor="b">
            <a:spAutoFit/>
          </a:bodyPr>
          <a:lstStyle>
            <a:lvl1pPr>
              <a:defRPr sz="2800" baseline="0"/>
            </a:lvl1pPr>
          </a:lstStyle>
          <a:p>
            <a:r>
              <a:rPr lang="en-US" dirty="0"/>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623930"/>
            <a:ext cx="2949575" cy="32371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2B12098-0313-064F-B740-B95CCC08331D}" type="datetime1">
              <a:rPr lang="en-US" smtClean="0"/>
              <a:t>1/27/2021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6FFF8B-E00D-EF41-BBDF-FB5CDF328CDE}" type="slidenum">
              <a:rPr lang="en-US" smtClean="0"/>
              <a:t>‹#›</a:t>
            </a:fld>
            <a:endParaRPr lang="en-US" dirty="0"/>
          </a:p>
        </p:txBody>
      </p:sp>
    </p:spTree>
    <p:extLst>
      <p:ext uri="{BB962C8B-B14F-4D97-AF65-F5344CB8AC3E}">
        <p14:creationId xmlns:p14="http://schemas.microsoft.com/office/powerpoint/2010/main" val="3193633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5" name="Date Placeholder 4"/>
          <p:cNvSpPr>
            <a:spLocks noGrp="1"/>
          </p:cNvSpPr>
          <p:nvPr>
            <p:ph type="dt" sz="half" idx="10"/>
          </p:nvPr>
        </p:nvSpPr>
        <p:spPr/>
        <p:txBody>
          <a:bodyPr/>
          <a:lstStyle/>
          <a:p>
            <a:fld id="{3D570BA4-4DE6-A44B-813D-D5A04E9ED81D}" type="datetime1">
              <a:rPr lang="en-US" smtClean="0"/>
              <a:t>1/27/2021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6FFF8B-E00D-EF41-BBDF-FB5CDF328CDE}" type="slidenum">
              <a:rPr lang="en-US" smtClean="0"/>
              <a:t>‹#›</a:t>
            </a:fld>
            <a:endParaRPr lang="en-US" dirty="0"/>
          </a:p>
        </p:txBody>
      </p:sp>
      <p:sp>
        <p:nvSpPr>
          <p:cNvPr id="10" name="Title 1"/>
          <p:cNvSpPr>
            <a:spLocks noGrp="1"/>
          </p:cNvSpPr>
          <p:nvPr>
            <p:ph type="title"/>
          </p:nvPr>
        </p:nvSpPr>
        <p:spPr>
          <a:xfrm>
            <a:off x="630238" y="987425"/>
            <a:ext cx="2949575" cy="1255728"/>
          </a:xfrm>
        </p:spPr>
        <p:txBody>
          <a:bodyPr anchor="b">
            <a:spAutoFit/>
          </a:bodyPr>
          <a:lstStyle>
            <a:lvl1pPr>
              <a:defRPr sz="2800" baseline="0"/>
            </a:lvl1pPr>
          </a:lstStyle>
          <a:p>
            <a:r>
              <a:rPr lang="en-US" dirty="0"/>
              <a:t>Click to edit Master title style</a:t>
            </a:r>
          </a:p>
        </p:txBody>
      </p:sp>
      <p:sp>
        <p:nvSpPr>
          <p:cNvPr id="11" name="Text Placeholder 3"/>
          <p:cNvSpPr>
            <a:spLocks noGrp="1"/>
          </p:cNvSpPr>
          <p:nvPr>
            <p:ph type="body" sz="half" idx="2"/>
          </p:nvPr>
        </p:nvSpPr>
        <p:spPr>
          <a:xfrm>
            <a:off x="630238" y="2623930"/>
            <a:ext cx="2949575" cy="32371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9777021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86050" y="1122363"/>
            <a:ext cx="5314950" cy="2387600"/>
          </a:xfrm>
        </p:spPr>
        <p:txBody>
          <a:bodyPr anchor="b"/>
          <a:lstStyle>
            <a:lvl1pPr algn="ctr">
              <a:defRPr sz="3200" strike="noStrike" cap="all" baseline="0"/>
            </a:lvl1pPr>
          </a:lstStyle>
          <a:p>
            <a:r>
              <a:rPr lang="en-US" dirty="0"/>
              <a:t>Click to edit Master title style</a:t>
            </a:r>
          </a:p>
        </p:txBody>
      </p:sp>
      <p:sp>
        <p:nvSpPr>
          <p:cNvPr id="3" name="Subtitle 2"/>
          <p:cNvSpPr>
            <a:spLocks noGrp="1"/>
          </p:cNvSpPr>
          <p:nvPr>
            <p:ph type="subTitle" idx="1"/>
          </p:nvPr>
        </p:nvSpPr>
        <p:spPr>
          <a:xfrm>
            <a:off x="2686050" y="3602038"/>
            <a:ext cx="531495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6EE357B7-13E5-8745-A31C-423A878CEECA}" type="datetime1">
              <a:rPr lang="en-US" smtClean="0"/>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6FFF8B-E00D-EF41-BBDF-FB5CDF328CDE}"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F6B433AF-0C4B-DB4F-A631-C7D6C718B68F}" type="datetime1">
              <a:rPr lang="en-US" smtClean="0"/>
              <a:t>1/27/2021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26FFF8B-E00D-EF41-BBDF-FB5CDF328CDE}" type="slidenum">
              <a:rPr lang="en-US" smtClean="0"/>
              <a:pPr/>
              <a:t>‹#›</a:t>
            </a:fld>
            <a:endParaRPr lang="en-US" dirty="0"/>
          </a:p>
        </p:txBody>
      </p:sp>
    </p:spTree>
    <p:extLst>
      <p:ext uri="{BB962C8B-B14F-4D97-AF65-F5344CB8AC3E}">
        <p14:creationId xmlns:p14="http://schemas.microsoft.com/office/powerpoint/2010/main" val="916985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61A6DD-B571-4B46-BBE8-118E3FA76827}" type="datetime1">
              <a:rPr lang="en-US" smtClean="0"/>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6FFF8B-E00D-EF41-BBDF-FB5CDF328CDE}" type="slidenum">
              <a:rPr lang="en-US" smtClean="0"/>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86050" y="4661368"/>
            <a:ext cx="5824538" cy="1416704"/>
          </a:xfrm>
        </p:spPr>
        <p:txBody>
          <a:bodyPr anchor="t"/>
          <a:lstStyle>
            <a:lvl1pPr algn="l">
              <a:defRPr sz="3200" baseline="0"/>
            </a:lvl1pPr>
          </a:lstStyle>
          <a:p>
            <a:r>
              <a:rPr lang="en-US" dirty="0"/>
              <a:t>Click to edit Master title style</a:t>
            </a:r>
          </a:p>
        </p:txBody>
      </p:sp>
      <p:sp>
        <p:nvSpPr>
          <p:cNvPr id="3" name="Text Placeholder 2"/>
          <p:cNvSpPr>
            <a:spLocks noGrp="1"/>
          </p:cNvSpPr>
          <p:nvPr>
            <p:ph type="body" idx="1"/>
          </p:nvPr>
        </p:nvSpPr>
        <p:spPr>
          <a:xfrm>
            <a:off x="2686050" y="3062288"/>
            <a:ext cx="5824538" cy="1500187"/>
          </a:xfrm>
        </p:spPr>
        <p:txBody>
          <a:bodyPr anchor="b"/>
          <a:lstStyle>
            <a:lvl1pPr marL="0" indent="0" algn="l">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336DB805-4478-5B42-8E23-825EC59F312D}" type="datetime1">
              <a:rPr lang="en-US" smtClean="0"/>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6FFF8B-E00D-EF41-BBDF-FB5CDF328CDE}" type="slidenum">
              <a:rPr lang="en-US" smtClean="0"/>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686050" y="1825625"/>
            <a:ext cx="2743200" cy="4351338"/>
          </a:xfrm>
        </p:spPr>
        <p:txBody>
          <a:body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715000" y="1825625"/>
            <a:ext cx="28003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E31749F-4ED2-0F42-AE35-591DDC6ED2BC}" type="datetime1">
              <a:rPr lang="en-US" smtClean="0"/>
              <a:t>1/27/2021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6FFF8B-E00D-EF41-BBDF-FB5CDF328CDE}" type="slidenum">
              <a:rPr lang="en-US" smtClean="0"/>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86050" y="365125"/>
            <a:ext cx="5830888" cy="1325563"/>
          </a:xfrm>
        </p:spPr>
        <p:txBody>
          <a:bodyPr/>
          <a:lstStyle/>
          <a:p>
            <a:r>
              <a:rPr lang="en-US"/>
              <a:t>Click to edit Master title style</a:t>
            </a:r>
          </a:p>
        </p:txBody>
      </p:sp>
      <p:sp>
        <p:nvSpPr>
          <p:cNvPr id="3" name="Text Placeholder 2"/>
          <p:cNvSpPr>
            <a:spLocks noGrp="1"/>
          </p:cNvSpPr>
          <p:nvPr>
            <p:ph type="body" idx="1"/>
          </p:nvPr>
        </p:nvSpPr>
        <p:spPr>
          <a:xfrm>
            <a:off x="2686050" y="1681163"/>
            <a:ext cx="2743200" cy="823912"/>
          </a:xfrm>
        </p:spPr>
        <p:txBody>
          <a:bodyPr anchor="b"/>
          <a:lstStyle>
            <a:lvl1pPr marL="0" indent="0">
              <a:buNone/>
              <a:defRPr sz="2400" b="1">
                <a:solidFill>
                  <a:srgbClr val="FF7D1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2686050" y="2505075"/>
            <a:ext cx="27432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85183" y="1690688"/>
            <a:ext cx="2830167" cy="823912"/>
          </a:xfrm>
        </p:spPr>
        <p:txBody>
          <a:bodyPr anchor="b"/>
          <a:lstStyle>
            <a:lvl1pPr marL="0" indent="0">
              <a:buNone/>
              <a:defRPr sz="2400" b="1">
                <a:solidFill>
                  <a:srgbClr val="FF7D1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685183" y="2514600"/>
            <a:ext cx="283016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6E25B9C-078F-684F-8E3D-AC71C67C113A}" type="datetime1">
              <a:rPr lang="en-US" smtClean="0"/>
              <a:t>1/27/2021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26FFF8B-E00D-EF41-BBDF-FB5CDF328CDE}" type="slidenum">
              <a:rPr lang="en-US" smtClean="0"/>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4809E96-A90A-2A4F-8C83-406A956E075E}" type="datetime1">
              <a:rPr lang="en-US" smtClean="0"/>
              <a:t>1/27/2021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26FFF8B-E00D-EF41-BBDF-FB5CDF328CDE}" type="slidenum">
              <a:rPr lang="en-US" smtClean="0"/>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2C2FFB-6B89-FE43-A0A7-AABF709E2955}" type="datetime1">
              <a:rPr lang="en-US" smtClean="0"/>
              <a:t>1/27/2021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26FFF8B-E00D-EF41-BBDF-FB5CDF328CDE}" type="slidenum">
              <a:rPr lang="en-US" smtClean="0"/>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86051" y="599626"/>
            <a:ext cx="2743200" cy="1643527"/>
          </a:xfrm>
        </p:spPr>
        <p:txBody>
          <a:bodyPr wrap="square" anchor="b">
            <a:spAutoFit/>
          </a:bodyPr>
          <a:lstStyle>
            <a:lvl1pPr>
              <a:defRPr sz="2800" baseline="0"/>
            </a:lvl1pPr>
          </a:lstStyle>
          <a:p>
            <a:r>
              <a:rPr lang="en-US" dirty="0"/>
              <a:t>Click to edit Master title style</a:t>
            </a:r>
          </a:p>
        </p:txBody>
      </p:sp>
      <p:sp>
        <p:nvSpPr>
          <p:cNvPr id="3" name="Content Placeholder 2"/>
          <p:cNvSpPr>
            <a:spLocks noGrp="1"/>
          </p:cNvSpPr>
          <p:nvPr>
            <p:ph idx="1"/>
          </p:nvPr>
        </p:nvSpPr>
        <p:spPr>
          <a:xfrm>
            <a:off x="5600700" y="599627"/>
            <a:ext cx="2914650" cy="52614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686051" y="2623930"/>
            <a:ext cx="2743200" cy="32371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1B18721-40A2-3048-9CA2-9FEE608E9F9F}" type="datetime1">
              <a:rPr lang="en-US" smtClean="0"/>
              <a:t>1/27/2021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6FFF8B-E00D-EF41-BBDF-FB5CDF328CDE}" type="slidenum">
              <a:rPr lang="en-US" smtClean="0"/>
              <a:t>‹#›</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600700" y="599627"/>
            <a:ext cx="2914650" cy="526142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5" name="Date Placeholder 4"/>
          <p:cNvSpPr>
            <a:spLocks noGrp="1"/>
          </p:cNvSpPr>
          <p:nvPr>
            <p:ph type="dt" sz="half" idx="10"/>
          </p:nvPr>
        </p:nvSpPr>
        <p:spPr/>
        <p:txBody>
          <a:bodyPr/>
          <a:lstStyle/>
          <a:p>
            <a:fld id="{1C40105F-4F85-1246-978E-1232A37DAA91}" type="datetime1">
              <a:rPr lang="en-US" smtClean="0"/>
              <a:t>1/27/2021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6FFF8B-E00D-EF41-BBDF-FB5CDF328CDE}" type="slidenum">
              <a:rPr lang="en-US" smtClean="0"/>
              <a:t>‹#›</a:t>
            </a:fld>
            <a:endParaRPr lang="en-US" dirty="0"/>
          </a:p>
        </p:txBody>
      </p:sp>
      <p:sp>
        <p:nvSpPr>
          <p:cNvPr id="10" name="Title 1"/>
          <p:cNvSpPr>
            <a:spLocks noGrp="1"/>
          </p:cNvSpPr>
          <p:nvPr>
            <p:ph type="title"/>
          </p:nvPr>
        </p:nvSpPr>
        <p:spPr>
          <a:xfrm>
            <a:off x="2686051" y="599626"/>
            <a:ext cx="2743200" cy="1643527"/>
          </a:xfrm>
        </p:spPr>
        <p:txBody>
          <a:bodyPr wrap="square" anchor="b">
            <a:spAutoFit/>
          </a:bodyPr>
          <a:lstStyle>
            <a:lvl1pPr>
              <a:defRPr sz="2800" baseline="0"/>
            </a:lvl1pPr>
          </a:lstStyle>
          <a:p>
            <a:r>
              <a:rPr lang="en-US" dirty="0"/>
              <a:t>Click to edit Master title style</a:t>
            </a:r>
          </a:p>
        </p:txBody>
      </p:sp>
      <p:sp>
        <p:nvSpPr>
          <p:cNvPr id="11" name="Text Placeholder 3"/>
          <p:cNvSpPr>
            <a:spLocks noGrp="1"/>
          </p:cNvSpPr>
          <p:nvPr>
            <p:ph type="body" sz="half" idx="2"/>
          </p:nvPr>
        </p:nvSpPr>
        <p:spPr>
          <a:xfrm>
            <a:off x="2686051" y="2623930"/>
            <a:ext cx="2743200" cy="32371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9137" y="1122363"/>
            <a:ext cx="7966213" cy="2387600"/>
          </a:xfrm>
        </p:spPr>
        <p:txBody>
          <a:bodyPr anchor="b"/>
          <a:lstStyle>
            <a:lvl1pPr algn="ctr">
              <a:defRPr sz="3200" strike="noStrike" cap="all" baseline="0"/>
            </a:lvl1pPr>
          </a:lstStyle>
          <a:p>
            <a:r>
              <a:rPr lang="en-US" dirty="0"/>
              <a:t>Click to edit Master title style</a:t>
            </a:r>
          </a:p>
        </p:txBody>
      </p:sp>
      <p:sp>
        <p:nvSpPr>
          <p:cNvPr id="3" name="Subtitle 2"/>
          <p:cNvSpPr>
            <a:spLocks noGrp="1"/>
          </p:cNvSpPr>
          <p:nvPr>
            <p:ph type="subTitle" idx="1"/>
          </p:nvPr>
        </p:nvSpPr>
        <p:spPr>
          <a:xfrm>
            <a:off x="549137" y="3602038"/>
            <a:ext cx="7966213"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DF39AB7F-6660-AE48-8264-DD4C0992BF8B}" type="datetime1">
              <a:rPr lang="en-US" smtClean="0"/>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6FFF8B-E00D-EF41-BBDF-FB5CDF328CDE}" type="slidenum">
              <a:rPr lang="en-US" smtClean="0"/>
              <a:t>‹#›</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5B9B26-7438-0944-B420-1E62E1DA8328}" type="datetime1">
              <a:rPr lang="en-US" smtClean="0"/>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6FFF8B-E00D-EF41-BBDF-FB5CDF328CDE}"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baseline="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Date Placeholder 6"/>
          <p:cNvSpPr>
            <a:spLocks noGrp="1"/>
          </p:cNvSpPr>
          <p:nvPr>
            <p:ph type="dt" sz="half" idx="10"/>
          </p:nvPr>
        </p:nvSpPr>
        <p:spPr/>
        <p:txBody>
          <a:bodyPr/>
          <a:lstStyle/>
          <a:p>
            <a:fld id="{60996ABB-F0BF-1647-A98F-1CB4D07475C1}" type="datetime1">
              <a:rPr lang="en-US" smtClean="0"/>
              <a:t>1/27/2021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26FFF8B-E00D-EF41-BBDF-FB5CDF328CDE}" type="slidenum">
              <a:rPr lang="en-US" smtClean="0"/>
              <a:pPr/>
              <a:t>‹#›</a:t>
            </a:fld>
            <a:endParaRPr lang="en-US" dirty="0"/>
          </a:p>
        </p:txBody>
      </p:sp>
    </p:spTree>
    <p:extLst>
      <p:ext uri="{BB962C8B-B14F-4D97-AF65-F5344CB8AC3E}">
        <p14:creationId xmlns:p14="http://schemas.microsoft.com/office/powerpoint/2010/main" val="17434511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364876" y="4654645"/>
            <a:ext cx="7145712" cy="1490662"/>
          </a:xfrm>
        </p:spPr>
        <p:txBody>
          <a:bodyPr anchor="t"/>
          <a:lstStyle>
            <a:lvl1pPr algn="l" fontAlgn="t">
              <a:defRPr sz="3200" baseline="0"/>
            </a:lvl1pPr>
          </a:lstStyle>
          <a:p>
            <a:r>
              <a:rPr lang="en-US" dirty="0"/>
              <a:t>Click to edit Master title style</a:t>
            </a:r>
          </a:p>
        </p:txBody>
      </p:sp>
      <p:sp>
        <p:nvSpPr>
          <p:cNvPr id="3" name="Text Placeholder 2"/>
          <p:cNvSpPr>
            <a:spLocks noGrp="1"/>
          </p:cNvSpPr>
          <p:nvPr>
            <p:ph type="body" idx="1"/>
          </p:nvPr>
        </p:nvSpPr>
        <p:spPr>
          <a:xfrm>
            <a:off x="1364876" y="3062288"/>
            <a:ext cx="7145712" cy="1500187"/>
          </a:xfrm>
        </p:spPr>
        <p:txBody>
          <a:bodyPr anchor="b"/>
          <a:lstStyle>
            <a:lvl1pPr marL="0" indent="0" algn="l" fontAlgn="b">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DB7B7F02-AEB7-964D-852D-43DADCBA8545}" type="datetime1">
              <a:rPr lang="en-US" smtClean="0"/>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6FFF8B-E00D-EF41-BBDF-FB5CDF328CDE}" type="slidenum">
              <a:rPr lang="en-US" smtClean="0"/>
              <a:t>‹#›</a:t>
            </a:fld>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549137" y="2179075"/>
            <a:ext cx="3903593" cy="3997888"/>
          </a:xfrm>
        </p:spPr>
        <p:txBody>
          <a:body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91270" y="2179075"/>
            <a:ext cx="3824080" cy="39978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A168D5-0FBC-2241-9D1B-40304A97C4A3}" type="datetime1">
              <a:rPr lang="en-US" smtClean="0"/>
              <a:t>1/27/2021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6FFF8B-E00D-EF41-BBDF-FB5CDF328CDE}" type="slidenum">
              <a:rPr lang="en-US" smtClean="0"/>
              <a:t>‹#›</a:t>
            </a:fld>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49137" y="2186183"/>
            <a:ext cx="3903593" cy="706939"/>
          </a:xfrm>
        </p:spPr>
        <p:txBody>
          <a:bodyPr anchor="b"/>
          <a:lstStyle>
            <a:lvl1pPr marL="0" indent="0">
              <a:buNone/>
              <a:defRPr sz="2400" b="1">
                <a:solidFill>
                  <a:srgbClr val="FF7D1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49137" y="2971799"/>
            <a:ext cx="3903593" cy="3297375"/>
          </a:xfrm>
        </p:spPr>
        <p:txBody>
          <a:body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91271" y="2195710"/>
            <a:ext cx="3824080" cy="697412"/>
          </a:xfrm>
        </p:spPr>
        <p:txBody>
          <a:bodyPr anchor="b"/>
          <a:lstStyle>
            <a:lvl1pPr marL="0" indent="0">
              <a:buNone/>
              <a:defRPr sz="2400" b="1">
                <a:solidFill>
                  <a:srgbClr val="FF7D1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91271" y="2971798"/>
            <a:ext cx="3824079" cy="33069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F0735F2-A183-E947-A348-CD6F0562019F}" type="datetime1">
              <a:rPr lang="en-US" smtClean="0"/>
              <a:t>1/27/2021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26FFF8B-E00D-EF41-BBDF-FB5CDF328CDE}" type="slidenum">
              <a:rPr lang="en-US" smtClean="0"/>
              <a:t>‹#›</a:t>
            </a:fld>
            <a:endParaRPr lang="en-US" dirty="0"/>
          </a:p>
        </p:txBody>
      </p:sp>
      <p:sp>
        <p:nvSpPr>
          <p:cNvPr id="10" name="Title Placeholder 1"/>
          <p:cNvSpPr>
            <a:spLocks noGrp="1"/>
          </p:cNvSpPr>
          <p:nvPr>
            <p:ph type="title"/>
          </p:nvPr>
        </p:nvSpPr>
        <p:spPr>
          <a:xfrm>
            <a:off x="549137" y="973999"/>
            <a:ext cx="7966213" cy="1089529"/>
          </a:xfrm>
          <a:prstGeom prst="rect">
            <a:avLst/>
          </a:prstGeom>
        </p:spPr>
        <p:txBody>
          <a:bodyPr vert="horz" lIns="91440" tIns="45720" rIns="91440" bIns="45720" rtlCol="0" anchor="t" anchorCtr="0">
            <a:noAutofit/>
          </a:bodyPr>
          <a:lstStyle/>
          <a:p>
            <a:r>
              <a:rPr lang="en-US" dirty="0"/>
              <a:t>Click to edit Master title style</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B665D48-56A4-5441-8014-29CBF85C2CBC}" type="datetime1">
              <a:rPr lang="en-US" smtClean="0"/>
              <a:t>1/27/2021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26FFF8B-E00D-EF41-BBDF-FB5CDF328CDE}" type="slidenum">
              <a:rPr lang="en-US" smtClean="0"/>
              <a:t>‹#›</a:t>
            </a:fld>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0AE50F-9CB7-D642-A8DD-71A9E0CE6044}" type="datetime1">
              <a:rPr lang="en-US" smtClean="0"/>
              <a:t>1/27/2021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26FFF8B-E00D-EF41-BBDF-FB5CDF328CDE}" type="slidenum">
              <a:rPr lang="en-US" smtClean="0"/>
              <a:t>‹#›</a:t>
            </a:fld>
            <a:endParaRPr 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1622" y="973017"/>
            <a:ext cx="2743200" cy="1643527"/>
          </a:xfrm>
        </p:spPr>
        <p:txBody>
          <a:bodyPr wrap="square" anchor="b">
            <a:spAutoFit/>
          </a:bodyPr>
          <a:lstStyle>
            <a:lvl1pPr>
              <a:defRPr sz="2800" baseline="0"/>
            </a:lvl1pPr>
          </a:lstStyle>
          <a:p>
            <a:r>
              <a:rPr lang="en-US" dirty="0"/>
              <a:t>Click to edit Master title style</a:t>
            </a:r>
          </a:p>
        </p:txBody>
      </p:sp>
      <p:sp>
        <p:nvSpPr>
          <p:cNvPr id="3" name="Content Placeholder 2"/>
          <p:cNvSpPr>
            <a:spLocks noGrp="1"/>
          </p:cNvSpPr>
          <p:nvPr>
            <p:ph idx="1"/>
          </p:nvPr>
        </p:nvSpPr>
        <p:spPr>
          <a:xfrm>
            <a:off x="3657600" y="973017"/>
            <a:ext cx="4857750" cy="488803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51622" y="2623930"/>
            <a:ext cx="2743200" cy="32371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EBA3D5E-F37D-A94A-9FB8-0667E763E242}" type="datetime1">
              <a:rPr lang="en-US" smtClean="0"/>
              <a:t>1/27/2021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6FFF8B-E00D-EF41-BBDF-FB5CDF328CDE}" type="slidenum">
              <a:rPr lang="en-US" smtClean="0"/>
              <a:t>‹#›</a:t>
            </a:fld>
            <a:endParaRPr 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657600" y="973017"/>
            <a:ext cx="4857750" cy="488803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5" name="Date Placeholder 4"/>
          <p:cNvSpPr>
            <a:spLocks noGrp="1"/>
          </p:cNvSpPr>
          <p:nvPr>
            <p:ph type="dt" sz="half" idx="10"/>
          </p:nvPr>
        </p:nvSpPr>
        <p:spPr/>
        <p:txBody>
          <a:bodyPr/>
          <a:lstStyle/>
          <a:p>
            <a:fld id="{834E64C7-BEBA-AF47-A513-77E751B00991}" type="datetime1">
              <a:rPr lang="en-US" smtClean="0"/>
              <a:t>1/27/2021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6FFF8B-E00D-EF41-BBDF-FB5CDF328CDE}" type="slidenum">
              <a:rPr lang="en-US" smtClean="0"/>
              <a:t>‹#›</a:t>
            </a:fld>
            <a:endParaRPr lang="en-US" dirty="0"/>
          </a:p>
        </p:txBody>
      </p:sp>
      <p:sp>
        <p:nvSpPr>
          <p:cNvPr id="8" name="Title 1"/>
          <p:cNvSpPr>
            <a:spLocks noGrp="1"/>
          </p:cNvSpPr>
          <p:nvPr>
            <p:ph type="title"/>
          </p:nvPr>
        </p:nvSpPr>
        <p:spPr>
          <a:xfrm>
            <a:off x="551622" y="973017"/>
            <a:ext cx="2743200" cy="1643527"/>
          </a:xfrm>
        </p:spPr>
        <p:txBody>
          <a:bodyPr wrap="square" anchor="b">
            <a:spAutoFit/>
          </a:bodyPr>
          <a:lstStyle>
            <a:lvl1pPr>
              <a:defRPr sz="2800" baseline="0"/>
            </a:lvl1pPr>
          </a:lstStyle>
          <a:p>
            <a:r>
              <a:rPr lang="en-US" dirty="0"/>
              <a:t>Click to edit Master title style</a:t>
            </a:r>
          </a:p>
        </p:txBody>
      </p:sp>
      <p:sp>
        <p:nvSpPr>
          <p:cNvPr id="9" name="Text Placeholder 3"/>
          <p:cNvSpPr>
            <a:spLocks noGrp="1"/>
          </p:cNvSpPr>
          <p:nvPr>
            <p:ph type="body" sz="half" idx="2"/>
          </p:nvPr>
        </p:nvSpPr>
        <p:spPr>
          <a:xfrm>
            <a:off x="551622" y="2623930"/>
            <a:ext cx="2743200" cy="32371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3E8CB9E0-67EC-BC4A-8EB0-5AC0A31A521F}" type="datetime1">
              <a:rPr lang="en-US" smtClean="0"/>
              <a:t>1/27/2021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F26FFF8B-E00D-EF41-BBDF-FB5CDF328CDE}" type="slidenum">
              <a:rPr lang="en-US" smtClean="0"/>
              <a:pPr/>
              <a:t>‹#›</a:t>
            </a:fld>
            <a:endParaRPr lang="en-US" dirty="0"/>
          </a:p>
        </p:txBody>
      </p:sp>
    </p:spTree>
    <p:extLst>
      <p:ext uri="{BB962C8B-B14F-4D97-AF65-F5344CB8AC3E}">
        <p14:creationId xmlns:p14="http://schemas.microsoft.com/office/powerpoint/2010/main" val="2067044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10"/>
          </p:nvPr>
        </p:nvSpPr>
        <p:spPr/>
        <p:txBody>
          <a:bodyPr/>
          <a:lstStyle/>
          <a:p>
            <a:fld id="{298A1DC2-C94E-A347-B6EB-22242ADE09A8}" type="datetime1">
              <a:rPr lang="en-US" smtClean="0"/>
              <a:t>1/27/2021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F26FFF8B-E00D-EF41-BBDF-FB5CDF328CDE}" type="slidenum">
              <a:rPr lang="en-US" smtClean="0"/>
              <a:pPr/>
              <a:t>‹#›</a:t>
            </a:fld>
            <a:endParaRPr lang="en-US" dirty="0"/>
          </a:p>
        </p:txBody>
      </p:sp>
    </p:spTree>
    <p:extLst>
      <p:ext uri="{BB962C8B-B14F-4D97-AF65-F5344CB8AC3E}">
        <p14:creationId xmlns:p14="http://schemas.microsoft.com/office/powerpoint/2010/main" val="3517264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Date Placeholder 5"/>
          <p:cNvSpPr>
            <a:spLocks noGrp="1"/>
          </p:cNvSpPr>
          <p:nvPr>
            <p:ph type="dt" sz="half" idx="10"/>
          </p:nvPr>
        </p:nvSpPr>
        <p:spPr/>
        <p:txBody>
          <a:bodyPr/>
          <a:lstStyle/>
          <a:p>
            <a:fld id="{3E6907AA-129E-EB43-B072-5A9F7E3804EA}" type="datetime1">
              <a:rPr lang="en-US" smtClean="0"/>
              <a:t>1/27/2021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F26FFF8B-E00D-EF41-BBDF-FB5CDF328CDE}" type="slidenum">
              <a:rPr lang="en-US" smtClean="0"/>
              <a:pPr/>
              <a:t>‹#›</a:t>
            </a:fld>
            <a:endParaRPr lang="en-US" dirty="0"/>
          </a:p>
        </p:txBody>
      </p:sp>
    </p:spTree>
    <p:extLst>
      <p:ext uri="{BB962C8B-B14F-4D97-AF65-F5344CB8AC3E}">
        <p14:creationId xmlns:p14="http://schemas.microsoft.com/office/powerpoint/2010/main" val="2381806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30778AC-A1EC-4447-8AFE-5BCBEF5A5250}" type="datetime1">
              <a:rPr lang="en-US" smtClean="0"/>
              <a:t>1/27/2021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6FFF8B-E00D-EF41-BBDF-FB5CDF328CDE}" type="slidenum">
              <a:rPr lang="en-US" smtClean="0"/>
              <a:pPr/>
              <a:t>‹#›</a:t>
            </a:fld>
            <a:endParaRPr lang="en-US" dirty="0"/>
          </a:p>
        </p:txBody>
      </p:sp>
    </p:spTree>
    <p:extLst>
      <p:ext uri="{BB962C8B-B14F-4D97-AF65-F5344CB8AC3E}">
        <p14:creationId xmlns:p14="http://schemas.microsoft.com/office/powerpoint/2010/main" val="52114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637F13F1-3510-A94D-AAB9-D4ED6039635F}" type="datetime1">
              <a:rPr lang="en-US" smtClean="0"/>
              <a:t>1/27/2021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F26FFF8B-E00D-EF41-BBDF-FB5CDF328CDE}" type="slidenum">
              <a:rPr lang="en-US" smtClean="0"/>
              <a:pPr/>
              <a:t>‹#›</a:t>
            </a:fld>
            <a:endParaRPr lang="en-US" dirty="0"/>
          </a:p>
        </p:txBody>
      </p:sp>
    </p:spTree>
    <p:extLst>
      <p:ext uri="{BB962C8B-B14F-4D97-AF65-F5344CB8AC3E}">
        <p14:creationId xmlns:p14="http://schemas.microsoft.com/office/powerpoint/2010/main" val="2446517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F114DF94-25B4-1E43-BD80-A0EA9527F4B3}" type="datetime1">
              <a:rPr lang="en-US" smtClean="0"/>
              <a:t>1/27/2021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F26FFF8B-E00D-EF41-BBDF-FB5CDF328CDE}" type="slidenum">
              <a:rPr lang="en-US" smtClean="0"/>
              <a:pPr/>
              <a:t>‹#›</a:t>
            </a:fld>
            <a:endParaRPr lang="en-US" dirty="0"/>
          </a:p>
        </p:txBody>
      </p:sp>
    </p:spTree>
    <p:extLst>
      <p:ext uri="{BB962C8B-B14F-4D97-AF65-F5344CB8AC3E}">
        <p14:creationId xmlns:p14="http://schemas.microsoft.com/office/powerpoint/2010/main" val="2176255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2.jp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3.jpg"/><Relationship Id="rId5" Type="http://schemas.openxmlformats.org/officeDocument/2006/relationships/slideLayout" Target="../slideLayouts/slideLayout23.xml"/><Relationship Id="rId10" Type="http://schemas.openxmlformats.org/officeDocument/2006/relationships/theme" Target="../theme/theme3.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image" Target="../media/image4.jpg"/><Relationship Id="rId5" Type="http://schemas.openxmlformats.org/officeDocument/2006/relationships/slideLayout" Target="../slideLayouts/slideLayout32.xml"/><Relationship Id="rId10" Type="http://schemas.openxmlformats.org/officeDocument/2006/relationships/theme" Target="../theme/theme4.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32194"/>
            <a:ext cx="8229600" cy="1368006"/>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856222"/>
            <a:ext cx="8229600" cy="4201110"/>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3"/>
          <p:cNvSpPr>
            <a:spLocks noGrp="1"/>
          </p:cNvSpPr>
          <p:nvPr>
            <p:ph type="dt" sz="half" idx="2"/>
          </p:nvPr>
        </p:nvSpPr>
        <p:spPr>
          <a:xfrm>
            <a:off x="628650" y="581183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9A01D6-585B-1643-893F-437F83CBA743}" type="datetime1">
              <a:rPr lang="en-US" smtClean="0"/>
              <a:t>1/27/2021</a:t>
            </a:fld>
            <a:endParaRPr lang="en-US" dirty="0"/>
          </a:p>
        </p:txBody>
      </p:sp>
      <p:sp>
        <p:nvSpPr>
          <p:cNvPr id="9" name="Footer Placeholder 4"/>
          <p:cNvSpPr>
            <a:spLocks noGrp="1"/>
          </p:cNvSpPr>
          <p:nvPr>
            <p:ph type="ftr" sz="quarter" idx="3"/>
          </p:nvPr>
        </p:nvSpPr>
        <p:spPr>
          <a:xfrm>
            <a:off x="5429250" y="5811838"/>
            <a:ext cx="30861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dirty="0"/>
          </a:p>
        </p:txBody>
      </p:sp>
      <p:sp>
        <p:nvSpPr>
          <p:cNvPr id="10" name="Slide Number Placeholder 5"/>
          <p:cNvSpPr>
            <a:spLocks noGrp="1"/>
          </p:cNvSpPr>
          <p:nvPr>
            <p:ph type="sldNum" sz="quarter" idx="4"/>
          </p:nvPr>
        </p:nvSpPr>
        <p:spPr>
          <a:xfrm>
            <a:off x="1796497" y="6347851"/>
            <a:ext cx="538949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F26FFF8B-E00D-EF41-BBDF-FB5CDF328CDE}" type="slidenum">
              <a:rPr lang="en-US" smtClean="0"/>
              <a:pPr/>
              <a:t>‹#›</a:t>
            </a:fld>
            <a:endParaRPr lang="en-US" dirty="0"/>
          </a:p>
        </p:txBody>
      </p:sp>
    </p:spTree>
    <p:extLst>
      <p:ext uri="{BB962C8B-B14F-4D97-AF65-F5344CB8AC3E}">
        <p14:creationId xmlns:p14="http://schemas.microsoft.com/office/powerpoint/2010/main" val="2028843684"/>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defTabSz="457200" rtl="0" eaLnBrk="1" latinLnBrk="0" hangingPunct="1">
        <a:spcBef>
          <a:spcPct val="0"/>
        </a:spcBef>
        <a:buNone/>
        <a:defRPr sz="3200" kern="1200" cap="all" baseline="0">
          <a:solidFill>
            <a:srgbClr val="053E87"/>
          </a:solidFill>
          <a:latin typeface="+mj-lt"/>
          <a:ea typeface="+mj-ea"/>
          <a:cs typeface="+mj-cs"/>
        </a:defRPr>
      </a:lvl1pPr>
    </p:titleStyle>
    <p:body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483142"/>
            <a:ext cx="7886700" cy="1089529"/>
          </a:xfrm>
          <a:prstGeom prst="rect">
            <a:avLst/>
          </a:prstGeom>
        </p:spPr>
        <p:txBody>
          <a:bodyPr vert="horz" lIns="91440" tIns="45720" rIns="91440" bIns="45720" rtlCol="0" anchor="t" anchorCtr="0">
            <a:no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581183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E86DB4-D953-1948-BD44-24BE6CEDE828}" type="datetime1">
              <a:rPr lang="en-US" smtClean="0"/>
              <a:t>1/27/2021</a:t>
            </a:fld>
            <a:endParaRPr lang="en-US" dirty="0"/>
          </a:p>
        </p:txBody>
      </p:sp>
      <p:sp>
        <p:nvSpPr>
          <p:cNvPr id="5" name="Footer Placeholder 4"/>
          <p:cNvSpPr>
            <a:spLocks noGrp="1"/>
          </p:cNvSpPr>
          <p:nvPr>
            <p:ph type="ftr" sz="quarter" idx="3"/>
          </p:nvPr>
        </p:nvSpPr>
        <p:spPr>
          <a:xfrm>
            <a:off x="5429250" y="5811838"/>
            <a:ext cx="30861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796497" y="6347851"/>
            <a:ext cx="538949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F26FFF8B-E00D-EF41-BBDF-FB5CDF328CDE}" type="slidenum">
              <a:rPr lang="en-US" smtClean="0"/>
              <a:pPr/>
              <a:t>‹#›</a:t>
            </a:fld>
            <a:endParaRPr lang="en-US" dirty="0"/>
          </a:p>
        </p:txBody>
      </p:sp>
    </p:spTree>
    <p:extLst>
      <p:ext uri="{BB962C8B-B14F-4D97-AF65-F5344CB8AC3E}">
        <p14:creationId xmlns:p14="http://schemas.microsoft.com/office/powerpoint/2010/main" val="1874523942"/>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Lst>
  <p:hf hdr="0" ftr="0" dt="0"/>
  <p:txStyles>
    <p:titleStyle>
      <a:lvl1pPr algn="ctr" defTabSz="914400" rtl="0" eaLnBrk="1" fontAlgn="t" latinLnBrk="0" hangingPunct="1">
        <a:lnSpc>
          <a:spcPct val="90000"/>
        </a:lnSpc>
        <a:spcBef>
          <a:spcPct val="0"/>
        </a:spcBef>
        <a:buNone/>
        <a:defRPr sz="3200" kern="1200" cap="all" baseline="0">
          <a:solidFill>
            <a:schemeClr val="bg1"/>
          </a:solidFill>
          <a:latin typeface="+mj-lt"/>
          <a:ea typeface="+mj-ea"/>
          <a:cs typeface="+mj-cs"/>
        </a:defRPr>
      </a:lvl1pPr>
    </p:titleStyle>
    <p:bodyStyle>
      <a:lvl1pPr marL="228600" indent="-228600" algn="l" defTabSz="914400" rtl="0" eaLnBrk="1" fontAlgn="t" latinLnBrk="0" hangingPunct="1">
        <a:lnSpc>
          <a:spcPct val="90000"/>
        </a:lnSpc>
        <a:spcBef>
          <a:spcPts val="1000"/>
        </a:spcBef>
        <a:buFont typeface="Arial"/>
        <a:buChar char="•"/>
        <a:defRPr sz="2400" kern="1200" baseline="0">
          <a:solidFill>
            <a:srgbClr val="E4E4E6"/>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100" kern="1200" baseline="0">
          <a:solidFill>
            <a:srgbClr val="E4E4E6"/>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1700" kern="1200" baseline="0">
          <a:solidFill>
            <a:srgbClr val="E4E4E6"/>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400" kern="1200" baseline="0">
          <a:solidFill>
            <a:srgbClr val="E4E4E6"/>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100" kern="1200" baseline="0">
          <a:solidFill>
            <a:srgbClr val="E4E4E6"/>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86050" y="363872"/>
            <a:ext cx="5829300" cy="1089529"/>
          </a:xfrm>
          <a:prstGeom prst="rect">
            <a:avLst/>
          </a:prstGeom>
        </p:spPr>
        <p:txBody>
          <a:bodyPr vert="horz" lIns="91440" tIns="45720" rIns="91440" bIns="45720" rtlCol="0" anchor="t" anchorCtr="0">
            <a:noAutofit/>
          </a:bodyPr>
          <a:lstStyle/>
          <a:p>
            <a:r>
              <a:rPr lang="en-US" dirty="0"/>
              <a:t>Click to edit Master title style</a:t>
            </a:r>
          </a:p>
        </p:txBody>
      </p:sp>
      <p:sp>
        <p:nvSpPr>
          <p:cNvPr id="3" name="Text Placeholder 2"/>
          <p:cNvSpPr>
            <a:spLocks noGrp="1"/>
          </p:cNvSpPr>
          <p:nvPr>
            <p:ph type="body" idx="1"/>
          </p:nvPr>
        </p:nvSpPr>
        <p:spPr>
          <a:xfrm>
            <a:off x="2686050" y="1689652"/>
            <a:ext cx="5829300" cy="4487311"/>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686050" y="6355237"/>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05A11A-5FAD-D743-AF1E-FD74C0BF7D3D}" type="datetime1">
              <a:rPr lang="en-US" smtClean="0"/>
              <a:t>1/27/2021</a:t>
            </a:fld>
            <a:endParaRPr lang="en-US" dirty="0"/>
          </a:p>
        </p:txBody>
      </p:sp>
      <p:sp>
        <p:nvSpPr>
          <p:cNvPr id="5" name="Footer Placeholder 4"/>
          <p:cNvSpPr>
            <a:spLocks noGrp="1"/>
          </p:cNvSpPr>
          <p:nvPr>
            <p:ph type="ftr" sz="quarter" idx="3"/>
          </p:nvPr>
        </p:nvSpPr>
        <p:spPr>
          <a:xfrm>
            <a:off x="5429250" y="6347851"/>
            <a:ext cx="30861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686050" y="6347851"/>
            <a:ext cx="58293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F26FFF8B-E00D-EF41-BBDF-FB5CDF328CDE}" type="slidenum">
              <a:rPr lang="en-US" smtClean="0"/>
              <a:pPr/>
              <a:t>‹#›</a:t>
            </a:fld>
            <a:endParaRPr lang="en-US" dirty="0"/>
          </a:p>
        </p:txBody>
      </p:sp>
    </p:spTree>
    <p:extLst>
      <p:ext uri="{BB962C8B-B14F-4D97-AF65-F5344CB8AC3E}">
        <p14:creationId xmlns:p14="http://schemas.microsoft.com/office/powerpoint/2010/main" val="278239543"/>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Lst>
  <p:hf hdr="0" ftr="0" dt="0"/>
  <p:txStyles>
    <p:titleStyle>
      <a:lvl1pPr algn="ctr" defTabSz="914400" rtl="0" eaLnBrk="1" fontAlgn="t" latinLnBrk="0" hangingPunct="1">
        <a:lnSpc>
          <a:spcPct val="90000"/>
        </a:lnSpc>
        <a:spcBef>
          <a:spcPct val="0"/>
        </a:spcBef>
        <a:buNone/>
        <a:defRPr sz="3200" kern="1200" cap="all" baseline="0">
          <a:solidFill>
            <a:srgbClr val="053E87"/>
          </a:solidFill>
          <a:latin typeface="+mj-lt"/>
          <a:ea typeface="+mj-ea"/>
          <a:cs typeface="+mj-cs"/>
        </a:defRPr>
      </a:lvl1pPr>
    </p:titleStyle>
    <p:bodyStyle>
      <a:lvl1pPr marL="228600" indent="-228600" algn="l" defTabSz="914400" rtl="0" eaLnBrk="1" fontAlgn="t" latinLnBrk="0" hangingPunct="1">
        <a:lnSpc>
          <a:spcPct val="90000"/>
        </a:lnSpc>
        <a:spcBef>
          <a:spcPts val="1000"/>
        </a:spcBef>
        <a:buFont typeface="Arial"/>
        <a:buChar char="•"/>
        <a:defRPr sz="2400" kern="1200" baseline="0">
          <a:solidFill>
            <a:srgbClr val="67696E"/>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100" kern="1200" baseline="0">
          <a:solidFill>
            <a:srgbClr val="67696E"/>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1700" kern="1200" baseline="0">
          <a:solidFill>
            <a:srgbClr val="67696E"/>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400" kern="1200" baseline="0">
          <a:solidFill>
            <a:srgbClr val="67696E"/>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100" kern="1200" baseline="0">
          <a:solidFill>
            <a:srgbClr val="67696E"/>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137" y="973999"/>
            <a:ext cx="7966213" cy="1089529"/>
          </a:xfrm>
          <a:prstGeom prst="rect">
            <a:avLst/>
          </a:prstGeom>
        </p:spPr>
        <p:txBody>
          <a:bodyPr vert="horz" lIns="91440" tIns="45720" rIns="91440" bIns="45720" rtlCol="0" anchor="t" anchorCtr="0">
            <a:noAutofit/>
          </a:bodyPr>
          <a:lstStyle/>
          <a:p>
            <a:r>
              <a:rPr lang="en-US" dirty="0"/>
              <a:t>Click to edit Master title style</a:t>
            </a:r>
          </a:p>
        </p:txBody>
      </p:sp>
      <p:sp>
        <p:nvSpPr>
          <p:cNvPr id="3" name="Text Placeholder 2"/>
          <p:cNvSpPr>
            <a:spLocks noGrp="1"/>
          </p:cNvSpPr>
          <p:nvPr>
            <p:ph type="body" idx="1"/>
          </p:nvPr>
        </p:nvSpPr>
        <p:spPr>
          <a:xfrm>
            <a:off x="549137" y="2146852"/>
            <a:ext cx="7966213" cy="4487311"/>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49137" y="6355237"/>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31433-A8C7-9540-92E3-9830916A4E0C}" type="datetime1">
              <a:rPr lang="en-US" smtClean="0"/>
              <a:t>1/27/2021</a:t>
            </a:fld>
            <a:endParaRPr lang="en-US" dirty="0"/>
          </a:p>
        </p:txBody>
      </p:sp>
      <p:sp>
        <p:nvSpPr>
          <p:cNvPr id="5" name="Footer Placeholder 4"/>
          <p:cNvSpPr>
            <a:spLocks noGrp="1"/>
          </p:cNvSpPr>
          <p:nvPr>
            <p:ph type="ftr" sz="quarter" idx="3"/>
          </p:nvPr>
        </p:nvSpPr>
        <p:spPr>
          <a:xfrm>
            <a:off x="5429250" y="6347851"/>
            <a:ext cx="30861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 y="6347851"/>
            <a:ext cx="91440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F26FFF8B-E00D-EF41-BBDF-FB5CDF328CDE}" type="slidenum">
              <a:rPr lang="en-US" smtClean="0"/>
              <a:pPr/>
              <a:t>‹#›</a:t>
            </a:fld>
            <a:endParaRPr lang="en-US" dirty="0"/>
          </a:p>
        </p:txBody>
      </p:sp>
    </p:spTree>
    <p:extLst>
      <p:ext uri="{BB962C8B-B14F-4D97-AF65-F5344CB8AC3E}">
        <p14:creationId xmlns:p14="http://schemas.microsoft.com/office/powerpoint/2010/main" val="165225884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Lst>
  <p:hf hdr="0" ftr="0" dt="0"/>
  <p:txStyles>
    <p:titleStyle>
      <a:lvl1pPr algn="ctr" defTabSz="914400" rtl="0" eaLnBrk="1" fontAlgn="t" latinLnBrk="0" hangingPunct="1">
        <a:lnSpc>
          <a:spcPct val="90000"/>
        </a:lnSpc>
        <a:spcBef>
          <a:spcPct val="0"/>
        </a:spcBef>
        <a:buNone/>
        <a:defRPr sz="3200" kern="1200" cap="all" baseline="0">
          <a:solidFill>
            <a:srgbClr val="053E87"/>
          </a:solidFill>
          <a:latin typeface="+mj-lt"/>
          <a:ea typeface="+mj-ea"/>
          <a:cs typeface="+mj-cs"/>
        </a:defRPr>
      </a:lvl1pPr>
    </p:titleStyle>
    <p:bodyStyle>
      <a:lvl1pPr marL="228600" indent="-228600" algn="l" defTabSz="914400" rtl="0" eaLnBrk="1" fontAlgn="t" latinLnBrk="0" hangingPunct="1">
        <a:lnSpc>
          <a:spcPct val="90000"/>
        </a:lnSpc>
        <a:spcBef>
          <a:spcPts val="1000"/>
        </a:spcBef>
        <a:buFont typeface="Arial"/>
        <a:buChar char="•"/>
        <a:defRPr sz="2400" kern="1200" baseline="0">
          <a:solidFill>
            <a:srgbClr val="67696E"/>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100" kern="1200" baseline="0">
          <a:solidFill>
            <a:srgbClr val="67696E"/>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1700" kern="1200" baseline="0">
          <a:solidFill>
            <a:srgbClr val="67696E"/>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400" kern="1200" baseline="0">
          <a:solidFill>
            <a:srgbClr val="67696E"/>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100" kern="1200" baseline="0">
          <a:solidFill>
            <a:srgbClr val="67696E"/>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8" Type="http://schemas.openxmlformats.org/officeDocument/2006/relationships/hyperlink" Target="https://www.clayton.edu/human-resources/docs/employee-handbook.pdf" TargetMode="External"/><Relationship Id="rId3" Type="http://schemas.openxmlformats.org/officeDocument/2006/relationships/hyperlink" Target="https://www.clayton.edu/external-fundraising/policies" TargetMode="External"/><Relationship Id="rId7" Type="http://schemas.openxmlformats.org/officeDocument/2006/relationships/hyperlink" Target="https://www.clayton.edu/campus-life/docs/campus-posting-policy.pdf" TargetMode="External"/><Relationship Id="rId2" Type="http://schemas.openxmlformats.org/officeDocument/2006/relationships/hyperlink" Target="https://www.clayton.edu/about/administration/business-operations/policies-and-procedures/solicitation-policy" TargetMode="External"/><Relationship Id="rId1" Type="http://schemas.openxmlformats.org/officeDocument/2006/relationships/slideLayout" Target="../slideLayouts/slideLayout11.xml"/><Relationship Id="rId6" Type="http://schemas.openxmlformats.org/officeDocument/2006/relationships/hyperlink" Target="https://www.clayton.edu/campus-life/docs/Fundraising_Policy.pdf" TargetMode="External"/><Relationship Id="rId5" Type="http://schemas.openxmlformats.org/officeDocument/2006/relationships/hyperlink" Target="https://www.clayton.edu/about/docs/business-operations/Vendor-Information-Table-Request.pdf" TargetMode="External"/><Relationship Id="rId4" Type="http://schemas.openxmlformats.org/officeDocument/2006/relationships/hyperlink" Target="https://www.clayton.edu/about/administration/business-operations/policies-and-procedures/solicitation-and-fundraising"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pPr algn="ctr"/>
            <a:r>
              <a:rPr lang="en-US" sz="4400" dirty="0"/>
              <a:t>Solicitation and</a:t>
            </a:r>
            <a:br>
              <a:rPr lang="en-US" sz="4400" dirty="0"/>
            </a:br>
            <a:r>
              <a:rPr lang="en-US" sz="4400" dirty="0"/>
              <a:t>Fundraising</a:t>
            </a:r>
          </a:p>
        </p:txBody>
      </p:sp>
      <p:sp>
        <p:nvSpPr>
          <p:cNvPr id="3" name="Text Placeholder 2">
            <a:extLst>
              <a:ext uri="{FF2B5EF4-FFF2-40B4-BE49-F238E27FC236}">
                <a16:creationId xmlns:a16="http://schemas.microsoft.com/office/drawing/2014/main" id="{83349A2C-A635-F344-BEB7-1FD8D5A64DA1}"/>
              </a:ext>
            </a:extLst>
          </p:cNvPr>
          <p:cNvSpPr>
            <a:spLocks noGrp="1"/>
          </p:cNvSpPr>
          <p:nvPr>
            <p:ph type="subTitle" idx="1"/>
          </p:nvPr>
        </p:nvSpPr>
        <p:spPr>
          <a:xfrm>
            <a:off x="1143000" y="4466334"/>
            <a:ext cx="6858000" cy="1655762"/>
          </a:xfrm>
        </p:spPr>
        <p:txBody>
          <a:bodyPr/>
          <a:lstStyle/>
          <a:p>
            <a:pPr algn="ctr"/>
            <a:r>
              <a:rPr lang="en-US" sz="1400" dirty="0" smtClean="0"/>
              <a:t>Julie </a:t>
            </a:r>
            <a:r>
              <a:rPr lang="en-US" sz="1400" dirty="0" smtClean="0"/>
              <a:t>Birchfield, </a:t>
            </a:r>
            <a:r>
              <a:rPr lang="en-US" sz="1400" dirty="0" smtClean="0"/>
              <a:t>Natasha Hutson, and </a:t>
            </a:r>
            <a:r>
              <a:rPr lang="en-US" sz="1400" dirty="0" smtClean="0">
                <a:solidFill>
                  <a:schemeClr val="bg1"/>
                </a:solidFill>
              </a:rPr>
              <a:t>Kimberly Spear</a:t>
            </a:r>
            <a:endParaRPr lang="en-US" sz="1400" dirty="0">
              <a:solidFill>
                <a:schemeClr val="bg1"/>
              </a:solidFill>
            </a:endParaRPr>
          </a:p>
          <a:p>
            <a:pPr algn="ctr"/>
            <a:r>
              <a:rPr lang="en-US" sz="1400" dirty="0" smtClean="0"/>
              <a:t>January 2021</a:t>
            </a:r>
            <a:endParaRPr lang="en-US" sz="1400" dirty="0"/>
          </a:p>
        </p:txBody>
      </p:sp>
      <p:sp>
        <p:nvSpPr>
          <p:cNvPr id="4" name="Slide Number Placeholder 3">
            <a:extLst>
              <a:ext uri="{FF2B5EF4-FFF2-40B4-BE49-F238E27FC236}">
                <a16:creationId xmlns:a16="http://schemas.microsoft.com/office/drawing/2014/main" id="{92C7895F-A0A6-E34B-BDC7-AC2AF2CD5135}"/>
              </a:ext>
            </a:extLst>
          </p:cNvPr>
          <p:cNvSpPr>
            <a:spLocks noGrp="1"/>
          </p:cNvSpPr>
          <p:nvPr>
            <p:ph type="sldNum" sz="quarter" idx="12"/>
          </p:nvPr>
        </p:nvSpPr>
        <p:spPr/>
        <p:txBody>
          <a:bodyPr/>
          <a:lstStyle/>
          <a:p>
            <a:fld id="{F26FFF8B-E00D-EF41-BBDF-FB5CDF328CDE}" type="slidenum">
              <a:rPr lang="en-US" smtClean="0"/>
              <a:t>1</a:t>
            </a:fld>
            <a:endParaRPr lang="en-US" dirty="0"/>
          </a:p>
        </p:txBody>
      </p:sp>
    </p:spTree>
    <p:extLst>
      <p:ext uri="{BB962C8B-B14F-4D97-AF65-F5344CB8AC3E}">
        <p14:creationId xmlns:p14="http://schemas.microsoft.com/office/powerpoint/2010/main" val="3469622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9A9578D-7007-6140-B2F7-279E143A0ACA}"/>
              </a:ext>
            </a:extLst>
          </p:cNvPr>
          <p:cNvSpPr>
            <a:spLocks noGrp="1"/>
          </p:cNvSpPr>
          <p:nvPr>
            <p:ph type="title"/>
          </p:nvPr>
        </p:nvSpPr>
        <p:spPr/>
        <p:txBody>
          <a:bodyPr/>
          <a:lstStyle/>
          <a:p>
            <a:pPr algn="l"/>
            <a:r>
              <a:rPr lang="en-US" dirty="0"/>
              <a:t>Commercial solicitation </a:t>
            </a:r>
            <a:r>
              <a:rPr lang="en-US" sz="2400" dirty="0"/>
              <a:t>example #1</a:t>
            </a:r>
          </a:p>
        </p:txBody>
      </p:sp>
      <p:sp>
        <p:nvSpPr>
          <p:cNvPr id="6" name="Content Placeholder 5">
            <a:extLst>
              <a:ext uri="{FF2B5EF4-FFF2-40B4-BE49-F238E27FC236}">
                <a16:creationId xmlns:a16="http://schemas.microsoft.com/office/drawing/2014/main" id="{4DF1A665-8761-2849-8F7B-8670BE066673}"/>
              </a:ext>
            </a:extLst>
          </p:cNvPr>
          <p:cNvSpPr>
            <a:spLocks noGrp="1"/>
          </p:cNvSpPr>
          <p:nvPr>
            <p:ph idx="1"/>
          </p:nvPr>
        </p:nvSpPr>
        <p:spPr>
          <a:xfrm>
            <a:off x="457200" y="1491098"/>
            <a:ext cx="8229600" cy="749192"/>
          </a:xfrm>
        </p:spPr>
        <p:txBody>
          <a:bodyPr/>
          <a:lstStyle/>
          <a:p>
            <a:pPr marL="0" indent="0">
              <a:buNone/>
            </a:pPr>
            <a:r>
              <a:rPr lang="en-US" sz="1800" dirty="0" smtClean="0">
                <a:solidFill>
                  <a:schemeClr val="bg1">
                    <a:lumMod val="75000"/>
                  </a:schemeClr>
                </a:solidFill>
              </a:rPr>
              <a:t>An independent bookstore </a:t>
            </a:r>
            <a:r>
              <a:rPr lang="en-US" sz="1800" dirty="0">
                <a:solidFill>
                  <a:schemeClr val="bg1">
                    <a:lumMod val="75000"/>
                  </a:schemeClr>
                </a:solidFill>
              </a:rPr>
              <a:t>wants to post flyers around campus and distribute </a:t>
            </a:r>
            <a:r>
              <a:rPr lang="en-US" sz="1800" dirty="0" smtClean="0">
                <a:solidFill>
                  <a:schemeClr val="bg1">
                    <a:lumMod val="75000"/>
                  </a:schemeClr>
                </a:solidFill>
              </a:rPr>
              <a:t>gift </a:t>
            </a:r>
            <a:r>
              <a:rPr lang="en-US" sz="1800" dirty="0">
                <a:solidFill>
                  <a:schemeClr val="bg1">
                    <a:lumMod val="75000"/>
                  </a:schemeClr>
                </a:solidFill>
              </a:rPr>
              <a:t>cards in Laker Hall.</a:t>
            </a:r>
          </a:p>
        </p:txBody>
      </p:sp>
      <p:sp>
        <p:nvSpPr>
          <p:cNvPr id="4" name="Slide Number Placeholder 3">
            <a:extLst>
              <a:ext uri="{FF2B5EF4-FFF2-40B4-BE49-F238E27FC236}">
                <a16:creationId xmlns:a16="http://schemas.microsoft.com/office/drawing/2014/main" id="{29D4ABE9-EEE8-704D-A968-1525DF6F99E5}"/>
              </a:ext>
            </a:extLst>
          </p:cNvPr>
          <p:cNvSpPr>
            <a:spLocks noGrp="1"/>
          </p:cNvSpPr>
          <p:nvPr>
            <p:ph type="sldNum" sz="quarter" idx="12"/>
          </p:nvPr>
        </p:nvSpPr>
        <p:spPr/>
        <p:txBody>
          <a:bodyPr/>
          <a:lstStyle/>
          <a:p>
            <a:fld id="{F26FFF8B-E00D-EF41-BBDF-FB5CDF328CDE}" type="slidenum">
              <a:rPr lang="en-US" smtClean="0"/>
              <a:t>10</a:t>
            </a:fld>
            <a:endParaRPr lang="en-US" dirty="0"/>
          </a:p>
        </p:txBody>
      </p:sp>
      <p:sp>
        <p:nvSpPr>
          <p:cNvPr id="7" name="Content Placeholder 5">
            <a:extLst>
              <a:ext uri="{FF2B5EF4-FFF2-40B4-BE49-F238E27FC236}">
                <a16:creationId xmlns:a16="http://schemas.microsoft.com/office/drawing/2014/main" id="{BE8045C6-89A8-2542-A7FD-B1944A7448D8}"/>
              </a:ext>
            </a:extLst>
          </p:cNvPr>
          <p:cNvSpPr txBox="1">
            <a:spLocks/>
          </p:cNvSpPr>
          <p:nvPr/>
        </p:nvSpPr>
        <p:spPr>
          <a:xfrm>
            <a:off x="457200" y="2388010"/>
            <a:ext cx="2066795"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053E87"/>
                </a:solidFill>
              </a:rPr>
              <a:t>In compliance?</a:t>
            </a:r>
          </a:p>
        </p:txBody>
      </p:sp>
      <p:sp>
        <p:nvSpPr>
          <p:cNvPr id="8" name="Content Placeholder 5">
            <a:extLst>
              <a:ext uri="{FF2B5EF4-FFF2-40B4-BE49-F238E27FC236}">
                <a16:creationId xmlns:a16="http://schemas.microsoft.com/office/drawing/2014/main" id="{29579381-2B25-3042-AFFF-2B4EEA65C458}"/>
              </a:ext>
            </a:extLst>
          </p:cNvPr>
          <p:cNvSpPr txBox="1">
            <a:spLocks/>
          </p:cNvSpPr>
          <p:nvPr/>
        </p:nvSpPr>
        <p:spPr>
          <a:xfrm>
            <a:off x="3025036" y="2388010"/>
            <a:ext cx="776613"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C05131"/>
                </a:solidFill>
              </a:rPr>
              <a:t>NO</a:t>
            </a:r>
          </a:p>
        </p:txBody>
      </p:sp>
      <p:sp>
        <p:nvSpPr>
          <p:cNvPr id="9" name="Content Placeholder 5">
            <a:extLst>
              <a:ext uri="{FF2B5EF4-FFF2-40B4-BE49-F238E27FC236}">
                <a16:creationId xmlns:a16="http://schemas.microsoft.com/office/drawing/2014/main" id="{F2BB75F8-AB8A-0E40-A0B3-D9AFD2B6A8BF}"/>
              </a:ext>
            </a:extLst>
          </p:cNvPr>
          <p:cNvSpPr txBox="1">
            <a:spLocks/>
          </p:cNvSpPr>
          <p:nvPr/>
        </p:nvSpPr>
        <p:spPr>
          <a:xfrm>
            <a:off x="457200" y="2969168"/>
            <a:ext cx="8229600" cy="297443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30188" lvl="0" indent="-230188">
              <a:spcBef>
                <a:spcPts val="600"/>
              </a:spcBef>
              <a:buFont typeface="Arial" pitchFamily="34" charset="0"/>
              <a:buChar char="•"/>
            </a:pPr>
            <a:r>
              <a:rPr lang="en-US" sz="1800" dirty="0">
                <a:solidFill>
                  <a:schemeClr val="bg1">
                    <a:lumMod val="75000"/>
                  </a:schemeClr>
                </a:solidFill>
              </a:rPr>
              <a:t>Sales or solicitation in direct competition with the auxiliary operations of the university are prohibited. </a:t>
            </a:r>
          </a:p>
          <a:p>
            <a:pPr marL="230188" lvl="0" indent="-230188">
              <a:spcBef>
                <a:spcPts val="600"/>
              </a:spcBef>
              <a:buFont typeface="Arial" pitchFamily="34" charset="0"/>
              <a:buChar char="•"/>
            </a:pPr>
            <a:r>
              <a:rPr lang="en-US" sz="1800" dirty="0">
                <a:solidFill>
                  <a:schemeClr val="bg1">
                    <a:lumMod val="75000"/>
                  </a:schemeClr>
                </a:solidFill>
              </a:rPr>
              <a:t>Solicitation campaigns in residence halls, classrooms, and administrative buildings are prohibited. </a:t>
            </a:r>
          </a:p>
          <a:p>
            <a:pPr marL="230188" indent="-230188">
              <a:spcBef>
                <a:spcPts val="600"/>
              </a:spcBef>
              <a:buFont typeface="Arial" pitchFamily="34" charset="0"/>
              <a:buChar char="•"/>
            </a:pPr>
            <a:r>
              <a:rPr lang="en-US" sz="1800" dirty="0">
                <a:solidFill>
                  <a:schemeClr val="bg1">
                    <a:lumMod val="75000"/>
                  </a:schemeClr>
                </a:solidFill>
              </a:rPr>
              <a:t>Advertising of a private enterprise on campus is permitted only in approved campus publications, newspapers, magazines, or by direct U.S. Mail or telephone. </a:t>
            </a:r>
          </a:p>
          <a:p>
            <a:pPr marL="230188" indent="-230188">
              <a:spcBef>
                <a:spcPts val="600"/>
              </a:spcBef>
              <a:buFont typeface="Arial" pitchFamily="34" charset="0"/>
              <a:buChar char="•"/>
            </a:pPr>
            <a:r>
              <a:rPr lang="en-US" sz="1800" dirty="0">
                <a:solidFill>
                  <a:schemeClr val="bg1">
                    <a:lumMod val="75000"/>
                  </a:schemeClr>
                </a:solidFill>
              </a:rPr>
              <a:t>Posters, circulars, windshield “flyers”, etc. are prohibited unless specifically approved by Campus Life. </a:t>
            </a:r>
            <a:endParaRPr lang="en-US" sz="1800" dirty="0">
              <a:solidFill>
                <a:schemeClr val="bg1">
                  <a:lumMod val="75000"/>
                </a:schemeClr>
              </a:solidFill>
              <a:ea typeface="Calibri"/>
              <a:cs typeface="Times New Roman"/>
            </a:endParaRPr>
          </a:p>
        </p:txBody>
      </p:sp>
    </p:spTree>
    <p:extLst>
      <p:ext uri="{BB962C8B-B14F-4D97-AF65-F5344CB8AC3E}">
        <p14:creationId xmlns:p14="http://schemas.microsoft.com/office/powerpoint/2010/main" val="2663759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uiExpand="1"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9A9578D-7007-6140-B2F7-279E143A0ACA}"/>
              </a:ext>
            </a:extLst>
          </p:cNvPr>
          <p:cNvSpPr>
            <a:spLocks noGrp="1"/>
          </p:cNvSpPr>
          <p:nvPr>
            <p:ph type="title"/>
          </p:nvPr>
        </p:nvSpPr>
        <p:spPr/>
        <p:txBody>
          <a:bodyPr/>
          <a:lstStyle/>
          <a:p>
            <a:pPr algn="l"/>
            <a:r>
              <a:rPr lang="en-US" dirty="0"/>
              <a:t>Commercial solicitation </a:t>
            </a:r>
            <a:r>
              <a:rPr lang="en-US" sz="2400" dirty="0"/>
              <a:t>example </a:t>
            </a:r>
            <a:r>
              <a:rPr lang="en-US" sz="2400" dirty="0" smtClean="0"/>
              <a:t>#2</a:t>
            </a:r>
            <a:endParaRPr lang="en-US" sz="2400" dirty="0"/>
          </a:p>
        </p:txBody>
      </p:sp>
      <p:sp>
        <p:nvSpPr>
          <p:cNvPr id="6" name="Content Placeholder 5">
            <a:extLst>
              <a:ext uri="{FF2B5EF4-FFF2-40B4-BE49-F238E27FC236}">
                <a16:creationId xmlns:a16="http://schemas.microsoft.com/office/drawing/2014/main" id="{4DF1A665-8761-2849-8F7B-8670BE066673}"/>
              </a:ext>
            </a:extLst>
          </p:cNvPr>
          <p:cNvSpPr>
            <a:spLocks noGrp="1"/>
          </p:cNvSpPr>
          <p:nvPr>
            <p:ph idx="1"/>
          </p:nvPr>
        </p:nvSpPr>
        <p:spPr>
          <a:xfrm>
            <a:off x="457200" y="1491098"/>
            <a:ext cx="8229600" cy="1141266"/>
          </a:xfrm>
        </p:spPr>
        <p:txBody>
          <a:bodyPr/>
          <a:lstStyle/>
          <a:p>
            <a:pPr marL="0" indent="0">
              <a:buNone/>
            </a:pPr>
            <a:r>
              <a:rPr lang="en-US" sz="1800" dirty="0" smtClean="0">
                <a:solidFill>
                  <a:schemeClr val="bg1">
                    <a:lumMod val="75000"/>
                  </a:schemeClr>
                </a:solidFill>
              </a:rPr>
              <a:t>A publishing rep contacts a professor and offers to provide his/her students with an access code to adopted course materials that includes a free two week trial period to the content before asking the student to submit payment.</a:t>
            </a:r>
            <a:endParaRPr lang="en-US" sz="1800" dirty="0">
              <a:solidFill>
                <a:schemeClr val="bg1">
                  <a:lumMod val="75000"/>
                </a:schemeClr>
              </a:solidFill>
            </a:endParaRPr>
          </a:p>
        </p:txBody>
      </p:sp>
      <p:sp>
        <p:nvSpPr>
          <p:cNvPr id="4" name="Slide Number Placeholder 3">
            <a:extLst>
              <a:ext uri="{FF2B5EF4-FFF2-40B4-BE49-F238E27FC236}">
                <a16:creationId xmlns:a16="http://schemas.microsoft.com/office/drawing/2014/main" id="{29D4ABE9-EEE8-704D-A968-1525DF6F99E5}"/>
              </a:ext>
            </a:extLst>
          </p:cNvPr>
          <p:cNvSpPr>
            <a:spLocks noGrp="1"/>
          </p:cNvSpPr>
          <p:nvPr>
            <p:ph type="sldNum" sz="quarter" idx="12"/>
          </p:nvPr>
        </p:nvSpPr>
        <p:spPr/>
        <p:txBody>
          <a:bodyPr/>
          <a:lstStyle/>
          <a:p>
            <a:fld id="{F26FFF8B-E00D-EF41-BBDF-FB5CDF328CDE}" type="slidenum">
              <a:rPr lang="en-US" smtClean="0"/>
              <a:t>11</a:t>
            </a:fld>
            <a:endParaRPr lang="en-US" dirty="0"/>
          </a:p>
        </p:txBody>
      </p:sp>
      <p:sp>
        <p:nvSpPr>
          <p:cNvPr id="7" name="Content Placeholder 5">
            <a:extLst>
              <a:ext uri="{FF2B5EF4-FFF2-40B4-BE49-F238E27FC236}">
                <a16:creationId xmlns:a16="http://schemas.microsoft.com/office/drawing/2014/main" id="{BE8045C6-89A8-2542-A7FD-B1944A7448D8}"/>
              </a:ext>
            </a:extLst>
          </p:cNvPr>
          <p:cNvSpPr txBox="1">
            <a:spLocks/>
          </p:cNvSpPr>
          <p:nvPr/>
        </p:nvSpPr>
        <p:spPr>
          <a:xfrm>
            <a:off x="457200" y="2388010"/>
            <a:ext cx="2066795"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053E87"/>
                </a:solidFill>
              </a:rPr>
              <a:t>In compliance?</a:t>
            </a:r>
          </a:p>
        </p:txBody>
      </p:sp>
      <p:sp>
        <p:nvSpPr>
          <p:cNvPr id="8" name="Content Placeholder 5">
            <a:extLst>
              <a:ext uri="{FF2B5EF4-FFF2-40B4-BE49-F238E27FC236}">
                <a16:creationId xmlns:a16="http://schemas.microsoft.com/office/drawing/2014/main" id="{29579381-2B25-3042-AFFF-2B4EEA65C458}"/>
              </a:ext>
            </a:extLst>
          </p:cNvPr>
          <p:cNvSpPr txBox="1">
            <a:spLocks/>
          </p:cNvSpPr>
          <p:nvPr/>
        </p:nvSpPr>
        <p:spPr>
          <a:xfrm>
            <a:off x="3025036" y="2388010"/>
            <a:ext cx="776613"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C05131"/>
                </a:solidFill>
              </a:rPr>
              <a:t>NO</a:t>
            </a:r>
          </a:p>
        </p:txBody>
      </p:sp>
      <p:sp>
        <p:nvSpPr>
          <p:cNvPr id="9" name="Content Placeholder 5">
            <a:extLst>
              <a:ext uri="{FF2B5EF4-FFF2-40B4-BE49-F238E27FC236}">
                <a16:creationId xmlns:a16="http://schemas.microsoft.com/office/drawing/2014/main" id="{F2BB75F8-AB8A-0E40-A0B3-D9AFD2B6A8BF}"/>
              </a:ext>
            </a:extLst>
          </p:cNvPr>
          <p:cNvSpPr txBox="1">
            <a:spLocks/>
          </p:cNvSpPr>
          <p:nvPr/>
        </p:nvSpPr>
        <p:spPr>
          <a:xfrm>
            <a:off x="355600" y="3630235"/>
            <a:ext cx="8229600" cy="163054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30188" lvl="0" indent="-230188">
              <a:spcBef>
                <a:spcPts val="600"/>
              </a:spcBef>
              <a:buFont typeface="Arial" pitchFamily="34" charset="0"/>
              <a:buChar char="•"/>
            </a:pPr>
            <a:r>
              <a:rPr lang="en-US" sz="1800" dirty="0">
                <a:solidFill>
                  <a:schemeClr val="bg1">
                    <a:lumMod val="75000"/>
                  </a:schemeClr>
                </a:solidFill>
              </a:rPr>
              <a:t>Sales or solicitation in direct competition with the auxiliary operations of the university are prohibited. </a:t>
            </a:r>
          </a:p>
          <a:p>
            <a:pPr marL="230188" lvl="0" indent="-230188">
              <a:spcBef>
                <a:spcPts val="600"/>
              </a:spcBef>
              <a:buFont typeface="Arial" pitchFamily="34" charset="0"/>
              <a:buChar char="•"/>
            </a:pPr>
            <a:r>
              <a:rPr lang="en-US" sz="1800" dirty="0" smtClean="0">
                <a:solidFill>
                  <a:schemeClr val="bg1">
                    <a:lumMod val="75000"/>
                  </a:schemeClr>
                </a:solidFill>
              </a:rPr>
              <a:t>Barnes and Noble has exclusive rights to sell course materials on our campus.</a:t>
            </a:r>
            <a:endParaRPr lang="en-US" sz="1800" dirty="0">
              <a:solidFill>
                <a:schemeClr val="bg1">
                  <a:lumMod val="75000"/>
                </a:schemeClr>
              </a:solidFill>
            </a:endParaRPr>
          </a:p>
        </p:txBody>
      </p:sp>
    </p:spTree>
    <p:extLst>
      <p:ext uri="{BB962C8B-B14F-4D97-AF65-F5344CB8AC3E}">
        <p14:creationId xmlns:p14="http://schemas.microsoft.com/office/powerpoint/2010/main" val="3321998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uiExpand="1"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9A9578D-7007-6140-B2F7-279E143A0ACA}"/>
              </a:ext>
            </a:extLst>
          </p:cNvPr>
          <p:cNvSpPr>
            <a:spLocks noGrp="1"/>
          </p:cNvSpPr>
          <p:nvPr>
            <p:ph type="title"/>
          </p:nvPr>
        </p:nvSpPr>
        <p:spPr/>
        <p:txBody>
          <a:bodyPr/>
          <a:lstStyle/>
          <a:p>
            <a:pPr algn="l"/>
            <a:r>
              <a:rPr lang="en-US" dirty="0"/>
              <a:t>Commercial solicitation </a:t>
            </a:r>
            <a:r>
              <a:rPr lang="en-US" sz="2400" dirty="0"/>
              <a:t>example </a:t>
            </a:r>
            <a:r>
              <a:rPr lang="en-US" sz="2400" dirty="0" smtClean="0"/>
              <a:t>#3</a:t>
            </a:r>
            <a:endParaRPr lang="en-US" sz="2400" dirty="0"/>
          </a:p>
        </p:txBody>
      </p:sp>
      <p:sp>
        <p:nvSpPr>
          <p:cNvPr id="6" name="Content Placeholder 5">
            <a:extLst>
              <a:ext uri="{FF2B5EF4-FFF2-40B4-BE49-F238E27FC236}">
                <a16:creationId xmlns:a16="http://schemas.microsoft.com/office/drawing/2014/main" id="{4DF1A665-8761-2849-8F7B-8670BE066673}"/>
              </a:ext>
            </a:extLst>
          </p:cNvPr>
          <p:cNvSpPr>
            <a:spLocks noGrp="1"/>
          </p:cNvSpPr>
          <p:nvPr>
            <p:ph idx="1"/>
          </p:nvPr>
        </p:nvSpPr>
        <p:spPr>
          <a:xfrm>
            <a:off x="457200" y="1491097"/>
            <a:ext cx="8229600" cy="1471307"/>
          </a:xfrm>
        </p:spPr>
        <p:txBody>
          <a:bodyPr/>
          <a:lstStyle/>
          <a:p>
            <a:pPr marL="0" indent="0">
              <a:lnSpc>
                <a:spcPct val="115000"/>
              </a:lnSpc>
              <a:buNone/>
            </a:pPr>
            <a:r>
              <a:rPr lang="en-US" sz="1800" dirty="0">
                <a:solidFill>
                  <a:schemeClr val="bg1">
                    <a:lumMod val="75000"/>
                  </a:schemeClr>
                </a:solidFill>
              </a:rPr>
              <a:t>A Clayton State employee (as an individual) wants to sell products to other employees and/or students during work hours.</a:t>
            </a:r>
          </a:p>
          <a:p>
            <a:pPr marL="0" indent="0">
              <a:lnSpc>
                <a:spcPct val="115000"/>
              </a:lnSpc>
              <a:buNone/>
            </a:pPr>
            <a:r>
              <a:rPr lang="en-US" sz="1800" dirty="0">
                <a:solidFill>
                  <a:schemeClr val="bg1">
                    <a:lumMod val="75000"/>
                  </a:schemeClr>
                </a:solidFill>
              </a:rPr>
              <a:t>For example: Avon, Girl Scout cookies, son/daughter’s school fund raising product.</a:t>
            </a:r>
          </a:p>
        </p:txBody>
      </p:sp>
      <p:sp>
        <p:nvSpPr>
          <p:cNvPr id="4" name="Slide Number Placeholder 3">
            <a:extLst>
              <a:ext uri="{FF2B5EF4-FFF2-40B4-BE49-F238E27FC236}">
                <a16:creationId xmlns:a16="http://schemas.microsoft.com/office/drawing/2014/main" id="{29D4ABE9-EEE8-704D-A968-1525DF6F99E5}"/>
              </a:ext>
            </a:extLst>
          </p:cNvPr>
          <p:cNvSpPr>
            <a:spLocks noGrp="1"/>
          </p:cNvSpPr>
          <p:nvPr>
            <p:ph type="sldNum" sz="quarter" idx="12"/>
          </p:nvPr>
        </p:nvSpPr>
        <p:spPr/>
        <p:txBody>
          <a:bodyPr/>
          <a:lstStyle/>
          <a:p>
            <a:fld id="{F26FFF8B-E00D-EF41-BBDF-FB5CDF328CDE}" type="slidenum">
              <a:rPr lang="en-US" smtClean="0"/>
              <a:t>12</a:t>
            </a:fld>
            <a:endParaRPr lang="en-US" dirty="0"/>
          </a:p>
        </p:txBody>
      </p:sp>
      <p:sp>
        <p:nvSpPr>
          <p:cNvPr id="7" name="Content Placeholder 5">
            <a:extLst>
              <a:ext uri="{FF2B5EF4-FFF2-40B4-BE49-F238E27FC236}">
                <a16:creationId xmlns:a16="http://schemas.microsoft.com/office/drawing/2014/main" id="{BE8045C6-89A8-2542-A7FD-B1944A7448D8}"/>
              </a:ext>
            </a:extLst>
          </p:cNvPr>
          <p:cNvSpPr txBox="1">
            <a:spLocks/>
          </p:cNvSpPr>
          <p:nvPr/>
        </p:nvSpPr>
        <p:spPr>
          <a:xfrm>
            <a:off x="457200" y="3213176"/>
            <a:ext cx="2066795"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053E87"/>
                </a:solidFill>
              </a:rPr>
              <a:t>In compliance?</a:t>
            </a:r>
          </a:p>
        </p:txBody>
      </p:sp>
      <p:sp>
        <p:nvSpPr>
          <p:cNvPr id="8" name="Content Placeholder 5">
            <a:extLst>
              <a:ext uri="{FF2B5EF4-FFF2-40B4-BE49-F238E27FC236}">
                <a16:creationId xmlns:a16="http://schemas.microsoft.com/office/drawing/2014/main" id="{29579381-2B25-3042-AFFF-2B4EEA65C458}"/>
              </a:ext>
            </a:extLst>
          </p:cNvPr>
          <p:cNvSpPr txBox="1">
            <a:spLocks/>
          </p:cNvSpPr>
          <p:nvPr/>
        </p:nvSpPr>
        <p:spPr>
          <a:xfrm>
            <a:off x="3025036" y="3213176"/>
            <a:ext cx="776613"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C05131"/>
                </a:solidFill>
              </a:rPr>
              <a:t>NO</a:t>
            </a:r>
          </a:p>
        </p:txBody>
      </p:sp>
      <p:sp>
        <p:nvSpPr>
          <p:cNvPr id="9" name="Content Placeholder 5">
            <a:extLst>
              <a:ext uri="{FF2B5EF4-FFF2-40B4-BE49-F238E27FC236}">
                <a16:creationId xmlns:a16="http://schemas.microsoft.com/office/drawing/2014/main" id="{F2BB75F8-AB8A-0E40-A0B3-D9AFD2B6A8BF}"/>
              </a:ext>
            </a:extLst>
          </p:cNvPr>
          <p:cNvSpPr txBox="1">
            <a:spLocks/>
          </p:cNvSpPr>
          <p:nvPr/>
        </p:nvSpPr>
        <p:spPr>
          <a:xfrm>
            <a:off x="457200" y="4089748"/>
            <a:ext cx="8229600" cy="185385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30188" indent="-230188">
              <a:lnSpc>
                <a:spcPct val="115000"/>
              </a:lnSpc>
              <a:buFont typeface="Arial" pitchFamily="34" charset="0"/>
              <a:buChar char="•"/>
            </a:pPr>
            <a:r>
              <a:rPr lang="en-US" sz="1800" dirty="0">
                <a:solidFill>
                  <a:schemeClr val="bg1">
                    <a:lumMod val="75000"/>
                  </a:schemeClr>
                </a:solidFill>
              </a:rPr>
              <a:t>Solicitation by Clayton State employees is prohibited during work hours. Prohibited activities include actual sales, order taking, as well as the distribution of catalogs and literature. </a:t>
            </a:r>
          </a:p>
        </p:txBody>
      </p:sp>
    </p:spTree>
    <p:extLst>
      <p:ext uri="{BB962C8B-B14F-4D97-AF65-F5344CB8AC3E}">
        <p14:creationId xmlns:p14="http://schemas.microsoft.com/office/powerpoint/2010/main" val="294548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9A9578D-7007-6140-B2F7-279E143A0ACA}"/>
              </a:ext>
            </a:extLst>
          </p:cNvPr>
          <p:cNvSpPr>
            <a:spLocks noGrp="1"/>
          </p:cNvSpPr>
          <p:nvPr>
            <p:ph type="title"/>
          </p:nvPr>
        </p:nvSpPr>
        <p:spPr/>
        <p:txBody>
          <a:bodyPr/>
          <a:lstStyle/>
          <a:p>
            <a:pPr algn="l"/>
            <a:r>
              <a:rPr lang="en-US" dirty="0"/>
              <a:t>Commercial solicitation </a:t>
            </a:r>
            <a:r>
              <a:rPr lang="en-US" sz="2400" dirty="0"/>
              <a:t>example </a:t>
            </a:r>
            <a:r>
              <a:rPr lang="en-US" sz="2400" dirty="0" smtClean="0"/>
              <a:t>#4</a:t>
            </a:r>
            <a:endParaRPr lang="en-US" sz="2400" dirty="0"/>
          </a:p>
        </p:txBody>
      </p:sp>
      <p:sp>
        <p:nvSpPr>
          <p:cNvPr id="6" name="Content Placeholder 5">
            <a:extLst>
              <a:ext uri="{FF2B5EF4-FFF2-40B4-BE49-F238E27FC236}">
                <a16:creationId xmlns:a16="http://schemas.microsoft.com/office/drawing/2014/main" id="{4DF1A665-8761-2849-8F7B-8670BE066673}"/>
              </a:ext>
            </a:extLst>
          </p:cNvPr>
          <p:cNvSpPr>
            <a:spLocks noGrp="1"/>
          </p:cNvSpPr>
          <p:nvPr>
            <p:ph idx="1"/>
          </p:nvPr>
        </p:nvSpPr>
        <p:spPr>
          <a:xfrm>
            <a:off x="457200" y="1491097"/>
            <a:ext cx="8229600" cy="1471307"/>
          </a:xfrm>
        </p:spPr>
        <p:txBody>
          <a:bodyPr/>
          <a:lstStyle/>
          <a:p>
            <a:pPr marL="0" indent="0">
              <a:buNone/>
            </a:pPr>
            <a:r>
              <a:rPr lang="en-US" sz="1800" dirty="0">
                <a:solidFill>
                  <a:schemeClr val="bg1">
                    <a:lumMod val="75000"/>
                  </a:schemeClr>
                </a:solidFill>
              </a:rPr>
              <a:t>A department is hosting a book signing event and the speaker wants to sell his/her books.</a:t>
            </a:r>
          </a:p>
        </p:txBody>
      </p:sp>
      <p:sp>
        <p:nvSpPr>
          <p:cNvPr id="4" name="Slide Number Placeholder 3">
            <a:extLst>
              <a:ext uri="{FF2B5EF4-FFF2-40B4-BE49-F238E27FC236}">
                <a16:creationId xmlns:a16="http://schemas.microsoft.com/office/drawing/2014/main" id="{29D4ABE9-EEE8-704D-A968-1525DF6F99E5}"/>
              </a:ext>
            </a:extLst>
          </p:cNvPr>
          <p:cNvSpPr>
            <a:spLocks noGrp="1"/>
          </p:cNvSpPr>
          <p:nvPr>
            <p:ph type="sldNum" sz="quarter" idx="12"/>
          </p:nvPr>
        </p:nvSpPr>
        <p:spPr/>
        <p:txBody>
          <a:bodyPr/>
          <a:lstStyle/>
          <a:p>
            <a:fld id="{F26FFF8B-E00D-EF41-BBDF-FB5CDF328CDE}" type="slidenum">
              <a:rPr lang="en-US" smtClean="0"/>
              <a:t>13</a:t>
            </a:fld>
            <a:endParaRPr lang="en-US" dirty="0"/>
          </a:p>
        </p:txBody>
      </p:sp>
      <p:sp>
        <p:nvSpPr>
          <p:cNvPr id="9" name="Content Placeholder 5">
            <a:extLst>
              <a:ext uri="{FF2B5EF4-FFF2-40B4-BE49-F238E27FC236}">
                <a16:creationId xmlns:a16="http://schemas.microsoft.com/office/drawing/2014/main" id="{F2BB75F8-AB8A-0E40-A0B3-D9AFD2B6A8BF}"/>
              </a:ext>
            </a:extLst>
          </p:cNvPr>
          <p:cNvSpPr txBox="1">
            <a:spLocks/>
          </p:cNvSpPr>
          <p:nvPr/>
        </p:nvSpPr>
        <p:spPr>
          <a:xfrm>
            <a:off x="457200" y="3131796"/>
            <a:ext cx="8229600" cy="185385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30188" indent="-230188">
              <a:buFont typeface="Arial" pitchFamily="34" charset="0"/>
              <a:buChar char="•"/>
            </a:pPr>
            <a:r>
              <a:rPr lang="en-US" sz="1800" dirty="0">
                <a:solidFill>
                  <a:schemeClr val="bg1">
                    <a:lumMod val="75000"/>
                  </a:schemeClr>
                </a:solidFill>
              </a:rPr>
              <a:t>The Loch Shop has the “Right of First Refusal” and must be contacted. </a:t>
            </a:r>
          </a:p>
          <a:p>
            <a:pPr marL="230188" indent="-230188">
              <a:buFont typeface="Arial" pitchFamily="34" charset="0"/>
              <a:buChar char="•"/>
            </a:pPr>
            <a:r>
              <a:rPr lang="en-US" sz="1800" dirty="0">
                <a:solidFill>
                  <a:schemeClr val="bg1">
                    <a:lumMod val="75000"/>
                  </a:schemeClr>
                </a:solidFill>
                <a:ea typeface="Calibri"/>
                <a:cs typeface="Times New Roman"/>
              </a:rPr>
              <a:t>This will help ensure the sale is not in direct competition with auxiliary operations and will allow for consideration of potential sales and unrelated business income tax requirements.</a:t>
            </a:r>
            <a:endParaRPr lang="en-US" sz="1800" dirty="0">
              <a:solidFill>
                <a:schemeClr val="bg1">
                  <a:lumMod val="75000"/>
                </a:schemeClr>
              </a:solidFill>
            </a:endParaRPr>
          </a:p>
        </p:txBody>
      </p:sp>
      <p:sp>
        <p:nvSpPr>
          <p:cNvPr id="10" name="Content Placeholder 5">
            <a:extLst>
              <a:ext uri="{FF2B5EF4-FFF2-40B4-BE49-F238E27FC236}">
                <a16:creationId xmlns:a16="http://schemas.microsoft.com/office/drawing/2014/main" id="{2E2078B4-A273-834F-8F2B-151BC694A1BC}"/>
              </a:ext>
            </a:extLst>
          </p:cNvPr>
          <p:cNvSpPr txBox="1">
            <a:spLocks/>
          </p:cNvSpPr>
          <p:nvPr/>
        </p:nvSpPr>
        <p:spPr>
          <a:xfrm>
            <a:off x="457200" y="2388010"/>
            <a:ext cx="2066795"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053E87"/>
                </a:solidFill>
              </a:rPr>
              <a:t>In compliance?</a:t>
            </a:r>
          </a:p>
        </p:txBody>
      </p:sp>
      <p:sp>
        <p:nvSpPr>
          <p:cNvPr id="11" name="Content Placeholder 5">
            <a:extLst>
              <a:ext uri="{FF2B5EF4-FFF2-40B4-BE49-F238E27FC236}">
                <a16:creationId xmlns:a16="http://schemas.microsoft.com/office/drawing/2014/main" id="{647A43D4-1296-0F49-88F4-E2578E05C152}"/>
              </a:ext>
            </a:extLst>
          </p:cNvPr>
          <p:cNvSpPr txBox="1">
            <a:spLocks/>
          </p:cNvSpPr>
          <p:nvPr/>
        </p:nvSpPr>
        <p:spPr>
          <a:xfrm>
            <a:off x="3025036" y="2388010"/>
            <a:ext cx="1014608"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FFC000"/>
                </a:solidFill>
              </a:rPr>
              <a:t>Maybe</a:t>
            </a:r>
          </a:p>
        </p:txBody>
      </p:sp>
    </p:spTree>
    <p:extLst>
      <p:ext uri="{BB962C8B-B14F-4D97-AF65-F5344CB8AC3E}">
        <p14:creationId xmlns:p14="http://schemas.microsoft.com/office/powerpoint/2010/main" val="2311296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0"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9A9578D-7007-6140-B2F7-279E143A0ACA}"/>
              </a:ext>
            </a:extLst>
          </p:cNvPr>
          <p:cNvSpPr>
            <a:spLocks noGrp="1"/>
          </p:cNvSpPr>
          <p:nvPr>
            <p:ph type="title"/>
          </p:nvPr>
        </p:nvSpPr>
        <p:spPr/>
        <p:txBody>
          <a:bodyPr/>
          <a:lstStyle/>
          <a:p>
            <a:pPr algn="l"/>
            <a:r>
              <a:rPr lang="en-US" dirty="0"/>
              <a:t>Commercial solicitation </a:t>
            </a:r>
            <a:r>
              <a:rPr lang="en-US" sz="2400" dirty="0"/>
              <a:t>example </a:t>
            </a:r>
            <a:r>
              <a:rPr lang="en-US" sz="2400" dirty="0" smtClean="0"/>
              <a:t>#5</a:t>
            </a:r>
            <a:endParaRPr lang="en-US" sz="2400" dirty="0"/>
          </a:p>
        </p:txBody>
      </p:sp>
      <p:sp>
        <p:nvSpPr>
          <p:cNvPr id="6" name="Content Placeholder 5">
            <a:extLst>
              <a:ext uri="{FF2B5EF4-FFF2-40B4-BE49-F238E27FC236}">
                <a16:creationId xmlns:a16="http://schemas.microsoft.com/office/drawing/2014/main" id="{4DF1A665-8761-2849-8F7B-8670BE066673}"/>
              </a:ext>
            </a:extLst>
          </p:cNvPr>
          <p:cNvSpPr>
            <a:spLocks noGrp="1"/>
          </p:cNvSpPr>
          <p:nvPr>
            <p:ph idx="1"/>
          </p:nvPr>
        </p:nvSpPr>
        <p:spPr>
          <a:xfrm>
            <a:off x="457200" y="1491097"/>
            <a:ext cx="8229600" cy="1471307"/>
          </a:xfrm>
        </p:spPr>
        <p:txBody>
          <a:bodyPr/>
          <a:lstStyle/>
          <a:p>
            <a:pPr marL="0" indent="0">
              <a:buNone/>
            </a:pPr>
            <a:r>
              <a:rPr lang="en-US" sz="1800" dirty="0">
                <a:solidFill>
                  <a:schemeClr val="bg1">
                    <a:lumMod val="75000"/>
                  </a:schemeClr>
                </a:solidFill>
              </a:rPr>
              <a:t>A local restaurant wants to place a paid advertisement of its catering services in a Clayton State University brochure.</a:t>
            </a:r>
          </a:p>
        </p:txBody>
      </p:sp>
      <p:sp>
        <p:nvSpPr>
          <p:cNvPr id="4" name="Slide Number Placeholder 3">
            <a:extLst>
              <a:ext uri="{FF2B5EF4-FFF2-40B4-BE49-F238E27FC236}">
                <a16:creationId xmlns:a16="http://schemas.microsoft.com/office/drawing/2014/main" id="{29D4ABE9-EEE8-704D-A968-1525DF6F99E5}"/>
              </a:ext>
            </a:extLst>
          </p:cNvPr>
          <p:cNvSpPr>
            <a:spLocks noGrp="1"/>
          </p:cNvSpPr>
          <p:nvPr>
            <p:ph type="sldNum" sz="quarter" idx="12"/>
          </p:nvPr>
        </p:nvSpPr>
        <p:spPr/>
        <p:txBody>
          <a:bodyPr/>
          <a:lstStyle/>
          <a:p>
            <a:fld id="{F26FFF8B-E00D-EF41-BBDF-FB5CDF328CDE}" type="slidenum">
              <a:rPr lang="en-US" smtClean="0"/>
              <a:t>14</a:t>
            </a:fld>
            <a:endParaRPr lang="en-US" dirty="0"/>
          </a:p>
        </p:txBody>
      </p:sp>
      <p:sp>
        <p:nvSpPr>
          <p:cNvPr id="9" name="Content Placeholder 5">
            <a:extLst>
              <a:ext uri="{FF2B5EF4-FFF2-40B4-BE49-F238E27FC236}">
                <a16:creationId xmlns:a16="http://schemas.microsoft.com/office/drawing/2014/main" id="{F2BB75F8-AB8A-0E40-A0B3-D9AFD2B6A8BF}"/>
              </a:ext>
            </a:extLst>
          </p:cNvPr>
          <p:cNvSpPr txBox="1">
            <a:spLocks/>
          </p:cNvSpPr>
          <p:nvPr/>
        </p:nvSpPr>
        <p:spPr>
          <a:xfrm>
            <a:off x="457200" y="3131797"/>
            <a:ext cx="8229600" cy="70116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30188" indent="-230188">
              <a:buFont typeface="Arial" pitchFamily="34" charset="0"/>
              <a:buChar char="•"/>
            </a:pPr>
            <a:r>
              <a:rPr lang="en-US" sz="1800" dirty="0">
                <a:solidFill>
                  <a:schemeClr val="bg1">
                    <a:lumMod val="75000"/>
                  </a:schemeClr>
                </a:solidFill>
              </a:rPr>
              <a:t>Sales or solicitation in direct competition with auxiliary operations of the university are prohibited (catering services).</a:t>
            </a:r>
          </a:p>
        </p:txBody>
      </p:sp>
      <p:sp>
        <p:nvSpPr>
          <p:cNvPr id="10" name="Content Placeholder 5">
            <a:extLst>
              <a:ext uri="{FF2B5EF4-FFF2-40B4-BE49-F238E27FC236}">
                <a16:creationId xmlns:a16="http://schemas.microsoft.com/office/drawing/2014/main" id="{2E2078B4-A273-834F-8F2B-151BC694A1BC}"/>
              </a:ext>
            </a:extLst>
          </p:cNvPr>
          <p:cNvSpPr txBox="1">
            <a:spLocks/>
          </p:cNvSpPr>
          <p:nvPr/>
        </p:nvSpPr>
        <p:spPr>
          <a:xfrm>
            <a:off x="457200" y="2388010"/>
            <a:ext cx="2066795"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053E87"/>
                </a:solidFill>
              </a:rPr>
              <a:t>In compliance?</a:t>
            </a:r>
          </a:p>
        </p:txBody>
      </p:sp>
      <p:sp>
        <p:nvSpPr>
          <p:cNvPr id="11" name="Content Placeholder 5">
            <a:extLst>
              <a:ext uri="{FF2B5EF4-FFF2-40B4-BE49-F238E27FC236}">
                <a16:creationId xmlns:a16="http://schemas.microsoft.com/office/drawing/2014/main" id="{647A43D4-1296-0F49-88F4-E2578E05C152}"/>
              </a:ext>
            </a:extLst>
          </p:cNvPr>
          <p:cNvSpPr txBox="1">
            <a:spLocks/>
          </p:cNvSpPr>
          <p:nvPr/>
        </p:nvSpPr>
        <p:spPr>
          <a:xfrm>
            <a:off x="3025036" y="2388010"/>
            <a:ext cx="1014608"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C05131"/>
                </a:solidFill>
              </a:rPr>
              <a:t>NO</a:t>
            </a:r>
          </a:p>
        </p:txBody>
      </p:sp>
      <p:sp>
        <p:nvSpPr>
          <p:cNvPr id="8" name="Content Placeholder 5">
            <a:extLst>
              <a:ext uri="{FF2B5EF4-FFF2-40B4-BE49-F238E27FC236}">
                <a16:creationId xmlns:a16="http://schemas.microsoft.com/office/drawing/2014/main" id="{5A74F81F-AF20-D44A-8D03-CDA055E078D2}"/>
              </a:ext>
            </a:extLst>
          </p:cNvPr>
          <p:cNvSpPr txBox="1">
            <a:spLocks/>
          </p:cNvSpPr>
          <p:nvPr/>
        </p:nvSpPr>
        <p:spPr>
          <a:xfrm>
            <a:off x="457200" y="4278253"/>
            <a:ext cx="8229600" cy="70116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30188" lvl="0" indent="-230188">
              <a:buFont typeface="Arial" panose="020B0604020202020204" pitchFamily="34" charset="0"/>
              <a:buChar char="•"/>
            </a:pPr>
            <a:r>
              <a:rPr lang="en-US" sz="1800" dirty="0">
                <a:solidFill>
                  <a:schemeClr val="bg1">
                    <a:lumMod val="75000"/>
                  </a:schemeClr>
                </a:solidFill>
              </a:rPr>
              <a:t>The restaurant can advertise their offsite location in an approved campus publication.</a:t>
            </a:r>
          </a:p>
        </p:txBody>
      </p:sp>
      <p:sp>
        <p:nvSpPr>
          <p:cNvPr id="12" name="Content Placeholder 5">
            <a:extLst>
              <a:ext uri="{FF2B5EF4-FFF2-40B4-BE49-F238E27FC236}">
                <a16:creationId xmlns:a16="http://schemas.microsoft.com/office/drawing/2014/main" id="{8303C576-793E-A143-8810-7B930C9F126E}"/>
              </a:ext>
            </a:extLst>
          </p:cNvPr>
          <p:cNvSpPr txBox="1">
            <a:spLocks/>
          </p:cNvSpPr>
          <p:nvPr/>
        </p:nvSpPr>
        <p:spPr>
          <a:xfrm>
            <a:off x="676407" y="3852043"/>
            <a:ext cx="839244" cy="35673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000" b="1" dirty="0">
                <a:solidFill>
                  <a:schemeClr val="bg1">
                    <a:lumMod val="75000"/>
                  </a:schemeClr>
                </a:solidFill>
                <a:latin typeface="+mj-lt"/>
              </a:rPr>
              <a:t>BUT</a:t>
            </a:r>
          </a:p>
        </p:txBody>
      </p:sp>
    </p:spTree>
    <p:extLst>
      <p:ext uri="{BB962C8B-B14F-4D97-AF65-F5344CB8AC3E}">
        <p14:creationId xmlns:p14="http://schemas.microsoft.com/office/powerpoint/2010/main" val="726882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0-#ppt_w/2"/>
                                          </p:val>
                                        </p:tav>
                                        <p:tav tm="100000">
                                          <p:val>
                                            <p:strVal val="#ppt_x"/>
                                          </p:val>
                                        </p:tav>
                                      </p:tavLst>
                                    </p:anim>
                                    <p:anim calcmode="lin" valueType="num">
                                      <p:cBhvr additive="base">
                                        <p:cTn id="20"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8" grpId="0"/>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9A9578D-7007-6140-B2F7-279E143A0ACA}"/>
              </a:ext>
            </a:extLst>
          </p:cNvPr>
          <p:cNvSpPr>
            <a:spLocks noGrp="1"/>
          </p:cNvSpPr>
          <p:nvPr>
            <p:ph type="title"/>
          </p:nvPr>
        </p:nvSpPr>
        <p:spPr/>
        <p:txBody>
          <a:bodyPr/>
          <a:lstStyle/>
          <a:p>
            <a:pPr algn="l"/>
            <a:r>
              <a:rPr lang="en-US" dirty="0"/>
              <a:t>Commercial solicitation </a:t>
            </a:r>
            <a:r>
              <a:rPr lang="en-US" sz="2400" dirty="0"/>
              <a:t>example </a:t>
            </a:r>
            <a:r>
              <a:rPr lang="en-US" sz="2400" dirty="0" smtClean="0"/>
              <a:t>#6</a:t>
            </a:r>
            <a:endParaRPr lang="en-US" sz="2400" dirty="0"/>
          </a:p>
        </p:txBody>
      </p:sp>
      <p:sp>
        <p:nvSpPr>
          <p:cNvPr id="6" name="Content Placeholder 5">
            <a:extLst>
              <a:ext uri="{FF2B5EF4-FFF2-40B4-BE49-F238E27FC236}">
                <a16:creationId xmlns:a16="http://schemas.microsoft.com/office/drawing/2014/main" id="{4DF1A665-8761-2849-8F7B-8670BE066673}"/>
              </a:ext>
            </a:extLst>
          </p:cNvPr>
          <p:cNvSpPr>
            <a:spLocks noGrp="1"/>
          </p:cNvSpPr>
          <p:nvPr>
            <p:ph idx="1"/>
          </p:nvPr>
        </p:nvSpPr>
        <p:spPr>
          <a:xfrm>
            <a:off x="457200" y="1491097"/>
            <a:ext cx="8229600" cy="431647"/>
          </a:xfrm>
        </p:spPr>
        <p:txBody>
          <a:bodyPr/>
          <a:lstStyle/>
          <a:p>
            <a:pPr marL="230188" indent="-230188"/>
            <a:r>
              <a:rPr lang="en-US" sz="1800" dirty="0">
                <a:solidFill>
                  <a:schemeClr val="bg1">
                    <a:lumMod val="75000"/>
                  </a:schemeClr>
                </a:solidFill>
              </a:rPr>
              <a:t>A local vendor wants to sell posters on the Clayton State University campus.</a:t>
            </a:r>
          </a:p>
        </p:txBody>
      </p:sp>
      <p:sp>
        <p:nvSpPr>
          <p:cNvPr id="4" name="Slide Number Placeholder 3">
            <a:extLst>
              <a:ext uri="{FF2B5EF4-FFF2-40B4-BE49-F238E27FC236}">
                <a16:creationId xmlns:a16="http://schemas.microsoft.com/office/drawing/2014/main" id="{29D4ABE9-EEE8-704D-A968-1525DF6F99E5}"/>
              </a:ext>
            </a:extLst>
          </p:cNvPr>
          <p:cNvSpPr>
            <a:spLocks noGrp="1"/>
          </p:cNvSpPr>
          <p:nvPr>
            <p:ph type="sldNum" sz="quarter" idx="12"/>
          </p:nvPr>
        </p:nvSpPr>
        <p:spPr/>
        <p:txBody>
          <a:bodyPr/>
          <a:lstStyle/>
          <a:p>
            <a:fld id="{F26FFF8B-E00D-EF41-BBDF-FB5CDF328CDE}" type="slidenum">
              <a:rPr lang="en-US" smtClean="0"/>
              <a:t>15</a:t>
            </a:fld>
            <a:endParaRPr lang="en-US" dirty="0"/>
          </a:p>
        </p:txBody>
      </p:sp>
      <p:sp>
        <p:nvSpPr>
          <p:cNvPr id="9" name="Content Placeholder 5">
            <a:extLst>
              <a:ext uri="{FF2B5EF4-FFF2-40B4-BE49-F238E27FC236}">
                <a16:creationId xmlns:a16="http://schemas.microsoft.com/office/drawing/2014/main" id="{F2BB75F8-AB8A-0E40-A0B3-D9AFD2B6A8BF}"/>
              </a:ext>
            </a:extLst>
          </p:cNvPr>
          <p:cNvSpPr txBox="1">
            <a:spLocks/>
          </p:cNvSpPr>
          <p:nvPr/>
        </p:nvSpPr>
        <p:spPr>
          <a:xfrm>
            <a:off x="457200" y="2672044"/>
            <a:ext cx="8229600" cy="70116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30188" indent="-230188">
              <a:buFont typeface="Arial" panose="020B0604020202020204" pitchFamily="34" charset="0"/>
              <a:buChar char="•"/>
            </a:pPr>
            <a:r>
              <a:rPr lang="en-US" sz="1800" dirty="0">
                <a:solidFill>
                  <a:schemeClr val="bg1">
                    <a:lumMod val="75000"/>
                  </a:schemeClr>
                </a:solidFill>
              </a:rPr>
              <a:t>It’s not in direct competition with the auxiliary operations of the university. </a:t>
            </a:r>
            <a:endParaRPr lang="en-US" sz="1800" dirty="0">
              <a:solidFill>
                <a:schemeClr val="bg1">
                  <a:lumMod val="75000"/>
                </a:schemeClr>
              </a:solidFill>
              <a:ea typeface="Calibri"/>
              <a:cs typeface="Times New Roman"/>
            </a:endParaRPr>
          </a:p>
        </p:txBody>
      </p:sp>
      <p:sp>
        <p:nvSpPr>
          <p:cNvPr id="10" name="Content Placeholder 5">
            <a:extLst>
              <a:ext uri="{FF2B5EF4-FFF2-40B4-BE49-F238E27FC236}">
                <a16:creationId xmlns:a16="http://schemas.microsoft.com/office/drawing/2014/main" id="{2E2078B4-A273-834F-8F2B-151BC694A1BC}"/>
              </a:ext>
            </a:extLst>
          </p:cNvPr>
          <p:cNvSpPr txBox="1">
            <a:spLocks/>
          </p:cNvSpPr>
          <p:nvPr/>
        </p:nvSpPr>
        <p:spPr>
          <a:xfrm>
            <a:off x="457200" y="2091424"/>
            <a:ext cx="2066795"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053E87"/>
                </a:solidFill>
              </a:rPr>
              <a:t>In compliance?</a:t>
            </a:r>
          </a:p>
        </p:txBody>
      </p:sp>
      <p:sp>
        <p:nvSpPr>
          <p:cNvPr id="11" name="Content Placeholder 5">
            <a:extLst>
              <a:ext uri="{FF2B5EF4-FFF2-40B4-BE49-F238E27FC236}">
                <a16:creationId xmlns:a16="http://schemas.microsoft.com/office/drawing/2014/main" id="{647A43D4-1296-0F49-88F4-E2578E05C152}"/>
              </a:ext>
            </a:extLst>
          </p:cNvPr>
          <p:cNvSpPr txBox="1">
            <a:spLocks/>
          </p:cNvSpPr>
          <p:nvPr/>
        </p:nvSpPr>
        <p:spPr>
          <a:xfrm>
            <a:off x="3025036" y="2091424"/>
            <a:ext cx="1389946"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smtClean="0">
                <a:solidFill>
                  <a:srgbClr val="FFC000"/>
                </a:solidFill>
              </a:rPr>
              <a:t>MAYBE</a:t>
            </a:r>
            <a:endParaRPr lang="en-US" sz="2000" b="1" dirty="0">
              <a:solidFill>
                <a:srgbClr val="006F44"/>
              </a:solidFill>
            </a:endParaRPr>
          </a:p>
        </p:txBody>
      </p:sp>
      <p:sp>
        <p:nvSpPr>
          <p:cNvPr id="8" name="Content Placeholder 5">
            <a:extLst>
              <a:ext uri="{FF2B5EF4-FFF2-40B4-BE49-F238E27FC236}">
                <a16:creationId xmlns:a16="http://schemas.microsoft.com/office/drawing/2014/main" id="{5A74F81F-AF20-D44A-8D03-CDA055E078D2}"/>
              </a:ext>
            </a:extLst>
          </p:cNvPr>
          <p:cNvSpPr txBox="1">
            <a:spLocks/>
          </p:cNvSpPr>
          <p:nvPr/>
        </p:nvSpPr>
        <p:spPr>
          <a:xfrm>
            <a:off x="457200" y="3603438"/>
            <a:ext cx="8229600" cy="227753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30188" lvl="0" indent="-230188">
              <a:buFont typeface="Arial" pitchFamily="34" charset="0"/>
              <a:buChar char="•"/>
            </a:pPr>
            <a:r>
              <a:rPr lang="en-US" sz="1800" dirty="0">
                <a:solidFill>
                  <a:schemeClr val="bg1">
                    <a:lumMod val="75000"/>
                  </a:schemeClr>
                </a:solidFill>
              </a:rPr>
              <a:t>Compliance with Clayton State’s non-university information table policy is required.</a:t>
            </a:r>
            <a:br>
              <a:rPr lang="en-US" sz="1800" dirty="0">
                <a:solidFill>
                  <a:schemeClr val="bg1">
                    <a:lumMod val="75000"/>
                  </a:schemeClr>
                </a:solidFill>
              </a:rPr>
            </a:br>
            <a:r>
              <a:rPr lang="en-US" sz="1800" dirty="0">
                <a:solidFill>
                  <a:schemeClr val="bg1">
                    <a:lumMod val="75000"/>
                  </a:schemeClr>
                </a:solidFill>
              </a:rPr>
              <a:t>For example:</a:t>
            </a:r>
          </a:p>
          <a:p>
            <a:pPr marL="460375" lvl="1" indent="-230188">
              <a:buFont typeface="Symbol" pitchFamily="18" charset="2"/>
              <a:buChar char=""/>
            </a:pPr>
            <a:r>
              <a:rPr lang="en-US" sz="1600" dirty="0">
                <a:solidFill>
                  <a:schemeClr val="bg1">
                    <a:lumMod val="75000"/>
                  </a:schemeClr>
                </a:solidFill>
              </a:rPr>
              <a:t>Tables can only be set up on Main Street in the University Center</a:t>
            </a:r>
          </a:p>
          <a:p>
            <a:pPr marL="460375" lvl="1" indent="-230188">
              <a:buFont typeface="Symbol" pitchFamily="18" charset="2"/>
              <a:buChar char=""/>
            </a:pPr>
            <a:r>
              <a:rPr lang="en-US" sz="1600" dirty="0">
                <a:solidFill>
                  <a:schemeClr val="bg1">
                    <a:lumMod val="75000"/>
                  </a:schemeClr>
                </a:solidFill>
              </a:rPr>
              <a:t>See the policy for other restrictions </a:t>
            </a:r>
          </a:p>
        </p:txBody>
      </p:sp>
      <p:sp>
        <p:nvSpPr>
          <p:cNvPr id="12" name="Content Placeholder 5">
            <a:extLst>
              <a:ext uri="{FF2B5EF4-FFF2-40B4-BE49-F238E27FC236}">
                <a16:creationId xmlns:a16="http://schemas.microsoft.com/office/drawing/2014/main" id="{8303C576-793E-A143-8810-7B930C9F126E}"/>
              </a:ext>
            </a:extLst>
          </p:cNvPr>
          <p:cNvSpPr txBox="1">
            <a:spLocks/>
          </p:cNvSpPr>
          <p:nvPr/>
        </p:nvSpPr>
        <p:spPr>
          <a:xfrm>
            <a:off x="670144" y="3135507"/>
            <a:ext cx="839244" cy="35673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000" b="1" dirty="0">
                <a:solidFill>
                  <a:schemeClr val="bg1">
                    <a:lumMod val="75000"/>
                  </a:schemeClr>
                </a:solidFill>
                <a:latin typeface="+mj-lt"/>
              </a:rPr>
              <a:t>BUT</a:t>
            </a:r>
          </a:p>
        </p:txBody>
      </p:sp>
    </p:spTree>
    <p:extLst>
      <p:ext uri="{BB962C8B-B14F-4D97-AF65-F5344CB8AC3E}">
        <p14:creationId xmlns:p14="http://schemas.microsoft.com/office/powerpoint/2010/main" val="1099461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0-#ppt_w/2"/>
                                          </p:val>
                                        </p:tav>
                                        <p:tav tm="100000">
                                          <p:val>
                                            <p:strVal val="#ppt_x"/>
                                          </p:val>
                                        </p:tav>
                                      </p:tavLst>
                                    </p:anim>
                                    <p:anim calcmode="lin" valueType="num">
                                      <p:cBhvr additive="base">
                                        <p:cTn id="20"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8" grpId="0"/>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41C0E63-382E-4F42-96E3-181ADEE929BC}"/>
              </a:ext>
            </a:extLst>
          </p:cNvPr>
          <p:cNvSpPr>
            <a:spLocks noGrp="1"/>
          </p:cNvSpPr>
          <p:nvPr>
            <p:ph type="title"/>
          </p:nvPr>
        </p:nvSpPr>
        <p:spPr>
          <a:xfrm>
            <a:off x="628650" y="2834131"/>
            <a:ext cx="7886700" cy="1089529"/>
          </a:xfrm>
        </p:spPr>
        <p:txBody>
          <a:bodyPr/>
          <a:lstStyle/>
          <a:p>
            <a:pPr marL="0" indent="0"/>
            <a:r>
              <a:rPr lang="en-US" sz="3600" dirty="0"/>
              <a:t>Non-Commercial Solicitation</a:t>
            </a:r>
          </a:p>
        </p:txBody>
      </p:sp>
      <p:sp>
        <p:nvSpPr>
          <p:cNvPr id="4" name="Slide Number Placeholder 3">
            <a:extLst>
              <a:ext uri="{FF2B5EF4-FFF2-40B4-BE49-F238E27FC236}">
                <a16:creationId xmlns:a16="http://schemas.microsoft.com/office/drawing/2014/main" id="{E6D8ED4A-0C04-1644-8676-D01AF0A489D3}"/>
              </a:ext>
            </a:extLst>
          </p:cNvPr>
          <p:cNvSpPr>
            <a:spLocks noGrp="1"/>
          </p:cNvSpPr>
          <p:nvPr>
            <p:ph type="sldNum" sz="quarter" idx="12"/>
          </p:nvPr>
        </p:nvSpPr>
        <p:spPr/>
        <p:txBody>
          <a:bodyPr/>
          <a:lstStyle/>
          <a:p>
            <a:fld id="{F26FFF8B-E00D-EF41-BBDF-FB5CDF328CDE}" type="slidenum">
              <a:rPr lang="en-US" smtClean="0"/>
              <a:pPr/>
              <a:t>16</a:t>
            </a:fld>
            <a:endParaRPr lang="en-US" dirty="0"/>
          </a:p>
        </p:txBody>
      </p:sp>
    </p:spTree>
    <p:extLst>
      <p:ext uri="{BB962C8B-B14F-4D97-AF65-F5344CB8AC3E}">
        <p14:creationId xmlns:p14="http://schemas.microsoft.com/office/powerpoint/2010/main" val="9045922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F42B8EF-E026-1648-ACAE-26B39A3A283F}"/>
              </a:ext>
            </a:extLst>
          </p:cNvPr>
          <p:cNvSpPr>
            <a:spLocks noGrp="1"/>
          </p:cNvSpPr>
          <p:nvPr>
            <p:ph type="title"/>
          </p:nvPr>
        </p:nvSpPr>
        <p:spPr/>
        <p:txBody>
          <a:bodyPr/>
          <a:lstStyle/>
          <a:p>
            <a:pPr algn="l"/>
            <a:r>
              <a:rPr lang="en-US" dirty="0"/>
              <a:t>Definition</a:t>
            </a:r>
          </a:p>
        </p:txBody>
      </p:sp>
      <p:sp>
        <p:nvSpPr>
          <p:cNvPr id="5" name="Content Placeholder 4">
            <a:extLst>
              <a:ext uri="{FF2B5EF4-FFF2-40B4-BE49-F238E27FC236}">
                <a16:creationId xmlns:a16="http://schemas.microsoft.com/office/drawing/2014/main" id="{96076941-0343-E443-9072-DFD334EE8B01}"/>
              </a:ext>
            </a:extLst>
          </p:cNvPr>
          <p:cNvSpPr>
            <a:spLocks noGrp="1"/>
          </p:cNvSpPr>
          <p:nvPr>
            <p:ph idx="1"/>
          </p:nvPr>
        </p:nvSpPr>
        <p:spPr>
          <a:xfrm>
            <a:off x="1183710" y="1825625"/>
            <a:ext cx="6745265" cy="4351338"/>
          </a:xfrm>
        </p:spPr>
        <p:txBody>
          <a:bodyPr/>
          <a:lstStyle/>
          <a:p>
            <a:pPr marL="0" indent="0">
              <a:lnSpc>
                <a:spcPct val="100000"/>
              </a:lnSpc>
              <a:buNone/>
            </a:pPr>
            <a:r>
              <a:rPr lang="en-US" sz="1800" b="1" dirty="0">
                <a:solidFill>
                  <a:srgbClr val="9CDBD9"/>
                </a:solidFill>
              </a:rPr>
              <a:t>Non-commercial Solicitation </a:t>
            </a:r>
          </a:p>
          <a:p>
            <a:pPr marL="0" indent="0">
              <a:lnSpc>
                <a:spcPct val="100000"/>
              </a:lnSpc>
              <a:buNone/>
            </a:pPr>
            <a:r>
              <a:rPr lang="en-US" sz="1800" dirty="0"/>
              <a:t>Involves monetary gain for the benefit of a recognized student organization (RSO), other campus organization, department, employee, or a non-profit/charitable organization, and includes sales and requests for donations by anyone.</a:t>
            </a:r>
          </a:p>
        </p:txBody>
      </p:sp>
      <p:sp>
        <p:nvSpPr>
          <p:cNvPr id="3" name="Slide Number Placeholder 2">
            <a:extLst>
              <a:ext uri="{FF2B5EF4-FFF2-40B4-BE49-F238E27FC236}">
                <a16:creationId xmlns:a16="http://schemas.microsoft.com/office/drawing/2014/main" id="{4BA377F1-8771-7B47-9173-63E3E90EBDDF}"/>
              </a:ext>
            </a:extLst>
          </p:cNvPr>
          <p:cNvSpPr>
            <a:spLocks noGrp="1"/>
          </p:cNvSpPr>
          <p:nvPr>
            <p:ph type="sldNum" sz="quarter" idx="12"/>
          </p:nvPr>
        </p:nvSpPr>
        <p:spPr/>
        <p:txBody>
          <a:bodyPr/>
          <a:lstStyle/>
          <a:p>
            <a:fld id="{F26FFF8B-E00D-EF41-BBDF-FB5CDF328CDE}" type="slidenum">
              <a:rPr lang="en-US" smtClean="0"/>
              <a:t>17</a:t>
            </a:fld>
            <a:endParaRPr lang="en-US" dirty="0"/>
          </a:p>
        </p:txBody>
      </p:sp>
    </p:spTree>
    <p:extLst>
      <p:ext uri="{BB962C8B-B14F-4D97-AF65-F5344CB8AC3E}">
        <p14:creationId xmlns:p14="http://schemas.microsoft.com/office/powerpoint/2010/main" val="27852874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9A9578D-7007-6140-B2F7-279E143A0ACA}"/>
              </a:ext>
            </a:extLst>
          </p:cNvPr>
          <p:cNvSpPr>
            <a:spLocks noGrp="1"/>
          </p:cNvSpPr>
          <p:nvPr>
            <p:ph type="title"/>
          </p:nvPr>
        </p:nvSpPr>
        <p:spPr/>
        <p:txBody>
          <a:bodyPr/>
          <a:lstStyle/>
          <a:p>
            <a:pPr algn="l"/>
            <a:r>
              <a:rPr lang="en-US" dirty="0"/>
              <a:t>Non-Commercial solicitation </a:t>
            </a:r>
            <a:r>
              <a:rPr lang="en-US" sz="2400" dirty="0"/>
              <a:t>example #1</a:t>
            </a:r>
          </a:p>
        </p:txBody>
      </p:sp>
      <p:sp>
        <p:nvSpPr>
          <p:cNvPr id="6" name="Content Placeholder 5">
            <a:extLst>
              <a:ext uri="{FF2B5EF4-FFF2-40B4-BE49-F238E27FC236}">
                <a16:creationId xmlns:a16="http://schemas.microsoft.com/office/drawing/2014/main" id="{4DF1A665-8761-2849-8F7B-8670BE066673}"/>
              </a:ext>
            </a:extLst>
          </p:cNvPr>
          <p:cNvSpPr>
            <a:spLocks noGrp="1"/>
          </p:cNvSpPr>
          <p:nvPr>
            <p:ph idx="1"/>
          </p:nvPr>
        </p:nvSpPr>
        <p:spPr>
          <a:xfrm>
            <a:off x="457200" y="1491098"/>
            <a:ext cx="8229600" cy="749192"/>
          </a:xfrm>
        </p:spPr>
        <p:txBody>
          <a:bodyPr/>
          <a:lstStyle/>
          <a:p>
            <a:pPr marL="0" indent="0">
              <a:buNone/>
            </a:pPr>
            <a:r>
              <a:rPr lang="en-US" sz="1800" dirty="0">
                <a:solidFill>
                  <a:schemeClr val="bg1">
                    <a:lumMod val="75000"/>
                  </a:schemeClr>
                </a:solidFill>
              </a:rPr>
              <a:t>A campus department is collecting supplies to donate to a charity.</a:t>
            </a:r>
          </a:p>
          <a:p>
            <a:pPr marL="0" indent="0">
              <a:buNone/>
            </a:pPr>
            <a:r>
              <a:rPr lang="en-US" sz="1800" dirty="0">
                <a:solidFill>
                  <a:schemeClr val="bg1">
                    <a:lumMod val="75000"/>
                  </a:schemeClr>
                </a:solidFill>
              </a:rPr>
              <a:t>For example: Breast Cancer Awareness, local food pantry, etc.</a:t>
            </a:r>
          </a:p>
        </p:txBody>
      </p:sp>
      <p:sp>
        <p:nvSpPr>
          <p:cNvPr id="4" name="Slide Number Placeholder 3">
            <a:extLst>
              <a:ext uri="{FF2B5EF4-FFF2-40B4-BE49-F238E27FC236}">
                <a16:creationId xmlns:a16="http://schemas.microsoft.com/office/drawing/2014/main" id="{29D4ABE9-EEE8-704D-A968-1525DF6F99E5}"/>
              </a:ext>
            </a:extLst>
          </p:cNvPr>
          <p:cNvSpPr>
            <a:spLocks noGrp="1"/>
          </p:cNvSpPr>
          <p:nvPr>
            <p:ph type="sldNum" sz="quarter" idx="12"/>
          </p:nvPr>
        </p:nvSpPr>
        <p:spPr/>
        <p:txBody>
          <a:bodyPr/>
          <a:lstStyle/>
          <a:p>
            <a:fld id="{F26FFF8B-E00D-EF41-BBDF-FB5CDF328CDE}" type="slidenum">
              <a:rPr lang="en-US" smtClean="0"/>
              <a:t>18</a:t>
            </a:fld>
            <a:endParaRPr lang="en-US" dirty="0"/>
          </a:p>
        </p:txBody>
      </p:sp>
      <p:sp>
        <p:nvSpPr>
          <p:cNvPr id="7" name="Content Placeholder 5">
            <a:extLst>
              <a:ext uri="{FF2B5EF4-FFF2-40B4-BE49-F238E27FC236}">
                <a16:creationId xmlns:a16="http://schemas.microsoft.com/office/drawing/2014/main" id="{BE8045C6-89A8-2542-A7FD-B1944A7448D8}"/>
              </a:ext>
            </a:extLst>
          </p:cNvPr>
          <p:cNvSpPr txBox="1">
            <a:spLocks/>
          </p:cNvSpPr>
          <p:nvPr/>
        </p:nvSpPr>
        <p:spPr>
          <a:xfrm>
            <a:off x="457200" y="2388010"/>
            <a:ext cx="2066795"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053E87"/>
                </a:solidFill>
              </a:rPr>
              <a:t>In compliance?</a:t>
            </a:r>
          </a:p>
        </p:txBody>
      </p:sp>
      <p:sp>
        <p:nvSpPr>
          <p:cNvPr id="8" name="Content Placeholder 5">
            <a:extLst>
              <a:ext uri="{FF2B5EF4-FFF2-40B4-BE49-F238E27FC236}">
                <a16:creationId xmlns:a16="http://schemas.microsoft.com/office/drawing/2014/main" id="{29579381-2B25-3042-AFFF-2B4EEA65C458}"/>
              </a:ext>
            </a:extLst>
          </p:cNvPr>
          <p:cNvSpPr txBox="1">
            <a:spLocks/>
          </p:cNvSpPr>
          <p:nvPr/>
        </p:nvSpPr>
        <p:spPr>
          <a:xfrm>
            <a:off x="3025036" y="2388010"/>
            <a:ext cx="1014608"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FFC000"/>
                </a:solidFill>
              </a:rPr>
              <a:t>Maybe</a:t>
            </a:r>
          </a:p>
        </p:txBody>
      </p:sp>
      <p:sp>
        <p:nvSpPr>
          <p:cNvPr id="9" name="Content Placeholder 5">
            <a:extLst>
              <a:ext uri="{FF2B5EF4-FFF2-40B4-BE49-F238E27FC236}">
                <a16:creationId xmlns:a16="http://schemas.microsoft.com/office/drawing/2014/main" id="{F2BB75F8-AB8A-0E40-A0B3-D9AFD2B6A8BF}"/>
              </a:ext>
            </a:extLst>
          </p:cNvPr>
          <p:cNvSpPr txBox="1">
            <a:spLocks/>
          </p:cNvSpPr>
          <p:nvPr/>
        </p:nvSpPr>
        <p:spPr>
          <a:xfrm>
            <a:off x="457200" y="2969168"/>
            <a:ext cx="8229600" cy="297443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30188" indent="-230188">
              <a:buFont typeface="Arial" pitchFamily="34" charset="0"/>
              <a:buChar char="•"/>
            </a:pPr>
            <a:r>
              <a:rPr lang="en-US" sz="1800" dirty="0">
                <a:solidFill>
                  <a:schemeClr val="bg1">
                    <a:lumMod val="75000"/>
                  </a:schemeClr>
                </a:solidFill>
              </a:rPr>
              <a:t>Non-commercial solicitation by academic or administrative units must obtain approval from the Vice President of Business and Operations.</a:t>
            </a:r>
          </a:p>
        </p:txBody>
      </p:sp>
    </p:spTree>
    <p:extLst>
      <p:ext uri="{BB962C8B-B14F-4D97-AF65-F5344CB8AC3E}">
        <p14:creationId xmlns:p14="http://schemas.microsoft.com/office/powerpoint/2010/main" val="703024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9A9578D-7007-6140-B2F7-279E143A0ACA}"/>
              </a:ext>
            </a:extLst>
          </p:cNvPr>
          <p:cNvSpPr>
            <a:spLocks noGrp="1"/>
          </p:cNvSpPr>
          <p:nvPr>
            <p:ph type="title"/>
          </p:nvPr>
        </p:nvSpPr>
        <p:spPr/>
        <p:txBody>
          <a:bodyPr/>
          <a:lstStyle/>
          <a:p>
            <a:pPr algn="l"/>
            <a:r>
              <a:rPr lang="en-US" dirty="0"/>
              <a:t>Non-Commercial solicitation </a:t>
            </a:r>
            <a:r>
              <a:rPr lang="en-US" sz="2400" dirty="0"/>
              <a:t>example #2</a:t>
            </a:r>
          </a:p>
        </p:txBody>
      </p:sp>
      <p:sp>
        <p:nvSpPr>
          <p:cNvPr id="6" name="Content Placeholder 5">
            <a:extLst>
              <a:ext uri="{FF2B5EF4-FFF2-40B4-BE49-F238E27FC236}">
                <a16:creationId xmlns:a16="http://schemas.microsoft.com/office/drawing/2014/main" id="{4DF1A665-8761-2849-8F7B-8670BE066673}"/>
              </a:ext>
            </a:extLst>
          </p:cNvPr>
          <p:cNvSpPr>
            <a:spLocks noGrp="1"/>
          </p:cNvSpPr>
          <p:nvPr>
            <p:ph idx="1"/>
          </p:nvPr>
        </p:nvSpPr>
        <p:spPr>
          <a:xfrm>
            <a:off x="457200" y="1491098"/>
            <a:ext cx="8229600" cy="749192"/>
          </a:xfrm>
        </p:spPr>
        <p:txBody>
          <a:bodyPr/>
          <a:lstStyle/>
          <a:p>
            <a:pPr marL="0" indent="0">
              <a:buNone/>
            </a:pPr>
            <a:r>
              <a:rPr lang="en-US" sz="1800" dirty="0">
                <a:solidFill>
                  <a:schemeClr val="bg1">
                    <a:lumMod val="75000"/>
                  </a:schemeClr>
                </a:solidFill>
              </a:rPr>
              <a:t>A recognized student organization (RSO) wants to sell plants as an </a:t>
            </a:r>
            <a:br>
              <a:rPr lang="en-US" sz="1800" dirty="0">
                <a:solidFill>
                  <a:schemeClr val="bg1">
                    <a:lumMod val="75000"/>
                  </a:schemeClr>
                </a:solidFill>
              </a:rPr>
            </a:br>
            <a:r>
              <a:rPr lang="en-US" sz="1800" dirty="0">
                <a:solidFill>
                  <a:schemeClr val="bg1">
                    <a:lumMod val="75000"/>
                  </a:schemeClr>
                </a:solidFill>
              </a:rPr>
              <a:t>Earth Day fundraiser.</a:t>
            </a:r>
          </a:p>
        </p:txBody>
      </p:sp>
      <p:sp>
        <p:nvSpPr>
          <p:cNvPr id="4" name="Slide Number Placeholder 3">
            <a:extLst>
              <a:ext uri="{FF2B5EF4-FFF2-40B4-BE49-F238E27FC236}">
                <a16:creationId xmlns:a16="http://schemas.microsoft.com/office/drawing/2014/main" id="{29D4ABE9-EEE8-704D-A968-1525DF6F99E5}"/>
              </a:ext>
            </a:extLst>
          </p:cNvPr>
          <p:cNvSpPr>
            <a:spLocks noGrp="1"/>
          </p:cNvSpPr>
          <p:nvPr>
            <p:ph type="sldNum" sz="quarter" idx="12"/>
          </p:nvPr>
        </p:nvSpPr>
        <p:spPr/>
        <p:txBody>
          <a:bodyPr/>
          <a:lstStyle/>
          <a:p>
            <a:fld id="{F26FFF8B-E00D-EF41-BBDF-FB5CDF328CDE}" type="slidenum">
              <a:rPr lang="en-US" smtClean="0"/>
              <a:t>19</a:t>
            </a:fld>
            <a:endParaRPr lang="en-US" dirty="0"/>
          </a:p>
        </p:txBody>
      </p:sp>
      <p:sp>
        <p:nvSpPr>
          <p:cNvPr id="7" name="Content Placeholder 5">
            <a:extLst>
              <a:ext uri="{FF2B5EF4-FFF2-40B4-BE49-F238E27FC236}">
                <a16:creationId xmlns:a16="http://schemas.microsoft.com/office/drawing/2014/main" id="{BE8045C6-89A8-2542-A7FD-B1944A7448D8}"/>
              </a:ext>
            </a:extLst>
          </p:cNvPr>
          <p:cNvSpPr txBox="1">
            <a:spLocks/>
          </p:cNvSpPr>
          <p:nvPr/>
        </p:nvSpPr>
        <p:spPr>
          <a:xfrm>
            <a:off x="457200" y="2388010"/>
            <a:ext cx="2066795"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053E87"/>
                </a:solidFill>
              </a:rPr>
              <a:t>In compliance?</a:t>
            </a:r>
          </a:p>
        </p:txBody>
      </p:sp>
      <p:sp>
        <p:nvSpPr>
          <p:cNvPr id="8" name="Content Placeholder 5">
            <a:extLst>
              <a:ext uri="{FF2B5EF4-FFF2-40B4-BE49-F238E27FC236}">
                <a16:creationId xmlns:a16="http://schemas.microsoft.com/office/drawing/2014/main" id="{29579381-2B25-3042-AFFF-2B4EEA65C458}"/>
              </a:ext>
            </a:extLst>
          </p:cNvPr>
          <p:cNvSpPr txBox="1">
            <a:spLocks/>
          </p:cNvSpPr>
          <p:nvPr/>
        </p:nvSpPr>
        <p:spPr>
          <a:xfrm>
            <a:off x="3025036" y="2388010"/>
            <a:ext cx="1014608"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006F44"/>
                </a:solidFill>
              </a:rPr>
              <a:t>YES!</a:t>
            </a:r>
          </a:p>
        </p:txBody>
      </p:sp>
      <p:sp>
        <p:nvSpPr>
          <p:cNvPr id="9" name="Content Placeholder 5">
            <a:extLst>
              <a:ext uri="{FF2B5EF4-FFF2-40B4-BE49-F238E27FC236}">
                <a16:creationId xmlns:a16="http://schemas.microsoft.com/office/drawing/2014/main" id="{F2BB75F8-AB8A-0E40-A0B3-D9AFD2B6A8BF}"/>
              </a:ext>
            </a:extLst>
          </p:cNvPr>
          <p:cNvSpPr txBox="1">
            <a:spLocks/>
          </p:cNvSpPr>
          <p:nvPr/>
        </p:nvSpPr>
        <p:spPr>
          <a:xfrm>
            <a:off x="457200" y="2969168"/>
            <a:ext cx="8229600" cy="297443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30188" indent="-230188">
              <a:buFont typeface="Arial" pitchFamily="34" charset="0"/>
              <a:buChar char="•"/>
            </a:pPr>
            <a:r>
              <a:rPr lang="en-US" sz="1800" dirty="0">
                <a:solidFill>
                  <a:schemeClr val="bg1">
                    <a:lumMod val="75000"/>
                  </a:schemeClr>
                </a:solidFill>
              </a:rPr>
              <a:t>Prior approval from Campus Life is required.</a:t>
            </a:r>
            <a:endParaRPr lang="en-US" sz="1800" dirty="0">
              <a:solidFill>
                <a:schemeClr val="bg1">
                  <a:lumMod val="75000"/>
                </a:schemeClr>
              </a:solidFill>
              <a:ea typeface="Calibri"/>
              <a:cs typeface="Times New Roman"/>
            </a:endParaRPr>
          </a:p>
          <a:p>
            <a:pPr marL="230188" indent="-230188">
              <a:buFont typeface="Arial" pitchFamily="34" charset="0"/>
              <a:buChar char="•"/>
            </a:pPr>
            <a:r>
              <a:rPr lang="en-US" sz="1800" dirty="0">
                <a:solidFill>
                  <a:schemeClr val="bg1">
                    <a:lumMod val="75000"/>
                  </a:schemeClr>
                </a:solidFill>
                <a:ea typeface="Calibri"/>
                <a:cs typeface="Times New Roman"/>
              </a:rPr>
              <a:t>Not in direct competition with campus auxiliary operations.</a:t>
            </a:r>
            <a:endParaRPr lang="en-US" sz="1800" dirty="0">
              <a:solidFill>
                <a:schemeClr val="bg1">
                  <a:lumMod val="75000"/>
                </a:schemeClr>
              </a:solidFill>
            </a:endParaRPr>
          </a:p>
          <a:p>
            <a:pPr marL="230188" lvl="0" indent="-230188">
              <a:buFont typeface="Arial" pitchFamily="34" charset="0"/>
              <a:buChar char="•"/>
            </a:pPr>
            <a:r>
              <a:rPr lang="en-US" sz="1800" dirty="0">
                <a:solidFill>
                  <a:schemeClr val="bg1">
                    <a:lumMod val="75000"/>
                  </a:schemeClr>
                </a:solidFill>
              </a:rPr>
              <a:t>Compliance with Clayton State’s non-university information table </a:t>
            </a:r>
            <a:br>
              <a:rPr lang="en-US" sz="1800" dirty="0">
                <a:solidFill>
                  <a:schemeClr val="bg1">
                    <a:lumMod val="75000"/>
                  </a:schemeClr>
                </a:solidFill>
              </a:rPr>
            </a:br>
            <a:r>
              <a:rPr lang="en-US" sz="1800" dirty="0">
                <a:solidFill>
                  <a:schemeClr val="bg1">
                    <a:lumMod val="75000"/>
                  </a:schemeClr>
                </a:solidFill>
              </a:rPr>
              <a:t>policy is required. </a:t>
            </a:r>
          </a:p>
          <a:p>
            <a:pPr marL="400050" lvl="1" indent="-169863">
              <a:buNone/>
            </a:pPr>
            <a:r>
              <a:rPr lang="en-US" sz="1800" dirty="0">
                <a:solidFill>
                  <a:schemeClr val="bg1">
                    <a:lumMod val="75000"/>
                  </a:schemeClr>
                </a:solidFill>
              </a:rPr>
              <a:t>For example:</a:t>
            </a:r>
          </a:p>
          <a:p>
            <a:pPr marL="460375" lvl="1" indent="-230188">
              <a:buFont typeface="Symbol" pitchFamily="18" charset="2"/>
              <a:buChar char=""/>
            </a:pPr>
            <a:r>
              <a:rPr lang="en-US" sz="1600" dirty="0">
                <a:solidFill>
                  <a:schemeClr val="bg1">
                    <a:lumMod val="75000"/>
                  </a:schemeClr>
                </a:solidFill>
              </a:rPr>
              <a:t>Tables can only be set up on Main Street in the University Center</a:t>
            </a:r>
          </a:p>
          <a:p>
            <a:pPr marL="460375" lvl="1" indent="-230188">
              <a:buFont typeface="Symbol" pitchFamily="18" charset="2"/>
              <a:buChar char=""/>
            </a:pPr>
            <a:r>
              <a:rPr lang="en-US" sz="1600" dirty="0">
                <a:solidFill>
                  <a:schemeClr val="bg1">
                    <a:lumMod val="75000"/>
                  </a:schemeClr>
                </a:solidFill>
              </a:rPr>
              <a:t>See the policy for other restrictions </a:t>
            </a:r>
          </a:p>
          <a:p>
            <a:pPr lvl="0">
              <a:buFont typeface="Arial" pitchFamily="34" charset="0"/>
              <a:buChar char="•"/>
            </a:pPr>
            <a:endParaRPr lang="en-US" sz="1800" dirty="0">
              <a:solidFill>
                <a:schemeClr val="bg1">
                  <a:lumMod val="75000"/>
                </a:schemeClr>
              </a:solidFill>
            </a:endParaRPr>
          </a:p>
        </p:txBody>
      </p:sp>
    </p:spTree>
    <p:extLst>
      <p:ext uri="{BB962C8B-B14F-4D97-AF65-F5344CB8AC3E}">
        <p14:creationId xmlns:p14="http://schemas.microsoft.com/office/powerpoint/2010/main" val="4167232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l"/>
            <a:r>
              <a:rPr lang="en-US" dirty="0"/>
              <a:t>What we will cover today</a:t>
            </a:r>
          </a:p>
        </p:txBody>
      </p:sp>
      <p:sp>
        <p:nvSpPr>
          <p:cNvPr id="8" name="Content Placeholder 7"/>
          <p:cNvSpPr>
            <a:spLocks noGrp="1"/>
          </p:cNvSpPr>
          <p:nvPr>
            <p:ph idx="1"/>
          </p:nvPr>
        </p:nvSpPr>
        <p:spPr>
          <a:xfrm>
            <a:off x="1192321" y="1825625"/>
            <a:ext cx="3379679" cy="4351338"/>
          </a:xfrm>
        </p:spPr>
        <p:txBody>
          <a:bodyPr/>
          <a:lstStyle/>
          <a:p>
            <a:pPr>
              <a:lnSpc>
                <a:spcPct val="100000"/>
              </a:lnSpc>
            </a:pPr>
            <a:r>
              <a:rPr lang="en-US" sz="1800" dirty="0"/>
              <a:t>Overview </a:t>
            </a:r>
          </a:p>
          <a:p>
            <a:pPr>
              <a:lnSpc>
                <a:spcPct val="100000"/>
              </a:lnSpc>
            </a:pPr>
            <a:r>
              <a:rPr lang="en-US" sz="1800" dirty="0"/>
              <a:t>Commercial solicitation</a:t>
            </a:r>
          </a:p>
          <a:p>
            <a:pPr>
              <a:lnSpc>
                <a:spcPct val="100000"/>
              </a:lnSpc>
            </a:pPr>
            <a:r>
              <a:rPr lang="en-US" sz="1800" dirty="0"/>
              <a:t>Non-commercial solicitation</a:t>
            </a:r>
          </a:p>
          <a:p>
            <a:pPr>
              <a:lnSpc>
                <a:spcPct val="100000"/>
              </a:lnSpc>
            </a:pPr>
            <a:r>
              <a:rPr lang="en-US" sz="1800" dirty="0"/>
              <a:t>External fundraising </a:t>
            </a:r>
          </a:p>
          <a:p>
            <a:pPr>
              <a:lnSpc>
                <a:spcPct val="100000"/>
              </a:lnSpc>
            </a:pPr>
            <a:r>
              <a:rPr lang="en-US" sz="1800" dirty="0"/>
              <a:t>Questions</a:t>
            </a:r>
          </a:p>
        </p:txBody>
      </p:sp>
      <p:sp>
        <p:nvSpPr>
          <p:cNvPr id="2" name="Slide Number Placeholder 1">
            <a:extLst>
              <a:ext uri="{FF2B5EF4-FFF2-40B4-BE49-F238E27FC236}">
                <a16:creationId xmlns:a16="http://schemas.microsoft.com/office/drawing/2014/main" id="{9DB5B445-38E8-5D42-AA05-B93B7B3ED153}"/>
              </a:ext>
            </a:extLst>
          </p:cNvPr>
          <p:cNvSpPr>
            <a:spLocks noGrp="1"/>
          </p:cNvSpPr>
          <p:nvPr>
            <p:ph type="sldNum" sz="quarter" idx="12"/>
          </p:nvPr>
        </p:nvSpPr>
        <p:spPr/>
        <p:txBody>
          <a:bodyPr/>
          <a:lstStyle/>
          <a:p>
            <a:fld id="{F26FFF8B-E00D-EF41-BBDF-FB5CDF328CDE}" type="slidenum">
              <a:rPr lang="en-US" smtClean="0"/>
              <a:t>2</a:t>
            </a:fld>
            <a:endParaRPr lang="en-US" dirty="0"/>
          </a:p>
        </p:txBody>
      </p:sp>
    </p:spTree>
    <p:extLst>
      <p:ext uri="{BB962C8B-B14F-4D97-AF65-F5344CB8AC3E}">
        <p14:creationId xmlns:p14="http://schemas.microsoft.com/office/powerpoint/2010/main" val="13298124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9A9578D-7007-6140-B2F7-279E143A0ACA}"/>
              </a:ext>
            </a:extLst>
          </p:cNvPr>
          <p:cNvSpPr>
            <a:spLocks noGrp="1"/>
          </p:cNvSpPr>
          <p:nvPr>
            <p:ph type="title"/>
          </p:nvPr>
        </p:nvSpPr>
        <p:spPr/>
        <p:txBody>
          <a:bodyPr/>
          <a:lstStyle/>
          <a:p>
            <a:pPr algn="l"/>
            <a:r>
              <a:rPr lang="en-US" dirty="0"/>
              <a:t>Non-Commercial solicitation </a:t>
            </a:r>
            <a:r>
              <a:rPr lang="en-US" sz="2400" dirty="0"/>
              <a:t>example #3</a:t>
            </a:r>
          </a:p>
        </p:txBody>
      </p:sp>
      <p:sp>
        <p:nvSpPr>
          <p:cNvPr id="6" name="Content Placeholder 5">
            <a:extLst>
              <a:ext uri="{FF2B5EF4-FFF2-40B4-BE49-F238E27FC236}">
                <a16:creationId xmlns:a16="http://schemas.microsoft.com/office/drawing/2014/main" id="{4DF1A665-8761-2849-8F7B-8670BE066673}"/>
              </a:ext>
            </a:extLst>
          </p:cNvPr>
          <p:cNvSpPr>
            <a:spLocks noGrp="1"/>
          </p:cNvSpPr>
          <p:nvPr>
            <p:ph idx="1"/>
          </p:nvPr>
        </p:nvSpPr>
        <p:spPr>
          <a:xfrm>
            <a:off x="457200" y="1491098"/>
            <a:ext cx="8229600" cy="749192"/>
          </a:xfrm>
        </p:spPr>
        <p:txBody>
          <a:bodyPr/>
          <a:lstStyle/>
          <a:p>
            <a:pPr marL="0" indent="0">
              <a:buNone/>
            </a:pPr>
            <a:r>
              <a:rPr lang="en-US" sz="1800" dirty="0">
                <a:solidFill>
                  <a:schemeClr val="bg1">
                    <a:lumMod val="75000"/>
                  </a:schemeClr>
                </a:solidFill>
              </a:rPr>
              <a:t>A non-university related organization wants to hand out non-commercial literature on campus.</a:t>
            </a:r>
          </a:p>
        </p:txBody>
      </p:sp>
      <p:sp>
        <p:nvSpPr>
          <p:cNvPr id="4" name="Slide Number Placeholder 3">
            <a:extLst>
              <a:ext uri="{FF2B5EF4-FFF2-40B4-BE49-F238E27FC236}">
                <a16:creationId xmlns:a16="http://schemas.microsoft.com/office/drawing/2014/main" id="{29D4ABE9-EEE8-704D-A968-1525DF6F99E5}"/>
              </a:ext>
            </a:extLst>
          </p:cNvPr>
          <p:cNvSpPr>
            <a:spLocks noGrp="1"/>
          </p:cNvSpPr>
          <p:nvPr>
            <p:ph type="sldNum" sz="quarter" idx="12"/>
          </p:nvPr>
        </p:nvSpPr>
        <p:spPr/>
        <p:txBody>
          <a:bodyPr/>
          <a:lstStyle/>
          <a:p>
            <a:fld id="{F26FFF8B-E00D-EF41-BBDF-FB5CDF328CDE}" type="slidenum">
              <a:rPr lang="en-US" smtClean="0"/>
              <a:t>20</a:t>
            </a:fld>
            <a:endParaRPr lang="en-US" dirty="0"/>
          </a:p>
        </p:txBody>
      </p:sp>
      <p:sp>
        <p:nvSpPr>
          <p:cNvPr id="7" name="Content Placeholder 5">
            <a:extLst>
              <a:ext uri="{FF2B5EF4-FFF2-40B4-BE49-F238E27FC236}">
                <a16:creationId xmlns:a16="http://schemas.microsoft.com/office/drawing/2014/main" id="{BE8045C6-89A8-2542-A7FD-B1944A7448D8}"/>
              </a:ext>
            </a:extLst>
          </p:cNvPr>
          <p:cNvSpPr txBox="1">
            <a:spLocks/>
          </p:cNvSpPr>
          <p:nvPr/>
        </p:nvSpPr>
        <p:spPr>
          <a:xfrm>
            <a:off x="457200" y="2388010"/>
            <a:ext cx="2066795"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053E87"/>
                </a:solidFill>
              </a:rPr>
              <a:t>In compliance?</a:t>
            </a:r>
          </a:p>
        </p:txBody>
      </p:sp>
      <p:sp>
        <p:nvSpPr>
          <p:cNvPr id="8" name="Content Placeholder 5">
            <a:extLst>
              <a:ext uri="{FF2B5EF4-FFF2-40B4-BE49-F238E27FC236}">
                <a16:creationId xmlns:a16="http://schemas.microsoft.com/office/drawing/2014/main" id="{29579381-2B25-3042-AFFF-2B4EEA65C458}"/>
              </a:ext>
            </a:extLst>
          </p:cNvPr>
          <p:cNvSpPr txBox="1">
            <a:spLocks/>
          </p:cNvSpPr>
          <p:nvPr/>
        </p:nvSpPr>
        <p:spPr>
          <a:xfrm>
            <a:off x="3025036" y="2388010"/>
            <a:ext cx="1014608"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FFC000"/>
                </a:solidFill>
              </a:rPr>
              <a:t>Maybe</a:t>
            </a:r>
          </a:p>
        </p:txBody>
      </p:sp>
      <p:sp>
        <p:nvSpPr>
          <p:cNvPr id="9" name="Content Placeholder 5">
            <a:extLst>
              <a:ext uri="{FF2B5EF4-FFF2-40B4-BE49-F238E27FC236}">
                <a16:creationId xmlns:a16="http://schemas.microsoft.com/office/drawing/2014/main" id="{F2BB75F8-AB8A-0E40-A0B3-D9AFD2B6A8BF}"/>
              </a:ext>
            </a:extLst>
          </p:cNvPr>
          <p:cNvSpPr txBox="1">
            <a:spLocks/>
          </p:cNvSpPr>
          <p:nvPr/>
        </p:nvSpPr>
        <p:spPr>
          <a:xfrm>
            <a:off x="457200" y="2969168"/>
            <a:ext cx="8229600" cy="297443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30188" indent="-230188">
              <a:buFont typeface="Arial" pitchFamily="34" charset="0"/>
              <a:buChar char="•"/>
            </a:pPr>
            <a:r>
              <a:rPr lang="en-US" sz="1800" dirty="0">
                <a:solidFill>
                  <a:schemeClr val="bg1">
                    <a:lumMod val="75000"/>
                  </a:schemeClr>
                </a:solidFill>
              </a:rPr>
              <a:t>If the materials are protected by the First Amendment, non-commercial written material such as pamphlets, handbills, circulars, newspapers, magazines and other materials may be distributed on a person-to-person basis in assigned areas on campus by registering with the Department of Campus Life.</a:t>
            </a:r>
          </a:p>
        </p:txBody>
      </p:sp>
    </p:spTree>
    <p:extLst>
      <p:ext uri="{BB962C8B-B14F-4D97-AF65-F5344CB8AC3E}">
        <p14:creationId xmlns:p14="http://schemas.microsoft.com/office/powerpoint/2010/main" val="4015376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9A9578D-7007-6140-B2F7-279E143A0ACA}"/>
              </a:ext>
            </a:extLst>
          </p:cNvPr>
          <p:cNvSpPr>
            <a:spLocks noGrp="1"/>
          </p:cNvSpPr>
          <p:nvPr>
            <p:ph type="title"/>
          </p:nvPr>
        </p:nvSpPr>
        <p:spPr/>
        <p:txBody>
          <a:bodyPr/>
          <a:lstStyle/>
          <a:p>
            <a:pPr algn="l"/>
            <a:r>
              <a:rPr lang="en-US" dirty="0"/>
              <a:t>Non-Commercial solicitation </a:t>
            </a:r>
            <a:r>
              <a:rPr lang="en-US" sz="2400" dirty="0"/>
              <a:t>example #4</a:t>
            </a:r>
          </a:p>
        </p:txBody>
      </p:sp>
      <p:sp>
        <p:nvSpPr>
          <p:cNvPr id="6" name="Content Placeholder 5">
            <a:extLst>
              <a:ext uri="{FF2B5EF4-FFF2-40B4-BE49-F238E27FC236}">
                <a16:creationId xmlns:a16="http://schemas.microsoft.com/office/drawing/2014/main" id="{4DF1A665-8761-2849-8F7B-8670BE066673}"/>
              </a:ext>
            </a:extLst>
          </p:cNvPr>
          <p:cNvSpPr>
            <a:spLocks noGrp="1"/>
          </p:cNvSpPr>
          <p:nvPr>
            <p:ph idx="1"/>
          </p:nvPr>
        </p:nvSpPr>
        <p:spPr>
          <a:xfrm>
            <a:off x="457200" y="1491098"/>
            <a:ext cx="8229600" cy="749192"/>
          </a:xfrm>
        </p:spPr>
        <p:txBody>
          <a:bodyPr/>
          <a:lstStyle/>
          <a:p>
            <a:pPr marL="0" indent="0">
              <a:buNone/>
            </a:pPr>
            <a:r>
              <a:rPr lang="en-US" sz="1800" dirty="0">
                <a:solidFill>
                  <a:schemeClr val="bg1">
                    <a:lumMod val="75000"/>
                  </a:schemeClr>
                </a:solidFill>
              </a:rPr>
              <a:t>A recognized student organization (RSO) wants to sponsor a tsunami relief drive.</a:t>
            </a:r>
          </a:p>
        </p:txBody>
      </p:sp>
      <p:sp>
        <p:nvSpPr>
          <p:cNvPr id="4" name="Slide Number Placeholder 3">
            <a:extLst>
              <a:ext uri="{FF2B5EF4-FFF2-40B4-BE49-F238E27FC236}">
                <a16:creationId xmlns:a16="http://schemas.microsoft.com/office/drawing/2014/main" id="{29D4ABE9-EEE8-704D-A968-1525DF6F99E5}"/>
              </a:ext>
            </a:extLst>
          </p:cNvPr>
          <p:cNvSpPr>
            <a:spLocks noGrp="1"/>
          </p:cNvSpPr>
          <p:nvPr>
            <p:ph type="sldNum" sz="quarter" idx="12"/>
          </p:nvPr>
        </p:nvSpPr>
        <p:spPr/>
        <p:txBody>
          <a:bodyPr/>
          <a:lstStyle/>
          <a:p>
            <a:fld id="{F26FFF8B-E00D-EF41-BBDF-FB5CDF328CDE}" type="slidenum">
              <a:rPr lang="en-US" smtClean="0"/>
              <a:t>21</a:t>
            </a:fld>
            <a:endParaRPr lang="en-US" dirty="0"/>
          </a:p>
        </p:txBody>
      </p:sp>
      <p:sp>
        <p:nvSpPr>
          <p:cNvPr id="7" name="Content Placeholder 5">
            <a:extLst>
              <a:ext uri="{FF2B5EF4-FFF2-40B4-BE49-F238E27FC236}">
                <a16:creationId xmlns:a16="http://schemas.microsoft.com/office/drawing/2014/main" id="{BE8045C6-89A8-2542-A7FD-B1944A7448D8}"/>
              </a:ext>
            </a:extLst>
          </p:cNvPr>
          <p:cNvSpPr txBox="1">
            <a:spLocks/>
          </p:cNvSpPr>
          <p:nvPr/>
        </p:nvSpPr>
        <p:spPr>
          <a:xfrm>
            <a:off x="457200" y="2388010"/>
            <a:ext cx="2066795"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053E87"/>
                </a:solidFill>
              </a:rPr>
              <a:t>In compliance?</a:t>
            </a:r>
          </a:p>
        </p:txBody>
      </p:sp>
      <p:sp>
        <p:nvSpPr>
          <p:cNvPr id="8" name="Content Placeholder 5">
            <a:extLst>
              <a:ext uri="{FF2B5EF4-FFF2-40B4-BE49-F238E27FC236}">
                <a16:creationId xmlns:a16="http://schemas.microsoft.com/office/drawing/2014/main" id="{29579381-2B25-3042-AFFF-2B4EEA65C458}"/>
              </a:ext>
            </a:extLst>
          </p:cNvPr>
          <p:cNvSpPr txBox="1">
            <a:spLocks/>
          </p:cNvSpPr>
          <p:nvPr/>
        </p:nvSpPr>
        <p:spPr>
          <a:xfrm>
            <a:off x="3025036" y="2388010"/>
            <a:ext cx="1014608"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006F44"/>
                </a:solidFill>
              </a:rPr>
              <a:t>YES!</a:t>
            </a:r>
          </a:p>
        </p:txBody>
      </p:sp>
      <p:sp>
        <p:nvSpPr>
          <p:cNvPr id="9" name="Content Placeholder 5">
            <a:extLst>
              <a:ext uri="{FF2B5EF4-FFF2-40B4-BE49-F238E27FC236}">
                <a16:creationId xmlns:a16="http://schemas.microsoft.com/office/drawing/2014/main" id="{F2BB75F8-AB8A-0E40-A0B3-D9AFD2B6A8BF}"/>
              </a:ext>
            </a:extLst>
          </p:cNvPr>
          <p:cNvSpPr txBox="1">
            <a:spLocks/>
          </p:cNvSpPr>
          <p:nvPr/>
        </p:nvSpPr>
        <p:spPr>
          <a:xfrm>
            <a:off x="457200" y="2969168"/>
            <a:ext cx="8229600" cy="297443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30188" indent="-230188">
              <a:buFont typeface="Arial" pitchFamily="34" charset="0"/>
              <a:buChar char="•"/>
            </a:pPr>
            <a:r>
              <a:rPr lang="en-US" sz="1800" dirty="0">
                <a:solidFill>
                  <a:schemeClr val="bg1">
                    <a:lumMod val="75000"/>
                  </a:schemeClr>
                </a:solidFill>
              </a:rPr>
              <a:t>Non-commercial solicitation by RSOs may take place in approved campus areas with prior approval from Campus Life.</a:t>
            </a:r>
            <a:endParaRPr lang="en-US" sz="1800" dirty="0">
              <a:solidFill>
                <a:schemeClr val="bg1">
                  <a:lumMod val="75000"/>
                </a:schemeClr>
              </a:solidFill>
              <a:ea typeface="Calibri"/>
              <a:cs typeface="Times New Roman"/>
            </a:endParaRPr>
          </a:p>
        </p:txBody>
      </p:sp>
    </p:spTree>
    <p:extLst>
      <p:ext uri="{BB962C8B-B14F-4D97-AF65-F5344CB8AC3E}">
        <p14:creationId xmlns:p14="http://schemas.microsoft.com/office/powerpoint/2010/main" val="4003283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9A9578D-7007-6140-B2F7-279E143A0ACA}"/>
              </a:ext>
            </a:extLst>
          </p:cNvPr>
          <p:cNvSpPr>
            <a:spLocks noGrp="1"/>
          </p:cNvSpPr>
          <p:nvPr>
            <p:ph type="title"/>
          </p:nvPr>
        </p:nvSpPr>
        <p:spPr/>
        <p:txBody>
          <a:bodyPr/>
          <a:lstStyle/>
          <a:p>
            <a:pPr algn="l"/>
            <a:r>
              <a:rPr lang="en-US" dirty="0"/>
              <a:t>Non-Commercial solicitation </a:t>
            </a:r>
            <a:r>
              <a:rPr lang="en-US" sz="2400" dirty="0"/>
              <a:t>example #5</a:t>
            </a:r>
          </a:p>
        </p:txBody>
      </p:sp>
      <p:sp>
        <p:nvSpPr>
          <p:cNvPr id="6" name="Content Placeholder 5">
            <a:extLst>
              <a:ext uri="{FF2B5EF4-FFF2-40B4-BE49-F238E27FC236}">
                <a16:creationId xmlns:a16="http://schemas.microsoft.com/office/drawing/2014/main" id="{4DF1A665-8761-2849-8F7B-8670BE066673}"/>
              </a:ext>
            </a:extLst>
          </p:cNvPr>
          <p:cNvSpPr>
            <a:spLocks noGrp="1"/>
          </p:cNvSpPr>
          <p:nvPr>
            <p:ph idx="1"/>
          </p:nvPr>
        </p:nvSpPr>
        <p:spPr>
          <a:xfrm>
            <a:off x="457200" y="1491098"/>
            <a:ext cx="8229600" cy="749192"/>
          </a:xfrm>
        </p:spPr>
        <p:txBody>
          <a:bodyPr/>
          <a:lstStyle/>
          <a:p>
            <a:pPr marL="0" indent="0">
              <a:buNone/>
            </a:pPr>
            <a:r>
              <a:rPr lang="en-US" sz="1800" dirty="0">
                <a:solidFill>
                  <a:schemeClr val="bg1">
                    <a:lumMod val="75000"/>
                  </a:schemeClr>
                </a:solidFill>
              </a:rPr>
              <a:t>A recognized student organization (RSO) wants to sell pizza in the University Center as a fundraiser.</a:t>
            </a:r>
          </a:p>
        </p:txBody>
      </p:sp>
      <p:sp>
        <p:nvSpPr>
          <p:cNvPr id="4" name="Slide Number Placeholder 3">
            <a:extLst>
              <a:ext uri="{FF2B5EF4-FFF2-40B4-BE49-F238E27FC236}">
                <a16:creationId xmlns:a16="http://schemas.microsoft.com/office/drawing/2014/main" id="{29D4ABE9-EEE8-704D-A968-1525DF6F99E5}"/>
              </a:ext>
            </a:extLst>
          </p:cNvPr>
          <p:cNvSpPr>
            <a:spLocks noGrp="1"/>
          </p:cNvSpPr>
          <p:nvPr>
            <p:ph type="sldNum" sz="quarter" idx="12"/>
          </p:nvPr>
        </p:nvSpPr>
        <p:spPr/>
        <p:txBody>
          <a:bodyPr/>
          <a:lstStyle/>
          <a:p>
            <a:fld id="{F26FFF8B-E00D-EF41-BBDF-FB5CDF328CDE}" type="slidenum">
              <a:rPr lang="en-US" smtClean="0"/>
              <a:t>22</a:t>
            </a:fld>
            <a:endParaRPr lang="en-US" dirty="0"/>
          </a:p>
        </p:txBody>
      </p:sp>
      <p:sp>
        <p:nvSpPr>
          <p:cNvPr id="7" name="Content Placeholder 5">
            <a:extLst>
              <a:ext uri="{FF2B5EF4-FFF2-40B4-BE49-F238E27FC236}">
                <a16:creationId xmlns:a16="http://schemas.microsoft.com/office/drawing/2014/main" id="{BE8045C6-89A8-2542-A7FD-B1944A7448D8}"/>
              </a:ext>
            </a:extLst>
          </p:cNvPr>
          <p:cNvSpPr txBox="1">
            <a:spLocks/>
          </p:cNvSpPr>
          <p:nvPr/>
        </p:nvSpPr>
        <p:spPr>
          <a:xfrm>
            <a:off x="457200" y="2149537"/>
            <a:ext cx="2066795"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053E87"/>
                </a:solidFill>
              </a:rPr>
              <a:t>In compliance?</a:t>
            </a:r>
          </a:p>
        </p:txBody>
      </p:sp>
      <p:sp>
        <p:nvSpPr>
          <p:cNvPr id="8" name="Content Placeholder 5">
            <a:extLst>
              <a:ext uri="{FF2B5EF4-FFF2-40B4-BE49-F238E27FC236}">
                <a16:creationId xmlns:a16="http://schemas.microsoft.com/office/drawing/2014/main" id="{29579381-2B25-3042-AFFF-2B4EEA65C458}"/>
              </a:ext>
            </a:extLst>
          </p:cNvPr>
          <p:cNvSpPr txBox="1">
            <a:spLocks/>
          </p:cNvSpPr>
          <p:nvPr/>
        </p:nvSpPr>
        <p:spPr>
          <a:xfrm>
            <a:off x="2849545" y="2132579"/>
            <a:ext cx="1014608"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C05131"/>
                </a:solidFill>
              </a:rPr>
              <a:t>NO</a:t>
            </a:r>
          </a:p>
        </p:txBody>
      </p:sp>
      <p:sp>
        <p:nvSpPr>
          <p:cNvPr id="9" name="Content Placeholder 5">
            <a:extLst>
              <a:ext uri="{FF2B5EF4-FFF2-40B4-BE49-F238E27FC236}">
                <a16:creationId xmlns:a16="http://schemas.microsoft.com/office/drawing/2014/main" id="{F2BB75F8-AB8A-0E40-A0B3-D9AFD2B6A8BF}"/>
              </a:ext>
            </a:extLst>
          </p:cNvPr>
          <p:cNvSpPr txBox="1">
            <a:spLocks/>
          </p:cNvSpPr>
          <p:nvPr/>
        </p:nvSpPr>
        <p:spPr>
          <a:xfrm>
            <a:off x="376444" y="2613601"/>
            <a:ext cx="8229600" cy="354705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30188" indent="-230188">
              <a:buFont typeface="Arial" pitchFamily="34" charset="0"/>
              <a:buChar char="•"/>
            </a:pPr>
            <a:r>
              <a:rPr lang="en-US" sz="1800" dirty="0">
                <a:solidFill>
                  <a:schemeClr val="bg1">
                    <a:lumMod val="75000"/>
                  </a:schemeClr>
                </a:solidFill>
              </a:rPr>
              <a:t>Sales or solicitation in direct competition with the auxiliary operations of the university are prohibited. (Dining </a:t>
            </a:r>
            <a:r>
              <a:rPr lang="en-US" sz="1800" dirty="0" smtClean="0">
                <a:solidFill>
                  <a:schemeClr val="bg1">
                    <a:lumMod val="75000"/>
                  </a:schemeClr>
                </a:solidFill>
              </a:rPr>
              <a:t>Services)</a:t>
            </a:r>
          </a:p>
          <a:p>
            <a:pPr marL="0" indent="0">
              <a:buNone/>
            </a:pPr>
            <a:r>
              <a:rPr lang="en-US" sz="1800" dirty="0" smtClean="0">
                <a:solidFill>
                  <a:schemeClr val="bg1">
                    <a:lumMod val="75000"/>
                  </a:schemeClr>
                </a:solidFill>
                <a:ea typeface="Calibri"/>
                <a:cs typeface="Times New Roman"/>
              </a:rPr>
              <a:t>Variation Examples:</a:t>
            </a:r>
          </a:p>
          <a:p>
            <a:r>
              <a:rPr lang="en-US" sz="1800" dirty="0" smtClean="0">
                <a:solidFill>
                  <a:schemeClr val="bg1">
                    <a:lumMod val="75000"/>
                  </a:schemeClr>
                </a:solidFill>
                <a:ea typeface="Calibri"/>
                <a:cs typeface="Times New Roman"/>
              </a:rPr>
              <a:t>An RSO wants to give away free coffee at an info table on Main Street.</a:t>
            </a:r>
          </a:p>
          <a:p>
            <a:pPr lvl="1"/>
            <a:r>
              <a:rPr lang="en-US" sz="1500" dirty="0" smtClean="0">
                <a:solidFill>
                  <a:schemeClr val="bg1">
                    <a:lumMod val="75000"/>
                  </a:schemeClr>
                </a:solidFill>
                <a:ea typeface="Calibri"/>
                <a:cs typeface="Times New Roman"/>
              </a:rPr>
              <a:t>In compliance? </a:t>
            </a:r>
          </a:p>
          <a:p>
            <a:r>
              <a:rPr lang="en-US" sz="1800" dirty="0" smtClean="0">
                <a:solidFill>
                  <a:schemeClr val="bg1">
                    <a:lumMod val="75000"/>
                  </a:schemeClr>
                </a:solidFill>
                <a:ea typeface="Calibri"/>
                <a:cs typeface="Times New Roman"/>
              </a:rPr>
              <a:t>An RSO wants to sell homemade cupcakes in the UC for a fundraiser.</a:t>
            </a:r>
          </a:p>
          <a:p>
            <a:pPr lvl="1"/>
            <a:r>
              <a:rPr lang="en-US" sz="1500" dirty="0" smtClean="0">
                <a:solidFill>
                  <a:schemeClr val="bg1">
                    <a:lumMod val="75000"/>
                  </a:schemeClr>
                </a:solidFill>
                <a:ea typeface="Calibri"/>
                <a:cs typeface="Times New Roman"/>
              </a:rPr>
              <a:t>In compliance? </a:t>
            </a:r>
          </a:p>
          <a:p>
            <a:r>
              <a:rPr lang="en-US" sz="1800" dirty="0" smtClean="0">
                <a:solidFill>
                  <a:schemeClr val="bg1">
                    <a:lumMod val="75000"/>
                  </a:schemeClr>
                </a:solidFill>
                <a:ea typeface="Calibri"/>
                <a:cs typeface="Times New Roman"/>
              </a:rPr>
              <a:t>An RSO wants to provide free pizza to a group of visiting middle school students.</a:t>
            </a:r>
          </a:p>
          <a:p>
            <a:pPr lvl="1"/>
            <a:r>
              <a:rPr lang="en-US" sz="1500" dirty="0" smtClean="0">
                <a:solidFill>
                  <a:schemeClr val="bg1">
                    <a:lumMod val="75000"/>
                  </a:schemeClr>
                </a:solidFill>
                <a:ea typeface="Calibri"/>
                <a:cs typeface="Times New Roman"/>
              </a:rPr>
              <a:t>In compliance? </a:t>
            </a:r>
          </a:p>
          <a:p>
            <a:pPr marL="0" indent="0">
              <a:buNone/>
            </a:pPr>
            <a:r>
              <a:rPr lang="en-US" sz="1800" dirty="0" smtClean="0">
                <a:solidFill>
                  <a:schemeClr val="bg1">
                    <a:lumMod val="75000"/>
                  </a:schemeClr>
                </a:solidFill>
                <a:ea typeface="Calibri"/>
                <a:cs typeface="Times New Roman"/>
              </a:rPr>
              <a:t>When in doubt, ask! </a:t>
            </a:r>
            <a:endParaRPr lang="en-US" sz="1800" dirty="0">
              <a:solidFill>
                <a:schemeClr val="bg1">
                  <a:lumMod val="75000"/>
                </a:schemeClr>
              </a:solidFill>
              <a:ea typeface="Calibri"/>
              <a:cs typeface="Times New Roman"/>
            </a:endParaRPr>
          </a:p>
        </p:txBody>
      </p:sp>
      <p:sp>
        <p:nvSpPr>
          <p:cNvPr id="11" name="Content Placeholder 5">
            <a:extLst>
              <a:ext uri="{FF2B5EF4-FFF2-40B4-BE49-F238E27FC236}">
                <a16:creationId xmlns:a16="http://schemas.microsoft.com/office/drawing/2014/main" id="{29579381-2B25-3042-AFFF-2B4EEA65C458}"/>
              </a:ext>
            </a:extLst>
          </p:cNvPr>
          <p:cNvSpPr txBox="1">
            <a:spLocks/>
          </p:cNvSpPr>
          <p:nvPr/>
        </p:nvSpPr>
        <p:spPr>
          <a:xfrm>
            <a:off x="2523995" y="5272150"/>
            <a:ext cx="1014608"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smtClean="0">
                <a:solidFill>
                  <a:srgbClr val="00B050"/>
                </a:solidFill>
              </a:rPr>
              <a:t>YES</a:t>
            </a:r>
            <a:endParaRPr lang="en-US" sz="2000" b="1" dirty="0">
              <a:solidFill>
                <a:srgbClr val="00B050"/>
              </a:solidFill>
            </a:endParaRPr>
          </a:p>
        </p:txBody>
      </p:sp>
      <p:sp>
        <p:nvSpPr>
          <p:cNvPr id="12" name="Content Placeholder 5">
            <a:extLst>
              <a:ext uri="{FF2B5EF4-FFF2-40B4-BE49-F238E27FC236}">
                <a16:creationId xmlns:a16="http://schemas.microsoft.com/office/drawing/2014/main" id="{29579381-2B25-3042-AFFF-2B4EEA65C458}"/>
              </a:ext>
            </a:extLst>
          </p:cNvPr>
          <p:cNvSpPr txBox="1">
            <a:spLocks/>
          </p:cNvSpPr>
          <p:nvPr/>
        </p:nvSpPr>
        <p:spPr>
          <a:xfrm>
            <a:off x="2604907" y="4383645"/>
            <a:ext cx="1259245"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smtClean="0">
                <a:solidFill>
                  <a:srgbClr val="FFC000"/>
                </a:solidFill>
              </a:rPr>
              <a:t>MAYBE</a:t>
            </a:r>
            <a:endParaRPr lang="en-US" sz="2000" b="1" dirty="0">
              <a:solidFill>
                <a:srgbClr val="FFC000"/>
              </a:solidFill>
            </a:endParaRPr>
          </a:p>
        </p:txBody>
      </p:sp>
      <p:sp>
        <p:nvSpPr>
          <p:cNvPr id="13" name="Content Placeholder 5">
            <a:extLst>
              <a:ext uri="{FF2B5EF4-FFF2-40B4-BE49-F238E27FC236}">
                <a16:creationId xmlns:a16="http://schemas.microsoft.com/office/drawing/2014/main" id="{29579381-2B25-3042-AFFF-2B4EEA65C458}"/>
              </a:ext>
            </a:extLst>
          </p:cNvPr>
          <p:cNvSpPr txBox="1">
            <a:spLocks/>
          </p:cNvSpPr>
          <p:nvPr/>
        </p:nvSpPr>
        <p:spPr>
          <a:xfrm>
            <a:off x="2619839" y="3819003"/>
            <a:ext cx="1014608"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C05131"/>
                </a:solidFill>
              </a:rPr>
              <a:t>NO</a:t>
            </a:r>
          </a:p>
        </p:txBody>
      </p:sp>
    </p:spTree>
    <p:extLst>
      <p:ext uri="{BB962C8B-B14F-4D97-AF65-F5344CB8AC3E}">
        <p14:creationId xmlns:p14="http://schemas.microsoft.com/office/powerpoint/2010/main" val="3752734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9">
                                            <p:txEl>
                                              <p:pRg st="4" end="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
                                            <p:txEl>
                                              <p:pRg st="6" end="6"/>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1" grpId="0"/>
      <p:bldP spid="12" grpId="0"/>
      <p:bldP spid="1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037BCE4-960C-8A40-B3E0-FE4B9E7119E0}"/>
              </a:ext>
            </a:extLst>
          </p:cNvPr>
          <p:cNvSpPr>
            <a:spLocks noGrp="1"/>
          </p:cNvSpPr>
          <p:nvPr>
            <p:ph type="sldNum" sz="quarter" idx="12"/>
          </p:nvPr>
        </p:nvSpPr>
        <p:spPr/>
        <p:txBody>
          <a:bodyPr/>
          <a:lstStyle/>
          <a:p>
            <a:fld id="{F26FFF8B-E00D-EF41-BBDF-FB5CDF328CDE}" type="slidenum">
              <a:rPr lang="en-US" smtClean="0"/>
              <a:pPr/>
              <a:t>23</a:t>
            </a:fld>
            <a:endParaRPr lang="en-US" dirty="0"/>
          </a:p>
        </p:txBody>
      </p:sp>
      <p:sp>
        <p:nvSpPr>
          <p:cNvPr id="6" name="Title 4">
            <a:extLst>
              <a:ext uri="{FF2B5EF4-FFF2-40B4-BE49-F238E27FC236}">
                <a16:creationId xmlns:a16="http://schemas.microsoft.com/office/drawing/2014/main" id="{09AD52BB-86A5-AC46-ABE1-8E07D0997985}"/>
              </a:ext>
            </a:extLst>
          </p:cNvPr>
          <p:cNvSpPr txBox="1">
            <a:spLocks/>
          </p:cNvSpPr>
          <p:nvPr/>
        </p:nvSpPr>
        <p:spPr>
          <a:xfrm>
            <a:off x="628650" y="2834131"/>
            <a:ext cx="7886700" cy="1089529"/>
          </a:xfrm>
          <a:prstGeom prst="rect">
            <a:avLst/>
          </a:prstGeom>
        </p:spPr>
        <p:txBody>
          <a:bodyPr vert="horz" lIns="91440" tIns="45720" rIns="91440" bIns="45720" rtlCol="0" anchor="t" anchorCtr="0">
            <a:noAutofit/>
          </a:bodyPr>
          <a:lstStyle>
            <a:lvl1pPr algn="ctr" defTabSz="914400" rtl="0" eaLnBrk="1" fontAlgn="t" latinLnBrk="0" hangingPunct="1">
              <a:lnSpc>
                <a:spcPct val="90000"/>
              </a:lnSpc>
              <a:spcBef>
                <a:spcPct val="0"/>
              </a:spcBef>
              <a:buNone/>
              <a:defRPr sz="3200" kern="1200" cap="all" baseline="0">
                <a:solidFill>
                  <a:schemeClr val="bg1"/>
                </a:solidFill>
                <a:latin typeface="+mj-lt"/>
                <a:ea typeface="+mj-ea"/>
                <a:cs typeface="+mj-cs"/>
              </a:defRPr>
            </a:lvl1pPr>
          </a:lstStyle>
          <a:p>
            <a:r>
              <a:rPr lang="en-US" sz="3600" dirty="0"/>
              <a:t>External Fundraising</a:t>
            </a:r>
          </a:p>
        </p:txBody>
      </p:sp>
    </p:spTree>
    <p:extLst>
      <p:ext uri="{BB962C8B-B14F-4D97-AF65-F5344CB8AC3E}">
        <p14:creationId xmlns:p14="http://schemas.microsoft.com/office/powerpoint/2010/main" val="22864274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1E198F-4340-4843-918C-ED4282AA1F6A}"/>
              </a:ext>
            </a:extLst>
          </p:cNvPr>
          <p:cNvSpPr>
            <a:spLocks noGrp="1"/>
          </p:cNvSpPr>
          <p:nvPr>
            <p:ph type="title"/>
          </p:nvPr>
        </p:nvSpPr>
        <p:spPr/>
        <p:txBody>
          <a:bodyPr/>
          <a:lstStyle/>
          <a:p>
            <a:pPr algn="l"/>
            <a:r>
              <a:rPr lang="en-US" dirty="0"/>
              <a:t>Definition</a:t>
            </a:r>
          </a:p>
        </p:txBody>
      </p:sp>
      <p:sp>
        <p:nvSpPr>
          <p:cNvPr id="5" name="Content Placeholder 4">
            <a:extLst>
              <a:ext uri="{FF2B5EF4-FFF2-40B4-BE49-F238E27FC236}">
                <a16:creationId xmlns:a16="http://schemas.microsoft.com/office/drawing/2014/main" id="{ED872382-FFD0-1542-8EDC-DDF4C67803BE}"/>
              </a:ext>
            </a:extLst>
          </p:cNvPr>
          <p:cNvSpPr>
            <a:spLocks noGrp="1"/>
          </p:cNvSpPr>
          <p:nvPr>
            <p:ph idx="1"/>
          </p:nvPr>
        </p:nvSpPr>
        <p:spPr>
          <a:xfrm>
            <a:off x="1183711" y="1825625"/>
            <a:ext cx="6688898" cy="4351338"/>
          </a:xfrm>
        </p:spPr>
        <p:txBody>
          <a:bodyPr/>
          <a:lstStyle/>
          <a:p>
            <a:pPr marL="0" indent="0">
              <a:lnSpc>
                <a:spcPct val="100000"/>
              </a:lnSpc>
              <a:buNone/>
            </a:pPr>
            <a:r>
              <a:rPr lang="en-US" sz="1800" b="1" dirty="0">
                <a:solidFill>
                  <a:srgbClr val="9CDBD9"/>
                </a:solidFill>
              </a:rPr>
              <a:t>External Fundraising or Solicitation </a:t>
            </a:r>
          </a:p>
          <a:p>
            <a:pPr marL="0" indent="0">
              <a:lnSpc>
                <a:spcPct val="100000"/>
              </a:lnSpc>
              <a:buNone/>
            </a:pPr>
            <a:r>
              <a:rPr lang="en-US" sz="1800" dirty="0"/>
              <a:t>Any fundraising or solicitation activity involving external constituents that employs the name, image, or reputation of Clayton State University in an effort to secure financial contributions.</a:t>
            </a:r>
          </a:p>
        </p:txBody>
      </p:sp>
      <p:sp>
        <p:nvSpPr>
          <p:cNvPr id="3" name="Slide Number Placeholder 2">
            <a:extLst>
              <a:ext uri="{FF2B5EF4-FFF2-40B4-BE49-F238E27FC236}">
                <a16:creationId xmlns:a16="http://schemas.microsoft.com/office/drawing/2014/main" id="{E5F1CE5C-F3BC-A04E-9FA6-392E5D9D1720}"/>
              </a:ext>
            </a:extLst>
          </p:cNvPr>
          <p:cNvSpPr>
            <a:spLocks noGrp="1"/>
          </p:cNvSpPr>
          <p:nvPr>
            <p:ph type="sldNum" sz="quarter" idx="12"/>
          </p:nvPr>
        </p:nvSpPr>
        <p:spPr/>
        <p:txBody>
          <a:bodyPr/>
          <a:lstStyle/>
          <a:p>
            <a:fld id="{F26FFF8B-E00D-EF41-BBDF-FB5CDF328CDE}" type="slidenum">
              <a:rPr lang="en-US" smtClean="0"/>
              <a:t>24</a:t>
            </a:fld>
            <a:endParaRPr lang="en-US" dirty="0"/>
          </a:p>
        </p:txBody>
      </p:sp>
    </p:spTree>
    <p:extLst>
      <p:ext uri="{BB962C8B-B14F-4D97-AF65-F5344CB8AC3E}">
        <p14:creationId xmlns:p14="http://schemas.microsoft.com/office/powerpoint/2010/main" val="10920640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1E198F-4340-4843-918C-ED4282AA1F6A}"/>
              </a:ext>
            </a:extLst>
          </p:cNvPr>
          <p:cNvSpPr>
            <a:spLocks noGrp="1"/>
          </p:cNvSpPr>
          <p:nvPr>
            <p:ph type="title"/>
          </p:nvPr>
        </p:nvSpPr>
        <p:spPr/>
        <p:txBody>
          <a:bodyPr/>
          <a:lstStyle/>
          <a:p>
            <a:pPr algn="l"/>
            <a:r>
              <a:rPr lang="en-US" dirty="0"/>
              <a:t>Policy</a:t>
            </a:r>
          </a:p>
        </p:txBody>
      </p:sp>
      <p:sp>
        <p:nvSpPr>
          <p:cNvPr id="5" name="Content Placeholder 4">
            <a:extLst>
              <a:ext uri="{FF2B5EF4-FFF2-40B4-BE49-F238E27FC236}">
                <a16:creationId xmlns:a16="http://schemas.microsoft.com/office/drawing/2014/main" id="{ED872382-FFD0-1542-8EDC-DDF4C67803BE}"/>
              </a:ext>
            </a:extLst>
          </p:cNvPr>
          <p:cNvSpPr>
            <a:spLocks noGrp="1"/>
          </p:cNvSpPr>
          <p:nvPr>
            <p:ph idx="1"/>
          </p:nvPr>
        </p:nvSpPr>
        <p:spPr>
          <a:xfrm>
            <a:off x="628650" y="1825625"/>
            <a:ext cx="7886700" cy="905049"/>
          </a:xfrm>
        </p:spPr>
        <p:txBody>
          <a:bodyPr/>
          <a:lstStyle/>
          <a:p>
            <a:pPr marL="0" indent="0">
              <a:lnSpc>
                <a:spcPct val="100000"/>
              </a:lnSpc>
              <a:buNone/>
            </a:pPr>
            <a:r>
              <a:rPr lang="en-US" sz="1800" dirty="0"/>
              <a:t>Prior to initiation of any external fundraising or solicitation efforts, approval must be obtained from the Vice President of University Advancement.</a:t>
            </a:r>
          </a:p>
        </p:txBody>
      </p:sp>
      <p:sp>
        <p:nvSpPr>
          <p:cNvPr id="3" name="Slide Number Placeholder 2">
            <a:extLst>
              <a:ext uri="{FF2B5EF4-FFF2-40B4-BE49-F238E27FC236}">
                <a16:creationId xmlns:a16="http://schemas.microsoft.com/office/drawing/2014/main" id="{E5F1CE5C-F3BC-A04E-9FA6-392E5D9D1720}"/>
              </a:ext>
            </a:extLst>
          </p:cNvPr>
          <p:cNvSpPr>
            <a:spLocks noGrp="1"/>
          </p:cNvSpPr>
          <p:nvPr>
            <p:ph type="sldNum" sz="quarter" idx="12"/>
          </p:nvPr>
        </p:nvSpPr>
        <p:spPr/>
        <p:txBody>
          <a:bodyPr/>
          <a:lstStyle/>
          <a:p>
            <a:fld id="{F26FFF8B-E00D-EF41-BBDF-FB5CDF328CDE}" type="slidenum">
              <a:rPr lang="en-US" smtClean="0"/>
              <a:t>25</a:t>
            </a:fld>
            <a:endParaRPr lang="en-US" dirty="0"/>
          </a:p>
        </p:txBody>
      </p:sp>
      <p:sp>
        <p:nvSpPr>
          <p:cNvPr id="6" name="Content Placeholder 4">
            <a:extLst>
              <a:ext uri="{FF2B5EF4-FFF2-40B4-BE49-F238E27FC236}">
                <a16:creationId xmlns:a16="http://schemas.microsoft.com/office/drawing/2014/main" id="{CE2B1EA4-9087-5F4C-98E8-F2BDFB096027}"/>
              </a:ext>
            </a:extLst>
          </p:cNvPr>
          <p:cNvSpPr txBox="1">
            <a:spLocks/>
          </p:cNvSpPr>
          <p:nvPr/>
        </p:nvSpPr>
        <p:spPr>
          <a:xfrm>
            <a:off x="478338" y="2771341"/>
            <a:ext cx="1167847" cy="429060"/>
          </a:xfrm>
          <a:prstGeom prst="rect">
            <a:avLst/>
          </a:prstGeom>
        </p:spPr>
        <p:txBody>
          <a:bodyPr vert="horz" lIns="91440" tIns="45720" rIns="91440" bIns="45720" rtlCol="0">
            <a:noAutofit/>
          </a:bodyPr>
          <a:lstStyle>
            <a:lvl1pPr marL="228600" indent="-228600" algn="l" defTabSz="914400" rtl="0" eaLnBrk="1" fontAlgn="t" latinLnBrk="0" hangingPunct="1">
              <a:lnSpc>
                <a:spcPct val="90000"/>
              </a:lnSpc>
              <a:spcBef>
                <a:spcPts val="1000"/>
              </a:spcBef>
              <a:buFont typeface="Arial"/>
              <a:buChar char="•"/>
              <a:defRPr sz="2400" kern="1200" baseline="0">
                <a:solidFill>
                  <a:srgbClr val="E4E4E6"/>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100" kern="1200" baseline="0">
                <a:solidFill>
                  <a:srgbClr val="E4E4E6"/>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1700" kern="1200" baseline="0">
                <a:solidFill>
                  <a:srgbClr val="E4E4E6"/>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400" kern="1200" baseline="0">
                <a:solidFill>
                  <a:srgbClr val="E4E4E6"/>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100" kern="1200" baseline="0">
                <a:solidFill>
                  <a:srgbClr val="E4E4E6"/>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Font typeface="Arial"/>
              <a:buNone/>
            </a:pPr>
            <a:r>
              <a:rPr lang="en-US" sz="2000" dirty="0">
                <a:solidFill>
                  <a:srgbClr val="9CDBD9"/>
                </a:solidFill>
                <a:latin typeface="+mj-lt"/>
              </a:rPr>
              <a:t>Why?</a:t>
            </a:r>
            <a:endParaRPr lang="en-US" dirty="0">
              <a:solidFill>
                <a:srgbClr val="9CDBD9"/>
              </a:solidFill>
              <a:latin typeface="+mj-lt"/>
            </a:endParaRPr>
          </a:p>
        </p:txBody>
      </p:sp>
      <p:sp>
        <p:nvSpPr>
          <p:cNvPr id="7" name="Content Placeholder 4">
            <a:extLst>
              <a:ext uri="{FF2B5EF4-FFF2-40B4-BE49-F238E27FC236}">
                <a16:creationId xmlns:a16="http://schemas.microsoft.com/office/drawing/2014/main" id="{39515834-311B-4342-98D0-CA6F41CC8FF9}"/>
              </a:ext>
            </a:extLst>
          </p:cNvPr>
          <p:cNvSpPr txBox="1">
            <a:spLocks/>
          </p:cNvSpPr>
          <p:nvPr/>
        </p:nvSpPr>
        <p:spPr>
          <a:xfrm>
            <a:off x="628650" y="3416430"/>
            <a:ext cx="7886700" cy="2539696"/>
          </a:xfrm>
          <a:prstGeom prst="rect">
            <a:avLst/>
          </a:prstGeom>
        </p:spPr>
        <p:txBody>
          <a:bodyPr vert="horz" lIns="91440" tIns="45720" rIns="91440" bIns="45720" rtlCol="0">
            <a:noAutofit/>
          </a:bodyPr>
          <a:lstStyle>
            <a:lvl1pPr marL="228600" indent="-228600" algn="l" defTabSz="914400" rtl="0" eaLnBrk="1" fontAlgn="t" latinLnBrk="0" hangingPunct="1">
              <a:lnSpc>
                <a:spcPct val="90000"/>
              </a:lnSpc>
              <a:spcBef>
                <a:spcPts val="1000"/>
              </a:spcBef>
              <a:buFont typeface="Arial"/>
              <a:buChar char="•"/>
              <a:defRPr sz="2400" kern="1200" baseline="0">
                <a:solidFill>
                  <a:srgbClr val="E4E4E6"/>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100" kern="1200" baseline="0">
                <a:solidFill>
                  <a:srgbClr val="E4E4E6"/>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1700" kern="1200" baseline="0">
                <a:solidFill>
                  <a:srgbClr val="E4E4E6"/>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400" kern="1200" baseline="0">
                <a:solidFill>
                  <a:srgbClr val="E4E4E6"/>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100" kern="1200" baseline="0">
                <a:solidFill>
                  <a:srgbClr val="E4E4E6"/>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nSpc>
                <a:spcPct val="100000"/>
              </a:lnSpc>
              <a:buNone/>
            </a:pPr>
            <a:r>
              <a:rPr lang="en-US" sz="1800" dirty="0"/>
              <a:t>We need to ensure that efforts to contact potential donors are coordinated across the university to avoid duplication. This includes funds that may be established in memory or in honor of a faculty or staff member, student, or other individual.</a:t>
            </a:r>
          </a:p>
          <a:p>
            <a:pPr marL="0" indent="0">
              <a:lnSpc>
                <a:spcPct val="100000"/>
              </a:lnSpc>
              <a:buNone/>
            </a:pPr>
            <a:r>
              <a:rPr lang="en-US" sz="1800" dirty="0"/>
              <a:t>After approval, the Office of Development is available to work with you to help you develop the strongest strategies for success for your program and the university.</a:t>
            </a:r>
          </a:p>
        </p:txBody>
      </p:sp>
    </p:spTree>
    <p:extLst>
      <p:ext uri="{BB962C8B-B14F-4D97-AF65-F5344CB8AC3E}">
        <p14:creationId xmlns:p14="http://schemas.microsoft.com/office/powerpoint/2010/main" val="3615291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9A9578D-7007-6140-B2F7-279E143A0ACA}"/>
              </a:ext>
            </a:extLst>
          </p:cNvPr>
          <p:cNvSpPr>
            <a:spLocks noGrp="1"/>
          </p:cNvSpPr>
          <p:nvPr>
            <p:ph type="title"/>
          </p:nvPr>
        </p:nvSpPr>
        <p:spPr/>
        <p:txBody>
          <a:bodyPr/>
          <a:lstStyle/>
          <a:p>
            <a:pPr algn="l"/>
            <a:r>
              <a:rPr lang="en-US" dirty="0"/>
              <a:t>External Fundraising</a:t>
            </a:r>
            <a:br>
              <a:rPr lang="en-US" dirty="0"/>
            </a:br>
            <a:r>
              <a:rPr lang="en-US" sz="2400" dirty="0"/>
              <a:t>example #1</a:t>
            </a:r>
          </a:p>
        </p:txBody>
      </p:sp>
      <p:sp>
        <p:nvSpPr>
          <p:cNvPr id="6" name="Content Placeholder 5">
            <a:extLst>
              <a:ext uri="{FF2B5EF4-FFF2-40B4-BE49-F238E27FC236}">
                <a16:creationId xmlns:a16="http://schemas.microsoft.com/office/drawing/2014/main" id="{4DF1A665-8761-2849-8F7B-8670BE066673}"/>
              </a:ext>
            </a:extLst>
          </p:cNvPr>
          <p:cNvSpPr>
            <a:spLocks noGrp="1"/>
          </p:cNvSpPr>
          <p:nvPr>
            <p:ph idx="1"/>
          </p:nvPr>
        </p:nvSpPr>
        <p:spPr>
          <a:xfrm>
            <a:off x="457200" y="1491098"/>
            <a:ext cx="8085551" cy="749192"/>
          </a:xfrm>
        </p:spPr>
        <p:txBody>
          <a:bodyPr/>
          <a:lstStyle/>
          <a:p>
            <a:pPr marL="0" indent="0">
              <a:buNone/>
            </a:pPr>
            <a:r>
              <a:rPr lang="en-US" sz="1800" dirty="0">
                <a:solidFill>
                  <a:schemeClr val="bg1">
                    <a:lumMod val="75000"/>
                  </a:schemeClr>
                </a:solidFill>
              </a:rPr>
              <a:t>Career Services has solicited sponsors for their job and career fairs for several years. This year, they collaborated with the Office of Development to incorporate their sponsors into the university’s Corporate Partners Program.</a:t>
            </a:r>
          </a:p>
        </p:txBody>
      </p:sp>
      <p:sp>
        <p:nvSpPr>
          <p:cNvPr id="4" name="Slide Number Placeholder 3">
            <a:extLst>
              <a:ext uri="{FF2B5EF4-FFF2-40B4-BE49-F238E27FC236}">
                <a16:creationId xmlns:a16="http://schemas.microsoft.com/office/drawing/2014/main" id="{29D4ABE9-EEE8-704D-A968-1525DF6F99E5}"/>
              </a:ext>
            </a:extLst>
          </p:cNvPr>
          <p:cNvSpPr>
            <a:spLocks noGrp="1"/>
          </p:cNvSpPr>
          <p:nvPr>
            <p:ph type="sldNum" sz="quarter" idx="12"/>
          </p:nvPr>
        </p:nvSpPr>
        <p:spPr/>
        <p:txBody>
          <a:bodyPr/>
          <a:lstStyle/>
          <a:p>
            <a:fld id="{F26FFF8B-E00D-EF41-BBDF-FB5CDF328CDE}" type="slidenum">
              <a:rPr lang="en-US" smtClean="0"/>
              <a:t>26</a:t>
            </a:fld>
            <a:endParaRPr lang="en-US" dirty="0"/>
          </a:p>
        </p:txBody>
      </p:sp>
      <p:sp>
        <p:nvSpPr>
          <p:cNvPr id="7" name="Content Placeholder 5">
            <a:extLst>
              <a:ext uri="{FF2B5EF4-FFF2-40B4-BE49-F238E27FC236}">
                <a16:creationId xmlns:a16="http://schemas.microsoft.com/office/drawing/2014/main" id="{BE8045C6-89A8-2542-A7FD-B1944A7448D8}"/>
              </a:ext>
            </a:extLst>
          </p:cNvPr>
          <p:cNvSpPr txBox="1">
            <a:spLocks/>
          </p:cNvSpPr>
          <p:nvPr/>
        </p:nvSpPr>
        <p:spPr>
          <a:xfrm>
            <a:off x="457200" y="2663582"/>
            <a:ext cx="2066795"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092C74"/>
                </a:solidFill>
              </a:rPr>
              <a:t>Good idea?</a:t>
            </a:r>
          </a:p>
        </p:txBody>
      </p:sp>
      <p:sp>
        <p:nvSpPr>
          <p:cNvPr id="8" name="Content Placeholder 5">
            <a:extLst>
              <a:ext uri="{FF2B5EF4-FFF2-40B4-BE49-F238E27FC236}">
                <a16:creationId xmlns:a16="http://schemas.microsoft.com/office/drawing/2014/main" id="{29579381-2B25-3042-AFFF-2B4EEA65C458}"/>
              </a:ext>
            </a:extLst>
          </p:cNvPr>
          <p:cNvSpPr txBox="1">
            <a:spLocks/>
          </p:cNvSpPr>
          <p:nvPr/>
        </p:nvSpPr>
        <p:spPr>
          <a:xfrm>
            <a:off x="3025036" y="2663582"/>
            <a:ext cx="1014608"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006F44"/>
                </a:solidFill>
              </a:rPr>
              <a:t>YES!</a:t>
            </a:r>
          </a:p>
        </p:txBody>
      </p:sp>
      <p:sp>
        <p:nvSpPr>
          <p:cNvPr id="9" name="Content Placeholder 5">
            <a:extLst>
              <a:ext uri="{FF2B5EF4-FFF2-40B4-BE49-F238E27FC236}">
                <a16:creationId xmlns:a16="http://schemas.microsoft.com/office/drawing/2014/main" id="{F2BB75F8-AB8A-0E40-A0B3-D9AFD2B6A8BF}"/>
              </a:ext>
            </a:extLst>
          </p:cNvPr>
          <p:cNvSpPr txBox="1">
            <a:spLocks/>
          </p:cNvSpPr>
          <p:nvPr/>
        </p:nvSpPr>
        <p:spPr>
          <a:xfrm>
            <a:off x="457200" y="3244740"/>
            <a:ext cx="8229600" cy="297443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30188" indent="-230188">
              <a:buFont typeface="Arial" pitchFamily="34" charset="0"/>
              <a:buChar char="•"/>
            </a:pPr>
            <a:r>
              <a:rPr lang="en-US" sz="1800" dirty="0">
                <a:solidFill>
                  <a:schemeClr val="bg1">
                    <a:lumMod val="75000"/>
                  </a:schemeClr>
                </a:solidFill>
              </a:rPr>
              <a:t>This collaboration has already yielded additional dollars for the university.</a:t>
            </a:r>
          </a:p>
          <a:p>
            <a:pPr marL="230188" indent="-230188">
              <a:buFont typeface="Arial" pitchFamily="34" charset="0"/>
              <a:buChar char="•"/>
            </a:pPr>
            <a:r>
              <a:rPr lang="en-US" sz="1800" dirty="0">
                <a:solidFill>
                  <a:schemeClr val="bg1">
                    <a:lumMod val="75000"/>
                  </a:schemeClr>
                </a:solidFill>
              </a:rPr>
              <a:t>Career Services has seen no decrease in their level of support.</a:t>
            </a:r>
          </a:p>
          <a:p>
            <a:pPr marL="230188" indent="-230188">
              <a:buFont typeface="Arial" pitchFamily="34" charset="0"/>
              <a:buChar char="•"/>
            </a:pPr>
            <a:r>
              <a:rPr lang="en-US" sz="1800" dirty="0">
                <a:solidFill>
                  <a:schemeClr val="bg1">
                    <a:lumMod val="75000"/>
                  </a:schemeClr>
                </a:solidFill>
              </a:rPr>
              <a:t>Donors who otherwise have had limited contact with the office are now thoroughly engaged in career services opportunities, thus increasing the exposure our students have to potential employers.</a:t>
            </a:r>
          </a:p>
        </p:txBody>
      </p:sp>
    </p:spTree>
    <p:extLst>
      <p:ext uri="{BB962C8B-B14F-4D97-AF65-F5344CB8AC3E}">
        <p14:creationId xmlns:p14="http://schemas.microsoft.com/office/powerpoint/2010/main" val="1479678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9A9578D-7007-6140-B2F7-279E143A0ACA}"/>
              </a:ext>
            </a:extLst>
          </p:cNvPr>
          <p:cNvSpPr>
            <a:spLocks noGrp="1"/>
          </p:cNvSpPr>
          <p:nvPr>
            <p:ph type="title"/>
          </p:nvPr>
        </p:nvSpPr>
        <p:spPr/>
        <p:txBody>
          <a:bodyPr/>
          <a:lstStyle/>
          <a:p>
            <a:pPr algn="l"/>
            <a:r>
              <a:rPr lang="en-US" dirty="0"/>
              <a:t>External Fundraising</a:t>
            </a:r>
            <a:br>
              <a:rPr lang="en-US" dirty="0"/>
            </a:br>
            <a:r>
              <a:rPr lang="en-US" sz="2400" dirty="0"/>
              <a:t>example #2</a:t>
            </a:r>
          </a:p>
        </p:txBody>
      </p:sp>
      <p:sp>
        <p:nvSpPr>
          <p:cNvPr id="6" name="Content Placeholder 5">
            <a:extLst>
              <a:ext uri="{FF2B5EF4-FFF2-40B4-BE49-F238E27FC236}">
                <a16:creationId xmlns:a16="http://schemas.microsoft.com/office/drawing/2014/main" id="{4DF1A665-8761-2849-8F7B-8670BE066673}"/>
              </a:ext>
            </a:extLst>
          </p:cNvPr>
          <p:cNvSpPr>
            <a:spLocks noGrp="1"/>
          </p:cNvSpPr>
          <p:nvPr>
            <p:ph idx="1"/>
          </p:nvPr>
        </p:nvSpPr>
        <p:spPr>
          <a:xfrm>
            <a:off x="457200" y="1491098"/>
            <a:ext cx="8229600" cy="749192"/>
          </a:xfrm>
        </p:spPr>
        <p:txBody>
          <a:bodyPr/>
          <a:lstStyle/>
          <a:p>
            <a:pPr marL="0" indent="0">
              <a:buNone/>
            </a:pPr>
            <a:r>
              <a:rPr lang="en-US" sz="1800" dirty="0">
                <a:solidFill>
                  <a:schemeClr val="bg1">
                    <a:lumMod val="75000"/>
                  </a:schemeClr>
                </a:solidFill>
              </a:rPr>
              <a:t>You get a call from an individual wanting to establish a scholarship in your department. They have a specific student in mind.</a:t>
            </a:r>
          </a:p>
        </p:txBody>
      </p:sp>
      <p:sp>
        <p:nvSpPr>
          <p:cNvPr id="4" name="Slide Number Placeholder 3">
            <a:extLst>
              <a:ext uri="{FF2B5EF4-FFF2-40B4-BE49-F238E27FC236}">
                <a16:creationId xmlns:a16="http://schemas.microsoft.com/office/drawing/2014/main" id="{29D4ABE9-EEE8-704D-A968-1525DF6F99E5}"/>
              </a:ext>
            </a:extLst>
          </p:cNvPr>
          <p:cNvSpPr>
            <a:spLocks noGrp="1"/>
          </p:cNvSpPr>
          <p:nvPr>
            <p:ph type="sldNum" sz="quarter" idx="12"/>
          </p:nvPr>
        </p:nvSpPr>
        <p:spPr/>
        <p:txBody>
          <a:bodyPr/>
          <a:lstStyle/>
          <a:p>
            <a:fld id="{F26FFF8B-E00D-EF41-BBDF-FB5CDF328CDE}" type="slidenum">
              <a:rPr lang="en-US" smtClean="0"/>
              <a:t>27</a:t>
            </a:fld>
            <a:endParaRPr lang="en-US" dirty="0"/>
          </a:p>
        </p:txBody>
      </p:sp>
      <p:sp>
        <p:nvSpPr>
          <p:cNvPr id="7" name="Content Placeholder 5">
            <a:extLst>
              <a:ext uri="{FF2B5EF4-FFF2-40B4-BE49-F238E27FC236}">
                <a16:creationId xmlns:a16="http://schemas.microsoft.com/office/drawing/2014/main" id="{BE8045C6-89A8-2542-A7FD-B1944A7448D8}"/>
              </a:ext>
            </a:extLst>
          </p:cNvPr>
          <p:cNvSpPr txBox="1">
            <a:spLocks/>
          </p:cNvSpPr>
          <p:nvPr/>
        </p:nvSpPr>
        <p:spPr>
          <a:xfrm>
            <a:off x="444674" y="2240290"/>
            <a:ext cx="2066795"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092C74"/>
                </a:solidFill>
              </a:rPr>
              <a:t>Good idea?</a:t>
            </a:r>
          </a:p>
        </p:txBody>
      </p:sp>
      <p:sp>
        <p:nvSpPr>
          <p:cNvPr id="8" name="Content Placeholder 5">
            <a:extLst>
              <a:ext uri="{FF2B5EF4-FFF2-40B4-BE49-F238E27FC236}">
                <a16:creationId xmlns:a16="http://schemas.microsoft.com/office/drawing/2014/main" id="{29579381-2B25-3042-AFFF-2B4EEA65C458}"/>
              </a:ext>
            </a:extLst>
          </p:cNvPr>
          <p:cNvSpPr txBox="1">
            <a:spLocks/>
          </p:cNvSpPr>
          <p:nvPr/>
        </p:nvSpPr>
        <p:spPr>
          <a:xfrm>
            <a:off x="3012510" y="2240290"/>
            <a:ext cx="1014608"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C05131"/>
                </a:solidFill>
              </a:rPr>
              <a:t>NO</a:t>
            </a:r>
          </a:p>
        </p:txBody>
      </p:sp>
      <p:sp>
        <p:nvSpPr>
          <p:cNvPr id="9" name="Content Placeholder 5">
            <a:extLst>
              <a:ext uri="{FF2B5EF4-FFF2-40B4-BE49-F238E27FC236}">
                <a16:creationId xmlns:a16="http://schemas.microsoft.com/office/drawing/2014/main" id="{F2BB75F8-AB8A-0E40-A0B3-D9AFD2B6A8BF}"/>
              </a:ext>
            </a:extLst>
          </p:cNvPr>
          <p:cNvSpPr txBox="1">
            <a:spLocks/>
          </p:cNvSpPr>
          <p:nvPr/>
        </p:nvSpPr>
        <p:spPr>
          <a:xfrm>
            <a:off x="457200" y="2806855"/>
            <a:ext cx="8229600" cy="297443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30188" indent="-230188">
              <a:buFont typeface="Arial" pitchFamily="34" charset="0"/>
              <a:buChar char="•"/>
            </a:pPr>
            <a:r>
              <a:rPr lang="en-US" sz="1800" dirty="0">
                <a:solidFill>
                  <a:schemeClr val="bg1">
                    <a:lumMod val="75000"/>
                  </a:schemeClr>
                </a:solidFill>
              </a:rPr>
              <a:t>The IRS does not allow donors to direct their funds in this manner.  </a:t>
            </a:r>
          </a:p>
          <a:p>
            <a:pPr>
              <a:buFont typeface="Arial" pitchFamily="34" charset="0"/>
              <a:buChar char="•"/>
            </a:pPr>
            <a:endParaRPr lang="en-US" sz="1800" dirty="0">
              <a:solidFill>
                <a:schemeClr val="bg1">
                  <a:lumMod val="75000"/>
                </a:schemeClr>
              </a:solidFill>
              <a:ea typeface="Calibri"/>
              <a:cs typeface="Times New Roman"/>
            </a:endParaRPr>
          </a:p>
          <a:p>
            <a:pPr marL="0" lvl="0" indent="0">
              <a:buNone/>
            </a:pPr>
            <a:r>
              <a:rPr lang="en-US" sz="2000" b="1" dirty="0">
                <a:solidFill>
                  <a:srgbClr val="092C74"/>
                </a:solidFill>
              </a:rPr>
              <a:t>What should you do?</a:t>
            </a:r>
          </a:p>
          <a:p>
            <a:pPr lvl="0"/>
            <a:endParaRPr lang="en-US" sz="1800" dirty="0">
              <a:solidFill>
                <a:schemeClr val="bg1">
                  <a:lumMod val="75000"/>
                </a:schemeClr>
              </a:solidFill>
            </a:endParaRPr>
          </a:p>
          <a:p>
            <a:pPr marL="230188" lvl="0" indent="-230188">
              <a:buFont typeface="Arial" pitchFamily="34" charset="0"/>
              <a:buChar char="•"/>
            </a:pPr>
            <a:r>
              <a:rPr lang="en-US" sz="1800" dirty="0">
                <a:solidFill>
                  <a:schemeClr val="bg1">
                    <a:lumMod val="75000"/>
                  </a:schemeClr>
                </a:solidFill>
              </a:rPr>
              <a:t>Contact the Office of Development. They will be able to help with the conversation and, hopefully, get a scholarship for your department that is in line with IRS guidelines.</a:t>
            </a:r>
          </a:p>
        </p:txBody>
      </p:sp>
    </p:spTree>
    <p:extLst>
      <p:ext uri="{BB962C8B-B14F-4D97-AF65-F5344CB8AC3E}">
        <p14:creationId xmlns:p14="http://schemas.microsoft.com/office/powerpoint/2010/main" val="245484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uiExpand="1" build="p" bldLvl="3"/>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9A9578D-7007-6140-B2F7-279E143A0ACA}"/>
              </a:ext>
            </a:extLst>
          </p:cNvPr>
          <p:cNvSpPr>
            <a:spLocks noGrp="1"/>
          </p:cNvSpPr>
          <p:nvPr>
            <p:ph type="title"/>
          </p:nvPr>
        </p:nvSpPr>
        <p:spPr/>
        <p:txBody>
          <a:bodyPr/>
          <a:lstStyle/>
          <a:p>
            <a:pPr algn="l"/>
            <a:r>
              <a:rPr lang="en-US" dirty="0"/>
              <a:t>External Fundraising</a:t>
            </a:r>
            <a:br>
              <a:rPr lang="en-US" dirty="0"/>
            </a:br>
            <a:r>
              <a:rPr lang="en-US" sz="2400" dirty="0"/>
              <a:t>example #3</a:t>
            </a:r>
          </a:p>
        </p:txBody>
      </p:sp>
      <p:sp>
        <p:nvSpPr>
          <p:cNvPr id="6" name="Content Placeholder 5">
            <a:extLst>
              <a:ext uri="{FF2B5EF4-FFF2-40B4-BE49-F238E27FC236}">
                <a16:creationId xmlns:a16="http://schemas.microsoft.com/office/drawing/2014/main" id="{4DF1A665-8761-2849-8F7B-8670BE066673}"/>
              </a:ext>
            </a:extLst>
          </p:cNvPr>
          <p:cNvSpPr>
            <a:spLocks noGrp="1"/>
          </p:cNvSpPr>
          <p:nvPr>
            <p:ph idx="1"/>
          </p:nvPr>
        </p:nvSpPr>
        <p:spPr>
          <a:xfrm>
            <a:off x="457200" y="1491098"/>
            <a:ext cx="8229600" cy="749192"/>
          </a:xfrm>
        </p:spPr>
        <p:txBody>
          <a:bodyPr/>
          <a:lstStyle/>
          <a:p>
            <a:pPr marL="0" indent="0">
              <a:buNone/>
            </a:pPr>
            <a:r>
              <a:rPr lang="en-US" sz="1600" dirty="0">
                <a:solidFill>
                  <a:schemeClr val="bg1">
                    <a:lumMod val="75000"/>
                  </a:schemeClr>
                </a:solidFill>
              </a:rPr>
              <a:t>You have a group of students you want to send to a conference. In order to fund this, you decide to approach several businesses you know to be “good friends“ of the university and ask them for $1,000 each.</a:t>
            </a:r>
          </a:p>
        </p:txBody>
      </p:sp>
      <p:sp>
        <p:nvSpPr>
          <p:cNvPr id="4" name="Slide Number Placeholder 3">
            <a:extLst>
              <a:ext uri="{FF2B5EF4-FFF2-40B4-BE49-F238E27FC236}">
                <a16:creationId xmlns:a16="http://schemas.microsoft.com/office/drawing/2014/main" id="{29D4ABE9-EEE8-704D-A968-1525DF6F99E5}"/>
              </a:ext>
            </a:extLst>
          </p:cNvPr>
          <p:cNvSpPr>
            <a:spLocks noGrp="1"/>
          </p:cNvSpPr>
          <p:nvPr>
            <p:ph type="sldNum" sz="quarter" idx="12"/>
          </p:nvPr>
        </p:nvSpPr>
        <p:spPr/>
        <p:txBody>
          <a:bodyPr/>
          <a:lstStyle/>
          <a:p>
            <a:fld id="{F26FFF8B-E00D-EF41-BBDF-FB5CDF328CDE}" type="slidenum">
              <a:rPr lang="en-US" smtClean="0"/>
              <a:t>28</a:t>
            </a:fld>
            <a:endParaRPr lang="en-US" dirty="0"/>
          </a:p>
        </p:txBody>
      </p:sp>
      <p:sp>
        <p:nvSpPr>
          <p:cNvPr id="7" name="Content Placeholder 5">
            <a:extLst>
              <a:ext uri="{FF2B5EF4-FFF2-40B4-BE49-F238E27FC236}">
                <a16:creationId xmlns:a16="http://schemas.microsoft.com/office/drawing/2014/main" id="{BE8045C6-89A8-2542-A7FD-B1944A7448D8}"/>
              </a:ext>
            </a:extLst>
          </p:cNvPr>
          <p:cNvSpPr txBox="1">
            <a:spLocks/>
          </p:cNvSpPr>
          <p:nvPr/>
        </p:nvSpPr>
        <p:spPr>
          <a:xfrm>
            <a:off x="438411" y="2309183"/>
            <a:ext cx="2066795"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092C74"/>
                </a:solidFill>
              </a:rPr>
              <a:t>Good idea?</a:t>
            </a:r>
          </a:p>
        </p:txBody>
      </p:sp>
      <p:sp>
        <p:nvSpPr>
          <p:cNvPr id="8" name="Content Placeholder 5">
            <a:extLst>
              <a:ext uri="{FF2B5EF4-FFF2-40B4-BE49-F238E27FC236}">
                <a16:creationId xmlns:a16="http://schemas.microsoft.com/office/drawing/2014/main" id="{29579381-2B25-3042-AFFF-2B4EEA65C458}"/>
              </a:ext>
            </a:extLst>
          </p:cNvPr>
          <p:cNvSpPr txBox="1">
            <a:spLocks/>
          </p:cNvSpPr>
          <p:nvPr/>
        </p:nvSpPr>
        <p:spPr>
          <a:xfrm>
            <a:off x="3006247" y="2309183"/>
            <a:ext cx="1014608" cy="43164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pPr>
            <a:r>
              <a:rPr lang="en-US" sz="2000" b="1" dirty="0">
                <a:solidFill>
                  <a:srgbClr val="C05131"/>
                </a:solidFill>
              </a:rPr>
              <a:t>NO</a:t>
            </a:r>
          </a:p>
        </p:txBody>
      </p:sp>
      <p:sp>
        <p:nvSpPr>
          <p:cNvPr id="9" name="Content Placeholder 5">
            <a:extLst>
              <a:ext uri="{FF2B5EF4-FFF2-40B4-BE49-F238E27FC236}">
                <a16:creationId xmlns:a16="http://schemas.microsoft.com/office/drawing/2014/main" id="{F2BB75F8-AB8A-0E40-A0B3-D9AFD2B6A8BF}"/>
              </a:ext>
            </a:extLst>
          </p:cNvPr>
          <p:cNvSpPr txBox="1">
            <a:spLocks/>
          </p:cNvSpPr>
          <p:nvPr/>
        </p:nvSpPr>
        <p:spPr>
          <a:xfrm>
            <a:off x="457200" y="2665674"/>
            <a:ext cx="7941502" cy="3271663"/>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600" kern="1200">
                <a:solidFill>
                  <a:srgbClr val="67696E"/>
                </a:solidFill>
                <a:latin typeface="+mn-lt"/>
                <a:ea typeface="+mn-ea"/>
                <a:cs typeface="+mn-cs"/>
              </a:defRPr>
            </a:lvl1pPr>
            <a:lvl2pPr marL="742950" indent="-285750" algn="l" defTabSz="457200" rtl="0" eaLnBrk="1" latinLnBrk="0" hangingPunct="1">
              <a:spcBef>
                <a:spcPct val="20000"/>
              </a:spcBef>
              <a:buFont typeface="Arial"/>
              <a:buChar char="–"/>
              <a:defRPr sz="2300" kern="1200">
                <a:solidFill>
                  <a:srgbClr val="6769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67696E"/>
                </a:solidFill>
                <a:latin typeface="+mn-lt"/>
                <a:ea typeface="+mn-ea"/>
                <a:cs typeface="+mn-cs"/>
              </a:defRPr>
            </a:lvl3pPr>
            <a:lvl4pPr marL="1600200" indent="-228600" algn="l" defTabSz="457200" rtl="0" eaLnBrk="1" latinLnBrk="0" hangingPunct="1">
              <a:spcBef>
                <a:spcPct val="20000"/>
              </a:spcBef>
              <a:buFont typeface="Arial"/>
              <a:buChar char="–"/>
              <a:defRPr sz="1700" kern="1200">
                <a:solidFill>
                  <a:srgbClr val="67696E"/>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rgbClr val="6769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800" b="1" dirty="0">
                <a:solidFill>
                  <a:srgbClr val="092C74"/>
                </a:solidFill>
              </a:rPr>
              <a:t>Why?</a:t>
            </a:r>
          </a:p>
          <a:p>
            <a:pPr marL="230188" indent="-230188">
              <a:buFont typeface="Arial" pitchFamily="34" charset="0"/>
              <a:buChar char="•"/>
            </a:pPr>
            <a:r>
              <a:rPr lang="en-US" sz="1600" dirty="0">
                <a:solidFill>
                  <a:schemeClr val="bg1">
                    <a:lumMod val="75000"/>
                  </a:schemeClr>
                </a:solidFill>
              </a:rPr>
              <a:t>These “good friends” have probably already made gifts to the university. We want to avoid constantly asking the same people, but rather have a unified approach for the whole university when approaching donors.</a:t>
            </a:r>
          </a:p>
          <a:p>
            <a:pPr marL="230188" indent="-230188">
              <a:buFont typeface="Arial" pitchFamily="34" charset="0"/>
              <a:buChar char="•"/>
            </a:pPr>
            <a:r>
              <a:rPr lang="en-US" sz="1600" dirty="0">
                <a:solidFill>
                  <a:schemeClr val="bg1">
                    <a:lumMod val="75000"/>
                  </a:schemeClr>
                </a:solidFill>
              </a:rPr>
              <a:t>If they haven’t already made gifts, the university may have a strategy in place to ask them for a significant gift in the near future. An “early ask” might discourage the bigger gift.</a:t>
            </a:r>
            <a:endParaRPr lang="en-US" sz="1600" dirty="0">
              <a:solidFill>
                <a:schemeClr val="bg1">
                  <a:lumMod val="75000"/>
                </a:schemeClr>
              </a:solidFill>
              <a:ea typeface="Calibri"/>
              <a:cs typeface="Times New Roman"/>
            </a:endParaRPr>
          </a:p>
          <a:p>
            <a:pPr marL="230188" indent="-230188">
              <a:spcBef>
                <a:spcPts val="1200"/>
              </a:spcBef>
              <a:buNone/>
            </a:pPr>
            <a:r>
              <a:rPr lang="en-US" sz="1800" b="1" dirty="0">
                <a:solidFill>
                  <a:srgbClr val="092C74"/>
                </a:solidFill>
              </a:rPr>
              <a:t>What should you do?</a:t>
            </a:r>
          </a:p>
          <a:p>
            <a:pPr marL="230188" indent="-230188">
              <a:buFont typeface="Arial" pitchFamily="34" charset="0"/>
              <a:buChar char="•"/>
            </a:pPr>
            <a:r>
              <a:rPr lang="en-US" sz="1600" dirty="0">
                <a:solidFill>
                  <a:schemeClr val="bg1">
                    <a:lumMod val="75000"/>
                  </a:schemeClr>
                </a:solidFill>
              </a:rPr>
              <a:t>Get approval from the Vice President of University Advancement prior to making any asks.</a:t>
            </a:r>
          </a:p>
          <a:p>
            <a:pPr marL="230188" indent="-230188">
              <a:buFont typeface="Arial" pitchFamily="34" charset="0"/>
              <a:buChar char="•"/>
            </a:pPr>
            <a:r>
              <a:rPr lang="en-US" sz="1600" dirty="0">
                <a:solidFill>
                  <a:schemeClr val="bg1">
                    <a:lumMod val="75000"/>
                  </a:schemeClr>
                </a:solidFill>
              </a:rPr>
              <a:t>Enlist the help of the Office of Development to help coordinate your requests.</a:t>
            </a:r>
          </a:p>
        </p:txBody>
      </p:sp>
    </p:spTree>
    <p:extLst>
      <p:ext uri="{BB962C8B-B14F-4D97-AF65-F5344CB8AC3E}">
        <p14:creationId xmlns:p14="http://schemas.microsoft.com/office/powerpoint/2010/main" val="3734337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uiExpand="1" build="p" bldLvl="4"/>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0A49018-A615-D44D-9846-5DDDF3AB2826}"/>
              </a:ext>
            </a:extLst>
          </p:cNvPr>
          <p:cNvSpPr>
            <a:spLocks noGrp="1"/>
          </p:cNvSpPr>
          <p:nvPr>
            <p:ph type="title"/>
          </p:nvPr>
        </p:nvSpPr>
        <p:spPr/>
        <p:txBody>
          <a:bodyPr/>
          <a:lstStyle/>
          <a:p>
            <a:pPr algn="l"/>
            <a:r>
              <a:rPr lang="en-US" dirty="0"/>
              <a:t>Summary of Approval Procedures</a:t>
            </a:r>
            <a:br>
              <a:rPr lang="en-US" dirty="0"/>
            </a:br>
            <a:endParaRPr lang="en-US" dirty="0"/>
          </a:p>
        </p:txBody>
      </p:sp>
      <p:sp>
        <p:nvSpPr>
          <p:cNvPr id="6" name="Content Placeholder 5">
            <a:extLst>
              <a:ext uri="{FF2B5EF4-FFF2-40B4-BE49-F238E27FC236}">
                <a16:creationId xmlns:a16="http://schemas.microsoft.com/office/drawing/2014/main" id="{12DDEF5C-5C8F-7A47-A00B-50CD4B0B4DBC}"/>
              </a:ext>
            </a:extLst>
          </p:cNvPr>
          <p:cNvSpPr>
            <a:spLocks noGrp="1"/>
          </p:cNvSpPr>
          <p:nvPr>
            <p:ph idx="1"/>
          </p:nvPr>
        </p:nvSpPr>
        <p:spPr>
          <a:xfrm>
            <a:off x="1181752" y="1825625"/>
            <a:ext cx="6780495" cy="4351338"/>
          </a:xfrm>
        </p:spPr>
        <p:txBody>
          <a:bodyPr/>
          <a:lstStyle/>
          <a:p>
            <a:pPr marL="0" indent="0">
              <a:lnSpc>
                <a:spcPct val="100000"/>
              </a:lnSpc>
              <a:spcBef>
                <a:spcPts val="2000"/>
              </a:spcBef>
              <a:buNone/>
            </a:pPr>
            <a:r>
              <a:rPr lang="en-US" sz="1600" dirty="0"/>
              <a:t>Requests to conduct </a:t>
            </a:r>
            <a:r>
              <a:rPr lang="en-US" sz="1600" dirty="0">
                <a:solidFill>
                  <a:srgbClr val="9CDBD9"/>
                </a:solidFill>
              </a:rPr>
              <a:t>solicitation by academic and administrative units</a:t>
            </a:r>
            <a:r>
              <a:rPr lang="en-US" sz="1600" dirty="0"/>
              <a:t> should be directed to the Vice President for Business and Operations (for example, collecting donated items for breast cancer awareness month).</a:t>
            </a:r>
          </a:p>
          <a:p>
            <a:pPr marL="0" indent="0">
              <a:lnSpc>
                <a:spcPct val="100000"/>
              </a:lnSpc>
              <a:spcBef>
                <a:spcPts val="2000"/>
              </a:spcBef>
              <a:buNone/>
            </a:pPr>
            <a:r>
              <a:rPr lang="en-US" sz="1600" dirty="0"/>
              <a:t>The Department of Campus Life will coordinate and schedule </a:t>
            </a:r>
            <a:r>
              <a:rPr lang="en-US" sz="1600" dirty="0">
                <a:solidFill>
                  <a:srgbClr val="9CDBD9"/>
                </a:solidFill>
              </a:rPr>
              <a:t>all other requests for commercial and non-commercial solicitation</a:t>
            </a:r>
            <a:r>
              <a:rPr lang="en-US" sz="1600" dirty="0"/>
              <a:t> on campus.</a:t>
            </a:r>
          </a:p>
          <a:p>
            <a:pPr marL="0" indent="0">
              <a:lnSpc>
                <a:spcPct val="100000"/>
              </a:lnSpc>
              <a:spcBef>
                <a:spcPts val="2000"/>
              </a:spcBef>
              <a:buNone/>
            </a:pPr>
            <a:r>
              <a:rPr lang="en-US" sz="1600" dirty="0">
                <a:solidFill>
                  <a:srgbClr val="9CDBD9"/>
                </a:solidFill>
              </a:rPr>
              <a:t>All efforts to raise funds from private sources</a:t>
            </a:r>
            <a:r>
              <a:rPr lang="en-US" sz="1600" dirty="0"/>
              <a:t>—including corporations, foundations, individuals, or other non-public entities—must be approved by the VP for University Advancement and coordinated though the Office of Development.</a:t>
            </a:r>
          </a:p>
        </p:txBody>
      </p:sp>
      <p:sp>
        <p:nvSpPr>
          <p:cNvPr id="4" name="Slide Number Placeholder 3">
            <a:extLst>
              <a:ext uri="{FF2B5EF4-FFF2-40B4-BE49-F238E27FC236}">
                <a16:creationId xmlns:a16="http://schemas.microsoft.com/office/drawing/2014/main" id="{84190B87-9456-3448-91DA-F8492BE9CF8D}"/>
              </a:ext>
            </a:extLst>
          </p:cNvPr>
          <p:cNvSpPr>
            <a:spLocks noGrp="1"/>
          </p:cNvSpPr>
          <p:nvPr>
            <p:ph type="sldNum" sz="quarter" idx="12"/>
          </p:nvPr>
        </p:nvSpPr>
        <p:spPr/>
        <p:txBody>
          <a:bodyPr/>
          <a:lstStyle/>
          <a:p>
            <a:fld id="{F26FFF8B-E00D-EF41-BBDF-FB5CDF328CDE}" type="slidenum">
              <a:rPr lang="en-US" smtClean="0"/>
              <a:pPr/>
              <a:t>29</a:t>
            </a:fld>
            <a:endParaRPr lang="en-US" dirty="0"/>
          </a:p>
        </p:txBody>
      </p:sp>
    </p:spTree>
    <p:extLst>
      <p:ext uri="{BB962C8B-B14F-4D97-AF65-F5344CB8AC3E}">
        <p14:creationId xmlns:p14="http://schemas.microsoft.com/office/powerpoint/2010/main" val="78709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E484B-26C9-2C44-8EBD-369FEC7E85F0}"/>
              </a:ext>
            </a:extLst>
          </p:cNvPr>
          <p:cNvSpPr>
            <a:spLocks noGrp="1"/>
          </p:cNvSpPr>
          <p:nvPr>
            <p:ph type="title"/>
          </p:nvPr>
        </p:nvSpPr>
        <p:spPr/>
        <p:txBody>
          <a:bodyPr/>
          <a:lstStyle/>
          <a:p>
            <a:pPr algn="l"/>
            <a:r>
              <a:rPr lang="en-US" dirty="0"/>
              <a:t>Definition   </a:t>
            </a:r>
          </a:p>
        </p:txBody>
      </p:sp>
      <p:sp>
        <p:nvSpPr>
          <p:cNvPr id="3" name="Content Placeholder 2">
            <a:extLst>
              <a:ext uri="{FF2B5EF4-FFF2-40B4-BE49-F238E27FC236}">
                <a16:creationId xmlns:a16="http://schemas.microsoft.com/office/drawing/2014/main" id="{28F18E77-2D04-0C48-B207-FBF5664871B6}"/>
              </a:ext>
            </a:extLst>
          </p:cNvPr>
          <p:cNvSpPr>
            <a:spLocks noGrp="1"/>
          </p:cNvSpPr>
          <p:nvPr>
            <p:ph idx="1"/>
          </p:nvPr>
        </p:nvSpPr>
        <p:spPr>
          <a:xfrm>
            <a:off x="1198584" y="1752910"/>
            <a:ext cx="5189690" cy="4351338"/>
          </a:xfrm>
        </p:spPr>
        <p:txBody>
          <a:bodyPr/>
          <a:lstStyle/>
          <a:p>
            <a:pPr marL="0" lvl="0" indent="0">
              <a:lnSpc>
                <a:spcPct val="100000"/>
              </a:lnSpc>
              <a:buNone/>
            </a:pPr>
            <a:r>
              <a:rPr lang="en-US" sz="1800" b="1" dirty="0">
                <a:solidFill>
                  <a:srgbClr val="9CDBD9"/>
                </a:solidFill>
              </a:rPr>
              <a:t>Solicitation</a:t>
            </a:r>
            <a:r>
              <a:rPr lang="en-US" sz="1800" dirty="0"/>
              <a:t> is the act of: </a:t>
            </a:r>
          </a:p>
          <a:p>
            <a:pPr marL="230188" lvl="0" indent="-230188">
              <a:lnSpc>
                <a:spcPct val="100000"/>
              </a:lnSpc>
              <a:buFont typeface="Arial" pitchFamily="34" charset="0"/>
              <a:buChar char="•"/>
            </a:pPr>
            <a:r>
              <a:rPr lang="en-US" sz="1800" dirty="0"/>
              <a:t>Requesting money or funds for any reason</a:t>
            </a:r>
          </a:p>
          <a:p>
            <a:pPr marL="230188" lvl="0" indent="-230188">
              <a:lnSpc>
                <a:spcPct val="100000"/>
              </a:lnSpc>
              <a:buFont typeface="Arial" pitchFamily="34" charset="0"/>
              <a:buChar char="•"/>
            </a:pPr>
            <a:r>
              <a:rPr lang="en-US" sz="1800" dirty="0"/>
              <a:t>Taking subscriptions</a:t>
            </a:r>
          </a:p>
          <a:p>
            <a:pPr marL="230188" lvl="0" indent="-230188">
              <a:lnSpc>
                <a:spcPct val="100000"/>
              </a:lnSpc>
              <a:buFont typeface="Arial" pitchFamily="34" charset="0"/>
              <a:buChar char="•"/>
            </a:pPr>
            <a:r>
              <a:rPr lang="en-US" sz="1800" dirty="0"/>
              <a:t>Selling merchandise or services</a:t>
            </a:r>
          </a:p>
          <a:p>
            <a:pPr marL="230188" lvl="0" indent="-230188">
              <a:lnSpc>
                <a:spcPct val="100000"/>
              </a:lnSpc>
              <a:buFont typeface="Arial" pitchFamily="34" charset="0"/>
              <a:buChar char="•"/>
            </a:pPr>
            <a:r>
              <a:rPr lang="en-US" sz="1800" dirty="0"/>
              <a:t>Offering materials or privileges to others via promotion or advertisement</a:t>
            </a:r>
          </a:p>
        </p:txBody>
      </p:sp>
      <p:sp>
        <p:nvSpPr>
          <p:cNvPr id="4" name="Slide Number Placeholder 3">
            <a:extLst>
              <a:ext uri="{FF2B5EF4-FFF2-40B4-BE49-F238E27FC236}">
                <a16:creationId xmlns:a16="http://schemas.microsoft.com/office/drawing/2014/main" id="{62D4C696-63DA-DF40-A53E-80E0E054526C}"/>
              </a:ext>
            </a:extLst>
          </p:cNvPr>
          <p:cNvSpPr>
            <a:spLocks noGrp="1"/>
          </p:cNvSpPr>
          <p:nvPr>
            <p:ph type="sldNum" sz="quarter" idx="12"/>
          </p:nvPr>
        </p:nvSpPr>
        <p:spPr/>
        <p:txBody>
          <a:bodyPr/>
          <a:lstStyle/>
          <a:p>
            <a:fld id="{F26FFF8B-E00D-EF41-BBDF-FB5CDF328CDE}" type="slidenum">
              <a:rPr lang="en-US" smtClean="0"/>
              <a:t>3</a:t>
            </a:fld>
            <a:endParaRPr lang="en-US" dirty="0"/>
          </a:p>
        </p:txBody>
      </p:sp>
    </p:spTree>
    <p:extLst>
      <p:ext uri="{BB962C8B-B14F-4D97-AF65-F5344CB8AC3E}">
        <p14:creationId xmlns:p14="http://schemas.microsoft.com/office/powerpoint/2010/main" val="6738132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0A49018-A615-D44D-9846-5DDDF3AB2826}"/>
              </a:ext>
            </a:extLst>
          </p:cNvPr>
          <p:cNvSpPr>
            <a:spLocks noGrp="1"/>
          </p:cNvSpPr>
          <p:nvPr>
            <p:ph type="title"/>
          </p:nvPr>
        </p:nvSpPr>
        <p:spPr/>
        <p:txBody>
          <a:bodyPr/>
          <a:lstStyle/>
          <a:p>
            <a:pPr algn="l"/>
            <a:r>
              <a:rPr lang="en-US" dirty="0"/>
              <a:t>Next Steps</a:t>
            </a:r>
            <a:br>
              <a:rPr lang="en-US" dirty="0"/>
            </a:br>
            <a:endParaRPr lang="en-US" dirty="0"/>
          </a:p>
        </p:txBody>
      </p:sp>
      <p:sp>
        <p:nvSpPr>
          <p:cNvPr id="6" name="Content Placeholder 5">
            <a:extLst>
              <a:ext uri="{FF2B5EF4-FFF2-40B4-BE49-F238E27FC236}">
                <a16:creationId xmlns:a16="http://schemas.microsoft.com/office/drawing/2014/main" id="{12DDEF5C-5C8F-7A47-A00B-50CD4B0B4DBC}"/>
              </a:ext>
            </a:extLst>
          </p:cNvPr>
          <p:cNvSpPr>
            <a:spLocks noGrp="1"/>
          </p:cNvSpPr>
          <p:nvPr>
            <p:ph idx="1"/>
          </p:nvPr>
        </p:nvSpPr>
        <p:spPr>
          <a:xfrm>
            <a:off x="1196236" y="1825625"/>
            <a:ext cx="6707687" cy="4351338"/>
          </a:xfrm>
        </p:spPr>
        <p:txBody>
          <a:bodyPr/>
          <a:lstStyle/>
          <a:p>
            <a:pPr>
              <a:lnSpc>
                <a:spcPct val="100000"/>
              </a:lnSpc>
              <a:spcBef>
                <a:spcPts val="2000"/>
              </a:spcBef>
            </a:pPr>
            <a:r>
              <a:rPr lang="en-US" sz="1600" dirty="0"/>
              <a:t>Please share this updated policy information within your department as appropriate.</a:t>
            </a:r>
          </a:p>
          <a:p>
            <a:pPr>
              <a:lnSpc>
                <a:spcPct val="100000"/>
              </a:lnSpc>
              <a:spcBef>
                <a:spcPts val="2000"/>
              </a:spcBef>
            </a:pPr>
            <a:r>
              <a:rPr lang="en-US" sz="1600" dirty="0"/>
              <a:t>Upon adoption of the new solicitation and fundraising policies, all present arrangements for solicitation on campus shall be reviewed and either reaffirmed or discontinued. </a:t>
            </a:r>
            <a:endParaRPr lang="en-US" sz="1200" dirty="0"/>
          </a:p>
        </p:txBody>
      </p:sp>
      <p:sp>
        <p:nvSpPr>
          <p:cNvPr id="4" name="Slide Number Placeholder 3">
            <a:extLst>
              <a:ext uri="{FF2B5EF4-FFF2-40B4-BE49-F238E27FC236}">
                <a16:creationId xmlns:a16="http://schemas.microsoft.com/office/drawing/2014/main" id="{84190B87-9456-3448-91DA-F8492BE9CF8D}"/>
              </a:ext>
            </a:extLst>
          </p:cNvPr>
          <p:cNvSpPr>
            <a:spLocks noGrp="1"/>
          </p:cNvSpPr>
          <p:nvPr>
            <p:ph type="sldNum" sz="quarter" idx="12"/>
          </p:nvPr>
        </p:nvSpPr>
        <p:spPr/>
        <p:txBody>
          <a:bodyPr/>
          <a:lstStyle/>
          <a:p>
            <a:fld id="{F26FFF8B-E00D-EF41-BBDF-FB5CDF328CDE}" type="slidenum">
              <a:rPr lang="en-US" smtClean="0"/>
              <a:pPr/>
              <a:t>30</a:t>
            </a:fld>
            <a:endParaRPr lang="en-US" dirty="0"/>
          </a:p>
        </p:txBody>
      </p:sp>
    </p:spTree>
    <p:extLst>
      <p:ext uri="{BB962C8B-B14F-4D97-AF65-F5344CB8AC3E}">
        <p14:creationId xmlns:p14="http://schemas.microsoft.com/office/powerpoint/2010/main" val="41248698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0A49018-A615-D44D-9846-5DDDF3AB2826}"/>
              </a:ext>
            </a:extLst>
          </p:cNvPr>
          <p:cNvSpPr>
            <a:spLocks noGrp="1"/>
          </p:cNvSpPr>
          <p:nvPr>
            <p:ph type="title"/>
          </p:nvPr>
        </p:nvSpPr>
        <p:spPr/>
        <p:txBody>
          <a:bodyPr/>
          <a:lstStyle/>
          <a:p>
            <a:pPr algn="l"/>
            <a:r>
              <a:rPr lang="en-US" dirty="0"/>
              <a:t>Helpful Information</a:t>
            </a:r>
          </a:p>
        </p:txBody>
      </p:sp>
      <p:sp>
        <p:nvSpPr>
          <p:cNvPr id="4" name="Slide Number Placeholder 3">
            <a:extLst>
              <a:ext uri="{FF2B5EF4-FFF2-40B4-BE49-F238E27FC236}">
                <a16:creationId xmlns:a16="http://schemas.microsoft.com/office/drawing/2014/main" id="{84190B87-9456-3448-91DA-F8492BE9CF8D}"/>
              </a:ext>
            </a:extLst>
          </p:cNvPr>
          <p:cNvSpPr>
            <a:spLocks noGrp="1"/>
          </p:cNvSpPr>
          <p:nvPr>
            <p:ph type="sldNum" sz="quarter" idx="12"/>
          </p:nvPr>
        </p:nvSpPr>
        <p:spPr/>
        <p:txBody>
          <a:bodyPr/>
          <a:lstStyle/>
          <a:p>
            <a:fld id="{F26FFF8B-E00D-EF41-BBDF-FB5CDF328CDE}" type="slidenum">
              <a:rPr lang="en-US" smtClean="0"/>
              <a:pPr/>
              <a:t>31</a:t>
            </a:fld>
            <a:endParaRPr lang="en-US" dirty="0"/>
          </a:p>
        </p:txBody>
      </p:sp>
      <p:sp>
        <p:nvSpPr>
          <p:cNvPr id="2" name="Content Placeholder 1"/>
          <p:cNvSpPr>
            <a:spLocks noGrp="1"/>
          </p:cNvSpPr>
          <p:nvPr>
            <p:ph idx="1"/>
          </p:nvPr>
        </p:nvSpPr>
        <p:spPr>
          <a:xfrm>
            <a:off x="628650" y="1028700"/>
            <a:ext cx="7886700" cy="4720592"/>
          </a:xfrm>
        </p:spPr>
        <p:txBody>
          <a:bodyPr/>
          <a:lstStyle/>
          <a:p>
            <a:pPr marL="0" indent="0">
              <a:buNone/>
            </a:pPr>
            <a:endParaRPr lang="en-US" sz="1400" dirty="0" smtClean="0"/>
          </a:p>
          <a:p>
            <a:r>
              <a:rPr lang="en-US" sz="1600" dirty="0" smtClean="0"/>
              <a:t>CSU </a:t>
            </a:r>
            <a:r>
              <a:rPr lang="en-US" sz="1600" dirty="0"/>
              <a:t>Solicitation Policy - </a:t>
            </a:r>
            <a:r>
              <a:rPr lang="en-US" sz="1600" u="sng" dirty="0">
                <a:hlinkClick r:id="rId2"/>
              </a:rPr>
              <a:t>https://www.clayton.edu/about/administration/business-operations/policies-and-procedures/solicitation-policy</a:t>
            </a:r>
            <a:r>
              <a:rPr lang="en-US" sz="1600" dirty="0"/>
              <a:t> </a:t>
            </a:r>
          </a:p>
          <a:p>
            <a:r>
              <a:rPr lang="en-US" sz="1600" dirty="0"/>
              <a:t>Fundraising Policy and Procedures - </a:t>
            </a:r>
            <a:r>
              <a:rPr lang="en-US" sz="1600" u="sng" dirty="0">
                <a:hlinkClick r:id="rId3"/>
              </a:rPr>
              <a:t>https://www.clayton.edu/external-fundraising/policies</a:t>
            </a:r>
            <a:r>
              <a:rPr lang="en-US" sz="1600" dirty="0"/>
              <a:t> </a:t>
            </a:r>
          </a:p>
          <a:p>
            <a:r>
              <a:rPr lang="en-US" sz="1600" dirty="0"/>
              <a:t>Solicitation Requests can be made via the CSU event registration page located at - </a:t>
            </a:r>
            <a:r>
              <a:rPr lang="en-US" sz="1600" u="sng" dirty="0">
                <a:hlinkClick r:id="rId4"/>
              </a:rPr>
              <a:t>https://www.clayton.edu/about/administration/business-operations/policies-and-procedures/solicitation-and-fundraising</a:t>
            </a:r>
            <a:r>
              <a:rPr lang="en-US" sz="1600" dirty="0"/>
              <a:t> </a:t>
            </a:r>
          </a:p>
          <a:p>
            <a:r>
              <a:rPr lang="en-US" sz="1600" dirty="0"/>
              <a:t>CSU’s non-university information table policy – </a:t>
            </a:r>
            <a:r>
              <a:rPr lang="en-US" sz="1600" u="sng" dirty="0">
                <a:hlinkClick r:id="rId5"/>
              </a:rPr>
              <a:t>https://www.clayton.edu/about/docs/business-operations/Vendor-Information-Table-Request.pdf</a:t>
            </a:r>
            <a:r>
              <a:rPr lang="en-US" sz="1600" dirty="0"/>
              <a:t> </a:t>
            </a:r>
          </a:p>
          <a:p>
            <a:r>
              <a:rPr lang="en-US" sz="1600" dirty="0"/>
              <a:t>The Student Organization Fundraising policy - </a:t>
            </a:r>
            <a:r>
              <a:rPr lang="en-US" sz="1600" u="sng" dirty="0">
                <a:hlinkClick r:id="rId6"/>
              </a:rPr>
              <a:t>https://www.clayton.edu/campus-life/docs/Fundraising_Policy.pdf</a:t>
            </a:r>
            <a:r>
              <a:rPr lang="en-US" sz="1600" dirty="0"/>
              <a:t> </a:t>
            </a:r>
          </a:p>
          <a:p>
            <a:r>
              <a:rPr lang="en-US" sz="1600" dirty="0"/>
              <a:t>The University Posting and Announcement policy - </a:t>
            </a:r>
            <a:r>
              <a:rPr lang="en-US" sz="1600" u="sng" dirty="0">
                <a:hlinkClick r:id="rId7"/>
              </a:rPr>
              <a:t>https://www.clayton.edu/campus-life/docs/campus-posting-policy.pdf</a:t>
            </a:r>
            <a:r>
              <a:rPr lang="en-US" sz="1600" dirty="0"/>
              <a:t> </a:t>
            </a:r>
          </a:p>
          <a:p>
            <a:r>
              <a:rPr lang="en-US" sz="1600" dirty="0"/>
              <a:t>Employee Handbook - </a:t>
            </a:r>
            <a:r>
              <a:rPr lang="en-US" sz="1600" u="sng" dirty="0">
                <a:hlinkClick r:id="rId8"/>
              </a:rPr>
              <a:t>https://www.clayton.edu/human-resources/docs/employee-handbook.pdf</a:t>
            </a:r>
            <a:r>
              <a:rPr lang="en-US" sz="1600" dirty="0"/>
              <a:t> </a:t>
            </a:r>
          </a:p>
          <a:p>
            <a:endParaRPr lang="en-US" dirty="0"/>
          </a:p>
        </p:txBody>
      </p:sp>
    </p:spTree>
    <p:extLst>
      <p:ext uri="{BB962C8B-B14F-4D97-AF65-F5344CB8AC3E}">
        <p14:creationId xmlns:p14="http://schemas.microsoft.com/office/powerpoint/2010/main" val="9808628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BCA0474-420F-6D40-B166-F3E29B7AA8BA}"/>
              </a:ext>
            </a:extLst>
          </p:cNvPr>
          <p:cNvSpPr>
            <a:spLocks noGrp="1"/>
          </p:cNvSpPr>
          <p:nvPr>
            <p:ph type="title"/>
          </p:nvPr>
        </p:nvSpPr>
        <p:spPr>
          <a:xfrm>
            <a:off x="628650" y="2884235"/>
            <a:ext cx="7886700" cy="1089529"/>
          </a:xfrm>
        </p:spPr>
        <p:txBody>
          <a:bodyPr/>
          <a:lstStyle/>
          <a:p>
            <a:r>
              <a:rPr lang="en-US" sz="3600" dirty="0"/>
              <a:t>Questions?</a:t>
            </a:r>
          </a:p>
        </p:txBody>
      </p:sp>
      <p:sp>
        <p:nvSpPr>
          <p:cNvPr id="4" name="Slide Number Placeholder 3">
            <a:extLst>
              <a:ext uri="{FF2B5EF4-FFF2-40B4-BE49-F238E27FC236}">
                <a16:creationId xmlns:a16="http://schemas.microsoft.com/office/drawing/2014/main" id="{EADEBC04-4A7C-5440-9C0C-B686B7B9DE07}"/>
              </a:ext>
            </a:extLst>
          </p:cNvPr>
          <p:cNvSpPr>
            <a:spLocks noGrp="1"/>
          </p:cNvSpPr>
          <p:nvPr>
            <p:ph type="sldNum" sz="quarter" idx="12"/>
          </p:nvPr>
        </p:nvSpPr>
        <p:spPr/>
        <p:txBody>
          <a:bodyPr/>
          <a:lstStyle/>
          <a:p>
            <a:fld id="{F26FFF8B-E00D-EF41-BBDF-FB5CDF328CDE}" type="slidenum">
              <a:rPr lang="en-US" smtClean="0"/>
              <a:t>32</a:t>
            </a:fld>
            <a:endParaRPr lang="en-US" dirty="0"/>
          </a:p>
        </p:txBody>
      </p:sp>
    </p:spTree>
    <p:extLst>
      <p:ext uri="{BB962C8B-B14F-4D97-AF65-F5344CB8AC3E}">
        <p14:creationId xmlns:p14="http://schemas.microsoft.com/office/powerpoint/2010/main" val="31083058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68078-2C86-9548-A2CA-5FD5E1C0EE62}"/>
              </a:ext>
            </a:extLst>
          </p:cNvPr>
          <p:cNvSpPr>
            <a:spLocks noGrp="1"/>
          </p:cNvSpPr>
          <p:nvPr>
            <p:ph type="title"/>
          </p:nvPr>
        </p:nvSpPr>
        <p:spPr/>
        <p:txBody>
          <a:bodyPr/>
          <a:lstStyle/>
          <a:p>
            <a:pPr algn="l"/>
            <a:r>
              <a:rPr lang="en-US" dirty="0"/>
              <a:t>Why a solicitation policy?</a:t>
            </a:r>
          </a:p>
        </p:txBody>
      </p:sp>
      <p:sp>
        <p:nvSpPr>
          <p:cNvPr id="3" name="Content Placeholder 2">
            <a:extLst>
              <a:ext uri="{FF2B5EF4-FFF2-40B4-BE49-F238E27FC236}">
                <a16:creationId xmlns:a16="http://schemas.microsoft.com/office/drawing/2014/main" id="{A79DB3BF-58E2-7C49-A3F1-44BDAC092CAD}"/>
              </a:ext>
            </a:extLst>
          </p:cNvPr>
          <p:cNvSpPr>
            <a:spLocks noGrp="1"/>
          </p:cNvSpPr>
          <p:nvPr>
            <p:ph idx="1"/>
          </p:nvPr>
        </p:nvSpPr>
        <p:spPr>
          <a:xfrm>
            <a:off x="1189973" y="1825625"/>
            <a:ext cx="6732739" cy="4351338"/>
          </a:xfrm>
        </p:spPr>
        <p:txBody>
          <a:bodyPr/>
          <a:lstStyle/>
          <a:p>
            <a:pPr marL="0" indent="0">
              <a:lnSpc>
                <a:spcPct val="100000"/>
              </a:lnSpc>
              <a:buNone/>
            </a:pPr>
            <a:r>
              <a:rPr lang="en-US" sz="1800" dirty="0">
                <a:cs typeface="Times New Roman" charset="0"/>
              </a:rPr>
              <a:t>Rules and regulations you might not consider but could impact a solicitation event:</a:t>
            </a:r>
          </a:p>
          <a:p>
            <a:pPr>
              <a:lnSpc>
                <a:spcPct val="100000"/>
              </a:lnSpc>
            </a:pPr>
            <a:r>
              <a:rPr lang="en-US" sz="1800" dirty="0">
                <a:cs typeface="Times New Roman" charset="0"/>
              </a:rPr>
              <a:t>Federal, state and local</a:t>
            </a:r>
          </a:p>
          <a:p>
            <a:pPr marL="515938" lvl="1" indent="-230188">
              <a:buSzPct val="100000"/>
              <a:buFont typeface="Symbol" pitchFamily="18" charset="2"/>
              <a:buChar char=""/>
            </a:pPr>
            <a:r>
              <a:rPr lang="en-US" sz="1600" dirty="0">
                <a:cs typeface="Times New Roman" charset="0"/>
              </a:rPr>
              <a:t>Sales tax</a:t>
            </a:r>
          </a:p>
          <a:p>
            <a:pPr marL="515938" lvl="1" indent="-230188">
              <a:buSzPct val="100000"/>
              <a:buFont typeface="Symbol" pitchFamily="18" charset="2"/>
              <a:buChar char=""/>
            </a:pPr>
            <a:r>
              <a:rPr lang="en-US" sz="1600" dirty="0">
                <a:cs typeface="Times New Roman" charset="0"/>
              </a:rPr>
              <a:t>Unrelated business income tax (UBIT)</a:t>
            </a:r>
          </a:p>
          <a:p>
            <a:pPr>
              <a:lnSpc>
                <a:spcPct val="100000"/>
              </a:lnSpc>
            </a:pPr>
            <a:r>
              <a:rPr lang="en-US" sz="1800" dirty="0">
                <a:cs typeface="Times New Roman" charset="0"/>
              </a:rPr>
              <a:t>Board of Regents</a:t>
            </a:r>
          </a:p>
          <a:p>
            <a:pPr>
              <a:lnSpc>
                <a:spcPct val="100000"/>
              </a:lnSpc>
            </a:pPr>
            <a:r>
              <a:rPr lang="en-US" sz="1800" dirty="0">
                <a:cs typeface="Times New Roman" charset="0"/>
              </a:rPr>
              <a:t>Clayton State University </a:t>
            </a:r>
          </a:p>
          <a:p>
            <a:pPr>
              <a:lnSpc>
                <a:spcPct val="100000"/>
              </a:lnSpc>
            </a:pPr>
            <a:r>
              <a:rPr lang="en-US" sz="1800" dirty="0">
                <a:cs typeface="Times New Roman" charset="0"/>
              </a:rPr>
              <a:t>Clayton State contract provision requirements </a:t>
            </a:r>
          </a:p>
          <a:p>
            <a:pPr>
              <a:lnSpc>
                <a:spcPct val="100000"/>
              </a:lnSpc>
            </a:pPr>
            <a:endParaRPr lang="en-US" sz="1800" dirty="0"/>
          </a:p>
        </p:txBody>
      </p:sp>
      <p:sp>
        <p:nvSpPr>
          <p:cNvPr id="4" name="Slide Number Placeholder 3">
            <a:extLst>
              <a:ext uri="{FF2B5EF4-FFF2-40B4-BE49-F238E27FC236}">
                <a16:creationId xmlns:a16="http://schemas.microsoft.com/office/drawing/2014/main" id="{D8BB84C7-5D20-6F4D-8E66-B4708303E157}"/>
              </a:ext>
            </a:extLst>
          </p:cNvPr>
          <p:cNvSpPr>
            <a:spLocks noGrp="1"/>
          </p:cNvSpPr>
          <p:nvPr>
            <p:ph type="sldNum" sz="quarter" idx="12"/>
          </p:nvPr>
        </p:nvSpPr>
        <p:spPr/>
        <p:txBody>
          <a:bodyPr/>
          <a:lstStyle/>
          <a:p>
            <a:fld id="{F26FFF8B-E00D-EF41-BBDF-FB5CDF328CDE}" type="slidenum">
              <a:rPr lang="en-US" smtClean="0"/>
              <a:t>4</a:t>
            </a:fld>
            <a:endParaRPr lang="en-US" dirty="0"/>
          </a:p>
        </p:txBody>
      </p:sp>
    </p:spTree>
    <p:extLst>
      <p:ext uri="{BB962C8B-B14F-4D97-AF65-F5344CB8AC3E}">
        <p14:creationId xmlns:p14="http://schemas.microsoft.com/office/powerpoint/2010/main" val="15195372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65DFC-1FF2-B042-AB85-920CC533866C}"/>
              </a:ext>
            </a:extLst>
          </p:cNvPr>
          <p:cNvSpPr>
            <a:spLocks noGrp="1"/>
          </p:cNvSpPr>
          <p:nvPr>
            <p:ph type="title"/>
          </p:nvPr>
        </p:nvSpPr>
        <p:spPr/>
        <p:txBody>
          <a:bodyPr/>
          <a:lstStyle/>
          <a:p>
            <a:pPr algn="l"/>
            <a:r>
              <a:rPr lang="en-US" dirty="0"/>
              <a:t>Board of Regents Policies</a:t>
            </a:r>
          </a:p>
        </p:txBody>
      </p:sp>
      <p:sp>
        <p:nvSpPr>
          <p:cNvPr id="3" name="Content Placeholder 2">
            <a:extLst>
              <a:ext uri="{FF2B5EF4-FFF2-40B4-BE49-F238E27FC236}">
                <a16:creationId xmlns:a16="http://schemas.microsoft.com/office/drawing/2014/main" id="{27B99A98-FCCB-6D4F-B83D-2938A30178ED}"/>
              </a:ext>
            </a:extLst>
          </p:cNvPr>
          <p:cNvSpPr>
            <a:spLocks noGrp="1"/>
          </p:cNvSpPr>
          <p:nvPr>
            <p:ph idx="1"/>
          </p:nvPr>
        </p:nvSpPr>
        <p:spPr>
          <a:xfrm>
            <a:off x="1189973" y="1825625"/>
            <a:ext cx="6707688" cy="4351338"/>
          </a:xfrm>
        </p:spPr>
        <p:txBody>
          <a:bodyPr/>
          <a:lstStyle/>
          <a:p>
            <a:pPr marL="230188" lvl="0" indent="-230188">
              <a:lnSpc>
                <a:spcPct val="100000"/>
              </a:lnSpc>
              <a:buFont typeface="Arial" panose="020B0604020202020204" pitchFamily="34" charset="0"/>
              <a:buChar char="•"/>
            </a:pPr>
            <a:r>
              <a:rPr lang="en-US" sz="1800" dirty="0"/>
              <a:t>All institutional business enterprises shall be operated as auxiliary enterprises.</a:t>
            </a:r>
          </a:p>
          <a:p>
            <a:pPr marL="230188" lvl="0" indent="-230188">
              <a:lnSpc>
                <a:spcPct val="100000"/>
              </a:lnSpc>
              <a:buFont typeface="Arial" panose="020B0604020202020204" pitchFamily="34" charset="0"/>
              <a:buChar char="•"/>
            </a:pPr>
            <a:r>
              <a:rPr lang="en-US" sz="1800" dirty="0"/>
              <a:t>All institutional business enterprises shall be under the direct management, control and supervision of the Chief Business Officer (CBO)—Clayton State University’s Vice President for Business and Operations or his/her delegee.</a:t>
            </a:r>
          </a:p>
          <a:p>
            <a:pPr marL="230188" indent="-230188">
              <a:lnSpc>
                <a:spcPct val="100000"/>
              </a:lnSpc>
              <a:buFont typeface="Arial" panose="020B0604020202020204" pitchFamily="34" charset="0"/>
              <a:buChar char="•"/>
            </a:pPr>
            <a:r>
              <a:rPr lang="en-US" sz="1800" dirty="0"/>
              <a:t>Campus operation of a privately operated business enterprise is only permitted as provided by contract.</a:t>
            </a:r>
          </a:p>
        </p:txBody>
      </p:sp>
      <p:sp>
        <p:nvSpPr>
          <p:cNvPr id="4" name="Slide Number Placeholder 3">
            <a:extLst>
              <a:ext uri="{FF2B5EF4-FFF2-40B4-BE49-F238E27FC236}">
                <a16:creationId xmlns:a16="http://schemas.microsoft.com/office/drawing/2014/main" id="{03D9B69E-1E94-A842-8BFA-151A9E5D9F3D}"/>
              </a:ext>
            </a:extLst>
          </p:cNvPr>
          <p:cNvSpPr>
            <a:spLocks noGrp="1"/>
          </p:cNvSpPr>
          <p:nvPr>
            <p:ph type="sldNum" sz="quarter" idx="12"/>
          </p:nvPr>
        </p:nvSpPr>
        <p:spPr/>
        <p:txBody>
          <a:bodyPr/>
          <a:lstStyle/>
          <a:p>
            <a:fld id="{F26FFF8B-E00D-EF41-BBDF-FB5CDF328CDE}" type="slidenum">
              <a:rPr lang="en-US" smtClean="0"/>
              <a:t>5</a:t>
            </a:fld>
            <a:endParaRPr lang="en-US" dirty="0"/>
          </a:p>
        </p:txBody>
      </p:sp>
    </p:spTree>
    <p:extLst>
      <p:ext uri="{BB962C8B-B14F-4D97-AF65-F5344CB8AC3E}">
        <p14:creationId xmlns:p14="http://schemas.microsoft.com/office/powerpoint/2010/main" val="2356404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0DE4D-ADC3-F34B-B52F-02C4C2114CA2}"/>
              </a:ext>
            </a:extLst>
          </p:cNvPr>
          <p:cNvSpPr>
            <a:spLocks noGrp="1"/>
          </p:cNvSpPr>
          <p:nvPr>
            <p:ph type="title"/>
          </p:nvPr>
        </p:nvSpPr>
        <p:spPr/>
        <p:txBody>
          <a:bodyPr/>
          <a:lstStyle/>
          <a:p>
            <a:pPr algn="l"/>
            <a:r>
              <a:rPr lang="en-US" dirty="0"/>
              <a:t>BOR Auxiliary Enterprise Units</a:t>
            </a:r>
          </a:p>
        </p:txBody>
      </p:sp>
      <p:sp>
        <p:nvSpPr>
          <p:cNvPr id="4" name="Slide Number Placeholder 3">
            <a:extLst>
              <a:ext uri="{FF2B5EF4-FFF2-40B4-BE49-F238E27FC236}">
                <a16:creationId xmlns:a16="http://schemas.microsoft.com/office/drawing/2014/main" id="{54F34FCC-3D65-D442-9C55-B42C2AD0ADB8}"/>
              </a:ext>
            </a:extLst>
          </p:cNvPr>
          <p:cNvSpPr>
            <a:spLocks noGrp="1"/>
          </p:cNvSpPr>
          <p:nvPr>
            <p:ph type="sldNum" sz="quarter" idx="12"/>
          </p:nvPr>
        </p:nvSpPr>
        <p:spPr/>
        <p:txBody>
          <a:bodyPr/>
          <a:lstStyle/>
          <a:p>
            <a:fld id="{F26FFF8B-E00D-EF41-BBDF-FB5CDF328CDE}" type="slidenum">
              <a:rPr lang="en-US" smtClean="0"/>
              <a:t>6</a:t>
            </a:fld>
            <a:endParaRPr lang="en-US" dirty="0"/>
          </a:p>
        </p:txBody>
      </p:sp>
      <p:graphicFrame>
        <p:nvGraphicFramePr>
          <p:cNvPr id="5" name="Table 5">
            <a:extLst>
              <a:ext uri="{FF2B5EF4-FFF2-40B4-BE49-F238E27FC236}">
                <a16:creationId xmlns:a16="http://schemas.microsoft.com/office/drawing/2014/main" id="{0D5C01C5-1B50-4143-9149-B80FF0166D82}"/>
              </a:ext>
            </a:extLst>
          </p:cNvPr>
          <p:cNvGraphicFramePr>
            <a:graphicFrameLocks noGrp="1"/>
          </p:cNvGraphicFramePr>
          <p:nvPr>
            <p:ph idx="1"/>
            <p:extLst>
              <p:ext uri="{D42A27DB-BD31-4B8C-83A1-F6EECF244321}">
                <p14:modId xmlns:p14="http://schemas.microsoft.com/office/powerpoint/2010/main" val="3087789611"/>
              </p:ext>
            </p:extLst>
          </p:nvPr>
        </p:nvGraphicFramePr>
        <p:xfrm>
          <a:off x="0" y="1685405"/>
          <a:ext cx="9144000" cy="4242787"/>
        </p:xfrm>
        <a:graphic>
          <a:graphicData uri="http://schemas.openxmlformats.org/drawingml/2006/table">
            <a:tbl>
              <a:tblPr firstRow="1">
                <a:tableStyleId>{5C22544A-7EE6-4342-B048-85BDC9FD1C3A}</a:tableStyleId>
              </a:tblPr>
              <a:tblGrid>
                <a:gridCol w="3983277">
                  <a:extLst>
                    <a:ext uri="{9D8B030D-6E8A-4147-A177-3AD203B41FA5}">
                      <a16:colId xmlns:a16="http://schemas.microsoft.com/office/drawing/2014/main" val="1304554"/>
                    </a:ext>
                  </a:extLst>
                </a:gridCol>
                <a:gridCol w="5160723">
                  <a:extLst>
                    <a:ext uri="{9D8B030D-6E8A-4147-A177-3AD203B41FA5}">
                      <a16:colId xmlns:a16="http://schemas.microsoft.com/office/drawing/2014/main" val="1595920110"/>
                    </a:ext>
                  </a:extLst>
                </a:gridCol>
              </a:tblGrid>
              <a:tr h="371827">
                <a:tc>
                  <a:txBody>
                    <a:bodyPr/>
                    <a:lstStyle/>
                    <a:p>
                      <a:pPr algn="l"/>
                      <a:r>
                        <a:rPr lang="en-US" sz="1400" dirty="0"/>
                        <a:t>UNIT</a:t>
                      </a:r>
                    </a:p>
                  </a:txBody>
                  <a:tcPr marL="914400" anchor="ctr">
                    <a:lnL w="12700" cmpd="sng">
                      <a:noFill/>
                    </a:lnL>
                    <a:lnR w="38100" cap="flat" cmpd="sng" algn="ctr">
                      <a:solidFill>
                        <a:srgbClr val="092C74"/>
                      </a:solidFill>
                      <a:prstDash val="solid"/>
                      <a:round/>
                      <a:headEnd type="none" w="med" len="med"/>
                      <a:tailEnd type="none" w="med" len="med"/>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C05131"/>
                    </a:solidFill>
                  </a:tcPr>
                </a:tc>
                <a:tc>
                  <a:txBody>
                    <a:bodyPr/>
                    <a:lstStyle/>
                    <a:p>
                      <a:pPr algn="l"/>
                      <a:r>
                        <a:rPr lang="en-US" sz="1400" dirty="0"/>
                        <a:t>AT CLAYTON STATE, REPORT TO:</a:t>
                      </a:r>
                    </a:p>
                  </a:txBody>
                  <a:tcPr marL="548640" anchor="ctr">
                    <a:lnL w="38100" cap="flat" cmpd="sng" algn="ctr">
                      <a:solidFill>
                        <a:srgbClr val="092C74"/>
                      </a:solidFill>
                      <a:prstDash val="solid"/>
                      <a:round/>
                      <a:headEnd type="none" w="med" len="med"/>
                      <a:tailEnd type="none" w="med" len="med"/>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C05131"/>
                    </a:solidFill>
                  </a:tcPr>
                </a:tc>
                <a:extLst>
                  <a:ext uri="{0D108BD9-81ED-4DB2-BD59-A6C34878D82A}">
                    <a16:rowId xmlns:a16="http://schemas.microsoft.com/office/drawing/2014/main" val="2364718311"/>
                  </a:ext>
                </a:extLst>
              </a:tr>
              <a:tr h="690220">
                <a:tc>
                  <a:txBody>
                    <a:bodyPr/>
                    <a:lstStyle/>
                    <a:p>
                      <a:pPr marL="0" marR="0" lvl="0" indent="0">
                        <a:lnSpc>
                          <a:spcPct val="100000"/>
                        </a:lnSpc>
                        <a:spcBef>
                          <a:spcPts val="0"/>
                        </a:spcBef>
                        <a:spcAft>
                          <a:spcPts val="0"/>
                        </a:spcAft>
                        <a:buFont typeface="+mj-lt"/>
                        <a:buNone/>
                      </a:pPr>
                      <a:r>
                        <a:rPr lang="en-US" sz="1400" b="0" dirty="0">
                          <a:solidFill>
                            <a:srgbClr val="092C74"/>
                          </a:solidFill>
                          <a:effectLst/>
                          <a:latin typeface="+mn-lt"/>
                        </a:rPr>
                        <a:t>Athletics </a:t>
                      </a:r>
                    </a:p>
                    <a:p>
                      <a:pPr marL="0" marR="0" lvl="0" indent="0">
                        <a:lnSpc>
                          <a:spcPct val="100000"/>
                        </a:lnSpc>
                        <a:spcBef>
                          <a:spcPts val="0"/>
                        </a:spcBef>
                        <a:spcAft>
                          <a:spcPts val="0"/>
                        </a:spcAft>
                        <a:buFont typeface="+mj-lt"/>
                        <a:buNone/>
                      </a:pPr>
                      <a:r>
                        <a:rPr lang="en-US" sz="1400" b="0" dirty="0">
                          <a:solidFill>
                            <a:srgbClr val="092C74"/>
                          </a:solidFill>
                          <a:effectLst/>
                          <a:latin typeface="+mn-lt"/>
                        </a:rPr>
                        <a:t>Spivey Hall</a:t>
                      </a:r>
                    </a:p>
                  </a:txBody>
                  <a:tcPr marL="914400" marR="137160" marT="137160" marB="137160" anchor="ctr">
                    <a:lnL w="12700" cmpd="sng">
                      <a:noFill/>
                    </a:lnL>
                    <a:lnR w="38100" cap="flat" cmpd="sng" algn="ctr">
                      <a:solidFill>
                        <a:srgbClr val="092C74"/>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CBC4BC"/>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0" u="none" dirty="0">
                          <a:solidFill>
                            <a:srgbClr val="092C74"/>
                          </a:solidFill>
                          <a:effectLst/>
                          <a:latin typeface="+mn-lt"/>
                        </a:rPr>
                        <a:t>President</a:t>
                      </a:r>
                      <a:endParaRPr lang="en-US" sz="1400" b="0" u="none" dirty="0">
                        <a:solidFill>
                          <a:srgbClr val="092C74"/>
                        </a:solidFill>
                        <a:effectLst/>
                        <a:latin typeface="+mn-lt"/>
                        <a:ea typeface="Calibri"/>
                        <a:cs typeface="Times New Roman"/>
                      </a:endParaRPr>
                    </a:p>
                  </a:txBody>
                  <a:tcPr marL="548640" marR="137160" marT="137160" marB="137160" anchor="ctr">
                    <a:lnL w="38100" cap="flat" cmpd="sng" algn="ctr">
                      <a:solidFill>
                        <a:srgbClr val="092C74"/>
                      </a:solidFill>
                      <a:prstDash val="solid"/>
                      <a:round/>
                      <a:headEnd type="none" w="med" len="med"/>
                      <a:tailEnd type="none" w="med" len="med"/>
                    </a:lnL>
                    <a:lnR w="12700" cmpd="sng">
                      <a:noFill/>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CBC4BC"/>
                    </a:solidFill>
                  </a:tcPr>
                </a:tc>
                <a:extLst>
                  <a:ext uri="{0D108BD9-81ED-4DB2-BD59-A6C34878D82A}">
                    <a16:rowId xmlns:a16="http://schemas.microsoft.com/office/drawing/2014/main" val="1729148422"/>
                  </a:ext>
                </a:extLst>
              </a:tr>
              <a:tr h="48015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0" dirty="0">
                          <a:solidFill>
                            <a:srgbClr val="092C74"/>
                          </a:solidFill>
                          <a:effectLst/>
                          <a:latin typeface="+mn-lt"/>
                        </a:rPr>
                        <a:t>Continuing Education</a:t>
                      </a:r>
                      <a:endParaRPr lang="en-US" sz="1400" b="0" dirty="0">
                        <a:solidFill>
                          <a:srgbClr val="092C74"/>
                        </a:solidFill>
                        <a:effectLst/>
                        <a:latin typeface="+mn-lt"/>
                        <a:ea typeface="Calibri"/>
                        <a:cs typeface="Times New Roman"/>
                      </a:endParaRPr>
                    </a:p>
                  </a:txBody>
                  <a:tcPr marL="914400" marR="137160" marT="137160" marB="137160" anchor="ctr">
                    <a:lnL w="12700" cmpd="sng">
                      <a:noFill/>
                    </a:lnL>
                    <a:lnR w="38100" cap="flat" cmpd="sng" algn="ctr">
                      <a:solidFill>
                        <a:srgbClr val="092C74"/>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400" b="0" u="none" dirty="0">
                          <a:solidFill>
                            <a:srgbClr val="092C74"/>
                          </a:solidFill>
                          <a:effectLst/>
                          <a:latin typeface="+mn-lt"/>
                        </a:rPr>
                        <a:t>Provost</a:t>
                      </a:r>
                      <a:endParaRPr lang="en-US" sz="1400" dirty="0">
                        <a:solidFill>
                          <a:srgbClr val="092C74"/>
                        </a:solidFill>
                      </a:endParaRPr>
                    </a:p>
                  </a:txBody>
                  <a:tcPr marL="548640" marR="137160" marT="137160" marB="137160" anchor="ctr">
                    <a:lnL w="38100" cap="flat" cmpd="sng" algn="ctr">
                      <a:solidFill>
                        <a:srgbClr val="092C74"/>
                      </a:solidFill>
                      <a:prstDash val="solid"/>
                      <a:round/>
                      <a:headEnd type="none" w="med" len="med"/>
                      <a:tailEnd type="none" w="med" len="med"/>
                    </a:lnL>
                    <a:lnR w="12700" cmpd="sng">
                      <a:noFill/>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40859614"/>
                  </a:ext>
                </a:extLst>
              </a:tr>
              <a:tr h="1530487">
                <a:tc>
                  <a:txBody>
                    <a:bodyPr/>
                    <a:lstStyle/>
                    <a:p>
                      <a:pPr marL="0" marR="0" lvl="0" indent="0">
                        <a:lnSpc>
                          <a:spcPct val="100000"/>
                        </a:lnSpc>
                        <a:spcBef>
                          <a:spcPts val="0"/>
                        </a:spcBef>
                        <a:spcAft>
                          <a:spcPts val="0"/>
                        </a:spcAft>
                        <a:buFont typeface="+mj-lt"/>
                        <a:buNone/>
                      </a:pPr>
                      <a:r>
                        <a:rPr lang="en-US" sz="1400" b="0" dirty="0">
                          <a:solidFill>
                            <a:srgbClr val="092C74"/>
                          </a:solidFill>
                          <a:effectLst/>
                          <a:latin typeface="+mn-lt"/>
                        </a:rPr>
                        <a:t>The Loch Shop</a:t>
                      </a:r>
                    </a:p>
                    <a:p>
                      <a:pPr marL="0" marR="0" lvl="0" indent="0">
                        <a:lnSpc>
                          <a:spcPct val="100000"/>
                        </a:lnSpc>
                        <a:spcBef>
                          <a:spcPts val="0"/>
                        </a:spcBef>
                        <a:spcAft>
                          <a:spcPts val="0"/>
                        </a:spcAft>
                        <a:buFont typeface="+mj-lt"/>
                        <a:buNone/>
                      </a:pPr>
                      <a:r>
                        <a:rPr lang="en-US" sz="1400" b="0" dirty="0">
                          <a:solidFill>
                            <a:srgbClr val="092C74"/>
                          </a:solidFill>
                          <a:effectLst/>
                          <a:latin typeface="+mn-lt"/>
                        </a:rPr>
                        <a:t>Dining </a:t>
                      </a:r>
                    </a:p>
                    <a:p>
                      <a:pPr marL="0" marR="0" lvl="0" indent="0">
                        <a:lnSpc>
                          <a:spcPct val="100000"/>
                        </a:lnSpc>
                        <a:spcBef>
                          <a:spcPts val="0"/>
                        </a:spcBef>
                        <a:spcAft>
                          <a:spcPts val="0"/>
                        </a:spcAft>
                        <a:buFont typeface="+mj-lt"/>
                        <a:buNone/>
                      </a:pPr>
                      <a:r>
                        <a:rPr lang="en-US" sz="1400" b="0" dirty="0" err="1">
                          <a:solidFill>
                            <a:srgbClr val="092C74"/>
                          </a:solidFill>
                          <a:effectLst/>
                          <a:latin typeface="+mn-lt"/>
                        </a:rPr>
                        <a:t>LakerCard</a:t>
                      </a:r>
                      <a:r>
                        <a:rPr lang="en-US" sz="1400" b="0" dirty="0">
                          <a:solidFill>
                            <a:srgbClr val="092C74"/>
                          </a:solidFill>
                          <a:effectLst/>
                          <a:latin typeface="+mn-lt"/>
                        </a:rPr>
                        <a:t> Center</a:t>
                      </a:r>
                    </a:p>
                    <a:p>
                      <a:pPr marL="0" marR="0" lvl="0" indent="0">
                        <a:lnSpc>
                          <a:spcPct val="100000"/>
                        </a:lnSpc>
                        <a:spcBef>
                          <a:spcPts val="0"/>
                        </a:spcBef>
                        <a:spcAft>
                          <a:spcPts val="0"/>
                        </a:spcAft>
                        <a:buFont typeface="+mj-lt"/>
                        <a:buNone/>
                      </a:pPr>
                      <a:r>
                        <a:rPr lang="en-US" sz="1400" b="0" dirty="0">
                          <a:solidFill>
                            <a:srgbClr val="092C74"/>
                          </a:solidFill>
                          <a:effectLst/>
                          <a:latin typeface="+mn-lt"/>
                        </a:rPr>
                        <a:t>Vending </a:t>
                      </a:r>
                    </a:p>
                    <a:p>
                      <a:pPr marL="0" marR="0" lvl="0" indent="0">
                        <a:lnSpc>
                          <a:spcPct val="100000"/>
                        </a:lnSpc>
                        <a:spcBef>
                          <a:spcPts val="0"/>
                        </a:spcBef>
                        <a:spcAft>
                          <a:spcPts val="0"/>
                        </a:spcAft>
                        <a:buFont typeface="+mj-lt"/>
                        <a:buNone/>
                      </a:pPr>
                      <a:r>
                        <a:rPr lang="en-US" sz="1400" b="0" dirty="0">
                          <a:solidFill>
                            <a:srgbClr val="092C74"/>
                          </a:solidFill>
                          <a:effectLst/>
                          <a:latin typeface="+mn-lt"/>
                        </a:rPr>
                        <a:t>Student Printing (</a:t>
                      </a:r>
                      <a:r>
                        <a:rPr lang="en-US" sz="1400" b="0" dirty="0" err="1">
                          <a:solidFill>
                            <a:srgbClr val="092C74"/>
                          </a:solidFill>
                          <a:effectLst/>
                          <a:latin typeface="+mn-lt"/>
                        </a:rPr>
                        <a:t>SmartPrint</a:t>
                      </a:r>
                      <a:r>
                        <a:rPr lang="en-US" sz="1400" b="0" dirty="0">
                          <a:solidFill>
                            <a:srgbClr val="092C74"/>
                          </a:solidFill>
                          <a:effectLst/>
                          <a:latin typeface="+mn-lt"/>
                        </a:rPr>
                        <a:t>)</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400" b="0" kern="1200" dirty="0">
                          <a:solidFill>
                            <a:srgbClr val="092C74"/>
                          </a:solidFill>
                          <a:effectLst/>
                          <a:latin typeface="+mn-lt"/>
                          <a:ea typeface="+mn-ea"/>
                          <a:cs typeface="+mn-cs"/>
                        </a:rPr>
                        <a:t>Parking Services</a:t>
                      </a:r>
                    </a:p>
                  </a:txBody>
                  <a:tcPr marL="914400" marR="137160" marT="137160" marB="137160" anchor="ctr">
                    <a:lnL w="12700" cmpd="sng">
                      <a:noFill/>
                    </a:lnL>
                    <a:lnR w="38100" cap="flat" cmpd="sng" algn="ctr">
                      <a:solidFill>
                        <a:srgbClr val="092C74"/>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CBC4BC"/>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0" u="none" dirty="0">
                          <a:solidFill>
                            <a:srgbClr val="092C74"/>
                          </a:solidFill>
                          <a:effectLst/>
                          <a:latin typeface="+mn-lt"/>
                        </a:rPr>
                        <a:t>Business and Operations</a:t>
                      </a:r>
                    </a:p>
                  </a:txBody>
                  <a:tcPr marL="548640" marR="137160" marT="137160" marB="137160" anchor="ctr">
                    <a:lnL w="38100" cap="flat" cmpd="sng" algn="ctr">
                      <a:solidFill>
                        <a:srgbClr val="092C74"/>
                      </a:solidFill>
                      <a:prstDash val="solid"/>
                      <a:round/>
                      <a:headEnd type="none" w="med" len="med"/>
                      <a:tailEnd type="none" w="med" len="med"/>
                    </a:lnL>
                    <a:lnR w="12700" cmpd="sng">
                      <a:noFill/>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CBC4BC"/>
                    </a:solidFill>
                  </a:tcPr>
                </a:tc>
                <a:extLst>
                  <a:ext uri="{0D108BD9-81ED-4DB2-BD59-A6C34878D82A}">
                    <a16:rowId xmlns:a16="http://schemas.microsoft.com/office/drawing/2014/main" val="1297832649"/>
                  </a:ext>
                </a:extLst>
              </a:tr>
              <a:tr h="1110353">
                <a:tc>
                  <a:txBody>
                    <a:bodyPr/>
                    <a:lstStyle/>
                    <a:p>
                      <a:pPr marL="0" marR="0" lvl="0" indent="0">
                        <a:lnSpc>
                          <a:spcPct val="100000"/>
                        </a:lnSpc>
                        <a:spcBef>
                          <a:spcPts val="0"/>
                        </a:spcBef>
                        <a:spcAft>
                          <a:spcPts val="0"/>
                        </a:spcAft>
                        <a:buFont typeface="+mj-lt"/>
                        <a:buNone/>
                      </a:pPr>
                      <a:r>
                        <a:rPr lang="en-US" sz="1400" b="0" dirty="0">
                          <a:solidFill>
                            <a:srgbClr val="092C74"/>
                          </a:solidFill>
                          <a:effectLst/>
                          <a:latin typeface="+mn-lt"/>
                        </a:rPr>
                        <a:t>Housing  </a:t>
                      </a:r>
                    </a:p>
                    <a:p>
                      <a:pPr marL="0" marR="0" lvl="0" indent="0">
                        <a:lnSpc>
                          <a:spcPct val="100000"/>
                        </a:lnSpc>
                        <a:spcBef>
                          <a:spcPts val="0"/>
                        </a:spcBef>
                        <a:spcAft>
                          <a:spcPts val="0"/>
                        </a:spcAft>
                        <a:buFont typeface="+mj-lt"/>
                        <a:buNone/>
                      </a:pPr>
                      <a:r>
                        <a:rPr lang="en-US" sz="1400" b="0" dirty="0">
                          <a:solidFill>
                            <a:srgbClr val="092C74"/>
                          </a:solidFill>
                          <a:effectLst/>
                          <a:latin typeface="+mn-lt"/>
                        </a:rPr>
                        <a:t>University Health Services </a:t>
                      </a:r>
                    </a:p>
                    <a:p>
                      <a:pPr marL="0" marR="0" lvl="0" indent="0">
                        <a:lnSpc>
                          <a:spcPct val="100000"/>
                        </a:lnSpc>
                        <a:spcBef>
                          <a:spcPts val="0"/>
                        </a:spcBef>
                        <a:spcAft>
                          <a:spcPts val="0"/>
                        </a:spcAft>
                        <a:buFont typeface="+mj-lt"/>
                        <a:buNone/>
                      </a:pPr>
                      <a:r>
                        <a:rPr lang="en-US" sz="1400" b="0" dirty="0">
                          <a:solidFill>
                            <a:srgbClr val="092C74"/>
                          </a:solidFill>
                          <a:effectLst/>
                          <a:latin typeface="+mn-lt"/>
                        </a:rPr>
                        <a:t>Student Activities Center</a:t>
                      </a:r>
                    </a:p>
                    <a:p>
                      <a:pPr marL="0" marR="0" lvl="0" indent="0">
                        <a:lnSpc>
                          <a:spcPct val="100000"/>
                        </a:lnSpc>
                        <a:spcBef>
                          <a:spcPts val="0"/>
                        </a:spcBef>
                        <a:spcAft>
                          <a:spcPts val="0"/>
                        </a:spcAft>
                        <a:buFont typeface="+mj-lt"/>
                        <a:buNone/>
                      </a:pPr>
                      <a:r>
                        <a:rPr lang="en-US" sz="1400" b="0" dirty="0">
                          <a:solidFill>
                            <a:srgbClr val="092C74"/>
                          </a:solidFill>
                          <a:effectLst/>
                          <a:latin typeface="+mn-lt"/>
                        </a:rPr>
                        <a:t>Recreation and Wellness</a:t>
                      </a:r>
                    </a:p>
                  </a:txBody>
                  <a:tcPr marL="914400" marR="137160" marT="137160" marB="137160" anchor="ctr">
                    <a:lnL w="12700" cmpd="sng">
                      <a:noFill/>
                    </a:lnL>
                    <a:lnR w="38100" cap="flat" cmpd="sng" algn="ctr">
                      <a:solidFill>
                        <a:srgbClr val="092C74"/>
                      </a:solidFill>
                      <a:prstDash val="solid"/>
                      <a:round/>
                      <a:headEnd type="none" w="med" len="med"/>
                      <a:tailEnd type="none" w="med" len="med"/>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0" u="none" dirty="0">
                          <a:solidFill>
                            <a:srgbClr val="092C74"/>
                          </a:solidFill>
                          <a:effectLst/>
                          <a:latin typeface="+mn-lt"/>
                        </a:rPr>
                        <a:t>Student Affairs</a:t>
                      </a:r>
                      <a:endParaRPr lang="en-US" sz="1400" b="0" u="none" dirty="0">
                        <a:solidFill>
                          <a:srgbClr val="092C74"/>
                        </a:solidFill>
                        <a:effectLst/>
                        <a:latin typeface="+mn-lt"/>
                        <a:ea typeface="Calibri"/>
                        <a:cs typeface="Times New Roman"/>
                      </a:endParaRPr>
                    </a:p>
                  </a:txBody>
                  <a:tcPr marL="548640" marR="137160" marT="137160" marB="137160" anchor="ctr">
                    <a:lnL w="38100" cap="flat" cmpd="sng" algn="ctr">
                      <a:solidFill>
                        <a:srgbClr val="092C74"/>
                      </a:solidFill>
                      <a:prstDash val="solid"/>
                      <a:round/>
                      <a:headEnd type="none" w="med" len="med"/>
                      <a:tailEnd type="none" w="med" len="med"/>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42757160"/>
                  </a:ext>
                </a:extLst>
              </a:tr>
            </a:tbl>
          </a:graphicData>
        </a:graphic>
      </p:graphicFrame>
    </p:spTree>
    <p:extLst>
      <p:ext uri="{BB962C8B-B14F-4D97-AF65-F5344CB8AC3E}">
        <p14:creationId xmlns:p14="http://schemas.microsoft.com/office/powerpoint/2010/main" val="484699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0DE4D-ADC3-F34B-B52F-02C4C2114CA2}"/>
              </a:ext>
            </a:extLst>
          </p:cNvPr>
          <p:cNvSpPr>
            <a:spLocks noGrp="1"/>
          </p:cNvSpPr>
          <p:nvPr>
            <p:ph type="title"/>
          </p:nvPr>
        </p:nvSpPr>
        <p:spPr/>
        <p:txBody>
          <a:bodyPr/>
          <a:lstStyle/>
          <a:p>
            <a:pPr algn="l"/>
            <a:r>
              <a:rPr lang="en-US" dirty="0"/>
              <a:t>Who must comply and where</a:t>
            </a:r>
          </a:p>
        </p:txBody>
      </p:sp>
      <p:sp>
        <p:nvSpPr>
          <p:cNvPr id="4" name="Slide Number Placeholder 3">
            <a:extLst>
              <a:ext uri="{FF2B5EF4-FFF2-40B4-BE49-F238E27FC236}">
                <a16:creationId xmlns:a16="http://schemas.microsoft.com/office/drawing/2014/main" id="{54F34FCC-3D65-D442-9C55-B42C2AD0ADB8}"/>
              </a:ext>
            </a:extLst>
          </p:cNvPr>
          <p:cNvSpPr>
            <a:spLocks noGrp="1"/>
          </p:cNvSpPr>
          <p:nvPr>
            <p:ph type="sldNum" sz="quarter" idx="12"/>
          </p:nvPr>
        </p:nvSpPr>
        <p:spPr/>
        <p:txBody>
          <a:bodyPr/>
          <a:lstStyle/>
          <a:p>
            <a:fld id="{F26FFF8B-E00D-EF41-BBDF-FB5CDF328CDE}" type="slidenum">
              <a:rPr lang="en-US" smtClean="0"/>
              <a:t>7</a:t>
            </a:fld>
            <a:endParaRPr lang="en-US" dirty="0"/>
          </a:p>
        </p:txBody>
      </p:sp>
      <p:graphicFrame>
        <p:nvGraphicFramePr>
          <p:cNvPr id="6" name="Table 5">
            <a:extLst>
              <a:ext uri="{FF2B5EF4-FFF2-40B4-BE49-F238E27FC236}">
                <a16:creationId xmlns:a16="http://schemas.microsoft.com/office/drawing/2014/main" id="{348BD163-CE01-7344-9FAE-C003154D4E88}"/>
              </a:ext>
            </a:extLst>
          </p:cNvPr>
          <p:cNvGraphicFramePr>
            <a:graphicFrameLocks/>
          </p:cNvGraphicFramePr>
          <p:nvPr>
            <p:extLst>
              <p:ext uri="{D42A27DB-BD31-4B8C-83A1-F6EECF244321}">
                <p14:modId xmlns:p14="http://schemas.microsoft.com/office/powerpoint/2010/main" val="3353172510"/>
              </p:ext>
            </p:extLst>
          </p:nvPr>
        </p:nvGraphicFramePr>
        <p:xfrm>
          <a:off x="-75157" y="1685405"/>
          <a:ext cx="9313103" cy="3108960"/>
        </p:xfrm>
        <a:graphic>
          <a:graphicData uri="http://schemas.openxmlformats.org/drawingml/2006/table">
            <a:tbl>
              <a:tblPr firstRow="1" bandRow="1">
                <a:tableStyleId>{5C22544A-7EE6-4342-B048-85BDC9FD1C3A}</a:tableStyleId>
              </a:tblPr>
              <a:tblGrid>
                <a:gridCol w="1371601">
                  <a:extLst>
                    <a:ext uri="{9D8B030D-6E8A-4147-A177-3AD203B41FA5}">
                      <a16:colId xmlns:a16="http://schemas.microsoft.com/office/drawing/2014/main" val="1570765319"/>
                    </a:ext>
                  </a:extLst>
                </a:gridCol>
                <a:gridCol w="1835063">
                  <a:extLst>
                    <a:ext uri="{9D8B030D-6E8A-4147-A177-3AD203B41FA5}">
                      <a16:colId xmlns:a16="http://schemas.microsoft.com/office/drawing/2014/main" val="1149269662"/>
                    </a:ext>
                  </a:extLst>
                </a:gridCol>
                <a:gridCol w="2323578">
                  <a:extLst>
                    <a:ext uri="{9D8B030D-6E8A-4147-A177-3AD203B41FA5}">
                      <a16:colId xmlns:a16="http://schemas.microsoft.com/office/drawing/2014/main" val="1304554"/>
                    </a:ext>
                  </a:extLst>
                </a:gridCol>
                <a:gridCol w="3782861">
                  <a:extLst>
                    <a:ext uri="{9D8B030D-6E8A-4147-A177-3AD203B41FA5}">
                      <a16:colId xmlns:a16="http://schemas.microsoft.com/office/drawing/2014/main" val="1595920110"/>
                    </a:ext>
                  </a:extLst>
                </a:gridCol>
              </a:tblGrid>
              <a:tr h="402336">
                <a:tc>
                  <a:txBody>
                    <a:bodyPr/>
                    <a:lstStyle/>
                    <a:p>
                      <a:pPr algn="ctr"/>
                      <a:r>
                        <a:rPr lang="en-US" sz="1400" b="1" kern="1200" dirty="0">
                          <a:solidFill>
                            <a:schemeClr val="lt1"/>
                          </a:solidFill>
                          <a:latin typeface="+mn-lt"/>
                          <a:ea typeface="+mn-ea"/>
                          <a:cs typeface="+mn-cs"/>
                        </a:rPr>
                        <a:t>WHO</a:t>
                      </a:r>
                    </a:p>
                  </a:txBody>
                  <a:tcPr anchor="ctr">
                    <a:lnL w="12700" cmpd="sng">
                      <a:noFill/>
                    </a:lnL>
                    <a:lnR w="38100" cap="flat" cmpd="sng" algn="ctr">
                      <a:solidFill>
                        <a:srgbClr val="092C74"/>
                      </a:solidFill>
                      <a:prstDash val="solid"/>
                      <a:round/>
                      <a:headEnd type="none" w="med" len="med"/>
                      <a:tailEnd type="none" w="med" len="med"/>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C0513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0" dirty="0">
                          <a:solidFill>
                            <a:srgbClr val="053E87"/>
                          </a:solidFill>
                          <a:latin typeface="+mn-lt"/>
                        </a:rPr>
                        <a:t>All personnel </a:t>
                      </a:r>
                      <a:br>
                        <a:rPr lang="en-US" sz="1400" b="0" dirty="0">
                          <a:solidFill>
                            <a:srgbClr val="053E87"/>
                          </a:solidFill>
                          <a:latin typeface="+mn-lt"/>
                        </a:rPr>
                      </a:br>
                      <a:r>
                        <a:rPr lang="en-US" sz="1400" b="0" dirty="0">
                          <a:solidFill>
                            <a:srgbClr val="053E87"/>
                          </a:solidFill>
                          <a:latin typeface="+mn-lt"/>
                        </a:rPr>
                        <a:t>acting on</a:t>
                      </a:r>
                      <a:r>
                        <a:rPr lang="en-US" sz="1400" b="0" baseline="0" dirty="0">
                          <a:solidFill>
                            <a:srgbClr val="053E87"/>
                          </a:solidFill>
                          <a:latin typeface="+mn-lt"/>
                        </a:rPr>
                        <a:t> behalf </a:t>
                      </a:r>
                      <a:br>
                        <a:rPr lang="en-US" sz="1400" b="0" baseline="0" dirty="0">
                          <a:solidFill>
                            <a:srgbClr val="053E87"/>
                          </a:solidFill>
                          <a:latin typeface="+mn-lt"/>
                        </a:rPr>
                      </a:br>
                      <a:r>
                        <a:rPr lang="en-US" sz="1400" b="0" baseline="0" dirty="0">
                          <a:solidFill>
                            <a:srgbClr val="053E87"/>
                          </a:solidFill>
                          <a:latin typeface="+mn-lt"/>
                        </a:rPr>
                        <a:t>of the university</a:t>
                      </a:r>
                      <a:endParaRPr lang="en-US" sz="1400" b="0" dirty="0">
                        <a:solidFill>
                          <a:srgbClr val="053E87"/>
                        </a:solidFill>
                        <a:latin typeface="+mn-lt"/>
                      </a:endParaRPr>
                    </a:p>
                  </a:txBody>
                  <a:tcPr marL="137160" marR="137160" marT="137160" marB="137160">
                    <a:lnL w="38100" cap="flat" cmpd="sng" algn="ctr">
                      <a:solidFill>
                        <a:srgbClr val="092C74"/>
                      </a:solidFill>
                      <a:prstDash val="solid"/>
                      <a:round/>
                      <a:headEnd type="none" w="med" len="med"/>
                      <a:tailEnd type="none" w="med" len="med"/>
                    </a:lnL>
                    <a:lnR w="38100" cap="flat" cmpd="sng" algn="ctr">
                      <a:solidFill>
                        <a:srgbClr val="092C74"/>
                      </a:solidFill>
                      <a:prstDash val="solid"/>
                      <a:round/>
                      <a:headEnd type="none" w="med" len="med"/>
                      <a:tailEnd type="none" w="med" len="med"/>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CBC4BC"/>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200" b="0" u="none" dirty="0">
                          <a:solidFill>
                            <a:srgbClr val="053E87"/>
                          </a:solidFill>
                          <a:latin typeface="+mn-lt"/>
                        </a:rPr>
                        <a:t>INTERNAL</a:t>
                      </a:r>
                      <a:r>
                        <a:rPr lang="en-US" sz="1400" b="0" u="none" dirty="0">
                          <a:solidFill>
                            <a:srgbClr val="053E87"/>
                          </a:solidFill>
                          <a:latin typeface="+mn-lt"/>
                        </a:rPr>
                        <a:t>:</a:t>
                      </a:r>
                    </a:p>
                    <a:p>
                      <a:pPr marL="117475" marR="0" indent="-117475" algn="l" defTabSz="914400" rtl="0" eaLnBrk="1" fontAlgn="auto" latinLnBrk="0" hangingPunct="1">
                        <a:lnSpc>
                          <a:spcPct val="100000"/>
                        </a:lnSpc>
                        <a:spcBef>
                          <a:spcPts val="0"/>
                        </a:spcBef>
                        <a:spcAft>
                          <a:spcPts val="0"/>
                        </a:spcAft>
                        <a:buClr>
                          <a:srgbClr val="053E87"/>
                        </a:buClr>
                        <a:buSzPct val="75000"/>
                        <a:buFont typeface="Arial" panose="020B0604020202020204" pitchFamily="34" charset="0"/>
                        <a:buChar char="•"/>
                        <a:tabLst/>
                        <a:defRPr/>
                      </a:pPr>
                      <a:r>
                        <a:rPr lang="en-US" sz="1400" b="0" dirty="0">
                          <a:solidFill>
                            <a:srgbClr val="053E87"/>
                          </a:solidFill>
                          <a:latin typeface="+mn-lt"/>
                        </a:rPr>
                        <a:t>Faculty</a:t>
                      </a:r>
                    </a:p>
                    <a:p>
                      <a:pPr marL="117475" marR="0" indent="-117475" algn="l" defTabSz="914400" rtl="0" eaLnBrk="1" fontAlgn="auto" latinLnBrk="0" hangingPunct="1">
                        <a:lnSpc>
                          <a:spcPct val="100000"/>
                        </a:lnSpc>
                        <a:spcBef>
                          <a:spcPts val="0"/>
                        </a:spcBef>
                        <a:spcAft>
                          <a:spcPts val="0"/>
                        </a:spcAft>
                        <a:buClr>
                          <a:srgbClr val="053E87"/>
                        </a:buClr>
                        <a:buSzPct val="75000"/>
                        <a:buFont typeface="Arial" panose="020B0604020202020204" pitchFamily="34" charset="0"/>
                        <a:buChar char="•"/>
                        <a:tabLst/>
                        <a:defRPr/>
                      </a:pPr>
                      <a:r>
                        <a:rPr lang="en-US" sz="1400" b="0" dirty="0">
                          <a:solidFill>
                            <a:srgbClr val="053E87"/>
                          </a:solidFill>
                          <a:latin typeface="+mn-lt"/>
                        </a:rPr>
                        <a:t>Staff</a:t>
                      </a:r>
                    </a:p>
                    <a:p>
                      <a:pPr marL="117475" marR="0" indent="-117475" algn="l" defTabSz="914400" rtl="0" eaLnBrk="1" fontAlgn="auto" latinLnBrk="0" hangingPunct="1">
                        <a:lnSpc>
                          <a:spcPct val="100000"/>
                        </a:lnSpc>
                        <a:spcBef>
                          <a:spcPts val="0"/>
                        </a:spcBef>
                        <a:spcAft>
                          <a:spcPts val="0"/>
                        </a:spcAft>
                        <a:buClr>
                          <a:srgbClr val="053E87"/>
                        </a:buClr>
                        <a:buSzPct val="75000"/>
                        <a:buFont typeface="Arial" panose="020B0604020202020204" pitchFamily="34" charset="0"/>
                        <a:buChar char="•"/>
                        <a:tabLst/>
                        <a:defRPr/>
                      </a:pPr>
                      <a:r>
                        <a:rPr lang="en-US" sz="1400" b="0" dirty="0">
                          <a:solidFill>
                            <a:srgbClr val="053E87"/>
                          </a:solidFill>
                          <a:latin typeface="+mn-lt"/>
                        </a:rPr>
                        <a:t>All recognized student organizations (RSOs)</a:t>
                      </a:r>
                    </a:p>
                  </a:txBody>
                  <a:tcPr marL="137160" marR="137160" marT="137160" marB="137160">
                    <a:lnL w="38100" cap="flat" cmpd="sng" algn="ctr">
                      <a:solidFill>
                        <a:srgbClr val="092C74"/>
                      </a:solidFill>
                      <a:prstDash val="solid"/>
                      <a:round/>
                      <a:headEnd type="none" w="med" len="med"/>
                      <a:tailEnd type="none" w="med" len="med"/>
                    </a:lnL>
                    <a:lnR w="38100" cap="flat" cmpd="sng" algn="ctr">
                      <a:solidFill>
                        <a:srgbClr val="092C74"/>
                      </a:solidFill>
                      <a:prstDash val="solid"/>
                      <a:round/>
                      <a:headEnd type="none" w="med" len="med"/>
                      <a:tailEnd type="none" w="med" len="med"/>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CBC4BC"/>
                    </a:solidFill>
                  </a:tcPr>
                </a:tc>
                <a:tc>
                  <a:txBody>
                    <a:bodyPr/>
                    <a:lstStyle/>
                    <a:p>
                      <a:pPr marL="0" indent="0" algn="l">
                        <a:buFont typeface="Arial" pitchFamily="34" charset="0"/>
                        <a:buNone/>
                      </a:pPr>
                      <a:r>
                        <a:rPr lang="en-US" sz="1200" b="0" u="none" kern="1200" dirty="0">
                          <a:solidFill>
                            <a:srgbClr val="053E87"/>
                          </a:solidFill>
                          <a:latin typeface="+mn-lt"/>
                          <a:ea typeface="+mn-ea"/>
                          <a:cs typeface="+mn-cs"/>
                        </a:rPr>
                        <a:t>EXTERNAL</a:t>
                      </a:r>
                      <a:r>
                        <a:rPr lang="en-US" sz="1400" b="0" u="none" dirty="0">
                          <a:solidFill>
                            <a:srgbClr val="053E87"/>
                          </a:solidFill>
                          <a:latin typeface="+mn-lt"/>
                        </a:rPr>
                        <a:t>:</a:t>
                      </a:r>
                    </a:p>
                    <a:p>
                      <a:pPr marL="0" indent="0" algn="l">
                        <a:buFont typeface="Arial" pitchFamily="34" charset="0"/>
                        <a:buNone/>
                      </a:pPr>
                      <a:r>
                        <a:rPr lang="en-US" sz="1400" b="0" dirty="0">
                          <a:solidFill>
                            <a:srgbClr val="053E87"/>
                          </a:solidFill>
                          <a:latin typeface="+mn-lt"/>
                        </a:rPr>
                        <a:t>All affiliated organizations, including </a:t>
                      </a:r>
                      <a:br>
                        <a:rPr lang="en-US" sz="1400" b="0" dirty="0">
                          <a:solidFill>
                            <a:srgbClr val="053E87"/>
                          </a:solidFill>
                          <a:latin typeface="+mn-lt"/>
                        </a:rPr>
                      </a:br>
                      <a:r>
                        <a:rPr lang="en-US" sz="1400" b="0" dirty="0">
                          <a:solidFill>
                            <a:srgbClr val="053E87"/>
                          </a:solidFill>
                          <a:latin typeface="+mn-lt"/>
                        </a:rPr>
                        <a:t>but not limited to</a:t>
                      </a:r>
                    </a:p>
                    <a:p>
                      <a:pPr marL="117475" lvl="0" indent="-117475" algn="l">
                        <a:buFont typeface="Arial" pitchFamily="34" charset="0"/>
                        <a:buChar char="•"/>
                        <a:tabLst/>
                      </a:pPr>
                      <a:r>
                        <a:rPr lang="en-US" sz="1400" b="0" dirty="0">
                          <a:solidFill>
                            <a:srgbClr val="053E87"/>
                          </a:solidFill>
                          <a:latin typeface="+mn-lt"/>
                        </a:rPr>
                        <a:t>Alumni</a:t>
                      </a:r>
                    </a:p>
                    <a:p>
                      <a:pPr marL="117475" lvl="0" indent="-117475" algn="l">
                        <a:buFont typeface="Arial" pitchFamily="34" charset="0"/>
                        <a:buChar char="•"/>
                        <a:tabLst/>
                      </a:pPr>
                      <a:r>
                        <a:rPr lang="en-US" sz="1400" b="0" dirty="0">
                          <a:solidFill>
                            <a:srgbClr val="053E87"/>
                          </a:solidFill>
                          <a:latin typeface="+mn-lt"/>
                        </a:rPr>
                        <a:t>Clayton State Foundation</a:t>
                      </a:r>
                    </a:p>
                    <a:p>
                      <a:pPr marL="117475" lvl="0" indent="-117475" algn="l">
                        <a:buFont typeface="Arial" pitchFamily="34" charset="0"/>
                        <a:buChar char="•"/>
                        <a:tabLst/>
                      </a:pPr>
                      <a:r>
                        <a:rPr lang="en-US" sz="1400" b="0" dirty="0">
                          <a:solidFill>
                            <a:srgbClr val="053E87"/>
                          </a:solidFill>
                          <a:latin typeface="+mn-lt"/>
                        </a:rPr>
                        <a:t>Vendors</a:t>
                      </a:r>
                    </a:p>
                    <a:p>
                      <a:pPr marL="117475" lvl="0" indent="-117475" algn="l">
                        <a:buFont typeface="Arial" pitchFamily="34" charset="0"/>
                        <a:buChar char="•"/>
                        <a:tabLst/>
                      </a:pPr>
                      <a:r>
                        <a:rPr lang="en-US" sz="1400" b="0" dirty="0">
                          <a:solidFill>
                            <a:srgbClr val="053E87"/>
                          </a:solidFill>
                          <a:latin typeface="+mn-lt"/>
                        </a:rPr>
                        <a:t>Non-profit or charitable organizations</a:t>
                      </a:r>
                    </a:p>
                  </a:txBody>
                  <a:tcPr marL="137160" marR="137160" marT="137160" marB="137160">
                    <a:lnL w="38100" cap="flat" cmpd="sng" algn="ctr">
                      <a:solidFill>
                        <a:srgbClr val="092C74"/>
                      </a:solidFill>
                      <a:prstDash val="solid"/>
                      <a:round/>
                      <a:headEnd type="none" w="med" len="med"/>
                      <a:tailEnd type="none" w="med" len="med"/>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CBC4BC"/>
                    </a:solidFill>
                  </a:tcPr>
                </a:tc>
                <a:extLst>
                  <a:ext uri="{0D108BD9-81ED-4DB2-BD59-A6C34878D82A}">
                    <a16:rowId xmlns:a16="http://schemas.microsoft.com/office/drawing/2014/main" val="2364718311"/>
                  </a:ext>
                </a:extLst>
              </a:tr>
              <a:tr h="402336">
                <a:tc>
                  <a:txBody>
                    <a:bodyPr/>
                    <a:lstStyle/>
                    <a:p>
                      <a:pPr algn="ctr"/>
                      <a:r>
                        <a:rPr lang="en-US" sz="1400" b="1" kern="1200" dirty="0">
                          <a:solidFill>
                            <a:schemeClr val="lt1"/>
                          </a:solidFill>
                          <a:latin typeface="+mn-lt"/>
                          <a:ea typeface="+mn-ea"/>
                          <a:cs typeface="+mn-cs"/>
                        </a:rPr>
                        <a:t>WHERE</a:t>
                      </a:r>
                    </a:p>
                  </a:txBody>
                  <a:tcPr marL="137160" marR="137160" marT="137160" marB="137160" anchor="ctr">
                    <a:lnL w="12700" cmpd="sng">
                      <a:noFill/>
                    </a:lnL>
                    <a:lnR w="38100" cap="flat" cmpd="sng" algn="ctr">
                      <a:solidFill>
                        <a:srgbClr val="092C74"/>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722257"/>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mj-lt"/>
                        <a:buNone/>
                        <a:tabLst/>
                        <a:defRPr/>
                      </a:pPr>
                      <a:r>
                        <a:rPr lang="en-US" sz="1400" b="0" dirty="0">
                          <a:solidFill>
                            <a:srgbClr val="053E87"/>
                          </a:solidFill>
                          <a:latin typeface="+mn-lt"/>
                        </a:rPr>
                        <a:t>All campus facilities</a:t>
                      </a:r>
                    </a:p>
                  </a:txBody>
                  <a:tcPr marL="137160" marR="137160" marT="137160" marB="137160">
                    <a:lnL w="38100" cap="flat" cmpd="sng" algn="ctr">
                      <a:solidFill>
                        <a:srgbClr val="092C74"/>
                      </a:solidFill>
                      <a:prstDash val="solid"/>
                      <a:round/>
                      <a:headEnd type="none" w="med" len="med"/>
                      <a:tailEnd type="none" w="med" len="med"/>
                    </a:lnL>
                    <a:lnR w="38100" cap="flat" cmpd="sng" algn="ctr">
                      <a:solidFill>
                        <a:srgbClr val="092C74"/>
                      </a:solidFill>
                      <a:prstDash val="solid"/>
                      <a:round/>
                      <a:headEnd type="none" w="med" len="med"/>
                      <a:tailEnd type="none" w="med" len="med"/>
                    </a:lnR>
                    <a:lnT w="9525"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a:lnSpc>
                          <a:spcPct val="100000"/>
                        </a:lnSpc>
                        <a:spcBef>
                          <a:spcPts val="0"/>
                        </a:spcBef>
                        <a:spcAft>
                          <a:spcPts val="0"/>
                        </a:spcAft>
                        <a:buFont typeface="+mj-lt"/>
                        <a:buNone/>
                      </a:pPr>
                      <a:r>
                        <a:rPr lang="en-US" sz="1400" b="0" u="none" dirty="0">
                          <a:solidFill>
                            <a:srgbClr val="053E87"/>
                          </a:solidFill>
                          <a:latin typeface="+mn-lt"/>
                        </a:rPr>
                        <a:t>Buildings</a:t>
                      </a:r>
                      <a:endParaRPr lang="en-US" sz="1400" b="0" dirty="0">
                        <a:solidFill>
                          <a:srgbClr val="053E87"/>
                        </a:solidFill>
                        <a:effectLst/>
                        <a:latin typeface="+mn-lt"/>
                      </a:endParaRPr>
                    </a:p>
                  </a:txBody>
                  <a:tcPr marL="137160" marR="137160" marT="137160" marB="137160">
                    <a:lnL w="38100" cap="flat" cmpd="sng" algn="ctr">
                      <a:solidFill>
                        <a:srgbClr val="092C74"/>
                      </a:solidFill>
                      <a:prstDash val="solid"/>
                      <a:round/>
                      <a:headEnd type="none" w="med" len="med"/>
                      <a:tailEnd type="none" w="med" len="med"/>
                    </a:lnL>
                    <a:lnR w="38100" cap="flat" cmpd="sng" algn="ctr">
                      <a:solidFill>
                        <a:srgbClr val="092C74"/>
                      </a:solidFill>
                      <a:prstDash val="solid"/>
                      <a:round/>
                      <a:headEnd type="none" w="med" len="med"/>
                      <a:tailEnd type="none" w="med" len="med"/>
                    </a:lnR>
                    <a:lnT w="9525"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u="none" dirty="0">
                          <a:solidFill>
                            <a:srgbClr val="053E87"/>
                          </a:solidFill>
                          <a:latin typeface="+mn-lt"/>
                        </a:rPr>
                        <a:t>LAND AND OPEN SPACES:</a:t>
                      </a:r>
                      <a:r>
                        <a:rPr lang="en-US" sz="1400" b="0" u="none" dirty="0">
                          <a:solidFill>
                            <a:srgbClr val="053E87"/>
                          </a:solidFill>
                          <a:latin typeface="+mn-lt"/>
                        </a:rPr>
                        <a:t> </a:t>
                      </a:r>
                    </a:p>
                    <a:p>
                      <a:pPr marL="117475" marR="0" indent="-1174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b="0" dirty="0">
                          <a:solidFill>
                            <a:srgbClr val="053E87"/>
                          </a:solidFill>
                          <a:latin typeface="+mn-lt"/>
                        </a:rPr>
                        <a:t>Air above that space</a:t>
                      </a:r>
                    </a:p>
                    <a:p>
                      <a:pPr marL="117475" marR="0" indent="-1174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b="0" dirty="0">
                          <a:solidFill>
                            <a:srgbClr val="053E87"/>
                          </a:solidFill>
                          <a:latin typeface="+mn-lt"/>
                        </a:rPr>
                        <a:t>Streets</a:t>
                      </a:r>
                    </a:p>
                    <a:p>
                      <a:pPr marL="117475" marR="0" indent="-1174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b="0" dirty="0">
                          <a:solidFill>
                            <a:srgbClr val="053E87"/>
                          </a:solidFill>
                          <a:latin typeface="+mn-lt"/>
                        </a:rPr>
                        <a:t>Walkways</a:t>
                      </a:r>
                    </a:p>
                    <a:p>
                      <a:pPr marL="117475" marR="0" indent="-1174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b="0" dirty="0">
                          <a:solidFill>
                            <a:srgbClr val="053E87"/>
                          </a:solidFill>
                          <a:latin typeface="+mn-lt"/>
                        </a:rPr>
                        <a:t>Parking facilities</a:t>
                      </a:r>
                    </a:p>
                  </a:txBody>
                  <a:tcPr marL="137160" marR="137160" marT="137160" marB="137160">
                    <a:lnL w="38100" cap="flat" cmpd="sng" algn="ctr">
                      <a:solidFill>
                        <a:srgbClr val="092C74"/>
                      </a:solidFill>
                      <a:prstDash val="solid"/>
                      <a:round/>
                      <a:headEnd type="none" w="med" len="med"/>
                      <a:tailEnd type="none" w="med" len="med"/>
                    </a:lnL>
                    <a:lnR w="12700" cmpd="sng">
                      <a:noFill/>
                    </a:lnR>
                    <a:lnT w="9525"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29148422"/>
                  </a:ext>
                </a:extLst>
              </a:tr>
            </a:tbl>
          </a:graphicData>
        </a:graphic>
      </p:graphicFrame>
    </p:spTree>
    <p:extLst>
      <p:ext uri="{BB962C8B-B14F-4D97-AF65-F5344CB8AC3E}">
        <p14:creationId xmlns:p14="http://schemas.microsoft.com/office/powerpoint/2010/main" val="9382463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41C0E63-382E-4F42-96E3-181ADEE929BC}"/>
              </a:ext>
            </a:extLst>
          </p:cNvPr>
          <p:cNvSpPr>
            <a:spLocks noGrp="1"/>
          </p:cNvSpPr>
          <p:nvPr>
            <p:ph type="title"/>
          </p:nvPr>
        </p:nvSpPr>
        <p:spPr>
          <a:xfrm>
            <a:off x="628650" y="2834131"/>
            <a:ext cx="7886700" cy="1089529"/>
          </a:xfrm>
        </p:spPr>
        <p:txBody>
          <a:bodyPr/>
          <a:lstStyle/>
          <a:p>
            <a:pPr marL="0" indent="0"/>
            <a:r>
              <a:rPr lang="en-US" sz="3600" dirty="0"/>
              <a:t>Commercial Solicitation</a:t>
            </a:r>
          </a:p>
        </p:txBody>
      </p:sp>
      <p:sp>
        <p:nvSpPr>
          <p:cNvPr id="4" name="Slide Number Placeholder 3">
            <a:extLst>
              <a:ext uri="{FF2B5EF4-FFF2-40B4-BE49-F238E27FC236}">
                <a16:creationId xmlns:a16="http://schemas.microsoft.com/office/drawing/2014/main" id="{E6D8ED4A-0C04-1644-8676-D01AF0A489D3}"/>
              </a:ext>
            </a:extLst>
          </p:cNvPr>
          <p:cNvSpPr>
            <a:spLocks noGrp="1"/>
          </p:cNvSpPr>
          <p:nvPr>
            <p:ph type="sldNum" sz="quarter" idx="12"/>
          </p:nvPr>
        </p:nvSpPr>
        <p:spPr/>
        <p:txBody>
          <a:bodyPr/>
          <a:lstStyle/>
          <a:p>
            <a:fld id="{F26FFF8B-E00D-EF41-BBDF-FB5CDF328CDE}" type="slidenum">
              <a:rPr lang="en-US" smtClean="0"/>
              <a:pPr/>
              <a:t>8</a:t>
            </a:fld>
            <a:endParaRPr lang="en-US" dirty="0"/>
          </a:p>
        </p:txBody>
      </p:sp>
    </p:spTree>
    <p:extLst>
      <p:ext uri="{BB962C8B-B14F-4D97-AF65-F5344CB8AC3E}">
        <p14:creationId xmlns:p14="http://schemas.microsoft.com/office/powerpoint/2010/main" val="31827280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77FB081-4A39-E04D-8C52-C5C4B419E48F}"/>
              </a:ext>
            </a:extLst>
          </p:cNvPr>
          <p:cNvSpPr>
            <a:spLocks noGrp="1"/>
          </p:cNvSpPr>
          <p:nvPr>
            <p:ph type="title"/>
          </p:nvPr>
        </p:nvSpPr>
        <p:spPr/>
        <p:txBody>
          <a:bodyPr/>
          <a:lstStyle/>
          <a:p>
            <a:pPr algn="l"/>
            <a:r>
              <a:rPr lang="en-US" dirty="0"/>
              <a:t>Definition</a:t>
            </a:r>
          </a:p>
        </p:txBody>
      </p:sp>
      <p:sp>
        <p:nvSpPr>
          <p:cNvPr id="5" name="Content Placeholder 4">
            <a:extLst>
              <a:ext uri="{FF2B5EF4-FFF2-40B4-BE49-F238E27FC236}">
                <a16:creationId xmlns:a16="http://schemas.microsoft.com/office/drawing/2014/main" id="{560B1CD8-56AB-5B48-B4ED-EF94062FFC92}"/>
              </a:ext>
            </a:extLst>
          </p:cNvPr>
          <p:cNvSpPr>
            <a:spLocks noGrp="1"/>
          </p:cNvSpPr>
          <p:nvPr>
            <p:ph idx="1"/>
          </p:nvPr>
        </p:nvSpPr>
        <p:spPr>
          <a:xfrm>
            <a:off x="1189973" y="1825625"/>
            <a:ext cx="7114783" cy="4351338"/>
          </a:xfrm>
        </p:spPr>
        <p:txBody>
          <a:bodyPr/>
          <a:lstStyle/>
          <a:p>
            <a:pPr marL="0" lvl="0" indent="0">
              <a:lnSpc>
                <a:spcPct val="100000"/>
              </a:lnSpc>
              <a:buNone/>
            </a:pPr>
            <a:r>
              <a:rPr lang="en-US" sz="1800" b="1" dirty="0">
                <a:solidFill>
                  <a:srgbClr val="9CDBD9"/>
                </a:solidFill>
              </a:rPr>
              <a:t>Commercial Solicitation</a:t>
            </a:r>
            <a:r>
              <a:rPr lang="en-US" sz="1800" b="1" dirty="0">
                <a:solidFill>
                  <a:schemeClr val="accent6">
                    <a:lumMod val="75000"/>
                  </a:schemeClr>
                </a:solidFill>
              </a:rPr>
              <a:t> </a:t>
            </a:r>
            <a:r>
              <a:rPr lang="en-US" sz="1800" dirty="0"/>
              <a:t>  </a:t>
            </a:r>
          </a:p>
          <a:p>
            <a:pPr marL="0" lvl="1" indent="0">
              <a:lnSpc>
                <a:spcPct val="100000"/>
              </a:lnSpc>
              <a:buNone/>
            </a:pPr>
            <a:r>
              <a:rPr lang="en-US" sz="1800" dirty="0"/>
              <a:t>Most likely from or involving an outside party, for the purpose </a:t>
            </a:r>
            <a:br>
              <a:rPr lang="en-US" sz="1800" dirty="0"/>
            </a:br>
            <a:r>
              <a:rPr lang="en-US" sz="1800" dirty="0"/>
              <a:t>of securing revenue or profit for the benefit of an individual or commercial entity.  </a:t>
            </a:r>
          </a:p>
          <a:p>
            <a:pPr marL="0" lvl="1" indent="0">
              <a:lnSpc>
                <a:spcPct val="100000"/>
              </a:lnSpc>
              <a:buNone/>
            </a:pPr>
            <a:r>
              <a:rPr lang="en-US" sz="1800" dirty="0"/>
              <a:t>Includes:</a:t>
            </a:r>
          </a:p>
          <a:p>
            <a:pPr marL="230188" lvl="1" indent="-225425">
              <a:lnSpc>
                <a:spcPct val="100000"/>
              </a:lnSpc>
              <a:buFont typeface="Arial" pitchFamily="34" charset="0"/>
              <a:buChar char="•"/>
            </a:pPr>
            <a:r>
              <a:rPr lang="en-US" sz="1800" dirty="0"/>
              <a:t>Individuals, businesses and vendors</a:t>
            </a:r>
          </a:p>
          <a:p>
            <a:pPr marL="230188" lvl="1" indent="-225425">
              <a:lnSpc>
                <a:spcPct val="100000"/>
              </a:lnSpc>
              <a:buFont typeface="Arial" pitchFamily="34" charset="0"/>
              <a:buChar char="•"/>
            </a:pPr>
            <a:r>
              <a:rPr lang="en-US" sz="1800" dirty="0"/>
              <a:t>Marketing campaigns (direct or indirect)</a:t>
            </a:r>
          </a:p>
          <a:p>
            <a:pPr marL="230188" lvl="1" indent="-225425">
              <a:lnSpc>
                <a:spcPct val="100000"/>
              </a:lnSpc>
              <a:buFont typeface="Arial" pitchFamily="34" charset="0"/>
              <a:buChar char="•"/>
            </a:pPr>
            <a:r>
              <a:rPr lang="en-US" sz="1800" dirty="0"/>
              <a:t>The use of posters, flyers, handouts or other promotional literature</a:t>
            </a:r>
          </a:p>
        </p:txBody>
      </p:sp>
      <p:sp>
        <p:nvSpPr>
          <p:cNvPr id="3" name="Slide Number Placeholder 2">
            <a:extLst>
              <a:ext uri="{FF2B5EF4-FFF2-40B4-BE49-F238E27FC236}">
                <a16:creationId xmlns:a16="http://schemas.microsoft.com/office/drawing/2014/main" id="{2423972D-B150-BF48-84F3-97AA0EC24AAA}"/>
              </a:ext>
            </a:extLst>
          </p:cNvPr>
          <p:cNvSpPr>
            <a:spLocks noGrp="1"/>
          </p:cNvSpPr>
          <p:nvPr>
            <p:ph type="sldNum" sz="quarter" idx="12"/>
          </p:nvPr>
        </p:nvSpPr>
        <p:spPr/>
        <p:txBody>
          <a:bodyPr/>
          <a:lstStyle/>
          <a:p>
            <a:fld id="{F26FFF8B-E00D-EF41-BBDF-FB5CDF328CDE}" type="slidenum">
              <a:rPr lang="en-US" smtClean="0"/>
              <a:t>9</a:t>
            </a:fld>
            <a:endParaRPr lang="en-US" dirty="0"/>
          </a:p>
        </p:txBody>
      </p:sp>
    </p:spTree>
    <p:extLst>
      <p:ext uri="{BB962C8B-B14F-4D97-AF65-F5344CB8AC3E}">
        <p14:creationId xmlns:p14="http://schemas.microsoft.com/office/powerpoint/2010/main" val="2106553182"/>
      </p:ext>
    </p:extLst>
  </p:cSld>
  <p:clrMapOvr>
    <a:masterClrMapping/>
  </p:clrMapOvr>
  <p:timing>
    <p:tnLst>
      <p:par>
        <p:cTn id="1" dur="indefinite" restart="never" nodeType="tmRoot"/>
      </p:par>
    </p:tnLst>
  </p:timing>
</p:sld>
</file>

<file path=ppt/theme/theme1.xml><?xml version="1.0" encoding="utf-8"?>
<a:theme xmlns:a="http://schemas.openxmlformats.org/drawingml/2006/main" name="1-CSU-master">
  <a:themeElements>
    <a:clrScheme name="CSU-1">
      <a:dk1>
        <a:srgbClr val="66696E"/>
      </a:dk1>
      <a:lt1>
        <a:srgbClr val="FFFFFF"/>
      </a:lt1>
      <a:dk2>
        <a:srgbClr val="053D87"/>
      </a:dk2>
      <a:lt2>
        <a:srgbClr val="E3E3E6"/>
      </a:lt2>
      <a:accent1>
        <a:srgbClr val="FE7C1E"/>
      </a:accent1>
      <a:accent2>
        <a:srgbClr val="6ABAD7"/>
      </a:accent2>
      <a:accent3>
        <a:srgbClr val="FFD663"/>
      </a:accent3>
      <a:accent4>
        <a:srgbClr val="D0AA55"/>
      </a:accent4>
      <a:accent5>
        <a:srgbClr val="FFE7B1"/>
      </a:accent5>
      <a:accent6>
        <a:srgbClr val="C5E2EB"/>
      </a:accent6>
      <a:hlink>
        <a:srgbClr val="BC3C4B"/>
      </a:hlink>
      <a:folHlink>
        <a:srgbClr val="F8CFD4"/>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CSU-master">
  <a:themeElements>
    <a:clrScheme name="Custom 1">
      <a:dk1>
        <a:srgbClr val="66696E"/>
      </a:dk1>
      <a:lt1>
        <a:srgbClr val="FFFFFF"/>
      </a:lt1>
      <a:dk2>
        <a:srgbClr val="053D87"/>
      </a:dk2>
      <a:lt2>
        <a:srgbClr val="E3E3E6"/>
      </a:lt2>
      <a:accent1>
        <a:srgbClr val="FE7C1E"/>
      </a:accent1>
      <a:accent2>
        <a:srgbClr val="9CDAD9"/>
      </a:accent2>
      <a:accent3>
        <a:srgbClr val="FFD663"/>
      </a:accent3>
      <a:accent4>
        <a:srgbClr val="D0AA55"/>
      </a:accent4>
      <a:accent5>
        <a:srgbClr val="FFE7B1"/>
      </a:accent5>
      <a:accent6>
        <a:srgbClr val="9CDAD9"/>
      </a:accent6>
      <a:hlink>
        <a:srgbClr val="9CDAD9"/>
      </a:hlink>
      <a:folHlink>
        <a:srgbClr val="CBC3BC"/>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CSU-master">
  <a:themeElements>
    <a:clrScheme name="CSU-1">
      <a:dk1>
        <a:srgbClr val="66696E"/>
      </a:dk1>
      <a:lt1>
        <a:srgbClr val="FFFFFF"/>
      </a:lt1>
      <a:dk2>
        <a:srgbClr val="053D87"/>
      </a:dk2>
      <a:lt2>
        <a:srgbClr val="E3E3E6"/>
      </a:lt2>
      <a:accent1>
        <a:srgbClr val="FE7C1E"/>
      </a:accent1>
      <a:accent2>
        <a:srgbClr val="6ABAD7"/>
      </a:accent2>
      <a:accent3>
        <a:srgbClr val="FFD663"/>
      </a:accent3>
      <a:accent4>
        <a:srgbClr val="D0AA55"/>
      </a:accent4>
      <a:accent5>
        <a:srgbClr val="FFE7B1"/>
      </a:accent5>
      <a:accent6>
        <a:srgbClr val="C5E2EB"/>
      </a:accent6>
      <a:hlink>
        <a:srgbClr val="BC3C4B"/>
      </a:hlink>
      <a:folHlink>
        <a:srgbClr val="F8CFD4"/>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CSU-master">
  <a:themeElements>
    <a:clrScheme name="CSU-1">
      <a:dk1>
        <a:srgbClr val="66696E"/>
      </a:dk1>
      <a:lt1>
        <a:srgbClr val="FFFFFF"/>
      </a:lt1>
      <a:dk2>
        <a:srgbClr val="053D87"/>
      </a:dk2>
      <a:lt2>
        <a:srgbClr val="E3E3E6"/>
      </a:lt2>
      <a:accent1>
        <a:srgbClr val="FE7C1E"/>
      </a:accent1>
      <a:accent2>
        <a:srgbClr val="6ABAD7"/>
      </a:accent2>
      <a:accent3>
        <a:srgbClr val="FFD663"/>
      </a:accent3>
      <a:accent4>
        <a:srgbClr val="D0AA55"/>
      </a:accent4>
      <a:accent5>
        <a:srgbClr val="FFE7B1"/>
      </a:accent5>
      <a:accent6>
        <a:srgbClr val="C5E2EB"/>
      </a:accent6>
      <a:hlink>
        <a:srgbClr val="BC3C4B"/>
      </a:hlink>
      <a:folHlink>
        <a:srgbClr val="F8CFD4"/>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GreyGrid_ppt</Template>
  <TotalTime>3287</TotalTime>
  <Words>1927</Words>
  <Application>Microsoft Office PowerPoint</Application>
  <PresentationFormat>On-screen Show (4:3)</PresentationFormat>
  <Paragraphs>249</Paragraphs>
  <Slides>32</Slides>
  <Notes>1</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32</vt:i4>
      </vt:variant>
    </vt:vector>
  </HeadingPairs>
  <TitlesOfParts>
    <vt:vector size="41" baseType="lpstr">
      <vt:lpstr>Arial</vt:lpstr>
      <vt:lpstr>Arial Black</vt:lpstr>
      <vt:lpstr>Calibri</vt:lpstr>
      <vt:lpstr>Symbol</vt:lpstr>
      <vt:lpstr>Times New Roman</vt:lpstr>
      <vt:lpstr>1-CSU-master</vt:lpstr>
      <vt:lpstr>2-CSU-master</vt:lpstr>
      <vt:lpstr>3-CSU-master</vt:lpstr>
      <vt:lpstr>4-CSU-master</vt:lpstr>
      <vt:lpstr>Solicitation and Fundraising</vt:lpstr>
      <vt:lpstr>What we will cover today</vt:lpstr>
      <vt:lpstr>Definition   </vt:lpstr>
      <vt:lpstr>Why a solicitation policy?</vt:lpstr>
      <vt:lpstr>Board of Regents Policies</vt:lpstr>
      <vt:lpstr>BOR Auxiliary Enterprise Units</vt:lpstr>
      <vt:lpstr>Who must comply and where</vt:lpstr>
      <vt:lpstr>Commercial Solicitation</vt:lpstr>
      <vt:lpstr>Definition</vt:lpstr>
      <vt:lpstr>Commercial solicitation example #1</vt:lpstr>
      <vt:lpstr>Commercial solicitation example #2</vt:lpstr>
      <vt:lpstr>Commercial solicitation example #3</vt:lpstr>
      <vt:lpstr>Commercial solicitation example #4</vt:lpstr>
      <vt:lpstr>Commercial solicitation example #5</vt:lpstr>
      <vt:lpstr>Commercial solicitation example #6</vt:lpstr>
      <vt:lpstr>Non-Commercial Solicitation</vt:lpstr>
      <vt:lpstr>Definition</vt:lpstr>
      <vt:lpstr>Non-Commercial solicitation example #1</vt:lpstr>
      <vt:lpstr>Non-Commercial solicitation example #2</vt:lpstr>
      <vt:lpstr>Non-Commercial solicitation example #3</vt:lpstr>
      <vt:lpstr>Non-Commercial solicitation example #4</vt:lpstr>
      <vt:lpstr>Non-Commercial solicitation example #5</vt:lpstr>
      <vt:lpstr>PowerPoint Presentation</vt:lpstr>
      <vt:lpstr>Definition</vt:lpstr>
      <vt:lpstr>Policy</vt:lpstr>
      <vt:lpstr>External Fundraising example #1</vt:lpstr>
      <vt:lpstr>External Fundraising example #2</vt:lpstr>
      <vt:lpstr>External Fundraising example #3</vt:lpstr>
      <vt:lpstr>Summary of Approval Procedures </vt:lpstr>
      <vt:lpstr>Next Steps </vt:lpstr>
      <vt:lpstr>Helpful Information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Heidi Weathersby</dc:creator>
  <cp:lastModifiedBy>Julie Birchfield</cp:lastModifiedBy>
  <cp:revision>70</cp:revision>
  <dcterms:created xsi:type="dcterms:W3CDTF">2017-04-26T18:58:39Z</dcterms:created>
  <dcterms:modified xsi:type="dcterms:W3CDTF">2021-01-27T18:29:50Z</dcterms:modified>
</cp:coreProperties>
</file>