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5" r:id="rId2"/>
    <p:sldId id="288" r:id="rId3"/>
    <p:sldId id="260" r:id="rId4"/>
    <p:sldId id="262" r:id="rId5"/>
    <p:sldId id="281" r:id="rId6"/>
    <p:sldId id="286" r:id="rId7"/>
    <p:sldId id="280" r:id="rId8"/>
    <p:sldId id="277" r:id="rId9"/>
    <p:sldId id="264" r:id="rId10"/>
    <p:sldId id="283" r:id="rId11"/>
    <p:sldId id="285" r:id="rId12"/>
    <p:sldId id="284" r:id="rId13"/>
    <p:sldId id="270" r:id="rId14"/>
    <p:sldId id="276" r:id="rId15"/>
    <p:sldId id="265" r:id="rId16"/>
    <p:sldId id="267" r:id="rId17"/>
    <p:sldId id="282" r:id="rId18"/>
    <p:sldId id="268" r:id="rId19"/>
    <p:sldId id="274" r:id="rId20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5" autoAdjust="0"/>
    <p:restoredTop sz="94690"/>
  </p:normalViewPr>
  <p:slideViewPr>
    <p:cSldViewPr>
      <p:cViewPr varScale="1">
        <p:scale>
          <a:sx n="91" d="100"/>
          <a:sy n="91" d="100"/>
        </p:scale>
        <p:origin x="154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mdavidson1\AppData\Roaming\Microsoft\Excel\280_BUDGET_QUERY_181%20(version%201).xlsb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826487331130599"/>
          <c:y val="7.8501927727128301E-2"/>
          <c:w val="0.43083465823225803"/>
          <c:h val="0.8848638393335469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15819055833385E-2"/>
          <c:y val="4.5454545454545456E-2"/>
          <c:w val="0.53911412337404518"/>
          <c:h val="0.928571428571428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38100"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FD3-47AE-A2D4-D22774902D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38100"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FD3-47AE-A2D4-D22774902D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FD3-47AE-A2D4-D22774902D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FD3-47AE-A2D4-D22774902D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FD3-47AE-A2D4-D22774902D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FD3-47AE-A2D4-D22774902D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FD3-47AE-A2D4-D22774902D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6FD3-47AE-A2D4-D22774902DF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6FD3-47AE-A2D4-D22774902DF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1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Sheet7!$D$3:$D$11</c:f>
              <c:strCache>
                <c:ptCount val="9"/>
                <c:pt idx="0">
                  <c:v>State Appropriation</c:v>
                </c:pt>
                <c:pt idx="1">
                  <c:v>Tuition</c:v>
                </c:pt>
                <c:pt idx="2">
                  <c:v>Institutional Fee and Course Fees</c:v>
                </c:pt>
                <c:pt idx="3">
                  <c:v>Auxiliary Services &amp; Student Life</c:v>
                </c:pt>
                <c:pt idx="4">
                  <c:v>Continuing Education</c:v>
                </c:pt>
                <c:pt idx="5">
                  <c:v>Indirect Funds</c:v>
                </c:pt>
                <c:pt idx="6">
                  <c:v>Technology </c:v>
                </c:pt>
                <c:pt idx="7">
                  <c:v>Restricted</c:v>
                </c:pt>
                <c:pt idx="8">
                  <c:v>MRR</c:v>
                </c:pt>
              </c:strCache>
            </c:strRef>
          </c:cat>
          <c:val>
            <c:numRef>
              <c:f>Sheet7!$E$3:$E$11</c:f>
              <c:numCache>
                <c:formatCode>_("$"* #,##0.00_);_("$"* \(#,##0.00\);_("$"* "-"??_);_(@_)</c:formatCode>
                <c:ptCount val="9"/>
                <c:pt idx="0">
                  <c:v>25584910</c:v>
                </c:pt>
                <c:pt idx="1">
                  <c:v>29246500</c:v>
                </c:pt>
                <c:pt idx="2">
                  <c:v>5873147</c:v>
                </c:pt>
                <c:pt idx="3">
                  <c:v>17170764</c:v>
                </c:pt>
                <c:pt idx="4">
                  <c:v>1989513</c:v>
                </c:pt>
                <c:pt idx="5">
                  <c:v>66483</c:v>
                </c:pt>
                <c:pt idx="6">
                  <c:v>838268</c:v>
                </c:pt>
                <c:pt idx="7">
                  <c:v>18688932</c:v>
                </c:pt>
                <c:pt idx="8">
                  <c:v>1775647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FD3-47AE-A2D4-D22774902DF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728384312537857"/>
          <c:y val="2.3926587796464633E-2"/>
          <c:w val="0.3367409903089037"/>
          <c:h val="0.6899098583167205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1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i="1"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269896983973542"/>
          <c:y val="2.978542545869961E-2"/>
          <c:w val="0.58955048974062885"/>
          <c:h val="0.90300693335721749"/>
        </c:manualLayout>
      </c:layout>
      <c:bar3DChart>
        <c:barDir val="col"/>
        <c:grouping val="clustered"/>
        <c:varyColors val="0"/>
        <c:ser>
          <c:idx val="0"/>
          <c:order val="0"/>
          <c:tx>
            <c:v>State Appropriation</c:v>
          </c:tx>
          <c:invertIfNegative val="0"/>
          <c:cat>
            <c:strRef>
              <c:f>Sheet1!$E$4:$E$8</c:f>
              <c:strCache>
                <c:ptCount val="5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FY18*</c:v>
                </c:pt>
              </c:strCache>
            </c:strRef>
          </c:cat>
          <c:val>
            <c:numRef>
              <c:f>Sheet1!$F$4:$F$8</c:f>
              <c:numCache>
                <c:formatCode>"$"#,##0.00_);[Red]\("$"#,##0.00\)</c:formatCode>
                <c:ptCount val="5"/>
                <c:pt idx="0">
                  <c:v>23251922</c:v>
                </c:pt>
                <c:pt idx="1">
                  <c:v>24067121</c:v>
                </c:pt>
                <c:pt idx="2">
                  <c:v>25198595</c:v>
                </c:pt>
                <c:pt idx="3">
                  <c:v>24688217</c:v>
                </c:pt>
                <c:pt idx="4">
                  <c:v>25584910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A6-4D3F-913C-8424083B21EC}"/>
            </c:ext>
          </c:extLst>
        </c:ser>
        <c:ser>
          <c:idx val="1"/>
          <c:order val="1"/>
          <c:tx>
            <c:v>Tuition</c:v>
          </c:tx>
          <c:spPr>
            <a:solidFill>
              <a:srgbClr val="FF9900"/>
            </a:solidFill>
          </c:spPr>
          <c:invertIfNegative val="0"/>
          <c:cat>
            <c:strRef>
              <c:f>Sheet1!$E$4:$E$8</c:f>
              <c:strCache>
                <c:ptCount val="5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FY18*</c:v>
                </c:pt>
              </c:strCache>
            </c:strRef>
          </c:cat>
          <c:val>
            <c:numRef>
              <c:f>Sheet1!$G$4:$G$8</c:f>
              <c:numCache>
                <c:formatCode>"$"#,##0.00_);[Red]\("$"#,##0.00\)</c:formatCode>
                <c:ptCount val="5"/>
                <c:pt idx="0">
                  <c:v>27338759</c:v>
                </c:pt>
                <c:pt idx="1">
                  <c:v>27333575</c:v>
                </c:pt>
                <c:pt idx="2">
                  <c:v>27831086</c:v>
                </c:pt>
                <c:pt idx="3">
                  <c:v>28129766.329999998</c:v>
                </c:pt>
                <c:pt idx="4">
                  <c:v>29246500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A6-4D3F-913C-8424083B21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8121984"/>
        <c:axId val="316655528"/>
        <c:axId val="0"/>
      </c:bar3DChart>
      <c:catAx>
        <c:axId val="318121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16655528"/>
        <c:crosses val="autoZero"/>
        <c:auto val="1"/>
        <c:lblAlgn val="ctr"/>
        <c:lblOffset val="100"/>
        <c:noMultiLvlLbl val="0"/>
      </c:catAx>
      <c:valAx>
        <c:axId val="316655528"/>
        <c:scaling>
          <c:orientation val="minMax"/>
          <c:min val="5000000"/>
        </c:scaling>
        <c:delete val="0"/>
        <c:axPos val="l"/>
        <c:majorGridlines/>
        <c:numFmt formatCode="&quot;$&quot;#,##0.00_);[Red]\(&quot;$&quot;#,##0.00\)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318121984"/>
        <c:crosses val="autoZero"/>
        <c:crossBetween val="between"/>
        <c:majorUnit val="5000000"/>
      </c:valAx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Sheet1!$K$6</c:f>
              <c:strCache>
                <c:ptCount val="1"/>
                <c:pt idx="0">
                  <c:v>MOWR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Sheet1!$J$7:$J$13</c:f>
              <c:strCache>
                <c:ptCount val="7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  <c:pt idx="4">
                  <c:v>Fall 2015</c:v>
                </c:pt>
                <c:pt idx="5">
                  <c:v>Fall 2016</c:v>
                </c:pt>
                <c:pt idx="6">
                  <c:v>Fall 2017</c:v>
                </c:pt>
              </c:strCache>
            </c:strRef>
          </c:cat>
          <c:val>
            <c:numRef>
              <c:f>Sheet1!$K$7:$K$13</c:f>
              <c:numCache>
                <c:formatCode>General</c:formatCode>
                <c:ptCount val="7"/>
                <c:pt idx="0">
                  <c:v>225</c:v>
                </c:pt>
                <c:pt idx="1">
                  <c:v>271</c:v>
                </c:pt>
                <c:pt idx="2">
                  <c:v>430</c:v>
                </c:pt>
                <c:pt idx="3">
                  <c:v>545</c:v>
                </c:pt>
                <c:pt idx="4">
                  <c:v>644</c:v>
                </c:pt>
                <c:pt idx="5">
                  <c:v>777</c:v>
                </c:pt>
                <c:pt idx="6">
                  <c:v>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0C-4222-B6D2-E285E0B67175}"/>
            </c:ext>
          </c:extLst>
        </c:ser>
        <c:ser>
          <c:idx val="1"/>
          <c:order val="1"/>
          <c:tx>
            <c:strRef>
              <c:f>Sheet1!$L$6</c:f>
              <c:strCache>
                <c:ptCount val="1"/>
                <c:pt idx="0">
                  <c:v>Undergraduate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Sheet1!$J$7:$J$13</c:f>
              <c:strCache>
                <c:ptCount val="7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  <c:pt idx="4">
                  <c:v>Fall 2015</c:v>
                </c:pt>
                <c:pt idx="5">
                  <c:v>Fall 2016</c:v>
                </c:pt>
                <c:pt idx="6">
                  <c:v>Fall 2017</c:v>
                </c:pt>
              </c:strCache>
            </c:strRef>
          </c:cat>
          <c:val>
            <c:numRef>
              <c:f>Sheet1!$L$7:$L$13</c:f>
              <c:numCache>
                <c:formatCode>General</c:formatCode>
                <c:ptCount val="7"/>
                <c:pt idx="0">
                  <c:v>6336</c:v>
                </c:pt>
                <c:pt idx="1">
                  <c:v>6537</c:v>
                </c:pt>
                <c:pt idx="2">
                  <c:v>6463</c:v>
                </c:pt>
                <c:pt idx="3">
                  <c:v>6087</c:v>
                </c:pt>
                <c:pt idx="4">
                  <c:v>5943</c:v>
                </c:pt>
                <c:pt idx="5">
                  <c:v>5778</c:v>
                </c:pt>
                <c:pt idx="6">
                  <c:v>5768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0C-4222-B6D2-E285E0B67175}"/>
            </c:ext>
          </c:extLst>
        </c:ser>
        <c:ser>
          <c:idx val="2"/>
          <c:order val="2"/>
          <c:tx>
            <c:strRef>
              <c:f>Sheet1!$M$6</c:f>
              <c:strCache>
                <c:ptCount val="1"/>
                <c:pt idx="0">
                  <c:v>Graduate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Sheet1!$J$7:$J$13</c:f>
              <c:strCache>
                <c:ptCount val="7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  <c:pt idx="4">
                  <c:v>Fall 2015</c:v>
                </c:pt>
                <c:pt idx="5">
                  <c:v>Fall 2016</c:v>
                </c:pt>
                <c:pt idx="6">
                  <c:v>Fall 2017</c:v>
                </c:pt>
              </c:strCache>
            </c:strRef>
          </c:cat>
          <c:val>
            <c:numRef>
              <c:f>Sheet1!$M$7:$M$13</c:f>
              <c:numCache>
                <c:formatCode>General</c:formatCode>
                <c:ptCount val="7"/>
                <c:pt idx="0">
                  <c:v>299</c:v>
                </c:pt>
                <c:pt idx="1">
                  <c:v>332</c:v>
                </c:pt>
                <c:pt idx="2">
                  <c:v>368</c:v>
                </c:pt>
                <c:pt idx="3">
                  <c:v>390</c:v>
                </c:pt>
                <c:pt idx="4">
                  <c:v>425</c:v>
                </c:pt>
                <c:pt idx="5">
                  <c:v>441</c:v>
                </c:pt>
                <c:pt idx="6">
                  <c:v>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0C-4222-B6D2-E285E0B67175}"/>
            </c:ext>
          </c:extLst>
        </c:ser>
        <c:ser>
          <c:idx val="3"/>
          <c:order val="3"/>
          <c:tx>
            <c:strRef>
              <c:f>Sheet1!$N$6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Sheet1!$J$7:$J$13</c:f>
              <c:strCache>
                <c:ptCount val="7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  <c:pt idx="4">
                  <c:v>Fall 2015</c:v>
                </c:pt>
                <c:pt idx="5">
                  <c:v>Fall 2016</c:v>
                </c:pt>
                <c:pt idx="6">
                  <c:v>Fall 2017</c:v>
                </c:pt>
              </c:strCache>
            </c:strRef>
          </c:cat>
          <c:val>
            <c:numRef>
              <c:f>Sheet1!$N$7:$N$13</c:f>
              <c:numCache>
                <c:formatCode>General</c:formatCode>
                <c:ptCount val="7"/>
                <c:pt idx="0">
                  <c:v>6860</c:v>
                </c:pt>
                <c:pt idx="1">
                  <c:v>7140</c:v>
                </c:pt>
                <c:pt idx="2">
                  <c:v>7261</c:v>
                </c:pt>
                <c:pt idx="3">
                  <c:v>7022</c:v>
                </c:pt>
                <c:pt idx="4">
                  <c:v>7012</c:v>
                </c:pt>
                <c:pt idx="5">
                  <c:v>6996</c:v>
                </c:pt>
                <c:pt idx="6">
                  <c:v>7003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0C-4222-B6D2-E285E0B671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427885272"/>
        <c:axId val="504580664"/>
      </c:barChart>
      <c:catAx>
        <c:axId val="427885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580664"/>
        <c:crosses val="autoZero"/>
        <c:auto val="1"/>
        <c:lblAlgn val="ctr"/>
        <c:lblOffset val="100"/>
        <c:noMultiLvlLbl val="0"/>
      </c:catAx>
      <c:valAx>
        <c:axId val="504580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7885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b="1" dirty="0"/>
              <a:t>Special Institutional Fee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205805173783214"/>
          <c:y val="0.19216808006196132"/>
          <c:w val="0.87338372609298498"/>
          <c:h val="0.666753253120200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SIF!$C$3</c:f>
              <c:strCache>
                <c:ptCount val="1"/>
                <c:pt idx="0">
                  <c:v>Full Payment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5E-4C9C-98BC-C01473A9950C}"/>
              </c:ext>
            </c:extLst>
          </c:dPt>
          <c:dLbls>
            <c:dLbl>
              <c:idx val="0"/>
              <c:layout>
                <c:manualLayout>
                  <c:x val="-5.3583385381411825E-3"/>
                  <c:y val="0.39544371039428133"/>
                </c:manualLayout>
              </c:layout>
              <c:tx>
                <c:rich>
                  <a:bodyPr rot="5400000" spcFirstLastPara="1" vertOverflow="ellipsis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defRPr>
                    </a:pPr>
                    <a:fld id="{6793D89B-BB99-46A9-8259-EB7BC86E23D6}" type="VALUE">
                      <a:rPr lang="en-US" sz="2400" b="1" i="0" baseline="0">
                        <a:latin typeface="Calibri" panose="020F0502020204030204" pitchFamily="34" charset="0"/>
                      </a:rPr>
                      <a:pPr>
                        <a:defRPr sz="2400" b="1">
                          <a:latin typeface="Calibri" panose="020F050202020403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88462568911257"/>
                      <c:h val="0.1553771525315772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45E-4C9C-98BC-C01473A9950C}"/>
                </c:ext>
              </c:extLst>
            </c:dLbl>
            <c:dLbl>
              <c:idx val="1"/>
              <c:layout>
                <c:manualLayout>
                  <c:x val="0"/>
                  <c:y val="0.36206310121776741"/>
                </c:manualLayout>
              </c:layout>
              <c:tx>
                <c:rich>
                  <a:bodyPr/>
                  <a:lstStyle/>
                  <a:p>
                    <a:fld id="{F07341BC-8AE6-4706-9169-00C1C9BFE32B}" type="VALUE">
                      <a:rPr lang="en-US" sz="2400" b="1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74017430492433"/>
                      <c:h val="0.125195885236821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45E-4C9C-98BC-C01473A9950C}"/>
                </c:ext>
              </c:extLst>
            </c:dLbl>
            <c:dLbl>
              <c:idx val="2"/>
              <c:layout>
                <c:manualLayout>
                  <c:x val="6.5490047808438028E-17"/>
                  <c:y val="0.3775927343874402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5E-4C9C-98BC-C01473A9950C}"/>
                </c:ext>
              </c:extLst>
            </c:dLbl>
            <c:dLbl>
              <c:idx val="3"/>
              <c:layout>
                <c:manualLayout>
                  <c:x val="-3.572225692094247E-3"/>
                  <c:y val="0.3856477438954198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5E-4C9C-98BC-C01473A995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SIF!$B$4:$B$7</c:f>
              <c:strCache>
                <c:ptCount val="4"/>
                <c:pt idx="0">
                  <c:v>$250</c:v>
                </c:pt>
                <c:pt idx="1">
                  <c:v>$250</c:v>
                </c:pt>
                <c:pt idx="2">
                  <c:v>$250</c:v>
                </c:pt>
                <c:pt idx="3">
                  <c:v>$250</c:v>
                </c:pt>
              </c:strCache>
            </c:strRef>
          </c:cat>
          <c:val>
            <c:numRef>
              <c:f>SIF!$C$4:$C$7</c:f>
              <c:numCache>
                <c:formatCode>_("$"* #,##0_);_("$"* \(#,##0\);_("$"* "-"??_);_(@_)</c:formatCode>
                <c:ptCount val="4"/>
                <c:pt idx="0">
                  <c:v>4152000</c:v>
                </c:pt>
                <c:pt idx="1">
                  <c:v>4164500</c:v>
                </c:pt>
                <c:pt idx="2">
                  <c:v>4292500</c:v>
                </c:pt>
                <c:pt idx="3">
                  <c:v>4243500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5E-4C9C-98BC-C01473A9950C}"/>
            </c:ext>
          </c:extLst>
        </c:ser>
        <c:ser>
          <c:idx val="1"/>
          <c:order val="1"/>
          <c:tx>
            <c:strRef>
              <c:f>SIF!$D$3</c:f>
              <c:strCache>
                <c:ptCount val="1"/>
                <c:pt idx="0">
                  <c:v>Actual Collected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33875822296843894"/>
                </c:manualLayout>
              </c:layout>
              <c:tx>
                <c:rich>
                  <a:bodyPr rot="5400000" spcFirstLastPara="1" vertOverflow="ellipsis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defRPr>
                    </a:pPr>
                    <a:fld id="{4E03786A-871E-445D-8529-1CDE2611AF4C}" type="VALUE">
                      <a:rPr lang="en-US" sz="2400" b="1" i="0" baseline="0">
                        <a:latin typeface="Calibri" panose="020F0502020204030204" pitchFamily="34" charset="0"/>
                      </a:rPr>
                      <a:pPr>
                        <a:defRPr sz="2400" b="1">
                          <a:latin typeface="Calibri" panose="020F050202020403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66515869050082"/>
                      <c:h val="0.1324545187269695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45E-4C9C-98BC-C01473A9950C}"/>
                </c:ext>
              </c:extLst>
            </c:dLbl>
            <c:dLbl>
              <c:idx val="1"/>
              <c:layout>
                <c:manualLayout>
                  <c:x val="-3.572225692094116E-3"/>
                  <c:y val="0.3810953048108651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45E-4C9C-98BC-C01473A9950C}"/>
                </c:ext>
              </c:extLst>
            </c:dLbl>
            <c:dLbl>
              <c:idx val="3"/>
              <c:layout>
                <c:manualLayout>
                  <c:x val="-2.1433354152564695E-2"/>
                  <c:y val="0.3976439222531644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45E-4C9C-98BC-C01473A995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SIF!$B$4:$B$7</c:f>
              <c:strCache>
                <c:ptCount val="4"/>
                <c:pt idx="0">
                  <c:v>$250</c:v>
                </c:pt>
                <c:pt idx="1">
                  <c:v>$250</c:v>
                </c:pt>
                <c:pt idx="2">
                  <c:v>$250</c:v>
                </c:pt>
                <c:pt idx="3">
                  <c:v>$250</c:v>
                </c:pt>
              </c:strCache>
            </c:strRef>
          </c:cat>
          <c:val>
            <c:numRef>
              <c:f>SIF!$D$4:$D$7</c:f>
              <c:numCache>
                <c:formatCode>_("$"* #,##0_);_("$"* \(#,##0\);_("$"* "-"??_);_(@_)</c:formatCode>
                <c:ptCount val="4"/>
                <c:pt idx="0">
                  <c:v>3610414</c:v>
                </c:pt>
                <c:pt idx="1">
                  <c:v>3314608</c:v>
                </c:pt>
                <c:pt idx="2">
                  <c:v>3544755</c:v>
                </c:pt>
                <c:pt idx="3">
                  <c:v>3532884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45E-4C9C-98BC-C01473A9950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48078512"/>
        <c:axId val="348081792"/>
      </c:barChart>
      <c:catAx>
        <c:axId val="34807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8081792"/>
        <c:crosses val="autoZero"/>
        <c:auto val="1"/>
        <c:lblAlgn val="ctr"/>
        <c:lblOffset val="100"/>
        <c:noMultiLvlLbl val="0"/>
      </c:catAx>
      <c:valAx>
        <c:axId val="348081792"/>
        <c:scaling>
          <c:orientation val="minMax"/>
          <c:max val="4500000"/>
        </c:scaling>
        <c:delete val="0"/>
        <c:axPos val="l"/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_(&quot;$&quot;* #,##0_);_(&quot;$&quot;* \(#,##0\);_(&quot;$&quot;* &quot;-&quot;??_);_(@_)" sourceLinked="1"/>
        <c:majorTickMark val="out"/>
        <c:minorTickMark val="none"/>
        <c:tickLblPos val="nextTo"/>
        <c:spPr>
          <a:noFill/>
          <a:ln>
            <a:solidFill>
              <a:schemeClr val="lt1">
                <a:shade val="50000"/>
                <a:alpha val="99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807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500068960059108"/>
          <c:y val="0.9282011445753714"/>
          <c:w val="0.55892899610753977"/>
          <c:h val="7.09967916334592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0.21959</cdr:y>
    </cdr:from>
    <cdr:to>
      <cdr:x>0.51667</cdr:x>
      <cdr:y>0.27896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74FC9AF4-8C33-4171-A3F9-27269C9BC382}"/>
            </a:ext>
          </a:extLst>
        </cdr:cNvPr>
        <cdr:cNvSpPr/>
      </cdr:nvSpPr>
      <cdr:spPr>
        <a:xfrm xmlns:a="http://schemas.openxmlformats.org/drawingml/2006/main">
          <a:off x="4572000" y="701033"/>
          <a:ext cx="152400" cy="189544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0.53333</cdr:x>
      <cdr:y>0.21959</cdr:y>
    </cdr:from>
    <cdr:to>
      <cdr:x>0.63333</cdr:x>
      <cdr:y>0.27896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C4FF4A7-A686-45AF-8183-FB05ACEFD9E5}"/>
            </a:ext>
          </a:extLst>
        </cdr:cNvPr>
        <cdr:cNvSpPr txBox="1"/>
      </cdr:nvSpPr>
      <cdr:spPr>
        <a:xfrm xmlns:a="http://schemas.openxmlformats.org/drawingml/2006/main">
          <a:off x="4876800" y="701034"/>
          <a:ext cx="914400" cy="1895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0.525</cdr:x>
      <cdr:y>0.21267</cdr:y>
    </cdr:from>
    <cdr:to>
      <cdr:x>0.625</cdr:x>
      <cdr:y>0.27205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777F911-6888-42E4-A153-E02FDB45E2BF}"/>
            </a:ext>
          </a:extLst>
        </cdr:cNvPr>
        <cdr:cNvSpPr txBox="1"/>
      </cdr:nvSpPr>
      <cdr:spPr>
        <a:xfrm xmlns:a="http://schemas.openxmlformats.org/drawingml/2006/main">
          <a:off x="4800600" y="678955"/>
          <a:ext cx="914400" cy="1895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/>
            <a:t>54.4% State*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</cdr:x>
      <cdr:y>0.34139</cdr:y>
    </cdr:from>
    <cdr:to>
      <cdr:x>0.51667</cdr:x>
      <cdr:y>0.40076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06D929D5-1438-4366-BAE6-5621EE1F2383}"/>
            </a:ext>
          </a:extLst>
        </cdr:cNvPr>
        <cdr:cNvSpPr/>
      </cdr:nvSpPr>
      <cdr:spPr>
        <a:xfrm xmlns:a="http://schemas.openxmlformats.org/drawingml/2006/main">
          <a:off x="4572000" y="1089883"/>
          <a:ext cx="152400" cy="189544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0.525</cdr:x>
      <cdr:y>0.33488</cdr:y>
    </cdr:from>
    <cdr:to>
      <cdr:x>0.61667</cdr:x>
      <cdr:y>0.40733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7DF6895D-63C2-49AD-9304-F9B5FD00162E}"/>
            </a:ext>
          </a:extLst>
        </cdr:cNvPr>
        <cdr:cNvSpPr txBox="1"/>
      </cdr:nvSpPr>
      <cdr:spPr>
        <a:xfrm xmlns:a="http://schemas.openxmlformats.org/drawingml/2006/main">
          <a:off x="4800600" y="1069084"/>
          <a:ext cx="838200" cy="2313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45.6% Other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0.22706</cdr:x>
      <cdr:y>0.20726</cdr:y>
    </cdr:from>
    <cdr:to>
      <cdr:x>0.33691</cdr:x>
      <cdr:y>0.25119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977358B-655E-4C90-95FD-EEC3273D4E85}"/>
            </a:ext>
          </a:extLst>
        </cdr:cNvPr>
        <cdr:cNvSpPr txBox="1"/>
      </cdr:nvSpPr>
      <cdr:spPr>
        <a:xfrm xmlns:a="http://schemas.openxmlformats.org/drawingml/2006/main">
          <a:off x="1614489" y="1033463"/>
          <a:ext cx="7810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0" dirty="0"/>
            <a:t>$</a:t>
          </a:r>
          <a:r>
            <a:rPr lang="en-US" sz="1100" dirty="0">
              <a:effectLst/>
              <a:latin typeface="+mn-lt"/>
              <a:ea typeface="+mn-ea"/>
              <a:cs typeface="+mn-cs"/>
            </a:rPr>
            <a:t>541,586</a:t>
          </a:r>
          <a:endParaRPr lang="en-US" sz="1100" b="0" dirty="0"/>
        </a:p>
      </cdr:txBody>
    </cdr:sp>
  </cdr:relSizeAnchor>
  <cdr:relSizeAnchor xmlns:cdr="http://schemas.openxmlformats.org/drawingml/2006/chartDrawing">
    <cdr:from>
      <cdr:x>0.17961</cdr:x>
      <cdr:y>0.11601</cdr:y>
    </cdr:from>
    <cdr:to>
      <cdr:x>0.31491</cdr:x>
      <cdr:y>0.15612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D1D3FC9-93DE-42F3-BE71-21B2F2CC4495}"/>
            </a:ext>
          </a:extLst>
        </cdr:cNvPr>
        <cdr:cNvSpPr txBox="1"/>
      </cdr:nvSpPr>
      <cdr:spPr>
        <a:xfrm xmlns:a="http://schemas.openxmlformats.org/drawingml/2006/main">
          <a:off x="1387476" y="565771"/>
          <a:ext cx="1045162" cy="1956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FY 2015</a:t>
          </a:r>
        </a:p>
      </cdr:txBody>
    </cdr:sp>
  </cdr:relSizeAnchor>
  <cdr:relSizeAnchor xmlns:cdr="http://schemas.openxmlformats.org/drawingml/2006/chartDrawing">
    <cdr:from>
      <cdr:x>0.44943</cdr:x>
      <cdr:y>0.2149</cdr:y>
    </cdr:from>
    <cdr:to>
      <cdr:x>0.57535</cdr:x>
      <cdr:y>0.25119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624BB101-3EC0-434C-B013-D3A3F33A83FE}"/>
            </a:ext>
          </a:extLst>
        </cdr:cNvPr>
        <cdr:cNvSpPr txBox="1"/>
      </cdr:nvSpPr>
      <cdr:spPr>
        <a:xfrm xmlns:a="http://schemas.openxmlformats.org/drawingml/2006/main">
          <a:off x="3195639" y="1071563"/>
          <a:ext cx="895350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$</a:t>
          </a:r>
          <a:r>
            <a:rPr lang="en-US" sz="1100" dirty="0">
              <a:effectLst/>
              <a:latin typeface="+mn-lt"/>
              <a:ea typeface="+mn-ea"/>
              <a:cs typeface="+mn-cs"/>
            </a:rPr>
            <a:t>849,892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0.59411</cdr:x>
      <cdr:y>0.11175</cdr:y>
    </cdr:from>
    <cdr:to>
      <cdr:x>0.72271</cdr:x>
      <cdr:y>0.15186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5FB3029D-208A-4A2A-BFB3-FC27A60C1E2E}"/>
            </a:ext>
          </a:extLst>
        </cdr:cNvPr>
        <cdr:cNvSpPr txBox="1"/>
      </cdr:nvSpPr>
      <cdr:spPr>
        <a:xfrm xmlns:a="http://schemas.openxmlformats.org/drawingml/2006/main">
          <a:off x="4224339" y="557213"/>
          <a:ext cx="91440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FY 2017</a:t>
          </a:r>
        </a:p>
      </cdr:txBody>
    </cdr:sp>
  </cdr:relSizeAnchor>
  <cdr:relSizeAnchor xmlns:cdr="http://schemas.openxmlformats.org/drawingml/2006/chartDrawing">
    <cdr:from>
      <cdr:x>0.66778</cdr:x>
      <cdr:y>0.22254</cdr:y>
    </cdr:from>
    <cdr:to>
      <cdr:x>0.77897</cdr:x>
      <cdr:y>0.26648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AE48BB5F-6890-4A74-96A2-51011085F481}"/>
            </a:ext>
          </a:extLst>
        </cdr:cNvPr>
        <cdr:cNvSpPr txBox="1"/>
      </cdr:nvSpPr>
      <cdr:spPr>
        <a:xfrm xmlns:a="http://schemas.openxmlformats.org/drawingml/2006/main">
          <a:off x="4748214" y="1109663"/>
          <a:ext cx="79057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$747,745</a:t>
          </a:r>
        </a:p>
      </cdr:txBody>
    </cdr:sp>
  </cdr:relSizeAnchor>
  <cdr:relSizeAnchor xmlns:cdr="http://schemas.openxmlformats.org/drawingml/2006/chartDrawing">
    <cdr:from>
      <cdr:x>0.79236</cdr:x>
      <cdr:y>0.11748</cdr:y>
    </cdr:from>
    <cdr:to>
      <cdr:x>0.98392</cdr:x>
      <cdr:y>0.16905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3CA47926-3948-4770-8724-C31D09EEB991}"/>
            </a:ext>
          </a:extLst>
        </cdr:cNvPr>
        <cdr:cNvSpPr txBox="1"/>
      </cdr:nvSpPr>
      <cdr:spPr>
        <a:xfrm xmlns:a="http://schemas.openxmlformats.org/drawingml/2006/main">
          <a:off x="5634038" y="585788"/>
          <a:ext cx="13620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FY 2018 (Estimated)</a:t>
          </a:r>
        </a:p>
      </cdr:txBody>
    </cdr:sp>
  </cdr:relSizeAnchor>
  <cdr:relSizeAnchor xmlns:cdr="http://schemas.openxmlformats.org/drawingml/2006/chartDrawing">
    <cdr:from>
      <cdr:x>0.88346</cdr:x>
      <cdr:y>0.22254</cdr:y>
    </cdr:from>
    <cdr:to>
      <cdr:x>0.99196</cdr:x>
      <cdr:y>0.26839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AF2F8B4A-8A92-4703-B336-94915C6DB7A3}"/>
            </a:ext>
          </a:extLst>
        </cdr:cNvPr>
        <cdr:cNvSpPr txBox="1"/>
      </cdr:nvSpPr>
      <cdr:spPr>
        <a:xfrm xmlns:a="http://schemas.openxmlformats.org/drawingml/2006/main">
          <a:off x="6281739" y="1109663"/>
          <a:ext cx="771525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$710,616</a:t>
          </a:r>
        </a:p>
      </cdr:txBody>
    </cdr:sp>
  </cdr:relSizeAnchor>
  <cdr:relSizeAnchor xmlns:cdr="http://schemas.openxmlformats.org/drawingml/2006/chartDrawing">
    <cdr:from>
      <cdr:x>0.06743</cdr:x>
      <cdr:y>0.86318</cdr:y>
    </cdr:from>
    <cdr:to>
      <cdr:x>0.16522</cdr:x>
      <cdr:y>0.91475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3123E0FF-C76D-4B3C-B777-92CA34B181A0}"/>
            </a:ext>
          </a:extLst>
        </cdr:cNvPr>
        <cdr:cNvSpPr txBox="1"/>
      </cdr:nvSpPr>
      <cdr:spPr>
        <a:xfrm xmlns:a="http://schemas.openxmlformats.org/drawingml/2006/main">
          <a:off x="523149" y="4542532"/>
          <a:ext cx="758666" cy="271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SIF Rate</a:t>
          </a:r>
        </a:p>
      </cdr:txBody>
    </cdr:sp>
  </cdr:relSizeAnchor>
  <cdr:relSizeAnchor xmlns:cdr="http://schemas.openxmlformats.org/drawingml/2006/chartDrawing">
    <cdr:from>
      <cdr:x>0.39457</cdr:x>
      <cdr:y>0.1192</cdr:y>
    </cdr:from>
    <cdr:to>
      <cdr:x>0.52317</cdr:x>
      <cdr:y>0.15931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129828EA-A038-476D-B579-29193FAD300C}"/>
            </a:ext>
          </a:extLst>
        </cdr:cNvPr>
        <cdr:cNvSpPr txBox="1"/>
      </cdr:nvSpPr>
      <cdr:spPr>
        <a:xfrm xmlns:a="http://schemas.openxmlformats.org/drawingml/2006/main">
          <a:off x="3048000" y="581302"/>
          <a:ext cx="993406" cy="1956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FY 2016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/>
          <a:lstStyle>
            <a:lvl1pPr algn="r">
              <a:defRPr sz="1200"/>
            </a:lvl1pPr>
          </a:lstStyle>
          <a:p>
            <a:fld id="{2185F718-3DCC-47B4-99A7-93BD976E39B1}" type="datetimeFigureOut">
              <a:rPr lang="en-US" smtClean="0"/>
              <a:t>5/7/18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 anchor="b"/>
          <a:lstStyle>
            <a:lvl1pPr algn="r">
              <a:defRPr sz="1200"/>
            </a:lvl1pPr>
          </a:lstStyle>
          <a:p>
            <a:fld id="{15530057-4404-444C-861E-1083F29DC9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5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6" tIns="46243" rIns="92486" bIns="4624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6" tIns="46243" rIns="92486" bIns="46243" rtlCol="0"/>
          <a:lstStyle>
            <a:lvl1pPr algn="r">
              <a:defRPr sz="1200"/>
            </a:lvl1pPr>
          </a:lstStyle>
          <a:p>
            <a:fld id="{11D67BCA-F657-4A4D-B9A0-5024AEBA8A0B}" type="datetimeFigureOut">
              <a:rPr lang="en-US" smtClean="0"/>
              <a:t>5/7/18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6" tIns="46243" rIns="92486" bIns="4624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6" tIns="46243" rIns="92486" bIns="4624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6" tIns="46243" rIns="92486" bIns="4624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6" tIns="46243" rIns="92486" bIns="46243" rtlCol="0" anchor="b"/>
          <a:lstStyle>
            <a:lvl1pPr algn="r">
              <a:defRPr sz="1200"/>
            </a:lvl1pPr>
          </a:lstStyle>
          <a:p>
            <a:fld id="{8E6A6AAE-783E-4852-A528-C1EB8B8AB6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12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Budget- NEEDS</a:t>
            </a:r>
            <a:r>
              <a:rPr lang="en-US" baseline="0" dirty="0"/>
              <a:t>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5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6438"/>
            <a:ext cx="4699000" cy="35242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95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9DC5DA-6EA3-4AC9-AC36-E0E3DB8FFC3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274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19138"/>
            <a:ext cx="4781550" cy="3586162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927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6438"/>
            <a:ext cx="4699000" cy="35242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6913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6545">
              <a:defRPr/>
            </a:pPr>
            <a:fld id="{919DC5DA-6EA3-4AC9-AC36-E0E3DB8FFC37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06545">
                <a:defRPr/>
              </a:pPr>
              <a:t>17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962454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6438"/>
            <a:ext cx="4699000" cy="35242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2881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83729-4301-4912-9FB3-D1EB8374048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475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6438"/>
            <a:ext cx="4699000" cy="35242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done</a:t>
            </a:r>
          </a:p>
        </p:txBody>
      </p:sp>
    </p:spTree>
    <p:extLst>
      <p:ext uri="{BB962C8B-B14F-4D97-AF65-F5344CB8AC3E}">
        <p14:creationId xmlns:p14="http://schemas.microsoft.com/office/powerpoint/2010/main" val="2197530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6438"/>
            <a:ext cx="4699000" cy="35242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done</a:t>
            </a:r>
          </a:p>
        </p:txBody>
      </p:sp>
    </p:spTree>
    <p:extLst>
      <p:ext uri="{BB962C8B-B14F-4D97-AF65-F5344CB8AC3E}">
        <p14:creationId xmlns:p14="http://schemas.microsoft.com/office/powerpoint/2010/main" val="3086455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6438"/>
            <a:ext cx="4699000" cy="35242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70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6438"/>
            <a:ext cx="4699000" cy="35242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 UPDATE</a:t>
            </a:r>
          </a:p>
        </p:txBody>
      </p:sp>
    </p:spTree>
    <p:extLst>
      <p:ext uri="{BB962C8B-B14F-4D97-AF65-F5344CB8AC3E}">
        <p14:creationId xmlns:p14="http://schemas.microsoft.com/office/powerpoint/2010/main" val="2139975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6438"/>
            <a:ext cx="4699000" cy="35242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</a:t>
            </a:r>
            <a:r>
              <a:rPr lang="en-US" baseline="0" dirty="0"/>
              <a:t>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69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6438"/>
            <a:ext cx="4699000" cy="35242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</a:t>
            </a:r>
            <a:r>
              <a:rPr lang="en-US" baseline="0" dirty="0"/>
              <a:t>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877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6438"/>
            <a:ext cx="4699000" cy="35242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 UPDATE</a:t>
            </a:r>
          </a:p>
        </p:txBody>
      </p:sp>
    </p:spTree>
    <p:extLst>
      <p:ext uri="{BB962C8B-B14F-4D97-AF65-F5344CB8AC3E}">
        <p14:creationId xmlns:p14="http://schemas.microsoft.com/office/powerpoint/2010/main" val="4116237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6438"/>
            <a:ext cx="4699000" cy="35242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 UPDATE</a:t>
            </a:r>
          </a:p>
        </p:txBody>
      </p:sp>
    </p:spTree>
    <p:extLst>
      <p:ext uri="{BB962C8B-B14F-4D97-AF65-F5344CB8AC3E}">
        <p14:creationId xmlns:p14="http://schemas.microsoft.com/office/powerpoint/2010/main" val="25952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3931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2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8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27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8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3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8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5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76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69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03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4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5.x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905000"/>
            <a:ext cx="6934200" cy="917575"/>
          </a:xfrm>
          <a:solidFill>
            <a:schemeClr val="tx2"/>
          </a:solidFill>
        </p:spPr>
        <p:txBody>
          <a:bodyPr/>
          <a:lstStyle/>
          <a:p>
            <a:r>
              <a:rPr lang="en-US" sz="4000" b="1" i="1" dirty="0">
                <a:solidFill>
                  <a:schemeClr val="tx1"/>
                </a:solidFill>
              </a:rPr>
              <a:t>Open Budget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May 3, 2018</a:t>
            </a:r>
          </a:p>
        </p:txBody>
      </p:sp>
    </p:spTree>
    <p:extLst>
      <p:ext uri="{BB962C8B-B14F-4D97-AF65-F5344CB8AC3E}">
        <p14:creationId xmlns:p14="http://schemas.microsoft.com/office/powerpoint/2010/main" val="3852962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9906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685800"/>
          </a:xfrm>
          <a:prstGeom prst="rect">
            <a:avLst/>
          </a:prstGeom>
        </p:spPr>
        <p:txBody>
          <a:bodyPr/>
          <a:lstStyle/>
          <a:p>
            <a:r>
              <a:rPr lang="en-US" sz="2800" dirty="0"/>
              <a:t>   Open Budget Meeting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19200"/>
            <a:ext cx="85344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FY18 Budget Wrapping Up</a:t>
            </a:r>
          </a:p>
          <a:p>
            <a:pPr algn="ctr"/>
            <a:endParaRPr lang="en-US" b="1" dirty="0"/>
          </a:p>
          <a:p>
            <a:r>
              <a:rPr lang="en-US" b="1" dirty="0"/>
              <a:t>Available Funds:</a:t>
            </a:r>
          </a:p>
          <a:p>
            <a:r>
              <a:rPr lang="en-US" dirty="0"/>
              <a:t>Estimated Salary &amp; Benefits Savings Sweep                 $1,500,000</a:t>
            </a:r>
          </a:p>
          <a:p>
            <a:r>
              <a:rPr lang="en-US" dirty="0"/>
              <a:t>Budget Spend Estimate Sweep                                       $   350,000</a:t>
            </a:r>
          </a:p>
          <a:p>
            <a:r>
              <a:rPr lang="en-US" b="1" dirty="0"/>
              <a:t>Total Funds Available                                                       $1,850,000</a:t>
            </a:r>
          </a:p>
          <a:p>
            <a:endParaRPr lang="en-US" b="1" dirty="0"/>
          </a:p>
          <a:p>
            <a:r>
              <a:rPr lang="en-US" b="1" dirty="0"/>
              <a:t>Uses of Funds:</a:t>
            </a:r>
          </a:p>
          <a:p>
            <a:r>
              <a:rPr lang="en-US" dirty="0"/>
              <a:t>Tuition Carry Forward                                                      $    830,000</a:t>
            </a:r>
          </a:p>
          <a:p>
            <a:r>
              <a:rPr lang="en-US" dirty="0"/>
              <a:t>In-Kind SAC &amp; CE (45/200)   (Estimated)                       </a:t>
            </a:r>
            <a:r>
              <a:rPr lang="en-US" u="sng" dirty="0"/>
              <a:t>$    245,000</a:t>
            </a:r>
            <a:endParaRPr lang="en-US" dirty="0"/>
          </a:p>
          <a:p>
            <a:r>
              <a:rPr lang="en-US" b="1" dirty="0"/>
              <a:t>Total Uses of Funds                                                          $1,075,000</a:t>
            </a:r>
          </a:p>
          <a:p>
            <a:endParaRPr lang="en-US" b="1" dirty="0"/>
          </a:p>
          <a:p>
            <a:r>
              <a:rPr lang="en-US" b="1" dirty="0"/>
              <a:t>Possible Funds Available for Various Year-End</a:t>
            </a:r>
          </a:p>
          <a:p>
            <a:r>
              <a:rPr lang="en-US" b="1" dirty="0"/>
              <a:t>Items Such as One-Time Funding Requests &amp;</a:t>
            </a:r>
          </a:p>
          <a:p>
            <a:r>
              <a:rPr lang="en-US" b="1" dirty="0"/>
              <a:t>Unresolved Budget Issues                                              $    775,000</a:t>
            </a:r>
          </a:p>
          <a:p>
            <a:pPr>
              <a:lnSpc>
                <a:spcPct val="150000"/>
              </a:lnSpc>
            </a:pPr>
            <a:r>
              <a:rPr lang="en-US" dirty="0"/>
              <a:t>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727851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685800"/>
          </a:xfrm>
          <a:prstGeom prst="rect">
            <a:avLst/>
          </a:prstGeom>
        </p:spPr>
        <p:txBody>
          <a:bodyPr/>
          <a:lstStyle/>
          <a:p>
            <a:r>
              <a:rPr lang="en-US" sz="2800" dirty="0"/>
              <a:t>   Open Budget Meeting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649057"/>
              </p:ext>
            </p:extLst>
          </p:nvPr>
        </p:nvGraphicFramePr>
        <p:xfrm>
          <a:off x="533400" y="1066800"/>
          <a:ext cx="7620000" cy="441960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995680">
                  <a:extLst>
                    <a:ext uri="{9D8B030D-6E8A-4147-A177-3AD203B41FA5}">
                      <a16:colId xmlns:a16="http://schemas.microsoft.com/office/drawing/2014/main" val="141382225"/>
                    </a:ext>
                  </a:extLst>
                </a:gridCol>
                <a:gridCol w="2987040">
                  <a:extLst>
                    <a:ext uri="{9D8B030D-6E8A-4147-A177-3AD203B41FA5}">
                      <a16:colId xmlns:a16="http://schemas.microsoft.com/office/drawing/2014/main" val="1697225208"/>
                    </a:ext>
                  </a:extLst>
                </a:gridCol>
                <a:gridCol w="995680">
                  <a:extLst>
                    <a:ext uri="{9D8B030D-6E8A-4147-A177-3AD203B41FA5}">
                      <a16:colId xmlns:a16="http://schemas.microsoft.com/office/drawing/2014/main" val="1211391533"/>
                    </a:ext>
                  </a:extLst>
                </a:gridCol>
                <a:gridCol w="995680">
                  <a:extLst>
                    <a:ext uri="{9D8B030D-6E8A-4147-A177-3AD203B41FA5}">
                      <a16:colId xmlns:a16="http://schemas.microsoft.com/office/drawing/2014/main" val="2876316034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854277652"/>
                    </a:ext>
                  </a:extLst>
                </a:gridCol>
              </a:tblGrid>
              <a:tr h="133453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en-US" sz="28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FY18 Year-End Spend Requests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199372"/>
                  </a:ext>
                </a:extLst>
              </a:tr>
              <a:tr h="39084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Provost (11 Requests)                                          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150,237.00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6061167"/>
                  </a:ext>
                </a:extLst>
              </a:tr>
              <a:tr h="3848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ITS(17 Requests)               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$1,176,100.00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970535"/>
                  </a:ext>
                </a:extLst>
              </a:tr>
              <a:tr h="3848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Business &amp; Operations (21 Requests)                           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263,358.00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060022"/>
                  </a:ext>
                </a:extLst>
              </a:tr>
              <a:tr h="3848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University Advancement (1 Requests)                  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340,000.00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794373"/>
                  </a:ext>
                </a:extLst>
              </a:tr>
              <a:tr h="3848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Student Affairs (2 Requests)                                   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8,100.00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244742"/>
                  </a:ext>
                </a:extLst>
              </a:tr>
              <a:tr h="3848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Spivey (3 Requests)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12,640.00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03031"/>
                  </a:ext>
                </a:extLst>
              </a:tr>
              <a:tr h="3848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Campus Wide (5 Requests)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285,902.00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1093296"/>
                  </a:ext>
                </a:extLst>
              </a:tr>
              <a:tr h="38488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TOTALS                                                                    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$2,236,337.00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836917"/>
                  </a:ext>
                </a:extLst>
              </a:tr>
            </a:tbl>
          </a:graphicData>
        </a:graphic>
      </p:graphicFrame>
      <p:sp>
        <p:nvSpPr>
          <p:cNvPr id="8" name="Line 2">
            <a:extLst>
              <a:ext uri="{FF2B5EF4-FFF2-40B4-BE49-F238E27FC236}">
                <a16:creationId xmlns:a16="http://schemas.microsoft.com/office/drawing/2014/main" id="{239ACDFF-6993-45A4-9F59-23391F0AD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914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13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9906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685800"/>
          </a:xfrm>
          <a:prstGeom prst="rect">
            <a:avLst/>
          </a:prstGeom>
        </p:spPr>
        <p:txBody>
          <a:bodyPr/>
          <a:lstStyle/>
          <a:p>
            <a:r>
              <a:rPr lang="en-US" sz="2800" dirty="0"/>
              <a:t>   Open Budget Meeting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641496"/>
              </p:ext>
            </p:extLst>
          </p:nvPr>
        </p:nvGraphicFramePr>
        <p:xfrm>
          <a:off x="152400" y="1385442"/>
          <a:ext cx="8077201" cy="5119312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1943753009"/>
                    </a:ext>
                  </a:extLst>
                </a:gridCol>
                <a:gridCol w="2200275">
                  <a:extLst>
                    <a:ext uri="{9D8B030D-6E8A-4147-A177-3AD203B41FA5}">
                      <a16:colId xmlns:a16="http://schemas.microsoft.com/office/drawing/2014/main" val="3022791117"/>
                    </a:ext>
                  </a:extLst>
                </a:gridCol>
                <a:gridCol w="314326">
                  <a:extLst>
                    <a:ext uri="{9D8B030D-6E8A-4147-A177-3AD203B41FA5}">
                      <a16:colId xmlns:a16="http://schemas.microsoft.com/office/drawing/2014/main" val="1888410898"/>
                    </a:ext>
                  </a:extLst>
                </a:gridCol>
                <a:gridCol w="1114424">
                  <a:extLst>
                    <a:ext uri="{9D8B030D-6E8A-4147-A177-3AD203B41FA5}">
                      <a16:colId xmlns:a16="http://schemas.microsoft.com/office/drawing/2014/main" val="2116456514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1262525500"/>
                    </a:ext>
                  </a:extLst>
                </a:gridCol>
              </a:tblGrid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 dirty="0">
                          <a:effectLst/>
                        </a:rPr>
                        <a:t>Necessary Obligations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3025441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 dirty="0">
                          <a:effectLst/>
                        </a:rPr>
                        <a:t>That Have Occurred or In Progress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3898350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Signage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       5,000.00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0168035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Utilities Caused Budget </a:t>
                      </a:r>
                      <a:r>
                        <a:rPr lang="en-US" sz="1400" u="none" strike="noStrike" dirty="0">
                          <a:effectLst/>
                        </a:rPr>
                        <a:t>Shortfall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   145,000.00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2593165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Interpreters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     50,000.00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561753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Staff-BOR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   205,000.00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6770989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Music Building Water Proofing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     19,100.00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082257"/>
                  </a:ext>
                </a:extLst>
              </a:tr>
              <a:tr h="3068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#OCR Resolution Costs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     25,000.00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75,000.00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274667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Subtotal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   449,000.00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499,100.00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8173390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166107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 dirty="0">
                          <a:effectLst/>
                        </a:rPr>
                        <a:t>Upcoming Obligations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9161542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Academic Core Moves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     25,000.00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1240590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Interpreters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     90,000.00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2435643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OneUSG Cost for Travel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     12,000.00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102176"/>
                  </a:ext>
                </a:extLst>
              </a:tr>
              <a:tr h="26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Subtotal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$                               127,000.00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$  127,000.00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3776062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Grand 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$                               576,000.00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to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$  626,100.00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5772730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3673541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*Potential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6520395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Academic Core FF&amp;E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     70,000.00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to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700,000.00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(some funds may 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2683399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needed FY18 for long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4107608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lead items)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3193930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#Reminder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4374564"/>
                  </a:ext>
                </a:extLst>
              </a:tr>
              <a:tr h="16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$830k to </a:t>
                      </a:r>
                      <a:r>
                        <a:rPr lang="en-US" sz="1400" u="none" strike="noStrike" dirty="0">
                          <a:effectLst/>
                        </a:rPr>
                        <a:t>$850K Carry Forward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1" marR="3361" marT="33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149952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2962951-4FA6-45BD-A513-9311E021BB9A}"/>
              </a:ext>
            </a:extLst>
          </p:cNvPr>
          <p:cNvSpPr txBox="1"/>
          <p:nvPr/>
        </p:nvSpPr>
        <p:spPr>
          <a:xfrm>
            <a:off x="2209800" y="100584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UNRESOLVED BUDGET ISSUES</a:t>
            </a:r>
          </a:p>
        </p:txBody>
      </p:sp>
    </p:spTree>
    <p:extLst>
      <p:ext uri="{BB962C8B-B14F-4D97-AF65-F5344CB8AC3E}">
        <p14:creationId xmlns:p14="http://schemas.microsoft.com/office/powerpoint/2010/main" val="3998155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5870169-AD81-4CCB-A565-E783BD912983}" type="slidenum">
              <a:rPr lang="en-US" smtClean="0"/>
              <a:pPr algn="r">
                <a:defRPr/>
              </a:pPr>
              <a:t>13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33400" y="838200"/>
            <a:ext cx="8077200" cy="838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89A4A7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32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CSU Internal FY19 Budget Meetings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1905000"/>
            <a:ext cx="62484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FY19 Annual Spend Requests</a:t>
            </a:r>
          </a:p>
          <a:p>
            <a:pPr algn="ctr"/>
            <a:endParaRPr lang="en-US" b="1" dirty="0"/>
          </a:p>
          <a:p>
            <a:pPr>
              <a:lnSpc>
                <a:spcPct val="150000"/>
              </a:lnSpc>
            </a:pPr>
            <a:r>
              <a:rPr lang="en-US" dirty="0"/>
              <a:t>Provost (18 Requests)                                                      $693,077</a:t>
            </a:r>
          </a:p>
          <a:p>
            <a:pPr>
              <a:lnSpc>
                <a:spcPct val="150000"/>
              </a:lnSpc>
            </a:pPr>
            <a:r>
              <a:rPr lang="en-US" dirty="0"/>
              <a:t>Business &amp; Operations (7 Requests)                              $341,445</a:t>
            </a:r>
          </a:p>
          <a:p>
            <a:pPr>
              <a:lnSpc>
                <a:spcPct val="150000"/>
              </a:lnSpc>
            </a:pPr>
            <a:r>
              <a:rPr lang="en-US" dirty="0"/>
              <a:t>ITS (7 Requests)                                                                $421,678</a:t>
            </a:r>
          </a:p>
          <a:p>
            <a:pPr>
              <a:lnSpc>
                <a:spcPct val="150000"/>
              </a:lnSpc>
            </a:pPr>
            <a:r>
              <a:rPr lang="en-US" dirty="0"/>
              <a:t>University Advancement (1 Request)                            $45,000</a:t>
            </a:r>
          </a:p>
          <a:p>
            <a:pPr>
              <a:lnSpc>
                <a:spcPct val="150000"/>
              </a:lnSpc>
            </a:pPr>
            <a:r>
              <a:rPr lang="en-US" dirty="0"/>
              <a:t>Student Affairs (3 Requests)                                           $192,533</a:t>
            </a:r>
          </a:p>
          <a:p>
            <a:pPr>
              <a:lnSpc>
                <a:spcPct val="150000"/>
              </a:lnSpc>
            </a:pPr>
            <a:r>
              <a:rPr lang="en-US" b="1" dirty="0"/>
              <a:t>TOTALS                                                                               $1,693,733</a:t>
            </a:r>
          </a:p>
          <a:p>
            <a:pPr>
              <a:lnSpc>
                <a:spcPct val="150000"/>
              </a:lnSpc>
            </a:pPr>
            <a:r>
              <a:rPr lang="en-US" dirty="0"/>
              <a:t>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88779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ChangeArrowheads="1"/>
          </p:cNvSpPr>
          <p:nvPr>
            <p:ph type="ctrTitle"/>
          </p:nvPr>
        </p:nvSpPr>
        <p:spPr>
          <a:xfrm>
            <a:off x="12819" y="381000"/>
            <a:ext cx="5562600" cy="4572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800" dirty="0"/>
              <a:t> Open Budget Meeting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400" dirty="0"/>
            </a:br>
            <a:br>
              <a:rPr lang="en-US" sz="1600" b="1" dirty="0">
                <a:solidFill>
                  <a:sysClr val="windowText" lastClr="000000"/>
                </a:solidFill>
              </a:rPr>
            </a:br>
            <a:br>
              <a:rPr lang="en-US" sz="1600" b="1" dirty="0">
                <a:solidFill>
                  <a:sysClr val="windowText" lastClr="000000"/>
                </a:solidFill>
              </a:rPr>
            </a:br>
            <a:r>
              <a:rPr lang="en-US" sz="1600" b="1" dirty="0">
                <a:solidFill>
                  <a:sysClr val="windowText" lastClr="000000"/>
                </a:solidFill>
              </a:rPr>
              <a:t>                   </a:t>
            </a:r>
            <a:endParaRPr lang="en-US" sz="1600" dirty="0"/>
          </a:p>
        </p:txBody>
      </p:sp>
      <p:sp>
        <p:nvSpPr>
          <p:cNvPr id="6" name="Line 2"/>
          <p:cNvSpPr>
            <a:spLocks noChangeShapeType="1"/>
          </p:cNvSpPr>
          <p:nvPr/>
        </p:nvSpPr>
        <p:spPr bwMode="auto">
          <a:xfrm>
            <a:off x="0" y="914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Allocation of State Appropriations FY2019</a:t>
            </a:r>
          </a:p>
          <a:p>
            <a:pPr algn="ctr"/>
            <a:endParaRPr lang="en-US" dirty="0"/>
          </a:p>
          <a:p>
            <a:r>
              <a:rPr lang="en-US" sz="1400" dirty="0"/>
              <a:t>State Appropriation					                      </a:t>
            </a:r>
            <a:r>
              <a:rPr lang="en-US" sz="1400" b="1" dirty="0"/>
              <a:t>$25,539,423</a:t>
            </a:r>
          </a:p>
          <a:p>
            <a:endParaRPr lang="en-US" sz="1400" b="1" dirty="0"/>
          </a:p>
          <a:p>
            <a:pPr>
              <a:lnSpc>
                <a:spcPct val="150000"/>
              </a:lnSpc>
            </a:pPr>
            <a:r>
              <a:rPr lang="en-US" sz="1400" b="1" dirty="0"/>
              <a:t>Formula Funding – Enrollment and Other Allocations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Enrollment Earnings (Loss)					  $932,645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Maintenance &amp; Operations (M&amp;O)					    $18,645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Annualize FY18 Adjustments					    $25,643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Health Insurance &amp; Retiree Fringes					    $0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Teacher’s Retirement System					    $781,484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Department of Administrative Services Premiums (DOAS)			    $(68,761)</a:t>
            </a:r>
          </a:p>
          <a:p>
            <a:pPr>
              <a:lnSpc>
                <a:spcPct val="150000"/>
              </a:lnSpc>
            </a:pPr>
            <a:r>
              <a:rPr lang="en-US" sz="1400" b="1" dirty="0"/>
              <a:t>Total of Enrollment and Other Allocations	                       		                        $1,689,656</a:t>
            </a:r>
          </a:p>
          <a:p>
            <a:pPr>
              <a:lnSpc>
                <a:spcPct val="150000"/>
              </a:lnSpc>
            </a:pPr>
            <a:endParaRPr lang="en-US" sz="1400" b="1" dirty="0"/>
          </a:p>
          <a:p>
            <a:pPr>
              <a:lnSpc>
                <a:spcPct val="150000"/>
              </a:lnSpc>
            </a:pPr>
            <a:r>
              <a:rPr lang="en-US" sz="1400" b="1" dirty="0"/>
              <a:t>Total FY2019 State Funds Budget				                    $27,229,079</a:t>
            </a:r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085092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0668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5638800" cy="5492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CSU’s Budget Build</a:t>
            </a:r>
            <a:br>
              <a:rPr lang="en-US" sz="3200" b="1" i="1" dirty="0"/>
            </a:br>
            <a:r>
              <a:rPr lang="en-US" sz="2400" dirty="0"/>
              <a:t>   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100" dirty="0"/>
              <a:t>     </a:t>
            </a:r>
            <a:br>
              <a:rPr lang="en-US" sz="100" dirty="0"/>
            </a:br>
            <a:br>
              <a:rPr lang="en-US" sz="100" dirty="0"/>
            </a:br>
            <a:r>
              <a:rPr lang="en-US" sz="100" dirty="0"/>
              <a:t>     </a:t>
            </a:r>
            <a:br>
              <a:rPr lang="en-US" sz="100" dirty="0"/>
            </a:br>
            <a:br>
              <a:rPr lang="en-US" sz="100" b="1" dirty="0">
                <a:solidFill>
                  <a:sysClr val="windowText" lastClr="000000"/>
                </a:solidFill>
              </a:rPr>
            </a:br>
            <a:br>
              <a:rPr lang="en-US" sz="100" b="1" dirty="0">
                <a:solidFill>
                  <a:sysClr val="windowText" lastClr="000000"/>
                </a:solidFill>
              </a:rPr>
            </a:br>
            <a:r>
              <a:rPr lang="en-US" sz="100" b="1" dirty="0">
                <a:solidFill>
                  <a:sysClr val="windowText" lastClr="000000"/>
                </a:solidFill>
              </a:rPr>
              <a:t>                   </a:t>
            </a:r>
            <a:endParaRPr lang="en-US" sz="1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596797"/>
              </p:ext>
            </p:extLst>
          </p:nvPr>
        </p:nvGraphicFramePr>
        <p:xfrm>
          <a:off x="5377789" y="1536950"/>
          <a:ext cx="3556151" cy="1892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8" name="Document" r:id="rId4" imgW="8235289" imgH="5918849" progId="Word.Document.12">
                  <p:embed/>
                </p:oleObj>
              </mc:Choice>
              <mc:Fallback>
                <p:oleObj name="Document" r:id="rId4" imgW="8235289" imgH="591884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7789" y="1536950"/>
                        <a:ext cx="3556151" cy="18920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152401" y="6686266"/>
            <a:ext cx="8801529" cy="171734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20436"/>
              </p:ext>
            </p:extLst>
          </p:nvPr>
        </p:nvGraphicFramePr>
        <p:xfrm>
          <a:off x="457200" y="1203334"/>
          <a:ext cx="7696200" cy="5020648"/>
        </p:xfrm>
        <a:graphic>
          <a:graphicData uri="http://schemas.openxmlformats.org/drawingml/2006/table">
            <a:tbl>
              <a:tblPr>
                <a:tableStyleId>{85BE263C-DBD7-4A20-BB59-AAB30ACAA65A}</a:tableStyleId>
              </a:tblPr>
              <a:tblGrid>
                <a:gridCol w="4167445">
                  <a:extLst>
                    <a:ext uri="{9D8B030D-6E8A-4147-A177-3AD203B41FA5}">
                      <a16:colId xmlns:a16="http://schemas.microsoft.com/office/drawing/2014/main" val="388870078"/>
                    </a:ext>
                  </a:extLst>
                </a:gridCol>
                <a:gridCol w="1168219">
                  <a:extLst>
                    <a:ext uri="{9D8B030D-6E8A-4147-A177-3AD203B41FA5}">
                      <a16:colId xmlns:a16="http://schemas.microsoft.com/office/drawing/2014/main" val="3191091415"/>
                    </a:ext>
                  </a:extLst>
                </a:gridCol>
                <a:gridCol w="1334216">
                  <a:extLst>
                    <a:ext uri="{9D8B030D-6E8A-4147-A177-3AD203B41FA5}">
                      <a16:colId xmlns:a16="http://schemas.microsoft.com/office/drawing/2014/main" val="804559275"/>
                    </a:ext>
                  </a:extLst>
                </a:gridCol>
                <a:gridCol w="1026320">
                  <a:extLst>
                    <a:ext uri="{9D8B030D-6E8A-4147-A177-3AD203B41FA5}">
                      <a16:colId xmlns:a16="http://schemas.microsoft.com/office/drawing/2014/main" val="2581112192"/>
                    </a:ext>
                  </a:extLst>
                </a:gridCol>
              </a:tblGrid>
              <a:tr h="19131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FY19 BUDGET BUILD SCENARIO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416153"/>
                  </a:ext>
                </a:extLst>
              </a:tr>
              <a:tr h="19131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3126513800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Enrollment</a:t>
                      </a:r>
                      <a:r>
                        <a:rPr lang="en-US" sz="12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7000</a:t>
                      </a:r>
                      <a:endParaRPr lang="en-US" sz="12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</a:t>
                      </a: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1082116166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Appropriation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27,229,079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1697735606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28,000,000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3414170120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Fees &amp; Other General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5,081,255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4043810897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Carry Forward Funds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850,000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1242079903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61,160,334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502449219"/>
                  </a:ext>
                </a:extLst>
              </a:tr>
              <a:tr h="19131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1023702609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3660029311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Updated current budget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60,183,874 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212121453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Funding Available to Distribute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976,460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1830225650"/>
                  </a:ext>
                </a:extLst>
              </a:tr>
              <a:tr h="191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1144703639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Required Funding Items added: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3152239429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University Contingency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2478877975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Increase in software licenses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10,633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3914496435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Faculty Promotions including benefits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71,472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357708020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Stressors/Market Adjustments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26921143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485,266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2648699952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3678107153"/>
                  </a:ext>
                </a:extLst>
              </a:tr>
              <a:tr h="24278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Additional Funds Available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491,194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4" marR="5004" marT="5004" marB="0" anchor="b"/>
                </a:tc>
                <a:extLst>
                  <a:ext uri="{0D108BD9-81ED-4DB2-BD59-A6C34878D82A}">
                    <a16:rowId xmlns:a16="http://schemas.microsoft.com/office/drawing/2014/main" val="1645027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654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9906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788"/>
            <a:ext cx="5029200" cy="609600"/>
          </a:xfrm>
          <a:prstGeom prst="rect">
            <a:avLst/>
          </a:prstGeom>
        </p:spPr>
        <p:txBody>
          <a:bodyPr/>
          <a:lstStyle/>
          <a:p>
            <a:r>
              <a:rPr lang="en-US" sz="2800" dirty="0"/>
              <a:t>   Open Budget Meeting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352800"/>
            <a:ext cx="7046912" cy="16764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039813"/>
            <a:ext cx="7958137" cy="568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745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CSU Annual Budget is divided into three parts: Fall/Spring/Summer</a:t>
            </a:r>
          </a:p>
          <a:p>
            <a:r>
              <a:rPr lang="en-US" dirty="0"/>
              <a:t>Summer 2018 Revenue is split about 30% for FY18 and 70% FY19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870169-AD81-4CCB-A565-E783BD912983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3515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9906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685800"/>
          </a:xfrm>
          <a:prstGeom prst="rect">
            <a:avLst/>
          </a:prstGeom>
        </p:spPr>
        <p:txBody>
          <a:bodyPr/>
          <a:lstStyle/>
          <a:p>
            <a:r>
              <a:rPr lang="en-US" sz="2800" dirty="0"/>
              <a:t>   Open Budget Meeting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95142"/>
              </p:ext>
            </p:extLst>
          </p:nvPr>
        </p:nvGraphicFramePr>
        <p:xfrm>
          <a:off x="228600" y="1028700"/>
          <a:ext cx="8305800" cy="600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9" name="Document" r:id="rId4" imgW="8227575" imgH="5956042" progId="Word.Document.12">
                  <p:embed/>
                </p:oleObj>
              </mc:Choice>
              <mc:Fallback>
                <p:oleObj name="Document" r:id="rId4" imgW="8227575" imgH="595604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028700"/>
                        <a:ext cx="8305800" cy="6000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8148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590800"/>
          </a:xfrm>
        </p:spPr>
        <p:txBody>
          <a:bodyPr/>
          <a:lstStyle/>
          <a:p>
            <a:br>
              <a:rPr lang="en-US" i="1" dirty="0">
                <a:latin typeface="Arial"/>
                <a:cs typeface="Arial"/>
              </a:rPr>
            </a:br>
            <a:r>
              <a:rPr lang="en-US" b="1" i="1" dirty="0">
                <a:latin typeface="Arial"/>
                <a:cs typeface="Arial"/>
              </a:rPr>
              <a:t>Discussion and Questions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1858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A4AA153-FC2A-4E51-833B-68D6B118CEB9}" type="slidenum">
              <a:rPr lang="en-US" smtClean="0"/>
              <a:pPr algn="r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31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C4ECF-8936-4B4D-B0D3-21D155754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39762"/>
          </a:xfrm>
        </p:spPr>
        <p:txBody>
          <a:bodyPr/>
          <a:lstStyle/>
          <a:p>
            <a:pPr algn="l"/>
            <a:r>
              <a:rPr lang="en-US" sz="2500" dirty="0"/>
              <a:t>	Open Budget Meeting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6F6061-E4AF-4076-9DF6-A4C66610D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A4AA153-FC2A-4E51-833B-68D6B118CEB9}" type="slidenum">
              <a:rPr lang="en-US" smtClean="0"/>
              <a:pPr algn="r"/>
              <a:t>2</a:t>
            </a:fld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987D2FA-7046-44A9-BEEC-BC21A54414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529623"/>
              </p:ext>
            </p:extLst>
          </p:nvPr>
        </p:nvGraphicFramePr>
        <p:xfrm>
          <a:off x="1371600" y="914400"/>
          <a:ext cx="6324599" cy="5105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Document" r:id="rId3" imgW="6301397" imgH="8538171" progId="Word.Document.12">
                  <p:embed/>
                </p:oleObj>
              </mc:Choice>
              <mc:Fallback>
                <p:oleObj name="Document" r:id="rId3" imgW="6301397" imgH="8538171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7BBD1786-7434-4B37-8779-A411CCF451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914400"/>
                        <a:ext cx="6324599" cy="5105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2">
            <a:extLst>
              <a:ext uri="{FF2B5EF4-FFF2-40B4-BE49-F238E27FC236}">
                <a16:creationId xmlns:a16="http://schemas.microsoft.com/office/drawing/2014/main" id="{8CED785B-B618-4149-8671-54A90A747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-76200" y="914400"/>
            <a:ext cx="87630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40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0668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</a:t>
            </a:fld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57200"/>
            <a:ext cx="5562600" cy="4572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2929568944"/>
              </p:ext>
            </p:extLst>
          </p:nvPr>
        </p:nvGraphicFramePr>
        <p:xfrm>
          <a:off x="2631303" y="1536949"/>
          <a:ext cx="3312297" cy="208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4376420"/>
            <a:ext cx="3156594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Salaries and Wages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Utilities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Supplies and Equipment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Facilities and Maintenance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Safety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Campus Activities and Services</a:t>
            </a:r>
          </a:p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11062" y="4429881"/>
            <a:ext cx="323527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funds can not be used to pay for salaries and wages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procurement guidelines must be followed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fees must be used in conjunction with specific services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71170" y="4370738"/>
            <a:ext cx="30976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Prudent fiscal management required for all sources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Appropriation varies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on Financial Ratios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conditions have a direct impact on our ability to collect the revenues necessary to satisfy the needs and obligations of the University</a:t>
            </a:r>
          </a:p>
          <a:p>
            <a:pPr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8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6% MRR excluded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60" y="4074421"/>
            <a:ext cx="1623391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44480" y="4105194"/>
            <a:ext cx="180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Restrictions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71170" y="4066401"/>
            <a:ext cx="225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Realities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2400" y="6686266"/>
            <a:ext cx="8801529" cy="171734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19200" y="381000"/>
            <a:ext cx="571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Clayton State University’s Resources</a:t>
            </a:r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0948284"/>
              </p:ext>
            </p:extLst>
          </p:nvPr>
        </p:nvGraphicFramePr>
        <p:xfrm>
          <a:off x="0" y="835916"/>
          <a:ext cx="9144000" cy="3192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36178581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0668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5562600" cy="4572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800" dirty="0"/>
              <a:t> Open Budget Meeting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400" dirty="0"/>
            </a:br>
            <a:br>
              <a:rPr lang="en-US" sz="1600" b="1" dirty="0">
                <a:solidFill>
                  <a:sysClr val="windowText" lastClr="000000"/>
                </a:solidFill>
              </a:rPr>
            </a:br>
            <a:br>
              <a:rPr lang="en-US" sz="1600" b="1" dirty="0">
                <a:solidFill>
                  <a:sysClr val="windowText" lastClr="000000"/>
                </a:solidFill>
              </a:rPr>
            </a:br>
            <a:r>
              <a:rPr lang="en-US" sz="1600" b="1" dirty="0">
                <a:solidFill>
                  <a:sysClr val="windowText" lastClr="000000"/>
                </a:solidFill>
              </a:rPr>
              <a:t>                   </a:t>
            </a:r>
            <a:endParaRPr lang="en-US" sz="16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52401" y="6686266"/>
            <a:ext cx="8801529" cy="171734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35211" y="5882731"/>
            <a:ext cx="21712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* FY18 Tuition is projected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226465"/>
              </p:ext>
            </p:extLst>
          </p:nvPr>
        </p:nvGraphicFramePr>
        <p:xfrm>
          <a:off x="1447800" y="1066800"/>
          <a:ext cx="5829300" cy="1862072"/>
        </p:xfrm>
        <a:graphic>
          <a:graphicData uri="http://schemas.openxmlformats.org/drawingml/2006/table">
            <a:tbl>
              <a:tblPr/>
              <a:tblGrid>
                <a:gridCol w="1473701">
                  <a:extLst>
                    <a:ext uri="{9D8B030D-6E8A-4147-A177-3AD203B41FA5}">
                      <a16:colId xmlns:a16="http://schemas.microsoft.com/office/drawing/2014/main" val="862560097"/>
                    </a:ext>
                  </a:extLst>
                </a:gridCol>
                <a:gridCol w="2308795">
                  <a:extLst>
                    <a:ext uri="{9D8B030D-6E8A-4147-A177-3AD203B41FA5}">
                      <a16:colId xmlns:a16="http://schemas.microsoft.com/office/drawing/2014/main" val="3516365251"/>
                    </a:ext>
                  </a:extLst>
                </a:gridCol>
                <a:gridCol w="2046804">
                  <a:extLst>
                    <a:ext uri="{9D8B030D-6E8A-4147-A177-3AD203B41FA5}">
                      <a16:colId xmlns:a16="http://schemas.microsoft.com/office/drawing/2014/main" val="2977907321"/>
                    </a:ext>
                  </a:extLst>
                </a:gridCol>
              </a:tblGrid>
              <a:tr h="22546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APPROPRIATION &amp; TUITION TRENDS FY14 - FY18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024342"/>
                  </a:ext>
                </a:extLst>
              </a:tr>
              <a:tr h="22546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135755"/>
                  </a:ext>
                </a:extLst>
              </a:tr>
              <a:tr h="225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Fiscal 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State Appropriation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Tuition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616009"/>
                  </a:ext>
                </a:extLst>
              </a:tr>
              <a:tr h="225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FY14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23,251,922.00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$27,338,759.00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04211"/>
                  </a:ext>
                </a:extLst>
              </a:tr>
              <a:tr h="225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FY15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24,067,121.00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$27,333,575.00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312475"/>
                  </a:ext>
                </a:extLst>
              </a:tr>
              <a:tr h="225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FY16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25,198,595.00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$27,831,086.00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146883"/>
                  </a:ext>
                </a:extLst>
              </a:tr>
              <a:tr h="225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FY17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24,688,217.00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$28,129,766.33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59158"/>
                  </a:ext>
                </a:extLst>
              </a:tr>
              <a:tr h="225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FY18*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25,584,910.00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$29,246,500.00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634178"/>
                  </a:ext>
                </a:extLst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235677"/>
              </p:ext>
            </p:extLst>
          </p:nvPr>
        </p:nvGraphicFramePr>
        <p:xfrm>
          <a:off x="914400" y="3199198"/>
          <a:ext cx="7239000" cy="2806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85732" y="2909207"/>
            <a:ext cx="58913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Based on FY18 Budget data as Actuals are not available until after 6/30/18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351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0668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5562600" cy="4572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800" dirty="0"/>
              <a:t> Open Budget Meeting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400" dirty="0"/>
            </a:br>
            <a:br>
              <a:rPr lang="en-US" sz="1600" b="1" dirty="0">
                <a:solidFill>
                  <a:sysClr val="windowText" lastClr="000000"/>
                </a:solidFill>
              </a:rPr>
            </a:br>
            <a:br>
              <a:rPr lang="en-US" sz="1600" b="1" dirty="0">
                <a:solidFill>
                  <a:sysClr val="windowText" lastClr="000000"/>
                </a:solidFill>
              </a:rPr>
            </a:br>
            <a:r>
              <a:rPr lang="en-US" sz="1600" b="1" dirty="0">
                <a:solidFill>
                  <a:sysClr val="windowText" lastClr="000000"/>
                </a:solidFill>
              </a:rPr>
              <a:t>                   </a:t>
            </a:r>
            <a:endParaRPr lang="en-US" sz="16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52401" y="6686266"/>
            <a:ext cx="8801529" cy="171734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76881" y="1155984"/>
            <a:ext cx="8229600" cy="36801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b="1" i="1" dirty="0">
                <a:latin typeface="Arial Bold"/>
                <a:cs typeface="Arial Bold"/>
              </a:rPr>
              <a:t>Fall Enrollment 2011-2017</a:t>
            </a:r>
            <a:endParaRPr lang="en-US" sz="3200" b="1" i="1" dirty="0">
              <a:solidFill>
                <a:srgbClr val="000000"/>
              </a:solidFill>
              <a:latin typeface="Arial Bold"/>
              <a:cs typeface="Arial Bold"/>
            </a:endParaRPr>
          </a:p>
        </p:txBody>
      </p:sp>
      <p:graphicFrame>
        <p:nvGraphicFramePr>
          <p:cNvPr id="13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785570"/>
              </p:ext>
            </p:extLst>
          </p:nvPr>
        </p:nvGraphicFramePr>
        <p:xfrm>
          <a:off x="457200" y="1624012"/>
          <a:ext cx="8229600" cy="4502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8794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9906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685800"/>
          </a:xfrm>
          <a:prstGeom prst="rect">
            <a:avLst/>
          </a:prstGeom>
        </p:spPr>
        <p:txBody>
          <a:bodyPr/>
          <a:lstStyle/>
          <a:p>
            <a:r>
              <a:rPr lang="en-US" sz="2800" dirty="0"/>
              <a:t>   Open Budget Meeting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2484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Fees &amp; Changes</a:t>
            </a:r>
          </a:p>
          <a:p>
            <a:pPr algn="ctr"/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Mandatory Fees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/>
              <a:t>Athletic Fee - $10  Increase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Special Institutional Fees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Other Fees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/>
              <a:t>Distance Learning</a:t>
            </a:r>
          </a:p>
          <a:p>
            <a:endParaRPr lang="en-US" b="1" dirty="0"/>
          </a:p>
          <a:p>
            <a:endParaRPr lang="en-US" b="1" dirty="0"/>
          </a:p>
          <a:p>
            <a:pPr>
              <a:lnSpc>
                <a:spcPct val="150000"/>
              </a:lnSpc>
            </a:pPr>
            <a:r>
              <a:rPr lang="en-US" dirty="0"/>
              <a:t>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11307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0668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5562600" cy="4572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800" dirty="0"/>
              <a:t> Open Budget Meeting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400" dirty="0"/>
            </a:br>
            <a:br>
              <a:rPr lang="en-US" sz="1600" b="1" dirty="0">
                <a:solidFill>
                  <a:sysClr val="windowText" lastClr="000000"/>
                </a:solidFill>
              </a:rPr>
            </a:br>
            <a:br>
              <a:rPr lang="en-US" sz="1600" b="1" dirty="0">
                <a:solidFill>
                  <a:sysClr val="windowText" lastClr="000000"/>
                </a:solidFill>
              </a:rPr>
            </a:br>
            <a:r>
              <a:rPr lang="en-US" sz="1600" b="1" dirty="0">
                <a:solidFill>
                  <a:sysClr val="windowText" lastClr="000000"/>
                </a:solidFill>
              </a:rPr>
              <a:t>                   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152401" y="6686266"/>
            <a:ext cx="8801529" cy="171734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Calibri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1" y="1845012"/>
            <a:ext cx="8657143" cy="60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7717" y="2577121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Teacher Education Internship Fee Discontinued in FY19</a:t>
            </a:r>
          </a:p>
          <a:p>
            <a:r>
              <a:rPr lang="en-US" dirty="0"/>
              <a:t>Online Course Fee Reduced to $25 per course with maximum of $75 per term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96000" y="1308073"/>
            <a:ext cx="1219200" cy="37145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FY18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467600" y="1313803"/>
            <a:ext cx="1219200" cy="37145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FY19</a:t>
            </a:r>
          </a:p>
        </p:txBody>
      </p:sp>
    </p:spTree>
    <p:extLst>
      <p:ext uri="{BB962C8B-B14F-4D97-AF65-F5344CB8AC3E}">
        <p14:creationId xmlns:p14="http://schemas.microsoft.com/office/powerpoint/2010/main" val="426330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AFB0C9-AA1E-40A3-9C7B-54225463B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838201"/>
            <a:ext cx="8610600" cy="3108986"/>
          </a:xfrm>
          <a:prstGeom prst="rect">
            <a:avLst/>
          </a:prstGeom>
        </p:spPr>
      </p:pic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-67962" y="8382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17105" y="6372944"/>
            <a:ext cx="2133600" cy="365125"/>
          </a:xfrm>
        </p:spPr>
        <p:txBody>
          <a:bodyPr/>
          <a:lstStyle/>
          <a:p>
            <a:pPr algn="just"/>
            <a:r>
              <a:rPr lang="en-US" dirty="0">
                <a:solidFill>
                  <a:srgbClr val="000000"/>
                </a:solidFill>
              </a:rPr>
              <a:t>		</a:t>
            </a:r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just"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5562600" cy="4572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800" dirty="0"/>
              <a:t>Open Budget Meeting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400" dirty="0"/>
            </a:br>
            <a:br>
              <a:rPr lang="en-US" sz="1600" b="1" dirty="0">
                <a:solidFill>
                  <a:sysClr val="windowText" lastClr="000000"/>
                </a:solidFill>
              </a:rPr>
            </a:br>
            <a:br>
              <a:rPr lang="en-US" sz="1600" b="1" dirty="0">
                <a:solidFill>
                  <a:sysClr val="windowText" lastClr="000000"/>
                </a:solidFill>
              </a:rPr>
            </a:br>
            <a:r>
              <a:rPr lang="en-US" sz="1600" b="1" dirty="0">
                <a:solidFill>
                  <a:sysClr val="windowText" lastClr="000000"/>
                </a:solidFill>
              </a:rPr>
              <a:t>                   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152401" y="6686266"/>
            <a:ext cx="8801529" cy="171734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1" y="5422016"/>
            <a:ext cx="8422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Categories that pay less/none: Distance Learning, eCore, Employees/TAP, Fayette County, Henry County, Joint Enrolled, Main Campus - less than 3 hrs, Senior Citizens, WebBSIT  </a:t>
            </a:r>
          </a:p>
        </p:txBody>
      </p:sp>
      <p:sp>
        <p:nvSpPr>
          <p:cNvPr id="15" name="TextBox 2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SpPr txBox="1"/>
          <p:nvPr/>
        </p:nvSpPr>
        <p:spPr>
          <a:xfrm>
            <a:off x="1371600" y="3394364"/>
            <a:ext cx="1038226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/>
              <a:t>Total Students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8302"/>
              </p:ext>
            </p:extLst>
          </p:nvPr>
        </p:nvGraphicFramePr>
        <p:xfrm>
          <a:off x="533400" y="4067117"/>
          <a:ext cx="7620002" cy="137089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2921502">
                  <a:extLst>
                    <a:ext uri="{9D8B030D-6E8A-4147-A177-3AD203B41FA5}">
                      <a16:colId xmlns:a16="http://schemas.microsoft.com/office/drawing/2014/main" val="38848198"/>
                    </a:ext>
                  </a:extLst>
                </a:gridCol>
                <a:gridCol w="1174625">
                  <a:extLst>
                    <a:ext uri="{9D8B030D-6E8A-4147-A177-3AD203B41FA5}">
                      <a16:colId xmlns:a16="http://schemas.microsoft.com/office/drawing/2014/main" val="4220387205"/>
                    </a:ext>
                  </a:extLst>
                </a:gridCol>
                <a:gridCol w="1174625">
                  <a:extLst>
                    <a:ext uri="{9D8B030D-6E8A-4147-A177-3AD203B41FA5}">
                      <a16:colId xmlns:a16="http://schemas.microsoft.com/office/drawing/2014/main" val="4240199349"/>
                    </a:ext>
                  </a:extLst>
                </a:gridCol>
                <a:gridCol w="1174625">
                  <a:extLst>
                    <a:ext uri="{9D8B030D-6E8A-4147-A177-3AD203B41FA5}">
                      <a16:colId xmlns:a16="http://schemas.microsoft.com/office/drawing/2014/main" val="1380166099"/>
                    </a:ext>
                  </a:extLst>
                </a:gridCol>
                <a:gridCol w="1174625">
                  <a:extLst>
                    <a:ext uri="{9D8B030D-6E8A-4147-A177-3AD203B41FA5}">
                      <a16:colId xmlns:a16="http://schemas.microsoft.com/office/drawing/2014/main" val="3028072033"/>
                    </a:ext>
                  </a:extLst>
                </a:gridCol>
              </a:tblGrid>
              <a:tr h="1275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Mandatory Fee Chart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FY 2016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FY 2017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FY 2018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FY 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33164135"/>
                  </a:ext>
                </a:extLst>
              </a:tr>
              <a:tr h="175340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900" u="none" strike="noStrike" dirty="0">
                          <a:effectLst/>
                        </a:rPr>
                        <a:t>Laker Card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52811183"/>
                  </a:ext>
                </a:extLst>
              </a:tr>
              <a:tr h="1753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Technology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988794"/>
                  </a:ext>
                </a:extLst>
              </a:tr>
              <a:tr h="1753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Student Activity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1091222"/>
                  </a:ext>
                </a:extLst>
              </a:tr>
              <a:tr h="1753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Athletic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u="none" strike="noStrike" dirty="0">
                          <a:effectLst/>
                        </a:rPr>
                        <a:t>170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16686331"/>
                  </a:ext>
                </a:extLst>
              </a:tr>
              <a:tr h="1753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Health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15541251"/>
                  </a:ext>
                </a:extLst>
              </a:tr>
              <a:tr h="1753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Parking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21724829"/>
                  </a:ext>
                </a:extLst>
              </a:tr>
              <a:tr h="1753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Student Activity Center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83363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0992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0668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		</a:t>
            </a:r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5562600" cy="4572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800" dirty="0"/>
              <a:t>Open Budget Meeting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400" dirty="0"/>
            </a:br>
            <a:br>
              <a:rPr lang="en-US" sz="1600" b="1" dirty="0">
                <a:solidFill>
                  <a:sysClr val="windowText" lastClr="000000"/>
                </a:solidFill>
              </a:rPr>
            </a:br>
            <a:br>
              <a:rPr lang="en-US" sz="1600" b="1" dirty="0">
                <a:solidFill>
                  <a:sysClr val="windowText" lastClr="000000"/>
                </a:solidFill>
              </a:rPr>
            </a:br>
            <a:r>
              <a:rPr lang="en-US" sz="1600" b="1" dirty="0">
                <a:solidFill>
                  <a:sysClr val="windowText" lastClr="000000"/>
                </a:solidFill>
              </a:rPr>
              <a:t>                   </a:t>
            </a:r>
            <a:endParaRPr lang="en-US" sz="16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007153"/>
              </p:ext>
            </p:extLst>
          </p:nvPr>
        </p:nvGraphicFramePr>
        <p:xfrm>
          <a:off x="5377789" y="1536950"/>
          <a:ext cx="3556151" cy="1892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7" name="Document" r:id="rId4" imgW="8235289" imgH="5918849" progId="Word.Document.12">
                  <p:embed/>
                </p:oleObj>
              </mc:Choice>
              <mc:Fallback>
                <p:oleObj name="Document" r:id="rId4" imgW="8235289" imgH="591884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7789" y="1536950"/>
                        <a:ext cx="3556151" cy="18920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152401" y="6686266"/>
            <a:ext cx="8801529" cy="171734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80B57176-0349-46BE-94CB-55087DA2A4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0166576"/>
              </p:ext>
            </p:extLst>
          </p:nvPr>
        </p:nvGraphicFramePr>
        <p:xfrm>
          <a:off x="609600" y="1043709"/>
          <a:ext cx="7724775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143581229"/>
      </p:ext>
    </p:extLst>
  </p:cSld>
  <p:clrMapOvr>
    <a:masterClrMapping/>
  </p:clrMapOvr>
</p:sld>
</file>

<file path=ppt/theme/theme1.xml><?xml version="1.0" encoding="utf-8"?>
<a:theme xmlns:a="http://schemas.openxmlformats.org/drawingml/2006/main" name="DM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5122</TotalTime>
  <Words>858</Words>
  <Application>Microsoft Macintosh PowerPoint</Application>
  <PresentationFormat>On-screen Show (4:3)</PresentationFormat>
  <Paragraphs>314</Paragraphs>
  <Slides>19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Bold</vt:lpstr>
      <vt:lpstr>Calibri</vt:lpstr>
      <vt:lpstr>DMR</vt:lpstr>
      <vt:lpstr>Document</vt:lpstr>
      <vt:lpstr>Open Budget Meeting</vt:lpstr>
      <vt:lpstr> Open Budget Meeting</vt:lpstr>
      <vt:lpstr>                                            </vt:lpstr>
      <vt:lpstr> Open Budget Meeting                                    </vt:lpstr>
      <vt:lpstr> Open Budget Meeting                                    </vt:lpstr>
      <vt:lpstr>   Open Budget Meeting</vt:lpstr>
      <vt:lpstr> Open Budget Meeting                                    </vt:lpstr>
      <vt:lpstr>Open Budget Meeting                                    </vt:lpstr>
      <vt:lpstr>Open Budget Meeting                                    </vt:lpstr>
      <vt:lpstr>   Open Budget Meeting</vt:lpstr>
      <vt:lpstr>   Open Budget Meeting  </vt:lpstr>
      <vt:lpstr>   Open Budget Meeting</vt:lpstr>
      <vt:lpstr>PowerPoint Presentation</vt:lpstr>
      <vt:lpstr> Open Budget Meeting                                    </vt:lpstr>
      <vt:lpstr>CSU’s Budget Build                                            </vt:lpstr>
      <vt:lpstr>   Open Budget Meeting</vt:lpstr>
      <vt:lpstr>Summer Budget</vt:lpstr>
      <vt:lpstr>   Open Budget Meeting</vt:lpstr>
      <vt:lpstr> Discussion and Questions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Bradberry</dc:creator>
  <cp:lastModifiedBy>Leila Tatum</cp:lastModifiedBy>
  <cp:revision>164</cp:revision>
  <cp:lastPrinted>2018-05-01T20:52:53Z</cp:lastPrinted>
  <dcterms:created xsi:type="dcterms:W3CDTF">2014-03-18T19:38:06Z</dcterms:created>
  <dcterms:modified xsi:type="dcterms:W3CDTF">2018-05-07T12:06:37Z</dcterms:modified>
</cp:coreProperties>
</file>