
<file path=[Content_Types].xml><?xml version="1.0" encoding="utf-8"?>
<Types xmlns="http://schemas.openxmlformats.org/package/2006/content-types">
  <Default Extension="bin" ContentType="application/vnd.openxmlformats-officedocument.oleObject"/>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32"/>
  </p:notesMasterIdLst>
  <p:handoutMasterIdLst>
    <p:handoutMasterId r:id="rId33"/>
  </p:handoutMasterIdLst>
  <p:sldIdLst>
    <p:sldId id="275" r:id="rId5"/>
    <p:sldId id="289" r:id="rId6"/>
    <p:sldId id="288" r:id="rId7"/>
    <p:sldId id="260" r:id="rId8"/>
    <p:sldId id="344" r:id="rId9"/>
    <p:sldId id="343" r:id="rId10"/>
    <p:sldId id="281" r:id="rId11"/>
    <p:sldId id="277" r:id="rId12"/>
    <p:sldId id="342" r:id="rId13"/>
    <p:sldId id="264" r:id="rId14"/>
    <p:sldId id="283" r:id="rId15"/>
    <p:sldId id="345" r:id="rId16"/>
    <p:sldId id="285" r:id="rId17"/>
    <p:sldId id="284" r:id="rId18"/>
    <p:sldId id="349" r:id="rId19"/>
    <p:sldId id="292" r:id="rId20"/>
    <p:sldId id="350" r:id="rId21"/>
    <p:sldId id="294" r:id="rId22"/>
    <p:sldId id="346" r:id="rId23"/>
    <p:sldId id="276" r:id="rId24"/>
    <p:sldId id="265" r:id="rId25"/>
    <p:sldId id="347" r:id="rId26"/>
    <p:sldId id="268" r:id="rId27"/>
    <p:sldId id="351" r:id="rId28"/>
    <p:sldId id="348" r:id="rId29"/>
    <p:sldId id="297" r:id="rId30"/>
    <p:sldId id="274" r:id="rId31"/>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1" userDrawn="1">
          <p15:clr>
            <a:srgbClr val="A4A3A4"/>
          </p15:clr>
        </p15:guide>
        <p15:guide id="2" pos="221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rlis Cummings" initials="CC" lastIdx="1" clrIdx="0">
    <p:extLst>
      <p:ext uri="{19B8F6BF-5375-455C-9EA6-DF929625EA0E}">
        <p15:presenceInfo xmlns:p15="http://schemas.microsoft.com/office/powerpoint/2012/main" userId="S::ccumming@clayton.edu::ee6b6e9c-6254-4449-bfe7-25fba4e185a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AD54D6-F0EA-404C-ACF6-3A9C1BBEEA2E}" v="1" dt="2021-06-14T13:24:57.9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50" autoAdjust="0"/>
    <p:restoredTop sz="94728"/>
  </p:normalViewPr>
  <p:slideViewPr>
    <p:cSldViewPr>
      <p:cViewPr varScale="1">
        <p:scale>
          <a:sx n="104" d="100"/>
          <a:sy n="104" d="100"/>
        </p:scale>
        <p:origin x="798" y="108"/>
      </p:cViewPr>
      <p:guideLst>
        <p:guide orient="horz" pos="2160"/>
        <p:guide pos="2880"/>
      </p:guideLst>
    </p:cSldViewPr>
  </p:slideViewPr>
  <p:notesTextViewPr>
    <p:cViewPr>
      <p:scale>
        <a:sx n="1" d="1"/>
        <a:sy n="1" d="1"/>
      </p:scale>
      <p:origin x="0" y="0"/>
    </p:cViewPr>
  </p:notesTextViewPr>
  <p:notesViewPr>
    <p:cSldViewPr>
      <p:cViewPr varScale="1">
        <p:scale>
          <a:sx n="88" d="100"/>
          <a:sy n="88" d="100"/>
        </p:scale>
        <p:origin x="-3870" y="-120"/>
      </p:cViewPr>
      <p:guideLst>
        <p:guide orient="horz" pos="2931"/>
        <p:guide pos="221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826487331130599"/>
          <c:y val="7.8501927727128301E-2"/>
          <c:w val="0.43083465823225803"/>
          <c:h val="0.88486383933354695"/>
        </c:manualLayout>
      </c:layout>
      <c:pieChart>
        <c:varyColors val="1"/>
        <c:dLbls>
          <c:showLegendKey val="0"/>
          <c:showVal val="0"/>
          <c:showCatName val="0"/>
          <c:showSerName val="0"/>
          <c:showPercent val="0"/>
          <c:showBubbleSize val="0"/>
          <c:showLeaderLines val="0"/>
        </c:dLbls>
        <c:firstSliceAng val="0"/>
      </c:pieChart>
    </c:plotArea>
    <c:plotVisOnly val="1"/>
    <c:dispBlanksAs val="zero"/>
    <c:showDLblsOverMax val="0"/>
  </c:chart>
  <c:txPr>
    <a:bodyPr/>
    <a:lstStyle/>
    <a:p>
      <a:pPr>
        <a:defRPr sz="1800"/>
      </a:pPr>
      <a:endParaRPr lang="en-US"/>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72" tIns="46636" rIns="93272" bIns="46636" rtlCol="0"/>
          <a:lstStyle>
            <a:lvl1pPr algn="l">
              <a:defRPr sz="1200"/>
            </a:lvl1pPr>
          </a:lstStyle>
          <a:p>
            <a:endParaRPr lang="en-US" dirty="0"/>
          </a:p>
        </p:txBody>
      </p:sp>
      <p:sp>
        <p:nvSpPr>
          <p:cNvPr id="3" name="Date Placeholder 2"/>
          <p:cNvSpPr>
            <a:spLocks noGrp="1"/>
          </p:cNvSpPr>
          <p:nvPr>
            <p:ph type="dt" sz="quarter" idx="1"/>
          </p:nvPr>
        </p:nvSpPr>
        <p:spPr>
          <a:xfrm>
            <a:off x="3976334" y="0"/>
            <a:ext cx="3041968" cy="465296"/>
          </a:xfrm>
          <a:prstGeom prst="rect">
            <a:avLst/>
          </a:prstGeom>
        </p:spPr>
        <p:txBody>
          <a:bodyPr vert="horz" lIns="93272" tIns="46636" rIns="93272" bIns="46636" rtlCol="0"/>
          <a:lstStyle>
            <a:lvl1pPr algn="r">
              <a:defRPr sz="1200"/>
            </a:lvl1pPr>
          </a:lstStyle>
          <a:p>
            <a:fld id="{2185F718-3DCC-47B4-99A7-93BD976E39B1}" type="datetimeFigureOut">
              <a:rPr lang="en-US" smtClean="0"/>
              <a:t>6/14/2021</a:t>
            </a:fld>
            <a:endParaRPr lang="en-US" dirty="0"/>
          </a:p>
        </p:txBody>
      </p:sp>
      <p:sp>
        <p:nvSpPr>
          <p:cNvPr id="4" name="Footer Placeholder 3"/>
          <p:cNvSpPr>
            <a:spLocks noGrp="1"/>
          </p:cNvSpPr>
          <p:nvPr>
            <p:ph type="ftr" sz="quarter" idx="2"/>
          </p:nvPr>
        </p:nvSpPr>
        <p:spPr>
          <a:xfrm>
            <a:off x="0" y="8839014"/>
            <a:ext cx="3041968" cy="465296"/>
          </a:xfrm>
          <a:prstGeom prst="rect">
            <a:avLst/>
          </a:prstGeom>
        </p:spPr>
        <p:txBody>
          <a:bodyPr vert="horz" lIns="93272" tIns="46636" rIns="93272" bIns="4663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6334" y="8839014"/>
            <a:ext cx="3041968" cy="465296"/>
          </a:xfrm>
          <a:prstGeom prst="rect">
            <a:avLst/>
          </a:prstGeom>
        </p:spPr>
        <p:txBody>
          <a:bodyPr vert="horz" lIns="93272" tIns="46636" rIns="93272" bIns="46636" rtlCol="0" anchor="b"/>
          <a:lstStyle>
            <a:lvl1pPr algn="r">
              <a:defRPr sz="1200"/>
            </a:lvl1pPr>
          </a:lstStyle>
          <a:p>
            <a:fld id="{15530057-4404-444C-861E-1083F29DC99F}" type="slidenum">
              <a:rPr lang="en-US" smtClean="0"/>
              <a:t>‹#›</a:t>
            </a:fld>
            <a:endParaRPr lang="en-US" dirty="0"/>
          </a:p>
        </p:txBody>
      </p:sp>
    </p:spTree>
    <p:extLst>
      <p:ext uri="{BB962C8B-B14F-4D97-AF65-F5344CB8AC3E}">
        <p14:creationId xmlns:p14="http://schemas.microsoft.com/office/powerpoint/2010/main" val="3194958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72" tIns="46636" rIns="93272" bIns="46636" rtlCol="0"/>
          <a:lstStyle>
            <a:lvl1pPr algn="l">
              <a:defRPr sz="1200"/>
            </a:lvl1pPr>
          </a:lstStyle>
          <a:p>
            <a:endParaRPr lang="en-US" dirty="0"/>
          </a:p>
        </p:txBody>
      </p:sp>
      <p:sp>
        <p:nvSpPr>
          <p:cNvPr id="3" name="Date Placeholder 2"/>
          <p:cNvSpPr>
            <a:spLocks noGrp="1"/>
          </p:cNvSpPr>
          <p:nvPr>
            <p:ph type="dt" idx="1"/>
          </p:nvPr>
        </p:nvSpPr>
        <p:spPr>
          <a:xfrm>
            <a:off x="3976334" y="0"/>
            <a:ext cx="3041968" cy="466912"/>
          </a:xfrm>
          <a:prstGeom prst="rect">
            <a:avLst/>
          </a:prstGeom>
        </p:spPr>
        <p:txBody>
          <a:bodyPr vert="horz" lIns="93272" tIns="46636" rIns="93272" bIns="46636" rtlCol="0"/>
          <a:lstStyle>
            <a:lvl1pPr algn="r">
              <a:defRPr sz="1200"/>
            </a:lvl1pPr>
          </a:lstStyle>
          <a:p>
            <a:fld id="{11D67BCA-F657-4A4D-B9A0-5024AEBA8A0B}" type="datetimeFigureOut">
              <a:rPr lang="en-US" smtClean="0"/>
              <a:t>6/14/2021</a:t>
            </a:fld>
            <a:endParaRPr lang="en-US" dirty="0"/>
          </a:p>
        </p:txBody>
      </p:sp>
      <p:sp>
        <p:nvSpPr>
          <p:cNvPr id="4" name="Slide Image Placeholder 3"/>
          <p:cNvSpPr>
            <a:spLocks noGrp="1" noRot="1" noChangeAspect="1"/>
          </p:cNvSpPr>
          <p:nvPr>
            <p:ph type="sldImg" idx="2"/>
          </p:nvPr>
        </p:nvSpPr>
        <p:spPr>
          <a:xfrm>
            <a:off x="1416050" y="1163638"/>
            <a:ext cx="4187825" cy="3140075"/>
          </a:xfrm>
          <a:prstGeom prst="rect">
            <a:avLst/>
          </a:prstGeom>
          <a:noFill/>
          <a:ln w="12700">
            <a:solidFill>
              <a:prstClr val="black"/>
            </a:solidFill>
          </a:ln>
        </p:spPr>
        <p:txBody>
          <a:bodyPr vert="horz" lIns="93272" tIns="46636" rIns="93272" bIns="46636" rtlCol="0" anchor="ctr"/>
          <a:lstStyle/>
          <a:p>
            <a:endParaRPr lang="en-US" dirty="0"/>
          </a:p>
        </p:txBody>
      </p:sp>
      <p:sp>
        <p:nvSpPr>
          <p:cNvPr id="5" name="Notes Placeholder 4"/>
          <p:cNvSpPr>
            <a:spLocks noGrp="1"/>
          </p:cNvSpPr>
          <p:nvPr>
            <p:ph type="body" sz="quarter" idx="3"/>
          </p:nvPr>
        </p:nvSpPr>
        <p:spPr>
          <a:xfrm>
            <a:off x="701994" y="4478477"/>
            <a:ext cx="5615940" cy="3664208"/>
          </a:xfrm>
          <a:prstGeom prst="rect">
            <a:avLst/>
          </a:prstGeom>
        </p:spPr>
        <p:txBody>
          <a:bodyPr vert="horz" lIns="93272" tIns="46636" rIns="93272" bIns="4663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5"/>
            <a:ext cx="3041968" cy="466911"/>
          </a:xfrm>
          <a:prstGeom prst="rect">
            <a:avLst/>
          </a:prstGeom>
        </p:spPr>
        <p:txBody>
          <a:bodyPr vert="horz" lIns="93272" tIns="46636" rIns="93272" bIns="4663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6334" y="8839015"/>
            <a:ext cx="3041968" cy="466911"/>
          </a:xfrm>
          <a:prstGeom prst="rect">
            <a:avLst/>
          </a:prstGeom>
        </p:spPr>
        <p:txBody>
          <a:bodyPr vert="horz" lIns="93272" tIns="46636" rIns="93272" bIns="46636" rtlCol="0" anchor="b"/>
          <a:lstStyle>
            <a:lvl1pPr algn="r">
              <a:defRPr sz="1200"/>
            </a:lvl1pPr>
          </a:lstStyle>
          <a:p>
            <a:fld id="{8E6A6AAE-783E-4852-A528-C1EB8B8AB620}" type="slidenum">
              <a:rPr lang="en-US" smtClean="0"/>
              <a:t>‹#›</a:t>
            </a:fld>
            <a:endParaRPr lang="en-US" dirty="0"/>
          </a:p>
        </p:txBody>
      </p:sp>
    </p:spTree>
    <p:extLst>
      <p:ext uri="{BB962C8B-B14F-4D97-AF65-F5344CB8AC3E}">
        <p14:creationId xmlns:p14="http://schemas.microsoft.com/office/powerpoint/2010/main" val="3622126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4</a:t>
            </a:fld>
            <a:endParaRPr lang="en-US" dirty="0">
              <a:solidFill>
                <a:prstClr val="black"/>
              </a:solidFill>
            </a:endParaRPr>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r>
              <a:rPr lang="en-US" dirty="0"/>
              <a:t>Budget- NEEDS</a:t>
            </a:r>
            <a:r>
              <a:rPr lang="en-US" baseline="0" dirty="0"/>
              <a:t> UPDATE</a:t>
            </a:r>
            <a:endParaRPr lang="en-US" dirty="0"/>
          </a:p>
        </p:txBody>
      </p:sp>
    </p:spTree>
    <p:extLst>
      <p:ext uri="{BB962C8B-B14F-4D97-AF65-F5344CB8AC3E}">
        <p14:creationId xmlns:p14="http://schemas.microsoft.com/office/powerpoint/2010/main" val="95585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13</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r>
              <a:rPr lang="en-US" dirty="0"/>
              <a:t>NEEDS UPDATE</a:t>
            </a:r>
          </a:p>
        </p:txBody>
      </p:sp>
    </p:spTree>
    <p:extLst>
      <p:ext uri="{BB962C8B-B14F-4D97-AF65-F5344CB8AC3E}">
        <p14:creationId xmlns:p14="http://schemas.microsoft.com/office/powerpoint/2010/main" val="259521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14</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2470953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15</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4617696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16</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545959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17</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8150926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19DC5DA-6EA3-4AC9-AC36-E0E3DB8FFC37}" type="slidenum">
              <a:rPr lang="en-US" smtClean="0"/>
              <a:pPr>
                <a:defRPr/>
              </a:pPr>
              <a:t>18</a:t>
            </a:fld>
            <a:endParaRPr lang="en-US" dirty="0"/>
          </a:p>
        </p:txBody>
      </p:sp>
    </p:spTree>
    <p:extLst>
      <p:ext uri="{BB962C8B-B14F-4D97-AF65-F5344CB8AC3E}">
        <p14:creationId xmlns:p14="http://schemas.microsoft.com/office/powerpoint/2010/main" val="32832742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19DC5DA-6EA3-4AC9-AC36-E0E3DB8FFC37}" type="slidenum">
              <a:rPr lang="en-US" smtClean="0"/>
              <a:pPr>
                <a:defRPr/>
              </a:pPr>
              <a:t>19</a:t>
            </a:fld>
            <a:endParaRPr lang="en-US" dirty="0"/>
          </a:p>
        </p:txBody>
      </p:sp>
    </p:spTree>
    <p:extLst>
      <p:ext uri="{BB962C8B-B14F-4D97-AF65-F5344CB8AC3E}">
        <p14:creationId xmlns:p14="http://schemas.microsoft.com/office/powerpoint/2010/main" val="10628107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21</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68413" y="723900"/>
            <a:ext cx="4819650" cy="36147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3909274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14258">
              <a:defRPr/>
            </a:pPr>
            <a:fld id="{919DC5DA-6EA3-4AC9-AC36-E0E3DB8FFC37}" type="slidenum">
              <a:rPr lang="en-US">
                <a:solidFill>
                  <a:prstClr val="black"/>
                </a:solidFill>
                <a:latin typeface="Calibri" panose="020F0502020204030204"/>
              </a:rPr>
              <a:pPr defTabSz="914258">
                <a:defRPr/>
              </a:pPr>
              <a:t>22</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5590372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23</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022288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5</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772260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24</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9874943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25</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3879472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583729-4301-4912-9FB3-D1EB83740486}" type="slidenum">
              <a:rPr lang="en-US" smtClean="0"/>
              <a:pPr/>
              <a:t>27</a:t>
            </a:fld>
            <a:endParaRPr lang="en-US" dirty="0"/>
          </a:p>
        </p:txBody>
      </p:sp>
    </p:spTree>
    <p:extLst>
      <p:ext uri="{BB962C8B-B14F-4D97-AF65-F5344CB8AC3E}">
        <p14:creationId xmlns:p14="http://schemas.microsoft.com/office/powerpoint/2010/main" val="2738475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6</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r>
              <a:rPr lang="en-US" dirty="0"/>
              <a:t>done</a:t>
            </a:r>
          </a:p>
        </p:txBody>
      </p:sp>
    </p:spTree>
    <p:extLst>
      <p:ext uri="{BB962C8B-B14F-4D97-AF65-F5344CB8AC3E}">
        <p14:creationId xmlns:p14="http://schemas.microsoft.com/office/powerpoint/2010/main" val="12637266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7</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r>
              <a:rPr lang="en-US" dirty="0"/>
              <a:t>done</a:t>
            </a:r>
          </a:p>
        </p:txBody>
      </p:sp>
    </p:spTree>
    <p:extLst>
      <p:ext uri="{BB962C8B-B14F-4D97-AF65-F5344CB8AC3E}">
        <p14:creationId xmlns:p14="http://schemas.microsoft.com/office/powerpoint/2010/main" val="30864555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8</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r>
              <a:rPr lang="en-US" dirty="0"/>
              <a:t>NEEDS</a:t>
            </a:r>
            <a:r>
              <a:rPr lang="en-US" baseline="0" dirty="0"/>
              <a:t> UPDATE</a:t>
            </a:r>
            <a:endParaRPr lang="en-US" dirty="0"/>
          </a:p>
        </p:txBody>
      </p:sp>
    </p:spTree>
    <p:extLst>
      <p:ext uri="{BB962C8B-B14F-4D97-AF65-F5344CB8AC3E}">
        <p14:creationId xmlns:p14="http://schemas.microsoft.com/office/powerpoint/2010/main" val="4033269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9</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r>
              <a:rPr lang="en-US" dirty="0"/>
              <a:t>NEEDS</a:t>
            </a:r>
            <a:r>
              <a:rPr lang="en-US" baseline="0" dirty="0"/>
              <a:t> UPDATE</a:t>
            </a:r>
            <a:endParaRPr lang="en-US" dirty="0"/>
          </a:p>
        </p:txBody>
      </p:sp>
    </p:spTree>
    <p:extLst>
      <p:ext uri="{BB962C8B-B14F-4D97-AF65-F5344CB8AC3E}">
        <p14:creationId xmlns:p14="http://schemas.microsoft.com/office/powerpoint/2010/main" val="9320283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10</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r>
              <a:rPr lang="en-US" dirty="0"/>
              <a:t>NEEDS</a:t>
            </a:r>
            <a:r>
              <a:rPr lang="en-US" baseline="0" dirty="0"/>
              <a:t> UPDATE</a:t>
            </a:r>
            <a:endParaRPr lang="en-US" dirty="0"/>
          </a:p>
        </p:txBody>
      </p:sp>
    </p:spTree>
    <p:extLst>
      <p:ext uri="{BB962C8B-B14F-4D97-AF65-F5344CB8AC3E}">
        <p14:creationId xmlns:p14="http://schemas.microsoft.com/office/powerpoint/2010/main" val="42268774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11</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r>
              <a:rPr lang="en-US" dirty="0"/>
              <a:t>NEEDS UPDATE</a:t>
            </a:r>
          </a:p>
        </p:txBody>
      </p:sp>
    </p:spTree>
    <p:extLst>
      <p:ext uri="{BB962C8B-B14F-4D97-AF65-F5344CB8AC3E}">
        <p14:creationId xmlns:p14="http://schemas.microsoft.com/office/powerpoint/2010/main" val="41162370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12</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r>
              <a:rPr lang="en-US" dirty="0"/>
              <a:t>NEEDS UPDATE</a:t>
            </a:r>
          </a:p>
        </p:txBody>
      </p:sp>
    </p:spTree>
    <p:extLst>
      <p:ext uri="{BB962C8B-B14F-4D97-AF65-F5344CB8AC3E}">
        <p14:creationId xmlns:p14="http://schemas.microsoft.com/office/powerpoint/2010/main" val="3270408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bg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839314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681222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1041185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1547272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983986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226530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006783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661452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1119767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360694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07123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240030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1.emf"/><Relationship Id="rId4" Type="http://schemas.openxmlformats.org/officeDocument/2006/relationships/image" Target="../media/image10.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4.emf"/></Relationships>
</file>

<file path=ppt/slides/_rels/slide16.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notesSlide" Target="../notesSlides/notesSlide17.xml"/><Relationship Id="rId1" Type="http://schemas.openxmlformats.org/officeDocument/2006/relationships/slideLayout" Target="../slideLayouts/slideLayout7.xml"/><Relationship Id="rId5" Type="http://schemas.openxmlformats.org/officeDocument/2006/relationships/image" Target="../media/image16.emf"/><Relationship Id="rId4" Type="http://schemas.openxmlformats.org/officeDocument/2006/relationships/image" Target="../media/image10.emf"/></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17.emf"/></Relationships>
</file>

<file path=ppt/slides/_rels/slide24.xml.rels><?xml version="1.0" encoding="UTF-8" standalone="yes"?>
<Relationships xmlns="http://schemas.openxmlformats.org/package/2006/relationships"><Relationship Id="rId3" Type="http://schemas.openxmlformats.org/officeDocument/2006/relationships/package" Target="../embeddings/Microsoft_Word_Document3.docx"/><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18.emf"/></Relationships>
</file>

<file path=ppt/slides/_rels/slide25.xml.rels><?xml version="1.0" encoding="UTF-8" standalone="yes"?>
<Relationships xmlns="http://schemas.openxmlformats.org/package/2006/relationships"><Relationship Id="rId3" Type="http://schemas.openxmlformats.org/officeDocument/2006/relationships/package" Target="../embeddings/Microsoft_Word_Document4.docx"/><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19.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1905000"/>
            <a:ext cx="6934200" cy="1524000"/>
          </a:xfrm>
          <a:solidFill>
            <a:schemeClr val="tx2"/>
          </a:solidFill>
        </p:spPr>
        <p:txBody>
          <a:bodyPr/>
          <a:lstStyle/>
          <a:p>
            <a:r>
              <a:rPr lang="en-US" sz="4000" b="1" i="1" dirty="0">
                <a:solidFill>
                  <a:schemeClr val="tx1"/>
                </a:solidFill>
              </a:rPr>
              <a:t>Open Budget Meeting</a:t>
            </a:r>
            <a:br>
              <a:rPr lang="en-US" sz="4000" b="1" i="1" dirty="0">
                <a:solidFill>
                  <a:schemeClr val="tx1"/>
                </a:solidFill>
              </a:rPr>
            </a:br>
            <a:r>
              <a:rPr lang="en-US" sz="4000" b="1" i="1" dirty="0">
                <a:solidFill>
                  <a:schemeClr val="tx1"/>
                </a:solidFill>
              </a:rPr>
              <a:t>Town Hall</a:t>
            </a:r>
          </a:p>
        </p:txBody>
      </p:sp>
      <p:sp>
        <p:nvSpPr>
          <p:cNvPr id="3" name="Subtitle 2"/>
          <p:cNvSpPr>
            <a:spLocks noGrp="1"/>
          </p:cNvSpPr>
          <p:nvPr>
            <p:ph type="subTitle" idx="1"/>
          </p:nvPr>
        </p:nvSpPr>
        <p:spPr>
          <a:xfrm>
            <a:off x="1371600" y="4724400"/>
            <a:ext cx="6400800" cy="914400"/>
          </a:xfrm>
        </p:spPr>
        <p:txBody>
          <a:bodyPr anchor="t"/>
          <a:lstStyle/>
          <a:p>
            <a:r>
              <a:rPr lang="en-US" b="1" dirty="0">
                <a:solidFill>
                  <a:schemeClr val="tx1"/>
                </a:solidFill>
                <a:latin typeface="Arial"/>
                <a:cs typeface="Arial"/>
              </a:rPr>
              <a:t>June 17, 2021 10:00 a.m.</a:t>
            </a:r>
          </a:p>
          <a:p>
            <a:r>
              <a:rPr lang="en-US" sz="1800" b="1" dirty="0">
                <a:solidFill>
                  <a:schemeClr val="tx1"/>
                </a:solidFill>
                <a:latin typeface="Arial"/>
                <a:cs typeface="Arial"/>
              </a:rPr>
              <a:t>Via Teams</a:t>
            </a:r>
          </a:p>
          <a:p>
            <a:endParaRPr lang="en-US" b="1" dirty="0">
              <a:solidFill>
                <a:schemeClr val="tx1"/>
              </a:solidFill>
              <a:latin typeface="Arial"/>
              <a:cs typeface="Arial"/>
            </a:endParaRPr>
          </a:p>
        </p:txBody>
      </p:sp>
    </p:spTree>
    <p:extLst>
      <p:ext uri="{BB962C8B-B14F-4D97-AF65-F5344CB8AC3E}">
        <p14:creationId xmlns:p14="http://schemas.microsoft.com/office/powerpoint/2010/main" val="38529622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a:xfrm>
            <a:off x="7391400" y="6048624"/>
            <a:ext cx="2133600" cy="365125"/>
          </a:xfrm>
        </p:spPr>
        <p:txBody>
          <a:bodyPr/>
          <a:lstStyle/>
          <a:p>
            <a:r>
              <a:rPr lang="en-US" dirty="0">
                <a:solidFill>
                  <a:srgbClr val="000000"/>
                </a:solidFill>
              </a:rPr>
              <a:t>		</a:t>
            </a:r>
            <a:fld id="{B3ACB187-37F7-4C51-A504-D64E49A8D6D4}" type="slidenum">
              <a:rPr lang="en-US" smtClean="0">
                <a:solidFill>
                  <a:srgbClr val="000000"/>
                </a:solidFill>
              </a:rPr>
              <a:pPr/>
              <a:t>10</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Open Budget Meeting</a:t>
            </a:r>
            <a:br>
              <a:rPr lang="en-US" sz="2800" dirty="0"/>
            </a:br>
            <a:br>
              <a:rPr lang="en-US" sz="2800" dirty="0"/>
            </a:br>
            <a:r>
              <a:rPr lang="en-US" sz="2800" dirty="0"/>
              <a:t>     </a:t>
            </a:r>
            <a:br>
              <a:rPr lang="en-US" sz="2800" dirty="0"/>
            </a:br>
            <a:br>
              <a:rPr lang="en-US" sz="2800" dirty="0"/>
            </a:br>
            <a:r>
              <a:rPr lang="en-US" sz="2800" dirty="0"/>
              <a:t>     </a:t>
            </a:r>
            <a:br>
              <a:rPr lang="en-US" sz="2400" dirty="0"/>
            </a:br>
            <a:br>
              <a:rPr lang="en-US" sz="1600" b="1" dirty="0">
                <a:solidFill>
                  <a:sysClr val="windowText" lastClr="000000"/>
                </a:solidFill>
              </a:rPr>
            </a:b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1622007153"/>
              </p:ext>
            </p:extLst>
          </p:nvPr>
        </p:nvGraphicFramePr>
        <p:xfrm>
          <a:off x="5377789" y="1536950"/>
          <a:ext cx="3556151" cy="1892051"/>
        </p:xfrm>
        <a:graphic>
          <a:graphicData uri="http://schemas.openxmlformats.org/presentationml/2006/ole">
            <mc:AlternateContent xmlns:mc="http://schemas.openxmlformats.org/markup-compatibility/2006">
              <mc:Choice xmlns:v="urn:schemas-microsoft-com:vml" Requires="v">
                <p:oleObj name="Document" r:id="rId3" imgW="8235289" imgH="5918849" progId="Word.Document.12">
                  <p:embed/>
                </p:oleObj>
              </mc:Choice>
              <mc:Fallback>
                <p:oleObj name="Document" r:id="rId3" imgW="8235289" imgH="5918849" progId="Word.Document.12">
                  <p:embed/>
                  <p:pic>
                    <p:nvPicPr>
                      <p:cNvPr id="9"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7789" y="1536950"/>
                        <a:ext cx="3556151" cy="18920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pic>
        <p:nvPicPr>
          <p:cNvPr id="5" name="Picture 4"/>
          <p:cNvPicPr>
            <a:picLocks noChangeAspect="1"/>
          </p:cNvPicPr>
          <p:nvPr/>
        </p:nvPicPr>
        <p:blipFill>
          <a:blip r:embed="rId5"/>
          <a:stretch>
            <a:fillRect/>
          </a:stretch>
        </p:blipFill>
        <p:spPr>
          <a:xfrm>
            <a:off x="352425" y="1110717"/>
            <a:ext cx="8439150" cy="4937907"/>
          </a:xfrm>
          <a:prstGeom prst="rect">
            <a:avLst/>
          </a:prstGeom>
        </p:spPr>
      </p:pic>
    </p:spTree>
    <p:extLst>
      <p:ext uri="{BB962C8B-B14F-4D97-AF65-F5344CB8AC3E}">
        <p14:creationId xmlns:p14="http://schemas.microsoft.com/office/powerpoint/2010/main" val="1143581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11</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3" name="TextBox 2"/>
          <p:cNvSpPr txBox="1"/>
          <p:nvPr/>
        </p:nvSpPr>
        <p:spPr>
          <a:xfrm>
            <a:off x="457200" y="990600"/>
            <a:ext cx="8534400" cy="3554819"/>
          </a:xfrm>
          <a:prstGeom prst="rect">
            <a:avLst/>
          </a:prstGeom>
          <a:noFill/>
        </p:spPr>
        <p:txBody>
          <a:bodyPr wrap="square" rtlCol="0">
            <a:spAutoFit/>
          </a:bodyPr>
          <a:lstStyle/>
          <a:p>
            <a:pPr algn="ctr"/>
            <a:endParaRPr lang="en-US" sz="4800" b="1" dirty="0"/>
          </a:p>
          <a:p>
            <a:pPr algn="ctr"/>
            <a:endParaRPr lang="en-US" sz="4800" b="1" dirty="0"/>
          </a:p>
          <a:p>
            <a:pPr algn="ctr"/>
            <a:r>
              <a:rPr lang="en-US" sz="4800" b="1" dirty="0"/>
              <a:t>FY21 Budget Wrapping Up</a:t>
            </a:r>
          </a:p>
          <a:p>
            <a:pPr algn="ctr"/>
            <a:r>
              <a:rPr lang="en-US" sz="3600" b="1" dirty="0"/>
              <a:t>July 1,2020 - June 30, 2021</a:t>
            </a:r>
          </a:p>
          <a:p>
            <a:pPr algn="ctr"/>
            <a:endParaRPr lang="en-US" b="1" dirty="0"/>
          </a:p>
          <a:p>
            <a:pPr>
              <a:lnSpc>
                <a:spcPct val="150000"/>
              </a:lnSpc>
            </a:pPr>
            <a:r>
              <a:rPr lang="en-US" dirty="0"/>
              <a:t>                                                                                   </a:t>
            </a:r>
          </a:p>
        </p:txBody>
      </p:sp>
    </p:spTree>
    <p:extLst>
      <p:ext uri="{BB962C8B-B14F-4D97-AF65-F5344CB8AC3E}">
        <p14:creationId xmlns:p14="http://schemas.microsoft.com/office/powerpoint/2010/main" val="2727851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12</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pic>
        <p:nvPicPr>
          <p:cNvPr id="3" name="Picture 2"/>
          <p:cNvPicPr>
            <a:picLocks noChangeAspect="1"/>
          </p:cNvPicPr>
          <p:nvPr/>
        </p:nvPicPr>
        <p:blipFill>
          <a:blip r:embed="rId3"/>
          <a:stretch>
            <a:fillRect/>
          </a:stretch>
        </p:blipFill>
        <p:spPr>
          <a:xfrm>
            <a:off x="1295400" y="1117600"/>
            <a:ext cx="6400800" cy="4826000"/>
          </a:xfrm>
          <a:prstGeom prst="rect">
            <a:avLst/>
          </a:prstGeom>
        </p:spPr>
      </p:pic>
    </p:spTree>
    <p:extLst>
      <p:ext uri="{BB962C8B-B14F-4D97-AF65-F5344CB8AC3E}">
        <p14:creationId xmlns:p14="http://schemas.microsoft.com/office/powerpoint/2010/main" val="2052502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13</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br>
              <a:rPr lang="en-US" sz="2800" dirty="0"/>
            </a:br>
            <a:br>
              <a:rPr lang="en-US" sz="2800" dirty="0"/>
            </a:br>
            <a:endParaRPr lang="en-US" sz="28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8" name="Line 2">
            <a:extLst>
              <a:ext uri="{FF2B5EF4-FFF2-40B4-BE49-F238E27FC236}">
                <a16:creationId xmlns:a16="http://schemas.microsoft.com/office/drawing/2014/main" id="{239ACDFF-6993-45A4-9F59-23391F0AD16F}"/>
              </a:ext>
            </a:extLst>
          </p:cNvPr>
          <p:cNvSpPr>
            <a:spLocks noChangeShapeType="1"/>
          </p:cNvSpPr>
          <p:nvPr/>
        </p:nvSpPr>
        <p:spPr bwMode="auto">
          <a:xfrm>
            <a:off x="76200" y="9144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892264666"/>
              </p:ext>
            </p:extLst>
          </p:nvPr>
        </p:nvGraphicFramePr>
        <p:xfrm>
          <a:off x="1219200" y="1143000"/>
          <a:ext cx="5803233" cy="3990825"/>
        </p:xfrm>
        <a:graphic>
          <a:graphicData uri="http://schemas.openxmlformats.org/drawingml/2006/table">
            <a:tbl>
              <a:tblPr/>
              <a:tblGrid>
                <a:gridCol w="3931508">
                  <a:extLst>
                    <a:ext uri="{9D8B030D-6E8A-4147-A177-3AD203B41FA5}">
                      <a16:colId xmlns:a16="http://schemas.microsoft.com/office/drawing/2014/main" val="2466107057"/>
                    </a:ext>
                  </a:extLst>
                </a:gridCol>
                <a:gridCol w="1871725">
                  <a:extLst>
                    <a:ext uri="{9D8B030D-6E8A-4147-A177-3AD203B41FA5}">
                      <a16:colId xmlns:a16="http://schemas.microsoft.com/office/drawing/2014/main" val="1699640171"/>
                    </a:ext>
                  </a:extLst>
                </a:gridCol>
              </a:tblGrid>
              <a:tr h="364287">
                <a:tc gridSpan="2">
                  <a:txBody>
                    <a:bodyPr/>
                    <a:lstStyle/>
                    <a:p>
                      <a:pPr algn="ctr" fontAlgn="b"/>
                      <a:r>
                        <a:rPr lang="en-US" sz="2400" b="1" i="0" u="none" strike="noStrike" dirty="0">
                          <a:solidFill>
                            <a:srgbClr val="000000"/>
                          </a:solidFill>
                          <a:effectLst/>
                          <a:latin typeface="Calibri" panose="020F0502020204030204" pitchFamily="34" charset="0"/>
                        </a:rPr>
                        <a:t>FY21 Year-End Spend Requests</a:t>
                      </a:r>
                    </a:p>
                  </a:txBody>
                  <a:tcPr marL="8049" marR="8049" marT="8049"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3098125139"/>
                  </a:ext>
                </a:extLst>
              </a:tr>
              <a:tr h="260946">
                <a:tc>
                  <a:txBody>
                    <a:bodyPr/>
                    <a:lstStyle/>
                    <a:p>
                      <a:pPr algn="l" fontAlgn="b"/>
                      <a:endParaRPr lang="en-US" sz="9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4003783104"/>
                  </a:ext>
                </a:extLst>
              </a:tr>
              <a:tr h="260946">
                <a:tc>
                  <a:txBody>
                    <a:bodyPr/>
                    <a:lstStyle/>
                    <a:p>
                      <a:pPr algn="l" fontAlgn="b"/>
                      <a:r>
                        <a:rPr lang="en-US" sz="1600" b="0" i="0" u="none" strike="noStrike" dirty="0">
                          <a:solidFill>
                            <a:srgbClr val="000000"/>
                          </a:solidFill>
                          <a:effectLst/>
                          <a:latin typeface="Calibri" panose="020F0502020204030204" pitchFamily="34" charset="0"/>
                        </a:rPr>
                        <a:t>Enrollment Management (18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1,587,743 </a:t>
                      </a:r>
                    </a:p>
                  </a:txBody>
                  <a:tcPr marL="8049" marR="8049" marT="8049" marB="0" anchor="b">
                    <a:lnL>
                      <a:noFill/>
                    </a:lnL>
                    <a:lnR>
                      <a:noFill/>
                    </a:lnR>
                    <a:lnT>
                      <a:noFill/>
                    </a:lnT>
                    <a:lnB>
                      <a:noFill/>
                    </a:lnB>
                  </a:tcPr>
                </a:tc>
                <a:extLst>
                  <a:ext uri="{0D108BD9-81ED-4DB2-BD59-A6C34878D82A}">
                    <a16:rowId xmlns:a16="http://schemas.microsoft.com/office/drawing/2014/main" val="1404529405"/>
                  </a:ext>
                </a:extLst>
              </a:tr>
              <a:tr h="245473">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168297215"/>
                  </a:ext>
                </a:extLst>
              </a:tr>
              <a:tr h="260946">
                <a:tc>
                  <a:txBody>
                    <a:bodyPr/>
                    <a:lstStyle/>
                    <a:p>
                      <a:pPr algn="l" fontAlgn="b"/>
                      <a:r>
                        <a:rPr lang="en-US" sz="1600" b="0" i="0" u="none" strike="noStrike" dirty="0">
                          <a:solidFill>
                            <a:srgbClr val="000000"/>
                          </a:solidFill>
                          <a:effectLst/>
                          <a:latin typeface="Calibri" panose="020F0502020204030204" pitchFamily="34" charset="0"/>
                        </a:rPr>
                        <a:t>Business &amp; Operations (20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320,824 </a:t>
                      </a:r>
                    </a:p>
                  </a:txBody>
                  <a:tcPr marL="8049" marR="8049" marT="8049" marB="0" anchor="b">
                    <a:lnL>
                      <a:noFill/>
                    </a:lnL>
                    <a:lnR>
                      <a:noFill/>
                    </a:lnR>
                    <a:lnT>
                      <a:noFill/>
                    </a:lnT>
                    <a:lnB>
                      <a:noFill/>
                    </a:lnB>
                  </a:tcPr>
                </a:tc>
                <a:extLst>
                  <a:ext uri="{0D108BD9-81ED-4DB2-BD59-A6C34878D82A}">
                    <a16:rowId xmlns:a16="http://schemas.microsoft.com/office/drawing/2014/main" val="3319036714"/>
                  </a:ext>
                </a:extLst>
              </a:tr>
              <a:tr h="245473">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3204406335"/>
                  </a:ext>
                </a:extLst>
              </a:tr>
              <a:tr h="260946">
                <a:tc>
                  <a:txBody>
                    <a:bodyPr/>
                    <a:lstStyle/>
                    <a:p>
                      <a:pPr algn="l" fontAlgn="b"/>
                      <a:r>
                        <a:rPr lang="en-US" sz="1600" b="0" i="0" u="none" strike="noStrike" dirty="0">
                          <a:solidFill>
                            <a:srgbClr val="000000"/>
                          </a:solidFill>
                          <a:effectLst/>
                          <a:latin typeface="Calibri" panose="020F0502020204030204" pitchFamily="34" charset="0"/>
                        </a:rPr>
                        <a:t>Academic Affairs ( 14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298,698</a:t>
                      </a:r>
                    </a:p>
                  </a:txBody>
                  <a:tcPr marL="8049" marR="8049" marT="8049" marB="0" anchor="b">
                    <a:lnL>
                      <a:noFill/>
                    </a:lnL>
                    <a:lnR>
                      <a:noFill/>
                    </a:lnR>
                    <a:lnT>
                      <a:noFill/>
                    </a:lnT>
                    <a:lnB>
                      <a:noFill/>
                    </a:lnB>
                  </a:tcPr>
                </a:tc>
                <a:extLst>
                  <a:ext uri="{0D108BD9-81ED-4DB2-BD59-A6C34878D82A}">
                    <a16:rowId xmlns:a16="http://schemas.microsoft.com/office/drawing/2014/main" val="275476632"/>
                  </a:ext>
                </a:extLst>
              </a:tr>
              <a:tr h="245473">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1559007050"/>
                  </a:ext>
                </a:extLst>
              </a:tr>
              <a:tr h="260946">
                <a:tc>
                  <a:txBody>
                    <a:bodyPr/>
                    <a:lstStyle/>
                    <a:p>
                      <a:pPr algn="l" fontAlgn="b"/>
                      <a:r>
                        <a:rPr lang="en-US" sz="1600" b="0" i="0" u="none" strike="noStrike" dirty="0">
                          <a:solidFill>
                            <a:srgbClr val="000000"/>
                          </a:solidFill>
                          <a:effectLst/>
                          <a:latin typeface="Calibri" panose="020F0502020204030204" pitchFamily="34" charset="0"/>
                        </a:rPr>
                        <a:t>Student Affairs (4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1,008,253 </a:t>
                      </a:r>
                    </a:p>
                  </a:txBody>
                  <a:tcPr marL="8049" marR="8049" marT="8049" marB="0" anchor="b">
                    <a:lnL>
                      <a:noFill/>
                    </a:lnL>
                    <a:lnR>
                      <a:noFill/>
                    </a:lnR>
                    <a:lnT>
                      <a:noFill/>
                    </a:lnT>
                    <a:lnB>
                      <a:noFill/>
                    </a:lnB>
                  </a:tcPr>
                </a:tc>
                <a:extLst>
                  <a:ext uri="{0D108BD9-81ED-4DB2-BD59-A6C34878D82A}">
                    <a16:rowId xmlns:a16="http://schemas.microsoft.com/office/drawing/2014/main" val="3617464807"/>
                  </a:ext>
                </a:extLst>
              </a:tr>
              <a:tr h="245473">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2076432869"/>
                  </a:ext>
                </a:extLst>
              </a:tr>
              <a:tr h="260946">
                <a:tc>
                  <a:txBody>
                    <a:bodyPr/>
                    <a:lstStyle/>
                    <a:p>
                      <a:pPr algn="l" fontAlgn="b"/>
                      <a:r>
                        <a:rPr lang="en-US" sz="1600" b="0" i="0" u="none" strike="noStrike" dirty="0">
                          <a:solidFill>
                            <a:srgbClr val="000000"/>
                          </a:solidFill>
                          <a:effectLst/>
                          <a:latin typeface="Calibri" panose="020F0502020204030204" pitchFamily="34" charset="0"/>
                        </a:rPr>
                        <a:t>Spivey Hall (2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17,925 </a:t>
                      </a:r>
                    </a:p>
                  </a:txBody>
                  <a:tcPr marL="8049" marR="8049" marT="8049" marB="0" anchor="b">
                    <a:lnL>
                      <a:noFill/>
                    </a:lnL>
                    <a:lnR>
                      <a:noFill/>
                    </a:lnR>
                    <a:lnT>
                      <a:noFill/>
                    </a:lnT>
                    <a:lnB>
                      <a:noFill/>
                    </a:lnB>
                  </a:tcPr>
                </a:tc>
                <a:extLst>
                  <a:ext uri="{0D108BD9-81ED-4DB2-BD59-A6C34878D82A}">
                    <a16:rowId xmlns:a16="http://schemas.microsoft.com/office/drawing/2014/main" val="260081289"/>
                  </a:ext>
                </a:extLst>
              </a:tr>
              <a:tr h="260946">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4192232696"/>
                  </a:ext>
                </a:extLst>
              </a:tr>
              <a:tr h="260946">
                <a:tc>
                  <a:txBody>
                    <a:bodyPr/>
                    <a:lstStyle/>
                    <a:p>
                      <a:pPr algn="l" fontAlgn="b"/>
                      <a:r>
                        <a:rPr lang="en-US" sz="1600" b="0" i="0" u="none" strike="noStrike" dirty="0">
                          <a:solidFill>
                            <a:srgbClr val="000000"/>
                          </a:solidFill>
                          <a:effectLst/>
                          <a:latin typeface="Calibri" panose="020F0502020204030204" pitchFamily="34" charset="0"/>
                        </a:rPr>
                        <a:t>Athletics (3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50,994              </a:t>
                      </a:r>
                    </a:p>
                  </a:txBody>
                  <a:tcPr marL="8049" marR="8049" marT="8049" marB="0" anchor="b">
                    <a:lnL>
                      <a:noFill/>
                    </a:lnL>
                    <a:lnR>
                      <a:noFill/>
                    </a:lnR>
                    <a:lnT>
                      <a:noFill/>
                    </a:lnT>
                    <a:lnB>
                      <a:noFill/>
                    </a:lnB>
                  </a:tcPr>
                </a:tc>
                <a:extLst>
                  <a:ext uri="{0D108BD9-81ED-4DB2-BD59-A6C34878D82A}">
                    <a16:rowId xmlns:a16="http://schemas.microsoft.com/office/drawing/2014/main" val="1026600365"/>
                  </a:ext>
                </a:extLst>
              </a:tr>
              <a:tr h="260946">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2407689379"/>
                  </a:ext>
                </a:extLst>
              </a:tr>
              <a:tr h="260946">
                <a:tc>
                  <a:txBody>
                    <a:bodyPr/>
                    <a:lstStyle/>
                    <a:p>
                      <a:pPr algn="l" fontAlgn="b"/>
                      <a:r>
                        <a:rPr lang="en-US" sz="1600" b="0" i="0" u="none" strike="noStrike" dirty="0">
                          <a:solidFill>
                            <a:srgbClr val="000000"/>
                          </a:solidFill>
                          <a:effectLst/>
                          <a:latin typeface="Calibri" panose="020F0502020204030204" pitchFamily="34" charset="0"/>
                        </a:rPr>
                        <a:t>TOTALS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3,284,437 </a:t>
                      </a:r>
                    </a:p>
                  </a:txBody>
                  <a:tcPr marL="8049" marR="8049" marT="8049" marB="0" anchor="b">
                    <a:lnL>
                      <a:noFill/>
                    </a:lnL>
                    <a:lnR>
                      <a:noFill/>
                    </a:lnR>
                    <a:lnT>
                      <a:noFill/>
                    </a:lnT>
                    <a:lnB>
                      <a:noFill/>
                    </a:lnB>
                  </a:tcPr>
                </a:tc>
                <a:extLst>
                  <a:ext uri="{0D108BD9-81ED-4DB2-BD59-A6C34878D82A}">
                    <a16:rowId xmlns:a16="http://schemas.microsoft.com/office/drawing/2014/main" val="89691831"/>
                  </a:ext>
                </a:extLst>
              </a:tr>
            </a:tbl>
          </a:graphicData>
        </a:graphic>
      </p:graphicFrame>
    </p:spTree>
    <p:extLst>
      <p:ext uri="{BB962C8B-B14F-4D97-AF65-F5344CB8AC3E}">
        <p14:creationId xmlns:p14="http://schemas.microsoft.com/office/powerpoint/2010/main" val="425113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endParaRPr lang="en-US" b="1" dirty="0"/>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14</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pic>
        <p:nvPicPr>
          <p:cNvPr id="5" name="Picture 4"/>
          <p:cNvPicPr>
            <a:picLocks noChangeAspect="1"/>
          </p:cNvPicPr>
          <p:nvPr/>
        </p:nvPicPr>
        <p:blipFill>
          <a:blip r:embed="rId3"/>
          <a:stretch>
            <a:fillRect/>
          </a:stretch>
        </p:blipFill>
        <p:spPr>
          <a:xfrm>
            <a:off x="1066800" y="1066800"/>
            <a:ext cx="6781800" cy="4953000"/>
          </a:xfrm>
          <a:prstGeom prst="rect">
            <a:avLst/>
          </a:prstGeom>
        </p:spPr>
      </p:pic>
    </p:spTree>
    <p:extLst>
      <p:ext uri="{BB962C8B-B14F-4D97-AF65-F5344CB8AC3E}">
        <p14:creationId xmlns:p14="http://schemas.microsoft.com/office/powerpoint/2010/main" val="3998155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15</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2112790543"/>
              </p:ext>
            </p:extLst>
          </p:nvPr>
        </p:nvGraphicFramePr>
        <p:xfrm>
          <a:off x="904875" y="1781175"/>
          <a:ext cx="7805738" cy="4513263"/>
        </p:xfrm>
        <a:graphic>
          <a:graphicData uri="http://schemas.openxmlformats.org/presentationml/2006/ole">
            <mc:AlternateContent xmlns:mc="http://schemas.openxmlformats.org/markup-compatibility/2006">
              <mc:Choice xmlns:v="urn:schemas-microsoft-com:vml" Requires="v">
                <p:oleObj name="Document" r:id="rId3" imgW="8880916" imgH="5146150" progId="Word.Document.12">
                  <p:embed/>
                </p:oleObj>
              </mc:Choice>
              <mc:Fallback>
                <p:oleObj name="Document" r:id="rId3" imgW="8880916" imgH="5146150" progId="Word.Document.12">
                  <p:embed/>
                  <p:pic>
                    <p:nvPicPr>
                      <p:cNvPr id="7" name="Object 6"/>
                      <p:cNvPicPr>
                        <a:picLocks noChangeAspect="1" noChangeArrowheads="1"/>
                      </p:cNvPicPr>
                      <p:nvPr/>
                    </p:nvPicPr>
                    <p:blipFill>
                      <a:blip r:embed="rId4"/>
                      <a:srcRect/>
                      <a:stretch>
                        <a:fillRect/>
                      </a:stretch>
                    </p:blipFill>
                    <p:spPr bwMode="auto">
                      <a:xfrm>
                        <a:off x="904875" y="1781175"/>
                        <a:ext cx="7805738" cy="451326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990578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762000"/>
            <a:ext cx="8686800" cy="0"/>
          </a:xfrm>
          <a:prstGeom prst="line">
            <a:avLst/>
          </a:prstGeom>
          <a:noFill/>
          <a:ln w="19050">
            <a:solidFill>
              <a:srgbClr val="FF6600"/>
            </a:solidFill>
            <a:round/>
            <a:headEnd/>
            <a:tailEnd/>
          </a:ln>
          <a:effectLst/>
        </p:spPr>
        <p:txBody>
          <a:bodyPr/>
          <a:lstStyle/>
          <a:p>
            <a:endParaRPr lang="en-US" b="1" dirty="0"/>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16</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3" name="TextBox 2">
            <a:extLst>
              <a:ext uri="{FF2B5EF4-FFF2-40B4-BE49-F238E27FC236}">
                <a16:creationId xmlns:a16="http://schemas.microsoft.com/office/drawing/2014/main" id="{52962951-4FA6-45BD-A513-9311E021BB9A}"/>
              </a:ext>
            </a:extLst>
          </p:cNvPr>
          <p:cNvSpPr txBox="1"/>
          <p:nvPr/>
        </p:nvSpPr>
        <p:spPr>
          <a:xfrm>
            <a:off x="1295400" y="773668"/>
            <a:ext cx="4267200" cy="646331"/>
          </a:xfrm>
          <a:prstGeom prst="rect">
            <a:avLst/>
          </a:prstGeom>
          <a:noFill/>
        </p:spPr>
        <p:txBody>
          <a:bodyPr wrap="square" rtlCol="0">
            <a:spAutoFit/>
          </a:bodyPr>
          <a:lstStyle/>
          <a:p>
            <a:pPr algn="r"/>
            <a:r>
              <a:rPr lang="en-US" b="1" dirty="0"/>
              <a:t>HEERF II FUNDING</a:t>
            </a:r>
          </a:p>
          <a:p>
            <a:pPr algn="r"/>
            <a:endParaRPr lang="en-US" b="1" dirty="0"/>
          </a:p>
        </p:txBody>
      </p:sp>
      <p:sp>
        <p:nvSpPr>
          <p:cNvPr id="5" name="TextBox 4">
            <a:extLst>
              <a:ext uri="{FF2B5EF4-FFF2-40B4-BE49-F238E27FC236}">
                <a16:creationId xmlns:a16="http://schemas.microsoft.com/office/drawing/2014/main" id="{BE4DB89C-E618-8442-BA9C-989A35FCFD6A}"/>
              </a:ext>
            </a:extLst>
          </p:cNvPr>
          <p:cNvSpPr txBox="1"/>
          <p:nvPr/>
        </p:nvSpPr>
        <p:spPr>
          <a:xfrm>
            <a:off x="381000" y="998776"/>
            <a:ext cx="8458200" cy="2277547"/>
          </a:xfrm>
          <a:prstGeom prst="rect">
            <a:avLst/>
          </a:prstGeom>
          <a:noFill/>
        </p:spPr>
        <p:txBody>
          <a:bodyPr wrap="square" rtlCol="0">
            <a:spAutoFit/>
          </a:bodyPr>
          <a:lstStyle/>
          <a:p>
            <a:pPr fontAlgn="ctr"/>
            <a:r>
              <a:rPr lang="en-US" sz="1000" b="1" dirty="0"/>
              <a:t>                                                                                                             </a:t>
            </a:r>
          </a:p>
          <a:p>
            <a:pPr fontAlgn="ctr"/>
            <a:r>
              <a:rPr lang="en-US" sz="1200" b="1" dirty="0"/>
              <a:t>STUDENT GRANTS</a:t>
            </a:r>
            <a:endParaRPr lang="en-US" sz="1200" dirty="0"/>
          </a:p>
          <a:p>
            <a:pPr marL="231775" lvl="1" fontAlgn="ctr"/>
            <a:r>
              <a:rPr lang="en-US" sz="1200" dirty="0"/>
              <a:t>Under the Coronavirus Aid, Relief, and Economic Security (CARES) Act. </a:t>
            </a:r>
            <a:r>
              <a:rPr lang="en-US" sz="1200" b="1" dirty="0"/>
              <a:t>$3,082,836 </a:t>
            </a:r>
            <a:r>
              <a:rPr lang="en-US" sz="1200" dirty="0"/>
              <a:t>has been designated as Emergency Financial Aid Grants to students.					</a:t>
            </a:r>
          </a:p>
          <a:p>
            <a:pPr marL="9525" lvl="1" fontAlgn="ctr"/>
            <a:endParaRPr lang="en-US" sz="1200" dirty="0"/>
          </a:p>
          <a:p>
            <a:pPr fontAlgn="ctr"/>
            <a:r>
              <a:rPr lang="en-US" sz="1200" b="1" dirty="0"/>
              <a:t>INSTITUTIONAL</a:t>
            </a:r>
          </a:p>
          <a:p>
            <a:pPr marL="231775" fontAlgn="ctr"/>
            <a:r>
              <a:rPr lang="en-US" sz="1200" dirty="0"/>
              <a:t>Clayton State University will be provided </a:t>
            </a:r>
            <a:r>
              <a:rPr lang="en-US" sz="1200" b="1" dirty="0"/>
              <a:t>$8,565,007</a:t>
            </a:r>
          </a:p>
          <a:p>
            <a:pPr marL="231775" fontAlgn="ctr"/>
            <a:endParaRPr lang="en-US" sz="1200" dirty="0"/>
          </a:p>
          <a:p>
            <a:pPr fontAlgn="ctr"/>
            <a:endParaRPr lang="en-US" sz="1200" dirty="0"/>
          </a:p>
          <a:p>
            <a:pPr fontAlgn="ctr"/>
            <a:r>
              <a:rPr lang="en-US" sz="1200" b="1" dirty="0"/>
              <a:t>MINORITY SERVING INSTITUTION</a:t>
            </a:r>
            <a:endParaRPr lang="en-US" sz="1200" dirty="0"/>
          </a:p>
          <a:p>
            <a:pPr marL="228600" fontAlgn="ctr"/>
            <a:r>
              <a:rPr lang="en-US" sz="1200" dirty="0"/>
              <a:t>Clayton State University will be provided </a:t>
            </a:r>
            <a:r>
              <a:rPr lang="en-US" sz="1200" b="1" dirty="0"/>
              <a:t>$634,557</a:t>
            </a:r>
          </a:p>
          <a:p>
            <a:pPr marL="228600" fontAlgn="ctr"/>
            <a:r>
              <a:rPr lang="en-US" sz="1200" b="1" dirty="0"/>
              <a:t>*HEERF II Phase II Plan under review</a:t>
            </a:r>
            <a:r>
              <a:rPr lang="en-US" sz="1000" b="1" dirty="0"/>
              <a:t>	</a:t>
            </a:r>
          </a:p>
        </p:txBody>
      </p:sp>
      <p:pic>
        <p:nvPicPr>
          <p:cNvPr id="11" name="Picture 10">
            <a:extLst>
              <a:ext uri="{FF2B5EF4-FFF2-40B4-BE49-F238E27FC236}">
                <a16:creationId xmlns:a16="http://schemas.microsoft.com/office/drawing/2014/main" id="{619C57AF-2B60-46FD-B5CC-D7920DA2C326}"/>
              </a:ext>
            </a:extLst>
          </p:cNvPr>
          <p:cNvPicPr>
            <a:picLocks noChangeAspect="1"/>
          </p:cNvPicPr>
          <p:nvPr/>
        </p:nvPicPr>
        <p:blipFill>
          <a:blip r:embed="rId3"/>
          <a:stretch>
            <a:fillRect/>
          </a:stretch>
        </p:blipFill>
        <p:spPr>
          <a:xfrm>
            <a:off x="2133600" y="3252233"/>
            <a:ext cx="4619625" cy="2832099"/>
          </a:xfrm>
          <a:prstGeom prst="rect">
            <a:avLst/>
          </a:prstGeom>
        </p:spPr>
      </p:pic>
    </p:spTree>
    <p:extLst>
      <p:ext uri="{BB962C8B-B14F-4D97-AF65-F5344CB8AC3E}">
        <p14:creationId xmlns:p14="http://schemas.microsoft.com/office/powerpoint/2010/main" val="30571638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762000"/>
            <a:ext cx="8686800" cy="0"/>
          </a:xfrm>
          <a:prstGeom prst="line">
            <a:avLst/>
          </a:prstGeom>
          <a:noFill/>
          <a:ln w="19050">
            <a:solidFill>
              <a:srgbClr val="FF6600"/>
            </a:solidFill>
            <a:round/>
            <a:headEnd/>
            <a:tailEnd/>
          </a:ln>
          <a:effectLst/>
        </p:spPr>
        <p:txBody>
          <a:bodyPr/>
          <a:lstStyle/>
          <a:p>
            <a:endParaRPr lang="en-US" b="1" dirty="0"/>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17</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3" name="TextBox 2">
            <a:extLst>
              <a:ext uri="{FF2B5EF4-FFF2-40B4-BE49-F238E27FC236}">
                <a16:creationId xmlns:a16="http://schemas.microsoft.com/office/drawing/2014/main" id="{52962951-4FA6-45BD-A513-9311E021BB9A}"/>
              </a:ext>
            </a:extLst>
          </p:cNvPr>
          <p:cNvSpPr txBox="1"/>
          <p:nvPr/>
        </p:nvSpPr>
        <p:spPr>
          <a:xfrm>
            <a:off x="1295400" y="773668"/>
            <a:ext cx="4267200" cy="646331"/>
          </a:xfrm>
          <a:prstGeom prst="rect">
            <a:avLst/>
          </a:prstGeom>
          <a:noFill/>
        </p:spPr>
        <p:txBody>
          <a:bodyPr wrap="square" rtlCol="0">
            <a:spAutoFit/>
          </a:bodyPr>
          <a:lstStyle/>
          <a:p>
            <a:pPr algn="r"/>
            <a:r>
              <a:rPr lang="en-US" b="1" dirty="0"/>
              <a:t>HEERF III FUNDING</a:t>
            </a:r>
          </a:p>
          <a:p>
            <a:pPr algn="r"/>
            <a:endParaRPr lang="en-US" b="1" dirty="0"/>
          </a:p>
        </p:txBody>
      </p:sp>
      <p:sp>
        <p:nvSpPr>
          <p:cNvPr id="5" name="TextBox 4">
            <a:extLst>
              <a:ext uri="{FF2B5EF4-FFF2-40B4-BE49-F238E27FC236}">
                <a16:creationId xmlns:a16="http://schemas.microsoft.com/office/drawing/2014/main" id="{BE4DB89C-E618-8442-BA9C-989A35FCFD6A}"/>
              </a:ext>
            </a:extLst>
          </p:cNvPr>
          <p:cNvSpPr txBox="1"/>
          <p:nvPr/>
        </p:nvSpPr>
        <p:spPr>
          <a:xfrm>
            <a:off x="457200" y="1348410"/>
            <a:ext cx="8458200" cy="4647426"/>
          </a:xfrm>
          <a:prstGeom prst="rect">
            <a:avLst/>
          </a:prstGeom>
          <a:noFill/>
        </p:spPr>
        <p:txBody>
          <a:bodyPr wrap="square" rtlCol="0">
            <a:spAutoFit/>
          </a:bodyPr>
          <a:lstStyle/>
          <a:p>
            <a:pPr fontAlgn="ctr"/>
            <a:r>
              <a:rPr lang="en-US" sz="1000" b="1" dirty="0"/>
              <a:t>                                                                                                             </a:t>
            </a:r>
          </a:p>
          <a:p>
            <a:pPr fontAlgn="ctr"/>
            <a:r>
              <a:rPr lang="en-US" sz="1200" b="1" dirty="0"/>
              <a:t>STUDENT GRANTS</a:t>
            </a:r>
            <a:endParaRPr lang="en-US" sz="1200" dirty="0"/>
          </a:p>
          <a:p>
            <a:pPr marL="231775" lvl="1" fontAlgn="ctr"/>
            <a:r>
              <a:rPr lang="en-US" sz="1200" dirty="0"/>
              <a:t>Under the Coronavirus Aid, Relief, and Economic Security (CARES) Act. </a:t>
            </a:r>
            <a:r>
              <a:rPr lang="en-US" sz="1200" b="1" dirty="0"/>
              <a:t>$10,303,235</a:t>
            </a:r>
            <a:r>
              <a:rPr lang="en-US" sz="1200" dirty="0"/>
              <a:t> has been designated as Emergency Financial Aid Grants to students.					</a:t>
            </a:r>
          </a:p>
          <a:p>
            <a:pPr marL="9525" lvl="1" fontAlgn="ctr"/>
            <a:endParaRPr lang="en-US" sz="1200" dirty="0"/>
          </a:p>
          <a:p>
            <a:pPr fontAlgn="ctr"/>
            <a:r>
              <a:rPr lang="en-US" sz="1200" b="1" dirty="0"/>
              <a:t>INSTITUTIONAL</a:t>
            </a:r>
          </a:p>
          <a:p>
            <a:pPr marL="231775" fontAlgn="ctr"/>
            <a:r>
              <a:rPr lang="en-US" sz="1200" dirty="0"/>
              <a:t>Clayton State University will be provided </a:t>
            </a:r>
            <a:r>
              <a:rPr lang="en-US" sz="1200" b="1" dirty="0"/>
              <a:t>$9,631,911</a:t>
            </a:r>
          </a:p>
          <a:p>
            <a:pPr marL="231775" fontAlgn="ctr"/>
            <a:endParaRPr lang="en-US" sz="1200" dirty="0"/>
          </a:p>
          <a:p>
            <a:pPr fontAlgn="ctr"/>
            <a:endParaRPr lang="en-US" sz="1200" dirty="0"/>
          </a:p>
          <a:p>
            <a:pPr fontAlgn="ctr"/>
            <a:r>
              <a:rPr lang="en-US" sz="1200" b="1" dirty="0"/>
              <a:t>MINORITY SERVING INSTITUTION (MSI)</a:t>
            </a:r>
            <a:endParaRPr lang="en-US" sz="1200" dirty="0"/>
          </a:p>
          <a:p>
            <a:pPr marL="228600" fontAlgn="ctr"/>
            <a:r>
              <a:rPr lang="en-US" sz="1200" dirty="0"/>
              <a:t>Amount </a:t>
            </a:r>
            <a:r>
              <a:rPr lang="en-US" sz="1200" b="1" dirty="0"/>
              <a:t>TBD	</a:t>
            </a:r>
          </a:p>
          <a:p>
            <a:pPr marL="228600" fontAlgn="ctr"/>
            <a:endParaRPr lang="en-US" sz="1200" b="1" dirty="0"/>
          </a:p>
          <a:p>
            <a:pPr marL="228600" fontAlgn="ctr"/>
            <a:endParaRPr lang="en-US" sz="1200" b="1" dirty="0"/>
          </a:p>
          <a:p>
            <a:pPr marL="228600" fontAlgn="ctr"/>
            <a:r>
              <a:rPr lang="en-US" sz="1200" b="1" dirty="0"/>
              <a:t>Guiding Principles for Spending Institutional and MSI Allocations</a:t>
            </a:r>
          </a:p>
          <a:p>
            <a:pPr marL="228600" fontAlgn="ctr"/>
            <a:endParaRPr lang="en-US" sz="1200" b="1" dirty="0"/>
          </a:p>
          <a:p>
            <a:pPr marL="400050" indent="-171450" fontAlgn="ctr">
              <a:buFont typeface="Arial" panose="020B0604020202020204" pitchFamily="34" charset="0"/>
              <a:buChar char="•"/>
            </a:pPr>
            <a:r>
              <a:rPr lang="en-US" sz="1200" dirty="0"/>
              <a:t>Practices to monitor and suppress COVID 19 (mandatory required use)</a:t>
            </a:r>
          </a:p>
          <a:p>
            <a:pPr marL="400050" indent="-171450" fontAlgn="ctr">
              <a:buFont typeface="Arial" panose="020B0604020202020204" pitchFamily="34" charset="0"/>
              <a:buChar char="•"/>
            </a:pPr>
            <a:r>
              <a:rPr lang="en-US" sz="1200" dirty="0"/>
              <a:t>Outreach to Financial Aid Applicants (mandatory required use)</a:t>
            </a:r>
          </a:p>
          <a:p>
            <a:pPr marL="400050" indent="-171450" fontAlgn="ctr">
              <a:buFont typeface="Arial" panose="020B0604020202020204" pitchFamily="34" charset="0"/>
              <a:buChar char="•"/>
            </a:pPr>
            <a:r>
              <a:rPr lang="en-US" sz="1200" dirty="0"/>
              <a:t>Lost revenue from state appropriation for FY22</a:t>
            </a:r>
          </a:p>
          <a:p>
            <a:pPr marL="857250" lvl="1" indent="-171450" fontAlgn="ctr">
              <a:buFont typeface="Arial" panose="020B0604020202020204" pitchFamily="34" charset="0"/>
              <a:buChar char="•"/>
            </a:pPr>
            <a:r>
              <a:rPr lang="en-US" sz="1200" dirty="0"/>
              <a:t>Student Success Expenditures</a:t>
            </a:r>
          </a:p>
          <a:p>
            <a:pPr marL="857250" lvl="1" indent="-171450" fontAlgn="ctr">
              <a:buFont typeface="Arial" panose="020B0604020202020204" pitchFamily="34" charset="0"/>
              <a:buChar char="•"/>
            </a:pPr>
            <a:r>
              <a:rPr lang="en-US" sz="1200" dirty="0"/>
              <a:t>TBD once BOR guidance is received</a:t>
            </a:r>
          </a:p>
          <a:p>
            <a:pPr marL="400050" indent="-171450" fontAlgn="ctr">
              <a:buFont typeface="Arial" panose="020B0604020202020204" pitchFamily="34" charset="0"/>
              <a:buChar char="•"/>
            </a:pPr>
            <a:r>
              <a:rPr lang="en-US" sz="1200" dirty="0"/>
              <a:t>Student debt discharge</a:t>
            </a:r>
          </a:p>
          <a:p>
            <a:pPr marL="400050" indent="-171450" fontAlgn="ctr">
              <a:buFont typeface="Arial" panose="020B0604020202020204" pitchFamily="34" charset="0"/>
              <a:buChar char="•"/>
            </a:pPr>
            <a:r>
              <a:rPr lang="en-US" sz="1200" dirty="0"/>
              <a:t>Outstanding lost revenue from PPV projects (housing and SAC), auxiliary units (athletics, parking, etc.), departmental sales and service, student activity fees, and tech fee.</a:t>
            </a:r>
          </a:p>
          <a:p>
            <a:pPr marL="400050" indent="-171450" fontAlgn="ctr">
              <a:buFont typeface="Arial" panose="020B0604020202020204" pitchFamily="34" charset="0"/>
              <a:buChar char="•"/>
            </a:pPr>
            <a:r>
              <a:rPr lang="en-US" sz="1200" dirty="0"/>
              <a:t>Minor remodeling</a:t>
            </a:r>
          </a:p>
          <a:p>
            <a:pPr marL="228600" fontAlgn="ctr"/>
            <a:endParaRPr lang="en-US" sz="1000" b="1" dirty="0"/>
          </a:p>
        </p:txBody>
      </p:sp>
    </p:spTree>
    <p:extLst>
      <p:ext uri="{BB962C8B-B14F-4D97-AF65-F5344CB8AC3E}">
        <p14:creationId xmlns:p14="http://schemas.microsoft.com/office/powerpoint/2010/main" val="3339243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defRPr/>
            </a:pPr>
            <a:fld id="{95870169-AD81-4CCB-A565-E783BD912983}" type="slidenum">
              <a:rPr lang="en-US" smtClean="0"/>
              <a:pPr algn="r">
                <a:defRPr/>
              </a:pPr>
              <a:t>18</a:t>
            </a:fld>
            <a:endParaRPr lang="en-US" dirty="0"/>
          </a:p>
        </p:txBody>
      </p:sp>
      <p:sp>
        <p:nvSpPr>
          <p:cNvPr id="5" name="Rectangle 2"/>
          <p:cNvSpPr txBox="1">
            <a:spLocks noChangeArrowheads="1"/>
          </p:cNvSpPr>
          <p:nvPr/>
        </p:nvSpPr>
        <p:spPr bwMode="auto">
          <a:xfrm>
            <a:off x="533400" y="838200"/>
            <a:ext cx="8077200" cy="3200400"/>
          </a:xfrm>
          <a:prstGeom prst="rect">
            <a:avLst/>
          </a:prstGeom>
          <a:solidFill>
            <a:schemeClr val="accent1">
              <a:lumMod val="75000"/>
            </a:schemeClr>
          </a:solidFill>
          <a:ln>
            <a:solidFill>
              <a:srgbClr val="89A4A7"/>
            </a:solidFill>
          </a:ln>
        </p:spPr>
        <p:txBody>
          <a:bodyPr vert="horz" wrap="square" lIns="91440" tIns="45720" rIns="91440" bIns="45720" numCol="1" anchor="ctr" anchorCtr="0" compatLnSpc="1">
            <a:prstTxWarp prst="textNoShape">
              <a:avLst/>
            </a:prstTxWarp>
          </a:bodyPr>
          <a:lstStyle/>
          <a:p>
            <a:pPr lvl="0" algn="ctr">
              <a:defRPr/>
            </a:pPr>
            <a:r>
              <a:rPr lang="en-US" sz="3200" b="1" i="1" dirty="0">
                <a:solidFill>
                  <a:srgbClr val="000000"/>
                </a:solidFill>
                <a:latin typeface="Arial" pitchFamily="34" charset="0"/>
                <a:cs typeface="Arial" pitchFamily="34" charset="0"/>
              </a:rPr>
              <a:t>FY22 Budget Build Meetings</a:t>
            </a:r>
          </a:p>
        </p:txBody>
      </p:sp>
    </p:spTree>
    <p:extLst>
      <p:ext uri="{BB962C8B-B14F-4D97-AF65-F5344CB8AC3E}">
        <p14:creationId xmlns:p14="http://schemas.microsoft.com/office/powerpoint/2010/main" val="7492606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defRPr/>
            </a:pPr>
            <a:fld id="{95870169-AD81-4CCB-A565-E783BD912983}" type="slidenum">
              <a:rPr lang="en-US" smtClean="0"/>
              <a:pPr algn="r">
                <a:defRPr/>
              </a:pPr>
              <a:t>19</a:t>
            </a:fld>
            <a:endParaRPr lang="en-US" dirty="0"/>
          </a:p>
        </p:txBody>
      </p:sp>
      <p:sp>
        <p:nvSpPr>
          <p:cNvPr id="5" name="Rectangle 2"/>
          <p:cNvSpPr txBox="1">
            <a:spLocks noChangeArrowheads="1"/>
          </p:cNvSpPr>
          <p:nvPr/>
        </p:nvSpPr>
        <p:spPr bwMode="auto">
          <a:xfrm>
            <a:off x="533400" y="838200"/>
            <a:ext cx="8077200" cy="838200"/>
          </a:xfrm>
          <a:prstGeom prst="rect">
            <a:avLst/>
          </a:prstGeom>
          <a:solidFill>
            <a:schemeClr val="accent1">
              <a:lumMod val="75000"/>
            </a:schemeClr>
          </a:solidFill>
          <a:ln>
            <a:solidFill>
              <a:srgbClr val="89A4A7"/>
            </a:solidFill>
          </a:ln>
        </p:spPr>
        <p:txBody>
          <a:bodyPr vert="horz" wrap="square" lIns="91440" tIns="45720" rIns="91440" bIns="45720" numCol="1" anchor="ctr" anchorCtr="0" compatLnSpc="1">
            <a:prstTxWarp prst="textNoShape">
              <a:avLst/>
            </a:prstTxWarp>
          </a:bodyPr>
          <a:lstStyle/>
          <a:p>
            <a:pPr lvl="0" algn="ctr">
              <a:defRPr/>
            </a:pPr>
            <a:r>
              <a:rPr lang="en-US" sz="3200" b="1" i="1" dirty="0">
                <a:solidFill>
                  <a:srgbClr val="000000"/>
                </a:solidFill>
                <a:latin typeface="Arial" pitchFamily="34" charset="0"/>
                <a:cs typeface="Arial" pitchFamily="34" charset="0"/>
              </a:rPr>
              <a:t>CSU Internal FY22 Budget Meetings</a:t>
            </a:r>
          </a:p>
        </p:txBody>
      </p:sp>
      <p:graphicFrame>
        <p:nvGraphicFramePr>
          <p:cNvPr id="7" name="Table 6">
            <a:extLst>
              <a:ext uri="{FF2B5EF4-FFF2-40B4-BE49-F238E27FC236}">
                <a16:creationId xmlns:a16="http://schemas.microsoft.com/office/drawing/2014/main" id="{395684AA-3AFF-814E-B671-EB913C12BE2A}"/>
              </a:ext>
            </a:extLst>
          </p:cNvPr>
          <p:cNvGraphicFramePr>
            <a:graphicFrameLocks noGrp="1"/>
          </p:cNvGraphicFramePr>
          <p:nvPr>
            <p:extLst>
              <p:ext uri="{D42A27DB-BD31-4B8C-83A1-F6EECF244321}">
                <p14:modId xmlns:p14="http://schemas.microsoft.com/office/powerpoint/2010/main" val="1114098547"/>
              </p:ext>
            </p:extLst>
          </p:nvPr>
        </p:nvGraphicFramePr>
        <p:xfrm>
          <a:off x="1219200" y="1752600"/>
          <a:ext cx="6629400" cy="4114802"/>
        </p:xfrm>
        <a:graphic>
          <a:graphicData uri="http://schemas.openxmlformats.org/drawingml/2006/table">
            <a:tbl>
              <a:tblPr/>
              <a:tblGrid>
                <a:gridCol w="4778211">
                  <a:extLst>
                    <a:ext uri="{9D8B030D-6E8A-4147-A177-3AD203B41FA5}">
                      <a16:colId xmlns:a16="http://schemas.microsoft.com/office/drawing/2014/main" val="2466107057"/>
                    </a:ext>
                  </a:extLst>
                </a:gridCol>
                <a:gridCol w="1851189">
                  <a:extLst>
                    <a:ext uri="{9D8B030D-6E8A-4147-A177-3AD203B41FA5}">
                      <a16:colId xmlns:a16="http://schemas.microsoft.com/office/drawing/2014/main" val="1699640171"/>
                    </a:ext>
                  </a:extLst>
                </a:gridCol>
              </a:tblGrid>
              <a:tr h="517162">
                <a:tc gridSpan="2">
                  <a:txBody>
                    <a:bodyPr/>
                    <a:lstStyle/>
                    <a:p>
                      <a:pPr algn="ctr" fontAlgn="b"/>
                      <a:r>
                        <a:rPr lang="en-US" sz="2400" b="1" dirty="0"/>
                        <a:t>FY22 Spend Requests from Campus</a:t>
                      </a:r>
                      <a:endParaRPr lang="en-US" sz="2400" b="1"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3098125139"/>
                  </a:ext>
                </a:extLst>
              </a:tr>
              <a:tr h="361017">
                <a:tc>
                  <a:txBody>
                    <a:bodyPr/>
                    <a:lstStyle/>
                    <a:p>
                      <a:pPr algn="l" fontAlgn="b"/>
                      <a:endParaRPr lang="en-US" sz="9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4003783104"/>
                  </a:ext>
                </a:extLst>
              </a:tr>
              <a:tr h="361017">
                <a:tc>
                  <a:txBody>
                    <a:bodyPr/>
                    <a:lstStyle/>
                    <a:p>
                      <a:pPr algn="l" fontAlgn="b"/>
                      <a:r>
                        <a:rPr lang="en-US" sz="1600" b="0" i="0" u="none" strike="noStrike" dirty="0">
                          <a:solidFill>
                            <a:srgbClr val="000000"/>
                          </a:solidFill>
                          <a:effectLst/>
                          <a:latin typeface="Calibri" panose="020F0502020204030204" pitchFamily="34" charset="0"/>
                        </a:rPr>
                        <a:t>Academic Affairs (21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1,435,308</a:t>
                      </a:r>
                    </a:p>
                  </a:txBody>
                  <a:tcPr marL="8049" marR="8049" marT="8049" marB="0" anchor="b">
                    <a:lnL>
                      <a:noFill/>
                    </a:lnL>
                    <a:lnR>
                      <a:noFill/>
                    </a:lnR>
                    <a:lnT>
                      <a:noFill/>
                    </a:lnT>
                    <a:lnB>
                      <a:noFill/>
                    </a:lnB>
                  </a:tcPr>
                </a:tc>
                <a:extLst>
                  <a:ext uri="{0D108BD9-81ED-4DB2-BD59-A6C34878D82A}">
                    <a16:rowId xmlns:a16="http://schemas.microsoft.com/office/drawing/2014/main" val="1404529405"/>
                  </a:ext>
                </a:extLst>
              </a:tr>
              <a:tr h="361017">
                <a:tc>
                  <a:txBody>
                    <a:bodyPr/>
                    <a:lstStyle/>
                    <a:p>
                      <a:pPr algn="l" fontAlgn="b"/>
                      <a:r>
                        <a:rPr lang="en-US" sz="1600" b="0" i="0" u="none" strike="noStrike" dirty="0">
                          <a:solidFill>
                            <a:srgbClr val="000000"/>
                          </a:solidFill>
                          <a:effectLst/>
                          <a:latin typeface="Calibri" panose="020F0502020204030204" pitchFamily="34" charset="0"/>
                        </a:rPr>
                        <a:t>Enrollment Management (6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369,888</a:t>
                      </a:r>
                    </a:p>
                  </a:txBody>
                  <a:tcPr marL="8049" marR="8049" marT="8049" marB="0" anchor="b">
                    <a:lnL>
                      <a:noFill/>
                    </a:lnL>
                    <a:lnR>
                      <a:noFill/>
                    </a:lnR>
                    <a:lnT>
                      <a:noFill/>
                    </a:lnT>
                    <a:lnB>
                      <a:noFill/>
                    </a:lnB>
                  </a:tcPr>
                </a:tc>
                <a:extLst>
                  <a:ext uri="{0D108BD9-81ED-4DB2-BD59-A6C34878D82A}">
                    <a16:rowId xmlns:a16="http://schemas.microsoft.com/office/drawing/2014/main" val="119748760"/>
                  </a:ext>
                </a:extLst>
              </a:tr>
              <a:tr h="361017">
                <a:tc>
                  <a:txBody>
                    <a:bodyPr/>
                    <a:lstStyle/>
                    <a:p>
                      <a:pPr algn="l" fontAlgn="b"/>
                      <a:r>
                        <a:rPr lang="en-US" sz="1600" b="0" i="0" u="none" strike="noStrike" dirty="0">
                          <a:solidFill>
                            <a:srgbClr val="000000"/>
                          </a:solidFill>
                          <a:effectLst/>
                          <a:latin typeface="Calibri" panose="020F0502020204030204" pitchFamily="34" charset="0"/>
                        </a:rPr>
                        <a:t>ITS (5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170,000</a:t>
                      </a:r>
                    </a:p>
                  </a:txBody>
                  <a:tcPr marL="8049" marR="8049" marT="8049" marB="0" anchor="b">
                    <a:lnL>
                      <a:noFill/>
                    </a:lnL>
                    <a:lnR>
                      <a:noFill/>
                    </a:lnR>
                    <a:lnT>
                      <a:noFill/>
                    </a:lnT>
                    <a:lnB>
                      <a:noFill/>
                    </a:lnB>
                  </a:tcPr>
                </a:tc>
                <a:extLst>
                  <a:ext uri="{0D108BD9-81ED-4DB2-BD59-A6C34878D82A}">
                    <a16:rowId xmlns:a16="http://schemas.microsoft.com/office/drawing/2014/main" val="3319036714"/>
                  </a:ext>
                </a:extLst>
              </a:tr>
              <a:tr h="361017">
                <a:tc>
                  <a:txBody>
                    <a:bodyPr/>
                    <a:lstStyle/>
                    <a:p>
                      <a:pPr algn="l" fontAlgn="b"/>
                      <a:r>
                        <a:rPr lang="en-US" sz="1600" b="0" i="0" u="none" strike="noStrike" dirty="0">
                          <a:solidFill>
                            <a:srgbClr val="000000"/>
                          </a:solidFill>
                          <a:effectLst/>
                          <a:latin typeface="Calibri" panose="020F0502020204030204" pitchFamily="34" charset="0"/>
                        </a:rPr>
                        <a:t>Student Affairs (1 Request)</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42,300 </a:t>
                      </a:r>
                    </a:p>
                  </a:txBody>
                  <a:tcPr marL="8049" marR="8049" marT="8049" marB="0" anchor="b">
                    <a:lnL>
                      <a:noFill/>
                    </a:lnL>
                    <a:lnR>
                      <a:noFill/>
                    </a:lnR>
                    <a:lnT>
                      <a:noFill/>
                    </a:lnT>
                    <a:lnB>
                      <a:noFill/>
                    </a:lnB>
                  </a:tcPr>
                </a:tc>
                <a:extLst>
                  <a:ext uri="{0D108BD9-81ED-4DB2-BD59-A6C34878D82A}">
                    <a16:rowId xmlns:a16="http://schemas.microsoft.com/office/drawing/2014/main" val="3617464807"/>
                  </a:ext>
                </a:extLst>
              </a:tr>
              <a:tr h="348487">
                <a:tc>
                  <a:txBody>
                    <a:bodyPr/>
                    <a:lstStyle/>
                    <a:p>
                      <a:pPr algn="l" fontAlgn="b"/>
                      <a:r>
                        <a:rPr lang="en-US" sz="1600" b="0" i="0" u="none" strike="noStrike" dirty="0">
                          <a:solidFill>
                            <a:srgbClr val="000000"/>
                          </a:solidFill>
                          <a:effectLst/>
                          <a:latin typeface="Calibri" panose="020F0502020204030204" pitchFamily="34" charset="0"/>
                        </a:rPr>
                        <a:t>Business &amp; Operations (23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920,656</a:t>
                      </a:r>
                    </a:p>
                  </a:txBody>
                  <a:tcPr marL="8049" marR="8049" marT="8049" marB="0" anchor="b">
                    <a:lnL>
                      <a:noFill/>
                    </a:lnL>
                    <a:lnR>
                      <a:noFill/>
                    </a:lnR>
                    <a:lnT>
                      <a:noFill/>
                    </a:lnT>
                    <a:lnB>
                      <a:noFill/>
                    </a:lnB>
                  </a:tcPr>
                </a:tc>
                <a:extLst>
                  <a:ext uri="{0D108BD9-81ED-4DB2-BD59-A6C34878D82A}">
                    <a16:rowId xmlns:a16="http://schemas.microsoft.com/office/drawing/2014/main" val="3234144801"/>
                  </a:ext>
                </a:extLst>
              </a:tr>
              <a:tr h="361017">
                <a:tc>
                  <a:txBody>
                    <a:bodyPr/>
                    <a:lstStyle/>
                    <a:p>
                      <a:pPr algn="l" fontAlgn="b"/>
                      <a:r>
                        <a:rPr lang="en-US" sz="1600" b="0" i="0" u="none" strike="noStrike" dirty="0">
                          <a:solidFill>
                            <a:srgbClr val="000000"/>
                          </a:solidFill>
                          <a:effectLst/>
                          <a:latin typeface="Calibri" panose="020F0502020204030204" pitchFamily="34" charset="0"/>
                        </a:rPr>
                        <a:t>University Advancement (3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165,414 </a:t>
                      </a:r>
                    </a:p>
                  </a:txBody>
                  <a:tcPr marL="8049" marR="8049" marT="8049" marB="0" anchor="b">
                    <a:lnL>
                      <a:noFill/>
                    </a:lnL>
                    <a:lnR>
                      <a:noFill/>
                    </a:lnR>
                    <a:lnT>
                      <a:noFill/>
                    </a:lnT>
                    <a:lnB>
                      <a:noFill/>
                    </a:lnB>
                  </a:tcPr>
                </a:tc>
                <a:extLst>
                  <a:ext uri="{0D108BD9-81ED-4DB2-BD59-A6C34878D82A}">
                    <a16:rowId xmlns:a16="http://schemas.microsoft.com/office/drawing/2014/main" val="260081289"/>
                  </a:ext>
                </a:extLst>
              </a:tr>
              <a:tr h="361017">
                <a:tc>
                  <a:txBody>
                    <a:bodyPr/>
                    <a:lstStyle/>
                    <a:p>
                      <a:pPr algn="l" fontAlgn="b"/>
                      <a:r>
                        <a:rPr lang="en-US" sz="1600" b="0" i="0" u="none" strike="noStrike" dirty="0">
                          <a:solidFill>
                            <a:srgbClr val="000000"/>
                          </a:solidFill>
                          <a:effectLst/>
                          <a:latin typeface="Calibri" panose="020F0502020204030204" pitchFamily="34" charset="0"/>
                        </a:rPr>
                        <a:t>Athletics (2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76,000</a:t>
                      </a:r>
                    </a:p>
                  </a:txBody>
                  <a:tcPr marL="8049" marR="8049" marT="8049" marB="0" anchor="b">
                    <a:lnL>
                      <a:noFill/>
                    </a:lnL>
                    <a:lnR>
                      <a:noFill/>
                    </a:lnR>
                    <a:lnT>
                      <a:noFill/>
                    </a:lnT>
                    <a:lnB>
                      <a:noFill/>
                    </a:lnB>
                  </a:tcPr>
                </a:tc>
                <a:extLst>
                  <a:ext uri="{0D108BD9-81ED-4DB2-BD59-A6C34878D82A}">
                    <a16:rowId xmlns:a16="http://schemas.microsoft.com/office/drawing/2014/main" val="4193780152"/>
                  </a:ext>
                </a:extLst>
              </a:tr>
              <a:tr h="361017">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4192232696"/>
                  </a:ext>
                </a:extLst>
              </a:tr>
              <a:tr h="361017">
                <a:tc>
                  <a:txBody>
                    <a:bodyPr/>
                    <a:lstStyle/>
                    <a:p>
                      <a:pPr algn="l" fontAlgn="b"/>
                      <a:r>
                        <a:rPr lang="en-US" sz="1600" b="0" i="0" u="none" strike="noStrike" dirty="0">
                          <a:solidFill>
                            <a:srgbClr val="000000"/>
                          </a:solidFill>
                          <a:effectLst/>
                          <a:latin typeface="Calibri" panose="020F0502020204030204" pitchFamily="34" charset="0"/>
                        </a:rPr>
                        <a:t>TOTALS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3,179,566 </a:t>
                      </a:r>
                    </a:p>
                  </a:txBody>
                  <a:tcPr marL="8049" marR="8049" marT="8049" marB="0" anchor="b">
                    <a:lnL>
                      <a:noFill/>
                    </a:lnL>
                    <a:lnR>
                      <a:noFill/>
                    </a:lnR>
                    <a:lnT>
                      <a:noFill/>
                    </a:lnT>
                    <a:lnB>
                      <a:noFill/>
                    </a:lnB>
                  </a:tcPr>
                </a:tc>
                <a:extLst>
                  <a:ext uri="{0D108BD9-81ED-4DB2-BD59-A6C34878D82A}">
                    <a16:rowId xmlns:a16="http://schemas.microsoft.com/office/drawing/2014/main" val="89691831"/>
                  </a:ext>
                </a:extLst>
              </a:tr>
            </a:tbl>
          </a:graphicData>
        </a:graphic>
      </p:graphicFrame>
    </p:spTree>
    <p:extLst>
      <p:ext uri="{BB962C8B-B14F-4D97-AF65-F5344CB8AC3E}">
        <p14:creationId xmlns:p14="http://schemas.microsoft.com/office/powerpoint/2010/main" val="2825152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A4AA153-FC2A-4E51-833B-68D6B118CEB9}" type="slidenum">
              <a:rPr lang="en-US" smtClean="0"/>
              <a:t>2</a:t>
            </a:fld>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rcRect/>
          <a:stretch/>
        </p:blipFill>
        <p:spPr>
          <a:xfrm>
            <a:off x="2212642" y="1447800"/>
            <a:ext cx="4718003" cy="4578493"/>
          </a:xfrm>
          <a:prstGeom prst="rect">
            <a:avLst/>
          </a:prstGeom>
        </p:spPr>
      </p:pic>
      <p:pic>
        <p:nvPicPr>
          <p:cNvPr id="4" name="Picture 3"/>
          <p:cNvPicPr>
            <a:picLocks noChangeAspect="1"/>
          </p:cNvPicPr>
          <p:nvPr/>
        </p:nvPicPr>
        <p:blipFill>
          <a:blip r:embed="rId3"/>
          <a:stretch>
            <a:fillRect/>
          </a:stretch>
        </p:blipFill>
        <p:spPr>
          <a:xfrm>
            <a:off x="762000" y="533321"/>
            <a:ext cx="8090093" cy="914479"/>
          </a:xfrm>
          <a:prstGeom prst="rect">
            <a:avLst/>
          </a:prstGeom>
        </p:spPr>
      </p:pic>
    </p:spTree>
    <p:extLst>
      <p:ext uri="{BB962C8B-B14F-4D97-AF65-F5344CB8AC3E}">
        <p14:creationId xmlns:p14="http://schemas.microsoft.com/office/powerpoint/2010/main" val="33104944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noChangeArrowheads="1"/>
          </p:cNvSpPr>
          <p:nvPr>
            <p:ph type="ctrTitle"/>
          </p:nvPr>
        </p:nvSpPr>
        <p:spPr>
          <a:xfrm>
            <a:off x="12819" y="381000"/>
            <a:ext cx="5562600" cy="457200"/>
          </a:xfrm>
          <a:prstGeom prst="rect">
            <a:avLst/>
          </a:prstGeom>
        </p:spPr>
        <p:txBody>
          <a:bodyPr>
            <a:normAutofit fontScale="90000"/>
          </a:bodyPr>
          <a:lstStyle/>
          <a:p>
            <a:r>
              <a:rPr lang="en-US" sz="2800" dirty="0"/>
              <a:t> Open Budget Meeting</a:t>
            </a:r>
            <a:br>
              <a:rPr lang="en-US" sz="2800" dirty="0"/>
            </a:br>
            <a:br>
              <a:rPr lang="en-US" sz="2800" dirty="0"/>
            </a:br>
            <a:r>
              <a:rPr lang="en-US" sz="2800" dirty="0"/>
              <a:t>     </a:t>
            </a:r>
            <a:br>
              <a:rPr lang="en-US" sz="2800" dirty="0"/>
            </a:br>
            <a:br>
              <a:rPr lang="en-US" sz="2800" dirty="0"/>
            </a:br>
            <a:r>
              <a:rPr lang="en-US" sz="2800" dirty="0"/>
              <a:t>     </a:t>
            </a:r>
            <a:br>
              <a:rPr lang="en-US" sz="2400" dirty="0"/>
            </a:br>
            <a:br>
              <a:rPr lang="en-US" sz="1600" b="1" dirty="0">
                <a:solidFill>
                  <a:sysClr val="windowText" lastClr="000000"/>
                </a:solidFill>
              </a:rPr>
            </a:b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6" name="Line 2"/>
          <p:cNvSpPr>
            <a:spLocks noChangeShapeType="1"/>
          </p:cNvSpPr>
          <p:nvPr/>
        </p:nvSpPr>
        <p:spPr bwMode="auto">
          <a:xfrm>
            <a:off x="0" y="9144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9" name="TextBox 8"/>
          <p:cNvSpPr txBox="1"/>
          <p:nvPr/>
        </p:nvSpPr>
        <p:spPr>
          <a:xfrm>
            <a:off x="990600" y="1066800"/>
            <a:ext cx="7620000" cy="4201150"/>
          </a:xfrm>
          <a:prstGeom prst="rect">
            <a:avLst/>
          </a:prstGeom>
          <a:noFill/>
        </p:spPr>
        <p:txBody>
          <a:bodyPr wrap="square" rtlCol="0">
            <a:spAutoFit/>
          </a:bodyPr>
          <a:lstStyle/>
          <a:p>
            <a:pPr algn="ctr"/>
            <a:r>
              <a:rPr lang="en-US" dirty="0"/>
              <a:t>Allocation of State Appropriations FY2022</a:t>
            </a:r>
          </a:p>
          <a:p>
            <a:pPr algn="ctr"/>
            <a:endParaRPr lang="en-US" dirty="0"/>
          </a:p>
          <a:p>
            <a:r>
              <a:rPr lang="en-US" sz="1400" dirty="0"/>
              <a:t>State Appropriation FY 2021 Base Budget			                      </a:t>
            </a:r>
            <a:r>
              <a:rPr lang="en-US" sz="1400" b="1" dirty="0"/>
              <a:t>$25,355,151</a:t>
            </a:r>
          </a:p>
          <a:p>
            <a:endParaRPr lang="en-US" sz="1400" b="1" dirty="0"/>
          </a:p>
          <a:p>
            <a:pPr>
              <a:lnSpc>
                <a:spcPct val="150000"/>
              </a:lnSpc>
            </a:pPr>
            <a:r>
              <a:rPr lang="en-US" sz="1400" b="1" dirty="0"/>
              <a:t>Formula Funding – Enrollment and Other Allocations</a:t>
            </a:r>
          </a:p>
          <a:p>
            <a:pPr>
              <a:lnSpc>
                <a:spcPct val="150000"/>
              </a:lnSpc>
            </a:pPr>
            <a:r>
              <a:rPr lang="en-US" sz="1400" dirty="0"/>
              <a:t>Enrollment Earnings				                                              $     680,220            </a:t>
            </a:r>
          </a:p>
          <a:p>
            <a:pPr>
              <a:lnSpc>
                <a:spcPct val="150000"/>
              </a:lnSpc>
            </a:pPr>
            <a:r>
              <a:rPr lang="en-US" sz="1400" dirty="0"/>
              <a:t>FY21 Formula Allocation Adjustment					$  1,042,219</a:t>
            </a:r>
          </a:p>
          <a:p>
            <a:pPr>
              <a:lnSpc>
                <a:spcPct val="150000"/>
              </a:lnSpc>
            </a:pPr>
            <a:r>
              <a:rPr lang="en-US" sz="1400" dirty="0"/>
              <a:t>Health Insurance &amp; Retiree Change					 $     (17,014)</a:t>
            </a:r>
          </a:p>
          <a:p>
            <a:pPr>
              <a:lnSpc>
                <a:spcPct val="150000"/>
              </a:lnSpc>
            </a:pPr>
            <a:r>
              <a:rPr lang="en-US" sz="1400" dirty="0"/>
              <a:t>Teacher’s Retirement System – Rate Change 				 $       92,217</a:t>
            </a:r>
          </a:p>
          <a:p>
            <a:pPr>
              <a:lnSpc>
                <a:spcPct val="150000"/>
              </a:lnSpc>
            </a:pPr>
            <a:r>
              <a:rPr lang="en-US" sz="1400" dirty="0"/>
              <a:t>Teacher’s Retirement System – Payments for ORP members                                                       $     (12,367)</a:t>
            </a:r>
            <a:r>
              <a:rPr lang="en-US" sz="1200" i="1" dirty="0"/>
              <a:t>                                                                         </a:t>
            </a:r>
            <a:endParaRPr lang="en-US" sz="1400" dirty="0"/>
          </a:p>
          <a:p>
            <a:pPr>
              <a:lnSpc>
                <a:spcPct val="150000"/>
              </a:lnSpc>
            </a:pPr>
            <a:r>
              <a:rPr lang="en-US" sz="1400" b="1" dirty="0"/>
              <a:t>Total of Enrollment and Other Allocations	                       		                        $ 1,785,275</a:t>
            </a:r>
          </a:p>
          <a:p>
            <a:pPr>
              <a:lnSpc>
                <a:spcPct val="150000"/>
              </a:lnSpc>
            </a:pPr>
            <a:endParaRPr lang="en-US" sz="1400" b="1" dirty="0"/>
          </a:p>
          <a:p>
            <a:pPr>
              <a:lnSpc>
                <a:spcPct val="150000"/>
              </a:lnSpc>
            </a:pPr>
            <a:r>
              <a:rPr lang="en-US" sz="1400" b="1" dirty="0"/>
              <a:t>Total FY2022 State Funds Budget				                        $27,140,426</a:t>
            </a:r>
          </a:p>
          <a:p>
            <a:endParaRPr lang="en-US" sz="1400" b="1" dirty="0"/>
          </a:p>
        </p:txBody>
      </p:sp>
    </p:spTree>
    <p:extLst>
      <p:ext uri="{BB962C8B-B14F-4D97-AF65-F5344CB8AC3E}">
        <p14:creationId xmlns:p14="http://schemas.microsoft.com/office/powerpoint/2010/main" val="20850926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21</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638800" cy="549275"/>
          </a:xfrm>
          <a:prstGeom prst="rect">
            <a:avLst/>
          </a:prstGeom>
          <a:solidFill>
            <a:schemeClr val="accent1">
              <a:lumMod val="75000"/>
            </a:schemeClr>
          </a:solidFill>
        </p:spPr>
        <p:txBody>
          <a:bodyPr>
            <a:noAutofit/>
          </a:bodyPr>
          <a:lstStyle/>
          <a:p>
            <a:r>
              <a:rPr lang="en-US" sz="3200" b="1" i="1" dirty="0">
                <a:latin typeface="Arial" panose="020B0604020202020204" pitchFamily="34" charset="0"/>
                <a:cs typeface="Arial" panose="020B0604020202020204" pitchFamily="34" charset="0"/>
              </a:rPr>
              <a:t>CSU’s Budget Build</a:t>
            </a:r>
            <a:br>
              <a:rPr lang="en-US" sz="3200" b="1" i="1" dirty="0"/>
            </a:br>
            <a:r>
              <a:rPr lang="en-US" sz="2400" dirty="0"/>
              <a:t>   </a:t>
            </a:r>
            <a:br>
              <a:rPr lang="en-US" sz="2400" dirty="0"/>
            </a:br>
            <a:br>
              <a:rPr lang="en-US" sz="2400" dirty="0"/>
            </a:br>
            <a:br>
              <a:rPr lang="en-US" sz="2400" dirty="0"/>
            </a:br>
            <a:br>
              <a:rPr lang="en-US" sz="2400" dirty="0"/>
            </a:br>
            <a:br>
              <a:rPr lang="en-US" sz="2400" dirty="0"/>
            </a:br>
            <a:br>
              <a:rPr lang="en-US" sz="2400" dirty="0"/>
            </a:br>
            <a:r>
              <a:rPr lang="en-US" sz="100" dirty="0"/>
              <a:t>     </a:t>
            </a:r>
            <a:br>
              <a:rPr lang="en-US" sz="100" dirty="0"/>
            </a:br>
            <a:br>
              <a:rPr lang="en-US" sz="100" dirty="0"/>
            </a:br>
            <a:r>
              <a:rPr lang="en-US" sz="100" dirty="0"/>
              <a:t>     </a:t>
            </a:r>
            <a:br>
              <a:rPr lang="en-US" sz="100" dirty="0"/>
            </a:br>
            <a:br>
              <a:rPr lang="en-US" sz="100" b="1" dirty="0">
                <a:solidFill>
                  <a:sysClr val="windowText" lastClr="000000"/>
                </a:solidFill>
              </a:rPr>
            </a:br>
            <a:br>
              <a:rPr lang="en-US" sz="100" b="1" dirty="0">
                <a:solidFill>
                  <a:sysClr val="windowText" lastClr="000000"/>
                </a:solidFill>
              </a:rPr>
            </a:br>
            <a:r>
              <a:rPr lang="en-US" sz="100" b="1" dirty="0">
                <a:solidFill>
                  <a:sysClr val="windowText" lastClr="000000"/>
                </a:solidFill>
              </a:rPr>
              <a:t>                   </a:t>
            </a:r>
            <a:endParaRPr lang="en-US" sz="1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2170596797"/>
              </p:ext>
            </p:extLst>
          </p:nvPr>
        </p:nvGraphicFramePr>
        <p:xfrm>
          <a:off x="5377789" y="1536950"/>
          <a:ext cx="3556151" cy="1892051"/>
        </p:xfrm>
        <a:graphic>
          <a:graphicData uri="http://schemas.openxmlformats.org/presentationml/2006/ole">
            <mc:AlternateContent xmlns:mc="http://schemas.openxmlformats.org/markup-compatibility/2006">
              <mc:Choice xmlns:v="urn:schemas-microsoft-com:vml" Requires="v">
                <p:oleObj name="Document" r:id="rId3" imgW="8235289" imgH="5918849" progId="Word.Document.12">
                  <p:embed/>
                </p:oleObj>
              </mc:Choice>
              <mc:Fallback>
                <p:oleObj name="Document" r:id="rId3" imgW="8235289" imgH="5918849" progId="Word.Document.12">
                  <p:embed/>
                  <p:pic>
                    <p:nvPicPr>
                      <p:cNvPr id="9"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7789" y="1536950"/>
                        <a:ext cx="3556151" cy="18920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pic>
        <p:nvPicPr>
          <p:cNvPr id="5" name="Picture 4"/>
          <p:cNvPicPr>
            <a:picLocks noChangeAspect="1"/>
          </p:cNvPicPr>
          <p:nvPr/>
        </p:nvPicPr>
        <p:blipFill>
          <a:blip r:embed="rId5"/>
          <a:stretch>
            <a:fillRect/>
          </a:stretch>
        </p:blipFill>
        <p:spPr>
          <a:xfrm>
            <a:off x="533400" y="1142999"/>
            <a:ext cx="8001000" cy="4876801"/>
          </a:xfrm>
          <a:prstGeom prst="rect">
            <a:avLst/>
          </a:prstGeom>
        </p:spPr>
      </p:pic>
    </p:spTree>
    <p:extLst>
      <p:ext uri="{BB962C8B-B14F-4D97-AF65-F5344CB8AC3E}">
        <p14:creationId xmlns:p14="http://schemas.microsoft.com/office/powerpoint/2010/main" val="1226654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Summer Budget</a:t>
            </a:r>
          </a:p>
        </p:txBody>
      </p:sp>
      <p:sp>
        <p:nvSpPr>
          <p:cNvPr id="3" name="Content Placeholder 2"/>
          <p:cNvSpPr>
            <a:spLocks noGrp="1"/>
          </p:cNvSpPr>
          <p:nvPr>
            <p:ph idx="1"/>
          </p:nvPr>
        </p:nvSpPr>
        <p:spPr>
          <a:xfrm>
            <a:off x="457200" y="1066800"/>
            <a:ext cx="8229600" cy="5029200"/>
          </a:xfrm>
        </p:spPr>
        <p:txBody>
          <a:bodyPr/>
          <a:lstStyle/>
          <a:p>
            <a:r>
              <a:rPr lang="en-US" dirty="0"/>
              <a:t>Note</a:t>
            </a:r>
          </a:p>
          <a:p>
            <a:pPr lvl="1"/>
            <a:r>
              <a:rPr lang="en-US" dirty="0"/>
              <a:t>CSU’s Annual Budget is divided into three parts: Fall/Spring/Summer</a:t>
            </a:r>
          </a:p>
          <a:p>
            <a:pPr lvl="1"/>
            <a:r>
              <a:rPr lang="en-US" dirty="0"/>
              <a:t>Summer Budget is split between fiscal years</a:t>
            </a:r>
          </a:p>
          <a:p>
            <a:pPr lvl="2"/>
            <a:r>
              <a:rPr lang="en-US" sz="2800" dirty="0"/>
              <a:t>Summer 2021 Revenue split:</a:t>
            </a:r>
          </a:p>
          <a:p>
            <a:pPr lvl="3"/>
            <a:r>
              <a:rPr lang="en-US" sz="2800" dirty="0"/>
              <a:t>74% FY21</a:t>
            </a:r>
          </a:p>
          <a:p>
            <a:pPr lvl="3"/>
            <a:r>
              <a:rPr lang="en-US" sz="2800" dirty="0"/>
              <a:t>26% FY22</a:t>
            </a:r>
          </a:p>
          <a:p>
            <a:pPr lvl="2"/>
            <a:r>
              <a:rPr lang="en-US" sz="2800" dirty="0"/>
              <a:t>Summer 2022 Revenue split:</a:t>
            </a:r>
          </a:p>
          <a:p>
            <a:pPr lvl="3"/>
            <a:r>
              <a:rPr lang="en-US" sz="2800" dirty="0"/>
              <a:t>60% FY22</a:t>
            </a:r>
          </a:p>
          <a:p>
            <a:pPr lvl="3"/>
            <a:r>
              <a:rPr lang="en-US" sz="2800" dirty="0"/>
              <a:t>40% FY23</a:t>
            </a:r>
            <a:endParaRPr lang="en-US" sz="3600" dirty="0"/>
          </a:p>
          <a:p>
            <a:pPr lvl="3"/>
            <a:endParaRPr lang="en-US" sz="3600" dirty="0"/>
          </a:p>
          <a:p>
            <a:pPr marL="1371600" lvl="3" indent="0">
              <a:buNone/>
            </a:pPr>
            <a:endParaRPr lang="en-US" sz="3200" dirty="0">
              <a:solidFill>
                <a:srgbClr val="0070C0"/>
              </a:solidFill>
            </a:endParaRPr>
          </a:p>
          <a:p>
            <a:pPr lvl="3"/>
            <a:endParaRPr lang="en-US" sz="600"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870169-AD81-4CCB-A565-E783BD912983}"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312314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23</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4197042115"/>
              </p:ext>
            </p:extLst>
          </p:nvPr>
        </p:nvGraphicFramePr>
        <p:xfrm>
          <a:off x="461963" y="1292225"/>
          <a:ext cx="7494587" cy="4986338"/>
        </p:xfrm>
        <a:graphic>
          <a:graphicData uri="http://schemas.openxmlformats.org/presentationml/2006/ole">
            <mc:AlternateContent xmlns:mc="http://schemas.openxmlformats.org/markup-compatibility/2006">
              <mc:Choice xmlns:v="urn:schemas-microsoft-com:vml" Requires="v">
                <p:oleObj name="Document" r:id="rId3" imgW="8517884" imgH="5666869" progId="Word.Document.12">
                  <p:embed/>
                </p:oleObj>
              </mc:Choice>
              <mc:Fallback>
                <p:oleObj name="Document" r:id="rId3" imgW="8517884" imgH="5666869" progId="Word.Document.12">
                  <p:embed/>
                  <p:pic>
                    <p:nvPicPr>
                      <p:cNvPr id="7" name="Object 6"/>
                      <p:cNvPicPr>
                        <a:picLocks noChangeAspect="1" noChangeArrowheads="1"/>
                      </p:cNvPicPr>
                      <p:nvPr/>
                    </p:nvPicPr>
                    <p:blipFill>
                      <a:blip r:embed="rId4"/>
                      <a:srcRect/>
                      <a:stretch>
                        <a:fillRect/>
                      </a:stretch>
                    </p:blipFill>
                    <p:spPr bwMode="auto">
                      <a:xfrm>
                        <a:off x="461963" y="1292225"/>
                        <a:ext cx="7494587" cy="498633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6581487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24</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2401738863"/>
              </p:ext>
            </p:extLst>
          </p:nvPr>
        </p:nvGraphicFramePr>
        <p:xfrm>
          <a:off x="461963" y="1270000"/>
          <a:ext cx="7931150" cy="5178425"/>
        </p:xfrm>
        <a:graphic>
          <a:graphicData uri="http://schemas.openxmlformats.org/presentationml/2006/ole">
            <mc:AlternateContent xmlns:mc="http://schemas.openxmlformats.org/markup-compatibility/2006">
              <mc:Choice xmlns:v="urn:schemas-microsoft-com:vml" Requires="v">
                <p:oleObj name="Document" r:id="rId3" imgW="9133035" imgH="5981656" progId="Word.Document.12">
                  <p:embed/>
                </p:oleObj>
              </mc:Choice>
              <mc:Fallback>
                <p:oleObj name="Document" r:id="rId3" imgW="9133035" imgH="5981656" progId="Word.Document.12">
                  <p:embed/>
                  <p:pic>
                    <p:nvPicPr>
                      <p:cNvPr id="7" name="Object 6"/>
                      <p:cNvPicPr>
                        <a:picLocks noChangeAspect="1" noChangeArrowheads="1"/>
                      </p:cNvPicPr>
                      <p:nvPr/>
                    </p:nvPicPr>
                    <p:blipFill>
                      <a:blip r:embed="rId4"/>
                      <a:srcRect/>
                      <a:stretch>
                        <a:fillRect/>
                      </a:stretch>
                    </p:blipFill>
                    <p:spPr bwMode="auto">
                      <a:xfrm>
                        <a:off x="461963" y="1270000"/>
                        <a:ext cx="7931150" cy="51784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230037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25</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1525523952"/>
              </p:ext>
            </p:extLst>
          </p:nvPr>
        </p:nvGraphicFramePr>
        <p:xfrm>
          <a:off x="461963" y="1279525"/>
          <a:ext cx="7931150" cy="5178425"/>
        </p:xfrm>
        <a:graphic>
          <a:graphicData uri="http://schemas.openxmlformats.org/presentationml/2006/ole">
            <mc:AlternateContent xmlns:mc="http://schemas.openxmlformats.org/markup-compatibility/2006">
              <mc:Choice xmlns:v="urn:schemas-microsoft-com:vml" Requires="v">
                <p:oleObj name="Document" r:id="rId3" imgW="9133035" imgH="5981656" progId="Word.Document.12">
                  <p:embed/>
                </p:oleObj>
              </mc:Choice>
              <mc:Fallback>
                <p:oleObj name="Document" r:id="rId3" imgW="9133035" imgH="5981656" progId="Word.Document.12">
                  <p:embed/>
                  <p:pic>
                    <p:nvPicPr>
                      <p:cNvPr id="7" name="Object 6"/>
                      <p:cNvPicPr>
                        <a:picLocks noChangeAspect="1" noChangeArrowheads="1"/>
                      </p:cNvPicPr>
                      <p:nvPr/>
                    </p:nvPicPr>
                    <p:blipFill>
                      <a:blip r:embed="rId4"/>
                      <a:srcRect/>
                      <a:stretch>
                        <a:fillRect/>
                      </a:stretch>
                    </p:blipFill>
                    <p:spPr bwMode="auto">
                      <a:xfrm>
                        <a:off x="461963" y="1279525"/>
                        <a:ext cx="7931150" cy="51784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0942251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90CFB-7174-4808-A86E-D1C13529E3D7}"/>
              </a:ext>
            </a:extLst>
          </p:cNvPr>
          <p:cNvSpPr>
            <a:spLocks noGrp="1"/>
          </p:cNvSpPr>
          <p:nvPr>
            <p:ph type="title"/>
          </p:nvPr>
        </p:nvSpPr>
        <p:spPr>
          <a:xfrm>
            <a:off x="457200" y="762000"/>
            <a:ext cx="8229600" cy="1143000"/>
          </a:xfrm>
        </p:spPr>
        <p:txBody>
          <a:bodyPr/>
          <a:lstStyle/>
          <a:p>
            <a:r>
              <a:rPr lang="en-US" dirty="0"/>
              <a:t>Possible Challenges for FY 22</a:t>
            </a:r>
          </a:p>
        </p:txBody>
      </p:sp>
      <p:sp>
        <p:nvSpPr>
          <p:cNvPr id="3" name="Content Placeholder 2">
            <a:extLst>
              <a:ext uri="{FF2B5EF4-FFF2-40B4-BE49-F238E27FC236}">
                <a16:creationId xmlns:a16="http://schemas.microsoft.com/office/drawing/2014/main" id="{AECAAEDD-F81C-414A-9D0F-6E057B74F972}"/>
              </a:ext>
            </a:extLst>
          </p:cNvPr>
          <p:cNvSpPr>
            <a:spLocks noGrp="1"/>
          </p:cNvSpPr>
          <p:nvPr>
            <p:ph idx="1"/>
          </p:nvPr>
        </p:nvSpPr>
        <p:spPr>
          <a:xfrm>
            <a:off x="1219200" y="2057400"/>
            <a:ext cx="6248400" cy="4068763"/>
          </a:xfrm>
        </p:spPr>
        <p:txBody>
          <a:bodyPr/>
          <a:lstStyle/>
          <a:p>
            <a:pPr>
              <a:spcBef>
                <a:spcPts val="1200"/>
              </a:spcBef>
            </a:pPr>
            <a:r>
              <a:rPr lang="en-US" dirty="0"/>
              <a:t>Enrollment</a:t>
            </a:r>
          </a:p>
          <a:p>
            <a:pPr>
              <a:spcBef>
                <a:spcPts val="1200"/>
              </a:spcBef>
            </a:pPr>
            <a:r>
              <a:rPr lang="en-US" dirty="0"/>
              <a:t>COVID-19 Uncertainty</a:t>
            </a:r>
          </a:p>
          <a:p>
            <a:pPr>
              <a:spcBef>
                <a:spcPts val="1200"/>
              </a:spcBef>
            </a:pPr>
            <a:r>
              <a:rPr lang="en-US" dirty="0"/>
              <a:t>Carry Forward Requirements</a:t>
            </a:r>
          </a:p>
          <a:p>
            <a:endParaRPr lang="en-US" dirty="0"/>
          </a:p>
          <a:p>
            <a:pPr lvl="1"/>
            <a:endParaRPr lang="en-US" dirty="0"/>
          </a:p>
        </p:txBody>
      </p:sp>
      <p:sp>
        <p:nvSpPr>
          <p:cNvPr id="4" name="Slide Number Placeholder 3">
            <a:extLst>
              <a:ext uri="{FF2B5EF4-FFF2-40B4-BE49-F238E27FC236}">
                <a16:creationId xmlns:a16="http://schemas.microsoft.com/office/drawing/2014/main" id="{273D728B-9723-4450-B1F8-E4680EF72060}"/>
              </a:ext>
            </a:extLst>
          </p:cNvPr>
          <p:cNvSpPr>
            <a:spLocks noGrp="1"/>
          </p:cNvSpPr>
          <p:nvPr>
            <p:ph type="sldNum" sz="quarter" idx="12"/>
          </p:nvPr>
        </p:nvSpPr>
        <p:spPr/>
        <p:txBody>
          <a:bodyPr/>
          <a:lstStyle/>
          <a:p>
            <a:fld id="{1A4AA153-FC2A-4E51-833B-68D6B118CEB9}" type="slidenum">
              <a:rPr lang="en-US" smtClean="0"/>
              <a:t>26</a:t>
            </a:fld>
            <a:endParaRPr lang="en-US" dirty="0"/>
          </a:p>
        </p:txBody>
      </p:sp>
    </p:spTree>
    <p:extLst>
      <p:ext uri="{BB962C8B-B14F-4D97-AF65-F5344CB8AC3E}">
        <p14:creationId xmlns:p14="http://schemas.microsoft.com/office/powerpoint/2010/main" val="36981928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057400"/>
            <a:ext cx="8229600" cy="2590800"/>
          </a:xfrm>
        </p:spPr>
        <p:txBody>
          <a:bodyPr/>
          <a:lstStyle/>
          <a:p>
            <a:br>
              <a:rPr lang="en-US" i="1" dirty="0">
                <a:latin typeface="Arial"/>
                <a:cs typeface="Arial"/>
              </a:rPr>
            </a:br>
            <a:r>
              <a:rPr lang="en-US" b="1" i="1" dirty="0">
                <a:latin typeface="Arial"/>
                <a:cs typeface="Arial"/>
              </a:rPr>
              <a:t>Questions</a:t>
            </a:r>
          </a:p>
        </p:txBody>
      </p:sp>
      <p:sp>
        <p:nvSpPr>
          <p:cNvPr id="4" name="Content Placeholder 3"/>
          <p:cNvSpPr>
            <a:spLocks noGrp="1"/>
          </p:cNvSpPr>
          <p:nvPr>
            <p:ph idx="1"/>
          </p:nvPr>
        </p:nvSpPr>
        <p:spPr>
          <a:xfrm>
            <a:off x="457200" y="4267200"/>
            <a:ext cx="8229600" cy="1858963"/>
          </a:xfrm>
        </p:spPr>
        <p:txBody>
          <a:bodyPr/>
          <a:lstStyle/>
          <a:p>
            <a:pPr marL="0" indent="0">
              <a:buNone/>
            </a:pPr>
            <a:r>
              <a:rPr lang="en-US" dirty="0"/>
              <a:t>                                          </a:t>
            </a:r>
          </a:p>
        </p:txBody>
      </p:sp>
      <p:sp>
        <p:nvSpPr>
          <p:cNvPr id="2" name="Slide Number Placeholder 1"/>
          <p:cNvSpPr>
            <a:spLocks noGrp="1"/>
          </p:cNvSpPr>
          <p:nvPr>
            <p:ph type="sldNum" sz="quarter" idx="12"/>
          </p:nvPr>
        </p:nvSpPr>
        <p:spPr/>
        <p:txBody>
          <a:bodyPr/>
          <a:lstStyle/>
          <a:p>
            <a:pPr algn="r"/>
            <a:fld id="{1A4AA153-FC2A-4E51-833B-68D6B118CEB9}" type="slidenum">
              <a:rPr lang="en-US" smtClean="0"/>
              <a:pPr algn="r"/>
              <a:t>27</a:t>
            </a:fld>
            <a:endParaRPr lang="en-US" dirty="0"/>
          </a:p>
        </p:txBody>
      </p:sp>
    </p:spTree>
    <p:extLst>
      <p:ext uri="{BB962C8B-B14F-4D97-AF65-F5344CB8AC3E}">
        <p14:creationId xmlns:p14="http://schemas.microsoft.com/office/powerpoint/2010/main" val="715731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C4ECF-8936-4B4D-B0D3-21D1557547FF}"/>
              </a:ext>
            </a:extLst>
          </p:cNvPr>
          <p:cNvSpPr>
            <a:spLocks noGrp="1"/>
          </p:cNvSpPr>
          <p:nvPr>
            <p:ph type="title"/>
          </p:nvPr>
        </p:nvSpPr>
        <p:spPr>
          <a:xfrm>
            <a:off x="0" y="274638"/>
            <a:ext cx="8686800" cy="639762"/>
          </a:xfrm>
        </p:spPr>
        <p:txBody>
          <a:bodyPr/>
          <a:lstStyle/>
          <a:p>
            <a:pPr algn="l"/>
            <a:r>
              <a:rPr lang="en-US" sz="2500" dirty="0"/>
              <a:t>	Open Budget Meeting</a:t>
            </a:r>
          </a:p>
        </p:txBody>
      </p:sp>
      <p:sp>
        <p:nvSpPr>
          <p:cNvPr id="3" name="Slide Number Placeholder 2">
            <a:extLst>
              <a:ext uri="{FF2B5EF4-FFF2-40B4-BE49-F238E27FC236}">
                <a16:creationId xmlns:a16="http://schemas.microsoft.com/office/drawing/2014/main" id="{5A6F6061-E4AF-4076-9DF6-A4C66610D38B}"/>
              </a:ext>
            </a:extLst>
          </p:cNvPr>
          <p:cNvSpPr>
            <a:spLocks noGrp="1"/>
          </p:cNvSpPr>
          <p:nvPr>
            <p:ph type="sldNum" sz="quarter" idx="12"/>
          </p:nvPr>
        </p:nvSpPr>
        <p:spPr/>
        <p:txBody>
          <a:bodyPr/>
          <a:lstStyle/>
          <a:p>
            <a:pPr algn="r"/>
            <a:fld id="{1A4AA153-FC2A-4E51-833B-68D6B118CEB9}" type="slidenum">
              <a:rPr lang="en-US" smtClean="0"/>
              <a:pPr algn="r"/>
              <a:t>3</a:t>
            </a:fld>
            <a:endParaRPr lang="en-US" dirty="0"/>
          </a:p>
        </p:txBody>
      </p:sp>
      <p:sp>
        <p:nvSpPr>
          <p:cNvPr id="5" name="Line 2">
            <a:extLst>
              <a:ext uri="{FF2B5EF4-FFF2-40B4-BE49-F238E27FC236}">
                <a16:creationId xmlns:a16="http://schemas.microsoft.com/office/drawing/2014/main" id="{8CED785B-B618-4149-8671-54A90A747646}"/>
              </a:ext>
            </a:extLst>
          </p:cNvPr>
          <p:cNvSpPr>
            <a:spLocks noChangeShapeType="1"/>
          </p:cNvSpPr>
          <p:nvPr/>
        </p:nvSpPr>
        <p:spPr bwMode="auto">
          <a:xfrm>
            <a:off x="-76200" y="914400"/>
            <a:ext cx="87630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graphicFrame>
        <p:nvGraphicFramePr>
          <p:cNvPr id="6" name="Table 5">
            <a:extLst>
              <a:ext uri="{FF2B5EF4-FFF2-40B4-BE49-F238E27FC236}">
                <a16:creationId xmlns:a16="http://schemas.microsoft.com/office/drawing/2014/main" id="{FF172600-C6AF-4503-AC76-CB83F7EFF34D}"/>
              </a:ext>
            </a:extLst>
          </p:cNvPr>
          <p:cNvGraphicFramePr>
            <a:graphicFrameLocks noGrp="1"/>
          </p:cNvGraphicFramePr>
          <p:nvPr>
            <p:extLst>
              <p:ext uri="{D42A27DB-BD31-4B8C-83A1-F6EECF244321}">
                <p14:modId xmlns:p14="http://schemas.microsoft.com/office/powerpoint/2010/main" val="1284489159"/>
              </p:ext>
            </p:extLst>
          </p:nvPr>
        </p:nvGraphicFramePr>
        <p:xfrm>
          <a:off x="457200" y="1143012"/>
          <a:ext cx="8229600" cy="5213326"/>
        </p:xfrm>
        <a:graphic>
          <a:graphicData uri="http://schemas.openxmlformats.org/drawingml/2006/table">
            <a:tbl>
              <a:tblPr firstRow="1" firstCol="1" bandRow="1">
                <a:tableStyleId>{5C22544A-7EE6-4342-B048-85BDC9FD1C3A}</a:tableStyleId>
              </a:tblPr>
              <a:tblGrid>
                <a:gridCol w="4114800">
                  <a:extLst>
                    <a:ext uri="{9D8B030D-6E8A-4147-A177-3AD203B41FA5}">
                      <a16:colId xmlns:a16="http://schemas.microsoft.com/office/drawing/2014/main" val="1507189780"/>
                    </a:ext>
                  </a:extLst>
                </a:gridCol>
                <a:gridCol w="4114800">
                  <a:extLst>
                    <a:ext uri="{9D8B030D-6E8A-4147-A177-3AD203B41FA5}">
                      <a16:colId xmlns:a16="http://schemas.microsoft.com/office/drawing/2014/main" val="3813306760"/>
                    </a:ext>
                  </a:extLst>
                </a:gridCol>
              </a:tblGrid>
              <a:tr h="5213326">
                <a:tc>
                  <a:txBody>
                    <a:bodyPr/>
                    <a:lstStyle/>
                    <a:p>
                      <a:pPr marL="0" marR="0">
                        <a:lnSpc>
                          <a:spcPct val="107000"/>
                        </a:lnSpc>
                        <a:spcBef>
                          <a:spcPts val="0"/>
                        </a:spcBef>
                        <a:spcAft>
                          <a:spcPts val="0"/>
                        </a:spcAft>
                      </a:pPr>
                      <a:r>
                        <a:rPr lang="en-US" sz="1000" b="1" dirty="0">
                          <a:solidFill>
                            <a:schemeClr val="tx1"/>
                          </a:solidFill>
                          <a:effectLst/>
                        </a:rPr>
                        <a:t>Overall</a:t>
                      </a:r>
                      <a:endParaRPr lang="en-US" sz="600" b="1" dirty="0">
                        <a:solidFill>
                          <a:schemeClr val="tx1"/>
                        </a:solidFill>
                        <a:effectLst/>
                      </a:endParaRPr>
                    </a:p>
                    <a:p>
                      <a:pPr marL="0" marR="0">
                        <a:lnSpc>
                          <a:spcPct val="107000"/>
                        </a:lnSpc>
                        <a:spcBef>
                          <a:spcPts val="0"/>
                        </a:spcBef>
                        <a:spcAft>
                          <a:spcPts val="0"/>
                        </a:spcAft>
                      </a:pPr>
                      <a:r>
                        <a:rPr lang="en-US" sz="600" b="1" dirty="0">
                          <a:effectLst/>
                        </a:rPr>
                        <a:t> </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All funding requests must be in alignment with the university’s strategic priorities. </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The use of funds and support of the University’s mission from the previous year(s) is considered in developing future budgets.</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Instructions and criteria for funding requests will be distributed at the start of the budget build process.</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The budget office will provide reports and timelines to assist in the preparation of funding requests.</a:t>
                      </a:r>
                    </a:p>
                    <a:p>
                      <a:pPr marL="457200" marR="0">
                        <a:lnSpc>
                          <a:spcPct val="107000"/>
                        </a:lnSpc>
                        <a:spcBef>
                          <a:spcPts val="0"/>
                        </a:spcBef>
                        <a:spcAft>
                          <a:spcPts val="0"/>
                        </a:spcAft>
                      </a:pPr>
                      <a:r>
                        <a:rPr lang="en-US" sz="1000" b="1" dirty="0">
                          <a:solidFill>
                            <a:schemeClr val="tx1"/>
                          </a:solidFill>
                          <a:effectLst/>
                        </a:rPr>
                        <a:t> </a:t>
                      </a:r>
                    </a:p>
                    <a:p>
                      <a:pPr marL="0" marR="0">
                        <a:lnSpc>
                          <a:spcPct val="107000"/>
                        </a:lnSpc>
                        <a:spcBef>
                          <a:spcPts val="0"/>
                        </a:spcBef>
                        <a:spcAft>
                          <a:spcPts val="0"/>
                        </a:spcAft>
                      </a:pPr>
                      <a:r>
                        <a:rPr lang="en-US" sz="1000" b="1" dirty="0">
                          <a:solidFill>
                            <a:schemeClr val="tx1"/>
                          </a:solidFill>
                          <a:effectLst/>
                        </a:rPr>
                        <a:t>General Funds Process:</a:t>
                      </a:r>
                    </a:p>
                    <a:p>
                      <a:pPr marL="0" marR="0">
                        <a:lnSpc>
                          <a:spcPct val="107000"/>
                        </a:lnSpc>
                        <a:spcBef>
                          <a:spcPts val="0"/>
                        </a:spcBef>
                        <a:spcAft>
                          <a:spcPts val="0"/>
                        </a:spcAft>
                      </a:pPr>
                      <a:r>
                        <a:rPr lang="en-US" sz="1000" b="1" dirty="0">
                          <a:solidFill>
                            <a:schemeClr val="tx1"/>
                          </a:solidFill>
                          <a:effectLst/>
                        </a:rPr>
                        <a:t> </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Each Vice President will submit funding requests for the new fiscal year.</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 Informal meeting occurs with each Vice President and the President, Vice President for Business and Operations, Assistant Vice President of Budget and Finance and the Director of Budgets;</a:t>
                      </a:r>
                    </a:p>
                    <a:p>
                      <a:pPr marL="457200" marR="0">
                        <a:lnSpc>
                          <a:spcPct val="107000"/>
                        </a:lnSpc>
                        <a:spcBef>
                          <a:spcPts val="0"/>
                        </a:spcBef>
                        <a:spcAft>
                          <a:spcPts val="0"/>
                        </a:spcAft>
                      </a:pPr>
                      <a:r>
                        <a:rPr lang="en-US" sz="1000" b="1" dirty="0">
                          <a:solidFill>
                            <a:schemeClr val="tx1"/>
                          </a:solidFill>
                          <a:effectLst/>
                        </a:rPr>
                        <a:t>where the VP discusses their budget needs for the next year.</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Data gathered from sessions will be compiled and distributed to the Planning &amp; Budget Advisory Council (PBAC).</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Each Vice President will be given the opportunity to review their request(s) before the PBAC meeting. Then each VP’s request goes before the PBAC members for discussion and to answer any questions that the PBAC may have.</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 PBAC members will review the requests in light of the institution’s strategic priorities and assign each request as A; B; C; or D priority.</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Each priority level is assigned a point value: (5) A; (3) B; (2) C; (1) D</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All voting sheets are then tallyed and results reported to the PBAC.</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Results of the priority assignment are reported to the President as recommendations for funding.</a:t>
                      </a:r>
                    </a:p>
                    <a:p>
                      <a:pPr marL="0" marR="0">
                        <a:lnSpc>
                          <a:spcPct val="107000"/>
                        </a:lnSpc>
                        <a:spcBef>
                          <a:spcPts val="0"/>
                        </a:spcBef>
                        <a:spcAft>
                          <a:spcPts val="0"/>
                        </a:spcAft>
                      </a:pPr>
                      <a:r>
                        <a:rPr lang="en-US" sz="1000" b="1" dirty="0">
                          <a:solidFill>
                            <a:schemeClr val="tx1"/>
                          </a:solidFill>
                          <a:effectLst/>
                        </a:rPr>
                        <a:t> </a:t>
                      </a:r>
                      <a:endParaRPr lang="en-US"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155" marR="35155" marT="0" marB="0">
                    <a:solidFill>
                      <a:schemeClr val="bg1"/>
                    </a:solidFill>
                  </a:tcPr>
                </a:tc>
                <a:tc>
                  <a:txBody>
                    <a:bodyPr/>
                    <a:lstStyle/>
                    <a:p>
                      <a:pPr marL="0" marR="0">
                        <a:lnSpc>
                          <a:spcPct val="107000"/>
                        </a:lnSpc>
                        <a:spcBef>
                          <a:spcPts val="0"/>
                        </a:spcBef>
                        <a:spcAft>
                          <a:spcPts val="0"/>
                        </a:spcAft>
                      </a:pPr>
                      <a:r>
                        <a:rPr lang="en-US" sz="600" b="1" dirty="0">
                          <a:effectLst/>
                        </a:rPr>
                        <a:t> </a:t>
                      </a:r>
                    </a:p>
                    <a:p>
                      <a:pPr marL="342900" marR="0" lvl="0" indent="-342900">
                        <a:lnSpc>
                          <a:spcPct val="107000"/>
                        </a:lnSpc>
                        <a:spcBef>
                          <a:spcPts val="0"/>
                        </a:spcBef>
                        <a:spcAft>
                          <a:spcPts val="0"/>
                        </a:spcAft>
                        <a:buFont typeface="Symbol" panose="05050102010706020507" pitchFamily="18" charset="2"/>
                        <a:buChar char=""/>
                      </a:pPr>
                      <a:r>
                        <a:rPr lang="en-US" sz="1100" b="1" dirty="0">
                          <a:solidFill>
                            <a:schemeClr val="tx1"/>
                          </a:solidFill>
                          <a:effectLst/>
                        </a:rPr>
                        <a:t>The President retains final decision making authority as to what is funded in the new budget.</a:t>
                      </a:r>
                    </a:p>
                    <a:p>
                      <a:pPr marL="0" marR="0">
                        <a:lnSpc>
                          <a:spcPct val="107000"/>
                        </a:lnSpc>
                        <a:spcBef>
                          <a:spcPts val="0"/>
                        </a:spcBef>
                        <a:spcAft>
                          <a:spcPts val="0"/>
                        </a:spcAft>
                      </a:pPr>
                      <a:r>
                        <a:rPr lang="en-US" sz="1100" b="1" dirty="0">
                          <a:solidFill>
                            <a:schemeClr val="tx1"/>
                          </a:solidFill>
                          <a:effectLst/>
                        </a:rPr>
                        <a:t> </a:t>
                      </a:r>
                    </a:p>
                    <a:p>
                      <a:pPr marL="0" marR="0">
                        <a:lnSpc>
                          <a:spcPct val="107000"/>
                        </a:lnSpc>
                        <a:spcBef>
                          <a:spcPts val="0"/>
                        </a:spcBef>
                        <a:spcAft>
                          <a:spcPts val="0"/>
                        </a:spcAft>
                      </a:pPr>
                      <a:r>
                        <a:rPr lang="en-US" sz="1100" b="1" dirty="0">
                          <a:solidFill>
                            <a:schemeClr val="tx1"/>
                          </a:solidFill>
                          <a:effectLst/>
                        </a:rPr>
                        <a:t> </a:t>
                      </a:r>
                    </a:p>
                    <a:p>
                      <a:pPr marL="0" marR="0">
                        <a:lnSpc>
                          <a:spcPct val="107000"/>
                        </a:lnSpc>
                        <a:spcBef>
                          <a:spcPts val="0"/>
                        </a:spcBef>
                        <a:spcAft>
                          <a:spcPts val="0"/>
                        </a:spcAft>
                      </a:pPr>
                      <a:r>
                        <a:rPr lang="en-US" sz="1100" b="1" dirty="0">
                          <a:solidFill>
                            <a:schemeClr val="tx1"/>
                          </a:solidFill>
                          <a:effectLst/>
                        </a:rPr>
                        <a:t>Other Funds:</a:t>
                      </a:r>
                    </a:p>
                    <a:p>
                      <a:pPr marL="0" marR="0">
                        <a:lnSpc>
                          <a:spcPct val="107000"/>
                        </a:lnSpc>
                        <a:spcBef>
                          <a:spcPts val="0"/>
                        </a:spcBef>
                        <a:spcAft>
                          <a:spcPts val="0"/>
                        </a:spcAft>
                      </a:pPr>
                      <a:r>
                        <a:rPr lang="en-US" sz="1100" b="1" dirty="0">
                          <a:solidFill>
                            <a:schemeClr val="tx1"/>
                          </a:solidFill>
                          <a:effectLst/>
                        </a:rPr>
                        <a:t> </a:t>
                      </a:r>
                    </a:p>
                    <a:p>
                      <a:pPr marL="342900" marR="0" lvl="0" indent="-342900">
                        <a:lnSpc>
                          <a:spcPct val="107000"/>
                        </a:lnSpc>
                        <a:spcBef>
                          <a:spcPts val="0"/>
                        </a:spcBef>
                        <a:spcAft>
                          <a:spcPts val="0"/>
                        </a:spcAft>
                        <a:buFont typeface="Symbol" panose="05050102010706020507" pitchFamily="18" charset="2"/>
                        <a:buChar char=""/>
                      </a:pPr>
                      <a:r>
                        <a:rPr lang="en-US" sz="1100" b="1" dirty="0">
                          <a:solidFill>
                            <a:schemeClr val="tx1"/>
                          </a:solidFill>
                          <a:effectLst/>
                        </a:rPr>
                        <a:t>Each director and/or VP will present their budget to the Vice President for Business and Operations, Assistant Vice President of Budget and Finance and the Director of Budgets. The President may elect to attend.</a:t>
                      </a:r>
                    </a:p>
                    <a:p>
                      <a:pPr marL="342900" marR="0" lvl="0" indent="-342900">
                        <a:lnSpc>
                          <a:spcPct val="107000"/>
                        </a:lnSpc>
                        <a:spcBef>
                          <a:spcPts val="0"/>
                        </a:spcBef>
                        <a:spcAft>
                          <a:spcPts val="0"/>
                        </a:spcAft>
                        <a:buFont typeface="Symbol" panose="05050102010706020507" pitchFamily="18" charset="2"/>
                        <a:buChar char=""/>
                      </a:pPr>
                      <a:r>
                        <a:rPr lang="en-US" sz="1100" b="1" dirty="0">
                          <a:solidFill>
                            <a:schemeClr val="tx1"/>
                          </a:solidFill>
                          <a:effectLst/>
                        </a:rPr>
                        <a:t>The proposed budget will be reviewed for reasonableness and support of the strategic plan.</a:t>
                      </a:r>
                    </a:p>
                    <a:p>
                      <a:pPr marL="342900" marR="0" lvl="0" indent="-342900">
                        <a:lnSpc>
                          <a:spcPct val="107000"/>
                        </a:lnSpc>
                        <a:spcBef>
                          <a:spcPts val="0"/>
                        </a:spcBef>
                        <a:spcAft>
                          <a:spcPts val="0"/>
                        </a:spcAft>
                        <a:buFont typeface="Symbol" panose="05050102010706020507" pitchFamily="18" charset="2"/>
                        <a:buChar char=""/>
                      </a:pPr>
                      <a:r>
                        <a:rPr lang="en-US" sz="1100" b="1" dirty="0">
                          <a:solidFill>
                            <a:schemeClr val="tx1"/>
                          </a:solidFill>
                          <a:effectLst/>
                        </a:rPr>
                        <a:t>The proposed budget requests/recommendations will be presented to the President for final</a:t>
                      </a:r>
                    </a:p>
                    <a:p>
                      <a:pPr marL="342900" marR="0" lvl="0" indent="-342900">
                        <a:lnSpc>
                          <a:spcPct val="107000"/>
                        </a:lnSpc>
                        <a:spcBef>
                          <a:spcPts val="0"/>
                        </a:spcBef>
                        <a:spcAft>
                          <a:spcPts val="0"/>
                        </a:spcAft>
                        <a:buFont typeface="Symbol" panose="05050102010706020507" pitchFamily="18" charset="2"/>
                        <a:buChar char=""/>
                      </a:pPr>
                      <a:r>
                        <a:rPr lang="en-US" sz="1100" b="1" dirty="0">
                          <a:solidFill>
                            <a:schemeClr val="tx1"/>
                          </a:solidFill>
                          <a:effectLst/>
                        </a:rPr>
                        <a:t>approval.</a:t>
                      </a:r>
                    </a:p>
                    <a:p>
                      <a:pPr marL="0" marR="0">
                        <a:lnSpc>
                          <a:spcPct val="107000"/>
                        </a:lnSpc>
                        <a:spcBef>
                          <a:spcPts val="0"/>
                        </a:spcBef>
                        <a:spcAft>
                          <a:spcPts val="0"/>
                        </a:spcAft>
                      </a:pPr>
                      <a:r>
                        <a:rPr lang="en-US" sz="1100" b="1" dirty="0">
                          <a:solidFill>
                            <a:schemeClr val="tx1"/>
                          </a:solidFill>
                          <a:effectLst/>
                        </a:rPr>
                        <a:t> </a:t>
                      </a:r>
                    </a:p>
                    <a:p>
                      <a:pPr marL="0" marR="0">
                        <a:lnSpc>
                          <a:spcPct val="107000"/>
                        </a:lnSpc>
                        <a:spcBef>
                          <a:spcPts val="0"/>
                        </a:spcBef>
                        <a:spcAft>
                          <a:spcPts val="0"/>
                        </a:spcAft>
                      </a:pPr>
                      <a:r>
                        <a:rPr lang="en-US" sz="1100" b="1" dirty="0">
                          <a:solidFill>
                            <a:schemeClr val="tx1"/>
                          </a:solidFill>
                          <a:effectLst/>
                        </a:rPr>
                        <a:t> </a:t>
                      </a:r>
                    </a:p>
                    <a:p>
                      <a:pPr marL="0" marR="0">
                        <a:lnSpc>
                          <a:spcPct val="107000"/>
                        </a:lnSpc>
                        <a:spcBef>
                          <a:spcPts val="0"/>
                        </a:spcBef>
                        <a:spcAft>
                          <a:spcPts val="0"/>
                        </a:spcAft>
                      </a:pPr>
                      <a:r>
                        <a:rPr lang="en-US" sz="1100" b="1" dirty="0">
                          <a:solidFill>
                            <a:schemeClr val="tx1"/>
                          </a:solidFill>
                          <a:effectLst/>
                        </a:rPr>
                        <a:t>Budget Finalization:</a:t>
                      </a:r>
                    </a:p>
                    <a:p>
                      <a:pPr marL="0" marR="0">
                        <a:lnSpc>
                          <a:spcPct val="107000"/>
                        </a:lnSpc>
                        <a:spcBef>
                          <a:spcPts val="0"/>
                        </a:spcBef>
                        <a:spcAft>
                          <a:spcPts val="0"/>
                        </a:spcAft>
                      </a:pPr>
                      <a:r>
                        <a:rPr lang="en-US" sz="1100" b="1" dirty="0">
                          <a:solidFill>
                            <a:schemeClr val="tx1"/>
                          </a:solidFill>
                          <a:effectLst/>
                        </a:rPr>
                        <a:t> </a:t>
                      </a:r>
                    </a:p>
                    <a:p>
                      <a:pPr marL="342900" marR="0" lvl="0" indent="-342900">
                        <a:lnSpc>
                          <a:spcPct val="107000"/>
                        </a:lnSpc>
                        <a:spcBef>
                          <a:spcPts val="0"/>
                        </a:spcBef>
                        <a:spcAft>
                          <a:spcPts val="0"/>
                        </a:spcAft>
                        <a:buFont typeface="Symbol" panose="05050102010706020507" pitchFamily="18" charset="2"/>
                        <a:buChar char=""/>
                      </a:pPr>
                      <a:r>
                        <a:rPr lang="en-US" sz="1100" b="1" dirty="0">
                          <a:solidFill>
                            <a:schemeClr val="tx1"/>
                          </a:solidFill>
                          <a:effectLst/>
                        </a:rPr>
                        <a:t>The Vice President for Business and Operations, Assistant Vice President of Budget and Finance and the Director of Budgets will conduct a final review for accuracy and completeness and then post information on the Budget and Finance and the Planning &amp; Budget Advisory Council Websites.</a:t>
                      </a:r>
                    </a:p>
                    <a:p>
                      <a:pPr marL="342900" marR="0" lvl="0" indent="-342900">
                        <a:lnSpc>
                          <a:spcPct val="107000"/>
                        </a:lnSpc>
                        <a:spcBef>
                          <a:spcPts val="0"/>
                        </a:spcBef>
                        <a:spcAft>
                          <a:spcPts val="0"/>
                        </a:spcAft>
                        <a:buFont typeface="Symbol" panose="05050102010706020507" pitchFamily="18" charset="2"/>
                        <a:buChar char=""/>
                      </a:pPr>
                      <a:r>
                        <a:rPr lang="en-US" sz="1100" b="1" dirty="0">
                          <a:solidFill>
                            <a:schemeClr val="tx1"/>
                          </a:solidFill>
                          <a:effectLst/>
                        </a:rPr>
                        <a:t>The Board of Regents processes will be followed for submission and implementation</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155" marR="35155" marT="0" marB="0">
                    <a:solidFill>
                      <a:schemeClr val="bg1"/>
                    </a:solidFill>
                  </a:tcPr>
                </a:tc>
                <a:extLst>
                  <a:ext uri="{0D108BD9-81ED-4DB2-BD59-A6C34878D82A}">
                    <a16:rowId xmlns:a16="http://schemas.microsoft.com/office/drawing/2014/main" val="2433233096"/>
                  </a:ext>
                </a:extLst>
              </a:tr>
            </a:tbl>
          </a:graphicData>
        </a:graphic>
      </p:graphicFrame>
    </p:spTree>
    <p:extLst>
      <p:ext uri="{BB962C8B-B14F-4D97-AF65-F5344CB8AC3E}">
        <p14:creationId xmlns:p14="http://schemas.microsoft.com/office/powerpoint/2010/main" val="3782404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latin typeface="Arial" panose="020B0604020202020204" pitchFamily="34" charset="0"/>
                <a:cs typeface="Arial" panose="020B0604020202020204" pitchFamily="34" charset="0"/>
              </a:rPr>
              <a:pPr algn="r"/>
              <a:t>4</a:t>
            </a:fld>
            <a:endParaRPr lang="en-US" dirty="0">
              <a:solidFill>
                <a:srgbClr val="000000"/>
              </a:solidFill>
              <a:latin typeface="Arial" panose="020B0604020202020204" pitchFamily="34" charset="0"/>
              <a:cs typeface="Arial" panose="020B0604020202020204" pitchFamily="34" charset="0"/>
            </a:endParaRPr>
          </a:p>
        </p:txBody>
      </p:sp>
      <p:sp>
        <p:nvSpPr>
          <p:cNvPr id="90115" name="Rectangle 3"/>
          <p:cNvSpPr>
            <a:spLocks noGrp="1" noChangeArrowheads="1"/>
          </p:cNvSpPr>
          <p:nvPr>
            <p:ph type="ctrTitle" idx="4294967295"/>
          </p:nvPr>
        </p:nvSpPr>
        <p:spPr>
          <a:xfrm>
            <a:off x="0" y="457200"/>
            <a:ext cx="5562600" cy="457200"/>
          </a:xfrm>
          <a:prstGeom prst="rect">
            <a:avLst/>
          </a:prstGeom>
        </p:spPr>
        <p:txBody>
          <a:bodyPr>
            <a:normAutofit fontScale="90000"/>
          </a:bodyPr>
          <a:lstStyle/>
          <a:p>
            <a:r>
              <a:rPr lang="en-US" sz="2800" dirty="0">
                <a:latin typeface="Arial" panose="020B0604020202020204" pitchFamily="34" charset="0"/>
                <a:cs typeface="Arial" panose="020B0604020202020204" pitchFamily="34" charset="0"/>
              </a:rPr>
              <a:t>   </a:t>
            </a: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t>
            </a: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t>
            </a:r>
            <a:br>
              <a:rPr lang="en-US" sz="2400" dirty="0">
                <a:latin typeface="Arial" panose="020B0604020202020204" pitchFamily="34" charset="0"/>
                <a:cs typeface="Arial" panose="020B0604020202020204" pitchFamily="34" charset="0"/>
              </a:rPr>
            </a:br>
            <a:br>
              <a:rPr lang="en-US" sz="1600" b="1" dirty="0">
                <a:solidFill>
                  <a:sysClr val="windowText" lastClr="000000"/>
                </a:solidFill>
                <a:latin typeface="Arial" panose="020B0604020202020204" pitchFamily="34" charset="0"/>
                <a:cs typeface="Arial" panose="020B0604020202020204" pitchFamily="34" charset="0"/>
              </a:rPr>
            </a:br>
            <a:br>
              <a:rPr lang="en-US" sz="1600" b="1" dirty="0">
                <a:solidFill>
                  <a:sysClr val="windowText" lastClr="000000"/>
                </a:solidFill>
                <a:latin typeface="Arial" panose="020B0604020202020204" pitchFamily="34" charset="0"/>
                <a:cs typeface="Arial" panose="020B0604020202020204" pitchFamily="34" charset="0"/>
              </a:rPr>
            </a:br>
            <a:r>
              <a:rPr lang="en-US" sz="1600" b="1" dirty="0">
                <a:solidFill>
                  <a:sysClr val="windowText" lastClr="000000"/>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graphicFrame>
        <p:nvGraphicFramePr>
          <p:cNvPr id="14" name="Chart 13"/>
          <p:cNvGraphicFramePr/>
          <p:nvPr>
            <p:extLst>
              <p:ext uri="{D42A27DB-BD31-4B8C-83A1-F6EECF244321}">
                <p14:modId xmlns:p14="http://schemas.microsoft.com/office/powerpoint/2010/main" val="2929568944"/>
              </p:ext>
            </p:extLst>
          </p:nvPr>
        </p:nvGraphicFramePr>
        <p:xfrm>
          <a:off x="2631303" y="1536949"/>
          <a:ext cx="3312297" cy="2089946"/>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4"/>
          <p:cNvSpPr txBox="1"/>
          <p:nvPr/>
        </p:nvSpPr>
        <p:spPr>
          <a:xfrm>
            <a:off x="0" y="4376420"/>
            <a:ext cx="3156594" cy="1985159"/>
          </a:xfrm>
          <a:prstGeom prst="rect">
            <a:avLst/>
          </a:prstGeom>
          <a:noFill/>
        </p:spPr>
        <p:txBody>
          <a:bodyPr wrap="square" rtlCol="0">
            <a:spAutoFit/>
          </a:bodyPr>
          <a:lstStyle/>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Salaries and Wages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Utilities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Supplies and Equipment</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Technology</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Facilities and Maintenance</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Public Safety</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Campus Activities and Services</a:t>
            </a:r>
          </a:p>
          <a:p>
            <a:pPr>
              <a:defRPr/>
            </a:pPr>
            <a:endParaRPr lang="en-US" kern="0" dirty="0">
              <a:solidFill>
                <a:sysClr val="windowText" lastClr="000000"/>
              </a:solidFill>
              <a:latin typeface="Arial" panose="020B0604020202020204" pitchFamily="34" charset="0"/>
              <a:cs typeface="Arial" panose="020B0604020202020204" pitchFamily="34" charset="0"/>
            </a:endParaRPr>
          </a:p>
        </p:txBody>
      </p:sp>
      <p:sp>
        <p:nvSpPr>
          <p:cNvPr id="16" name="TextBox 15"/>
          <p:cNvSpPr txBox="1"/>
          <p:nvPr/>
        </p:nvSpPr>
        <p:spPr>
          <a:xfrm>
            <a:off x="2811062" y="4429881"/>
            <a:ext cx="3235279" cy="1708160"/>
          </a:xfrm>
          <a:prstGeom prst="rect">
            <a:avLst/>
          </a:prstGeom>
          <a:noFill/>
        </p:spPr>
        <p:txBody>
          <a:bodyPr wrap="square" rtlCol="0">
            <a:spAutoFit/>
          </a:bodyPr>
          <a:lstStyle/>
          <a:p>
            <a:pPr marL="285750" indent="-285750" eaLnBrk="0" fontAlgn="base" hangingPunct="0">
              <a:spcBef>
                <a:spcPct val="0"/>
              </a:spcBef>
              <a:spcAft>
                <a:spcPct val="0"/>
              </a:spcAft>
              <a:buFont typeface="Arial" pitchFamily="34" charset="0"/>
              <a:buChar char="•"/>
            </a:pPr>
            <a:r>
              <a:rPr lang="en-US" sz="1500" dirty="0">
                <a:solidFill>
                  <a:srgbClr val="000000"/>
                </a:solidFill>
                <a:latin typeface="Arial" panose="020B0604020202020204" pitchFamily="34" charset="0"/>
                <a:cs typeface="Arial" panose="020B0604020202020204" pitchFamily="34" charset="0"/>
              </a:rPr>
              <a:t>Capital funds can not be used to pay for salaries and wages</a:t>
            </a:r>
          </a:p>
          <a:p>
            <a:pPr marL="285750" indent="-285750" eaLnBrk="0" fontAlgn="base" hangingPunct="0">
              <a:spcBef>
                <a:spcPct val="0"/>
              </a:spcBef>
              <a:spcAft>
                <a:spcPct val="0"/>
              </a:spcAft>
              <a:buFont typeface="Arial" pitchFamily="34" charset="0"/>
              <a:buChar char="•"/>
            </a:pPr>
            <a:r>
              <a:rPr lang="en-US" sz="1500" dirty="0">
                <a:solidFill>
                  <a:srgbClr val="000000"/>
                </a:solidFill>
                <a:latin typeface="Arial" panose="020B0604020202020204" pitchFamily="34" charset="0"/>
                <a:cs typeface="Arial" panose="020B0604020202020204" pitchFamily="34" charset="0"/>
              </a:rPr>
              <a:t>State procurement guidelines must be followed</a:t>
            </a:r>
          </a:p>
          <a:p>
            <a:pPr marL="285750" indent="-285750" eaLnBrk="0" fontAlgn="base" hangingPunct="0">
              <a:spcBef>
                <a:spcPct val="0"/>
              </a:spcBef>
              <a:spcAft>
                <a:spcPct val="0"/>
              </a:spcAft>
              <a:buFont typeface="Arial" pitchFamily="34" charset="0"/>
              <a:buChar char="•"/>
            </a:pPr>
            <a:r>
              <a:rPr lang="en-US" sz="1500" dirty="0">
                <a:solidFill>
                  <a:srgbClr val="000000"/>
                </a:solidFill>
                <a:latin typeface="Arial" panose="020B0604020202020204" pitchFamily="34" charset="0"/>
                <a:cs typeface="Arial" panose="020B0604020202020204" pitchFamily="34" charset="0"/>
              </a:rPr>
              <a:t>Student fees must be used in conjunction with specific services</a:t>
            </a:r>
          </a:p>
        </p:txBody>
      </p:sp>
      <p:sp>
        <p:nvSpPr>
          <p:cNvPr id="17" name="TextBox 16"/>
          <p:cNvSpPr txBox="1"/>
          <p:nvPr/>
        </p:nvSpPr>
        <p:spPr>
          <a:xfrm>
            <a:off x="6071170" y="4370738"/>
            <a:ext cx="3097659" cy="2292935"/>
          </a:xfrm>
          <a:prstGeom prst="rect">
            <a:avLst/>
          </a:prstGeom>
          <a:noFill/>
        </p:spPr>
        <p:txBody>
          <a:bodyPr wrap="square" rtlCol="0">
            <a:spAutoFit/>
          </a:bodyPr>
          <a:lstStyle/>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Prudent fiscal management required for all sources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State Appropriation varies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Focus on Financial Ratios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Economic conditions have a direct impact on our ability to collect the revenues necessary to satisfy the needs and obligations of the University</a:t>
            </a:r>
          </a:p>
          <a:p>
            <a:pPr>
              <a:defRPr/>
            </a:pPr>
            <a:endParaRPr lang="en-US" sz="800" kern="0" dirty="0">
              <a:solidFill>
                <a:sysClr val="windowText" lastClr="000000"/>
              </a:solidFill>
              <a:latin typeface="Arial" panose="020B0604020202020204" pitchFamily="34" charset="0"/>
              <a:cs typeface="Arial" panose="020B0604020202020204" pitchFamily="34" charset="0"/>
            </a:endParaRPr>
          </a:p>
        </p:txBody>
      </p:sp>
      <p:sp>
        <p:nvSpPr>
          <p:cNvPr id="18" name="TextBox 17"/>
          <p:cNvSpPr txBox="1"/>
          <p:nvPr/>
        </p:nvSpPr>
        <p:spPr>
          <a:xfrm>
            <a:off x="7560" y="4074421"/>
            <a:ext cx="1623391" cy="381000"/>
          </a:xfrm>
          <a:prstGeom prst="rect">
            <a:avLst/>
          </a:prstGeom>
          <a:noFill/>
        </p:spPr>
        <p:txBody>
          <a:bodyPr wrap="square" rtlCol="0">
            <a:spAutoFit/>
          </a:bodyPr>
          <a:lstStyle/>
          <a:p>
            <a:pPr>
              <a:defRPr/>
            </a:pPr>
            <a:r>
              <a:rPr lang="en-US" b="1" kern="0" dirty="0">
                <a:solidFill>
                  <a:sysClr val="windowText" lastClr="000000"/>
                </a:solidFill>
                <a:latin typeface="Arial" panose="020B0604020202020204" pitchFamily="34" charset="0"/>
                <a:cs typeface="Arial" panose="020B0604020202020204" pitchFamily="34" charset="0"/>
              </a:rPr>
              <a:t>Uses</a:t>
            </a:r>
          </a:p>
        </p:txBody>
      </p:sp>
      <p:sp>
        <p:nvSpPr>
          <p:cNvPr id="19" name="TextBox 18"/>
          <p:cNvSpPr txBox="1"/>
          <p:nvPr/>
        </p:nvSpPr>
        <p:spPr>
          <a:xfrm>
            <a:off x="2744480" y="4105194"/>
            <a:ext cx="1803768" cy="369332"/>
          </a:xfrm>
          <a:prstGeom prst="rect">
            <a:avLst/>
          </a:prstGeom>
          <a:noFill/>
        </p:spPr>
        <p:txBody>
          <a:bodyPr wrap="square" rtlCol="0">
            <a:spAutoFit/>
          </a:bodyPr>
          <a:lstStyle/>
          <a:p>
            <a:pPr>
              <a:defRPr/>
            </a:pPr>
            <a:r>
              <a:rPr lang="en-US" b="1" kern="0" dirty="0">
                <a:solidFill>
                  <a:sysClr val="windowText" lastClr="000000"/>
                </a:solidFill>
                <a:latin typeface="Arial" panose="020B0604020202020204" pitchFamily="34" charset="0"/>
                <a:cs typeface="Arial" panose="020B0604020202020204" pitchFamily="34" charset="0"/>
              </a:rPr>
              <a:t>Restrictions</a:t>
            </a:r>
          </a:p>
        </p:txBody>
      </p:sp>
      <p:sp>
        <p:nvSpPr>
          <p:cNvPr id="20" name="TextBox 19"/>
          <p:cNvSpPr txBox="1"/>
          <p:nvPr/>
        </p:nvSpPr>
        <p:spPr>
          <a:xfrm>
            <a:off x="6071170" y="4066401"/>
            <a:ext cx="2254710" cy="369332"/>
          </a:xfrm>
          <a:prstGeom prst="rect">
            <a:avLst/>
          </a:prstGeom>
          <a:noFill/>
        </p:spPr>
        <p:txBody>
          <a:bodyPr wrap="square" rtlCol="0">
            <a:spAutoFit/>
          </a:bodyPr>
          <a:lstStyle/>
          <a:p>
            <a:pPr>
              <a:defRPr/>
            </a:pPr>
            <a:r>
              <a:rPr lang="en-US" b="1" kern="0" dirty="0">
                <a:solidFill>
                  <a:sysClr val="windowText" lastClr="000000"/>
                </a:solidFill>
                <a:latin typeface="Arial" panose="020B0604020202020204" pitchFamily="34" charset="0"/>
                <a:cs typeface="Arial" panose="020B0604020202020204" pitchFamily="34" charset="0"/>
              </a:rPr>
              <a:t>Realities</a:t>
            </a:r>
          </a:p>
        </p:txBody>
      </p:sp>
      <p:sp>
        <p:nvSpPr>
          <p:cNvPr id="22" name="Rectangle 21"/>
          <p:cNvSpPr/>
          <p:nvPr/>
        </p:nvSpPr>
        <p:spPr>
          <a:xfrm>
            <a:off x="152400"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Arial" panose="020B0604020202020204" pitchFamily="34" charset="0"/>
              <a:cs typeface="Arial" panose="020B0604020202020204" pitchFamily="34" charset="0"/>
            </a:endParaRPr>
          </a:p>
        </p:txBody>
      </p:sp>
      <p:sp>
        <p:nvSpPr>
          <p:cNvPr id="25" name="TextBox 24"/>
          <p:cNvSpPr txBox="1"/>
          <p:nvPr/>
        </p:nvSpPr>
        <p:spPr>
          <a:xfrm>
            <a:off x="1219200" y="381000"/>
            <a:ext cx="5715000" cy="400110"/>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             </a:t>
            </a:r>
            <a:r>
              <a:rPr lang="en-US" sz="2000" b="1" i="1" dirty="0">
                <a:latin typeface="Arial" panose="020B0604020202020204" pitchFamily="34" charset="0"/>
                <a:cs typeface="Arial" panose="020B0604020202020204" pitchFamily="34" charset="0"/>
              </a:rPr>
              <a:t>Clayton State University’s Resources</a:t>
            </a:r>
          </a:p>
        </p:txBody>
      </p:sp>
      <p:pic>
        <p:nvPicPr>
          <p:cNvPr id="3" name="Picture 2"/>
          <p:cNvPicPr>
            <a:picLocks noChangeAspect="1"/>
          </p:cNvPicPr>
          <p:nvPr/>
        </p:nvPicPr>
        <p:blipFill>
          <a:blip r:embed="rId4"/>
          <a:stretch>
            <a:fillRect/>
          </a:stretch>
        </p:blipFill>
        <p:spPr>
          <a:xfrm>
            <a:off x="304800" y="1052335"/>
            <a:ext cx="8389559" cy="3052859"/>
          </a:xfrm>
          <a:prstGeom prst="rect">
            <a:avLst/>
          </a:prstGeom>
        </p:spPr>
      </p:pic>
    </p:spTree>
    <p:extLst>
      <p:ext uri="{BB962C8B-B14F-4D97-AF65-F5344CB8AC3E}">
        <p14:creationId xmlns:p14="http://schemas.microsoft.com/office/powerpoint/2010/main" val="3136178581"/>
      </p:ext>
    </p:extLst>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 calcmode="lin" valueType="num">
                                      <p:cBhvr>
                                        <p:cTn id="9" dur="1000" fill="hold"/>
                                        <p:tgtEl>
                                          <p:spTgt spid="14"/>
                                        </p:tgtEl>
                                        <p:attrNameLst>
                                          <p:attrName>style.rotation</p:attrName>
                                        </p:attrNameLst>
                                      </p:cBhvr>
                                      <p:tavLst>
                                        <p:tav tm="0">
                                          <p:val>
                                            <p:fltVal val="90"/>
                                          </p:val>
                                        </p:tav>
                                        <p:tav tm="100000">
                                          <p:val>
                                            <p:fltVal val="0"/>
                                          </p:val>
                                        </p:tav>
                                      </p:tavLst>
                                    </p:anim>
                                    <p:animEffect transition="in" filter="fade">
                                      <p:cBhvr>
                                        <p:cTn id="10"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5</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3" name="TextBox 2"/>
          <p:cNvSpPr txBox="1"/>
          <p:nvPr/>
        </p:nvSpPr>
        <p:spPr>
          <a:xfrm>
            <a:off x="1117600" y="609601"/>
            <a:ext cx="6350000" cy="6601807"/>
          </a:xfrm>
          <a:prstGeom prst="rect">
            <a:avLst/>
          </a:prstGeom>
          <a:noFill/>
        </p:spPr>
        <p:txBody>
          <a:bodyPr wrap="square" rtlCol="0">
            <a:spAutoFit/>
          </a:bodyPr>
          <a:lstStyle/>
          <a:p>
            <a:pPr algn="ctr"/>
            <a:r>
              <a:rPr lang="en-US" sz="2400" b="1" dirty="0"/>
              <a:t>CSU’s PRIMARY RESOURCES</a:t>
            </a:r>
          </a:p>
          <a:p>
            <a:pPr algn="ctr"/>
            <a:endParaRPr lang="en-US" sz="2400" b="1" dirty="0"/>
          </a:p>
          <a:p>
            <a:pPr marL="285750" indent="-285750">
              <a:buFont typeface="Arial" panose="020B0604020202020204" pitchFamily="34" charset="0"/>
              <a:buChar char="•"/>
            </a:pPr>
            <a:r>
              <a:rPr lang="en-US" sz="2000" b="1" dirty="0"/>
              <a:t>State Appropriation  $27,140,426</a:t>
            </a:r>
          </a:p>
          <a:p>
            <a:pPr marL="285750" indent="-285750">
              <a:buFont typeface="Arial" panose="020B0604020202020204" pitchFamily="34" charset="0"/>
              <a:buChar char="•"/>
            </a:pPr>
            <a:r>
              <a:rPr lang="en-US" sz="2000" b="1" dirty="0"/>
              <a:t>Tuition  $29,655,447</a:t>
            </a:r>
          </a:p>
          <a:p>
            <a:pPr marL="285750" indent="-285750">
              <a:buFont typeface="Arial" panose="020B0604020202020204" pitchFamily="34" charset="0"/>
              <a:buChar char="•"/>
            </a:pPr>
            <a:r>
              <a:rPr lang="en-US" sz="2000" b="1" dirty="0"/>
              <a:t>Fees</a:t>
            </a:r>
          </a:p>
          <a:p>
            <a:pPr marL="742950" lvl="1" indent="-285750">
              <a:buFont typeface="Arial" panose="020B0604020202020204" pitchFamily="34" charset="0"/>
              <a:buChar char="•"/>
            </a:pPr>
            <a:r>
              <a:rPr lang="en-US" sz="2000" b="1" dirty="0"/>
              <a:t>Mandatory Fees  $5,832,851 </a:t>
            </a:r>
          </a:p>
          <a:p>
            <a:pPr marL="742950" lvl="1" indent="-285750">
              <a:buFont typeface="Arial" panose="020B0604020202020204" pitchFamily="34" charset="0"/>
              <a:buChar char="•"/>
            </a:pPr>
            <a:r>
              <a:rPr lang="en-US" sz="2000" b="1" dirty="0"/>
              <a:t>Special Institutional Fees  $3,584,966</a:t>
            </a:r>
          </a:p>
          <a:p>
            <a:pPr marL="742950" lvl="1" indent="-285750">
              <a:buFont typeface="Arial" panose="020B0604020202020204" pitchFamily="34" charset="0"/>
              <a:buChar char="•"/>
            </a:pPr>
            <a:r>
              <a:rPr lang="en-US" sz="2000" b="1" dirty="0"/>
              <a:t>Other Fees  $745,612</a:t>
            </a:r>
          </a:p>
          <a:p>
            <a:pPr marL="285750" indent="-285750">
              <a:buFont typeface="Arial" panose="020B0604020202020204" pitchFamily="34" charset="0"/>
              <a:buChar char="•"/>
            </a:pPr>
            <a:r>
              <a:rPr lang="en-US" sz="2000" b="1" dirty="0"/>
              <a:t>PBI Grant funded items  $1,015,949</a:t>
            </a:r>
          </a:p>
          <a:p>
            <a:pPr marL="285750" indent="-285750">
              <a:buFont typeface="Arial" panose="020B0604020202020204" pitchFamily="34" charset="0"/>
              <a:buChar char="•"/>
            </a:pPr>
            <a:r>
              <a:rPr lang="en-US" sz="2000" b="1" dirty="0"/>
              <a:t>HEERF II</a:t>
            </a:r>
          </a:p>
          <a:p>
            <a:pPr marL="742950" lvl="1" indent="-285750">
              <a:buFont typeface="Arial" panose="020B0604020202020204" pitchFamily="34" charset="0"/>
              <a:buChar char="•"/>
            </a:pPr>
            <a:r>
              <a:rPr lang="en-US" sz="2000" b="1" dirty="0"/>
              <a:t>Student Aid   $3,082,836</a:t>
            </a:r>
          </a:p>
          <a:p>
            <a:pPr marL="742950" lvl="1" indent="-285750">
              <a:buFont typeface="Arial" panose="020B0604020202020204" pitchFamily="34" charset="0"/>
              <a:buChar char="•"/>
            </a:pPr>
            <a:r>
              <a:rPr lang="en-US" sz="2000" b="1" dirty="0"/>
              <a:t>Institutional   $8,565,007</a:t>
            </a:r>
          </a:p>
          <a:p>
            <a:pPr marL="742950" lvl="1" indent="-285750">
              <a:buFont typeface="Arial" panose="020B0604020202020204" pitchFamily="34" charset="0"/>
              <a:buChar char="•"/>
            </a:pPr>
            <a:r>
              <a:rPr lang="en-US" sz="2000" b="1" dirty="0"/>
              <a:t>MSI     $634,557</a:t>
            </a:r>
          </a:p>
          <a:p>
            <a:pPr marL="342900" indent="-342900">
              <a:buFont typeface="Arial" panose="020B0604020202020204" pitchFamily="34" charset="0"/>
              <a:buChar char="•"/>
            </a:pPr>
            <a:r>
              <a:rPr lang="en-US" sz="2000" b="1" dirty="0"/>
              <a:t>HEERF III</a:t>
            </a:r>
          </a:p>
          <a:p>
            <a:pPr marL="800100" lvl="1" indent="-342900">
              <a:buFont typeface="Arial" panose="020B0604020202020204" pitchFamily="34" charset="0"/>
              <a:buChar char="•"/>
            </a:pPr>
            <a:r>
              <a:rPr lang="en-US" sz="2000" b="1" dirty="0"/>
              <a:t>Student Aid  $10,303,235</a:t>
            </a:r>
          </a:p>
          <a:p>
            <a:pPr marL="800100" lvl="1" indent="-342900">
              <a:buFont typeface="Arial" panose="020B0604020202020204" pitchFamily="34" charset="0"/>
              <a:buChar char="•"/>
            </a:pPr>
            <a:r>
              <a:rPr lang="en-US" sz="2000" b="1" dirty="0"/>
              <a:t>Institutional   $9,631,911</a:t>
            </a:r>
          </a:p>
          <a:p>
            <a:pPr marL="800100" lvl="1" indent="-342900">
              <a:buFont typeface="Arial" panose="020B0604020202020204" pitchFamily="34" charset="0"/>
              <a:buChar char="•"/>
            </a:pPr>
            <a:r>
              <a:rPr lang="en-US" sz="2000" b="1" dirty="0"/>
              <a:t>MSI    $TBD</a:t>
            </a:r>
          </a:p>
          <a:p>
            <a:pPr lvl="1"/>
            <a:endParaRPr lang="en-US" sz="2000" b="1" dirty="0"/>
          </a:p>
          <a:p>
            <a:endParaRPr lang="en-US" sz="2000" b="1" dirty="0"/>
          </a:p>
          <a:p>
            <a:pPr>
              <a:lnSpc>
                <a:spcPct val="150000"/>
              </a:lnSpc>
            </a:pPr>
            <a:r>
              <a:rPr lang="en-US" sz="2000" dirty="0"/>
              <a:t>                                                                                   </a:t>
            </a:r>
          </a:p>
        </p:txBody>
      </p:sp>
    </p:spTree>
    <p:extLst>
      <p:ext uri="{BB962C8B-B14F-4D97-AF65-F5344CB8AC3E}">
        <p14:creationId xmlns:p14="http://schemas.microsoft.com/office/powerpoint/2010/main" val="3189842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6</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 Open Budget Meeting</a:t>
            </a:r>
            <a:br>
              <a:rPr lang="en-US" sz="2800" dirty="0"/>
            </a:br>
            <a:br>
              <a:rPr lang="en-US" sz="2800" dirty="0"/>
            </a:br>
            <a:r>
              <a:rPr lang="en-US" sz="2800" dirty="0"/>
              <a:t>     </a:t>
            </a:r>
            <a:r>
              <a:rPr lang="en-US" sz="2000" b="1" dirty="0"/>
              <a:t>State Appropriation &amp; Tuition Trends </a:t>
            </a:r>
            <a:r>
              <a:rPr lang="en-US" sz="1800" b="1" dirty="0"/>
              <a:t>FY 2017-2021</a:t>
            </a:r>
            <a:br>
              <a:rPr lang="en-US" sz="2800" dirty="0"/>
            </a:br>
            <a:br>
              <a:rPr lang="en-US" sz="2800" dirty="0"/>
            </a:br>
            <a:r>
              <a:rPr lang="en-US" sz="2800" dirty="0"/>
              <a:t>     </a:t>
            </a:r>
            <a:br>
              <a:rPr lang="en-US" sz="2400" dirty="0"/>
            </a:br>
            <a:br>
              <a:rPr lang="en-US" sz="1600" b="1" dirty="0">
                <a:solidFill>
                  <a:sysClr val="windowText" lastClr="000000"/>
                </a:solidFill>
              </a:rPr>
            </a:b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pic>
        <p:nvPicPr>
          <p:cNvPr id="3" name="Picture 2"/>
          <p:cNvPicPr>
            <a:picLocks noChangeAspect="1"/>
          </p:cNvPicPr>
          <p:nvPr/>
        </p:nvPicPr>
        <p:blipFill>
          <a:blip r:embed="rId3"/>
          <a:stretch>
            <a:fillRect/>
          </a:stretch>
        </p:blipFill>
        <p:spPr>
          <a:xfrm>
            <a:off x="408071" y="1600200"/>
            <a:ext cx="4544929" cy="4419600"/>
          </a:xfrm>
          <a:prstGeom prst="rect">
            <a:avLst/>
          </a:prstGeom>
        </p:spPr>
      </p:pic>
      <p:pic>
        <p:nvPicPr>
          <p:cNvPr id="4" name="Picture 3"/>
          <p:cNvPicPr>
            <a:picLocks noChangeAspect="1"/>
          </p:cNvPicPr>
          <p:nvPr/>
        </p:nvPicPr>
        <p:blipFill>
          <a:blip r:embed="rId4"/>
          <a:stretch>
            <a:fillRect/>
          </a:stretch>
        </p:blipFill>
        <p:spPr>
          <a:xfrm>
            <a:off x="5147640" y="2590800"/>
            <a:ext cx="3843959" cy="2362199"/>
          </a:xfrm>
          <a:prstGeom prst="rect">
            <a:avLst/>
          </a:prstGeom>
        </p:spPr>
      </p:pic>
    </p:spTree>
    <p:extLst>
      <p:ext uri="{BB962C8B-B14F-4D97-AF65-F5344CB8AC3E}">
        <p14:creationId xmlns:p14="http://schemas.microsoft.com/office/powerpoint/2010/main" val="2238745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7</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 Open Budget Meeting</a:t>
            </a:r>
            <a:br>
              <a:rPr lang="en-US" sz="2800" dirty="0"/>
            </a:br>
            <a:br>
              <a:rPr lang="en-US" sz="2800" dirty="0"/>
            </a:br>
            <a:r>
              <a:rPr lang="en-US" sz="2800" dirty="0"/>
              <a:t>     </a:t>
            </a:r>
            <a:br>
              <a:rPr lang="en-US" sz="2800" dirty="0"/>
            </a:br>
            <a:br>
              <a:rPr lang="en-US" sz="2800" dirty="0"/>
            </a:br>
            <a:r>
              <a:rPr lang="en-US" sz="2800" dirty="0"/>
              <a:t>     </a:t>
            </a:r>
            <a:br>
              <a:rPr lang="en-US" sz="2400" dirty="0"/>
            </a:br>
            <a:br>
              <a:rPr lang="en-US" sz="1600" b="1" dirty="0">
                <a:solidFill>
                  <a:sysClr val="windowText" lastClr="000000"/>
                </a:solidFill>
              </a:rPr>
            </a:b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sp>
        <p:nvSpPr>
          <p:cNvPr id="10" name="Rectangle 2"/>
          <p:cNvSpPr txBox="1">
            <a:spLocks noChangeArrowheads="1"/>
          </p:cNvSpPr>
          <p:nvPr/>
        </p:nvSpPr>
        <p:spPr bwMode="auto">
          <a:xfrm>
            <a:off x="376880" y="1123337"/>
            <a:ext cx="8229600" cy="558506"/>
          </a:xfrm>
          <a:prstGeom prst="rect">
            <a:avLst/>
          </a:prstGeom>
          <a:noFill/>
          <a:ln>
            <a:noFill/>
          </a:ln>
        </p:spPr>
        <p:txBody>
          <a:bodyPr vert="horz" wrap="square" lIns="91440" tIns="45720" rIns="91440" bIns="45720" numCol="1" anchor="ctr" anchorCtr="0" compatLnSpc="1">
            <a:prstTxWarp prst="textNoShape">
              <a:avLst/>
            </a:prstTxWarp>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2400" b="1" i="1" dirty="0">
                <a:latin typeface="Arial Bold"/>
                <a:cs typeface="Arial Bold"/>
              </a:rPr>
              <a:t>Fall Enrollment 2015-2020-Impacts State Appropriation &amp; Tuition Revenue</a:t>
            </a:r>
            <a:endParaRPr lang="en-US" sz="2400" b="1" i="1" dirty="0">
              <a:solidFill>
                <a:srgbClr val="000000"/>
              </a:solidFill>
              <a:latin typeface="Arial Bold"/>
              <a:cs typeface="Arial Bold"/>
            </a:endParaRPr>
          </a:p>
        </p:txBody>
      </p:sp>
      <p:pic>
        <p:nvPicPr>
          <p:cNvPr id="3" name="Picture 2"/>
          <p:cNvPicPr>
            <a:picLocks noChangeAspect="1"/>
          </p:cNvPicPr>
          <p:nvPr/>
        </p:nvPicPr>
        <p:blipFill>
          <a:blip r:embed="rId3"/>
          <a:stretch>
            <a:fillRect/>
          </a:stretch>
        </p:blipFill>
        <p:spPr>
          <a:xfrm>
            <a:off x="533400" y="1741907"/>
            <a:ext cx="8001000" cy="4201693"/>
          </a:xfrm>
          <a:prstGeom prst="rect">
            <a:avLst/>
          </a:prstGeom>
        </p:spPr>
      </p:pic>
    </p:spTree>
    <p:extLst>
      <p:ext uri="{BB962C8B-B14F-4D97-AF65-F5344CB8AC3E}">
        <p14:creationId xmlns:p14="http://schemas.microsoft.com/office/powerpoint/2010/main" val="1587944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67962" y="8382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a:xfrm>
            <a:off x="7288459" y="6101489"/>
            <a:ext cx="1626941" cy="365125"/>
          </a:xfrm>
        </p:spPr>
        <p:txBody>
          <a:bodyPr/>
          <a:lstStyle/>
          <a:p>
            <a:r>
              <a:rPr lang="en-US" dirty="0">
                <a:solidFill>
                  <a:srgbClr val="000000"/>
                </a:solidFill>
              </a:rPr>
              <a:t>		</a:t>
            </a:r>
            <a:fld id="{B3ACB187-37F7-4C51-A504-D64E49A8D6D4}" type="slidenum">
              <a:rPr lang="en-US" smtClean="0">
                <a:solidFill>
                  <a:srgbClr val="000000"/>
                </a:solidFill>
              </a:rPr>
              <a:pPr/>
              <a:t>8</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Open Budget Meeting</a:t>
            </a:r>
            <a:br>
              <a:rPr lang="en-US" sz="2800" dirty="0"/>
            </a:br>
            <a:br>
              <a:rPr lang="en-US" sz="2800" dirty="0"/>
            </a:br>
            <a:r>
              <a:rPr lang="en-US" sz="2800" dirty="0"/>
              <a:t>     </a:t>
            </a:r>
            <a:br>
              <a:rPr lang="en-US" sz="2800" dirty="0"/>
            </a:br>
            <a:br>
              <a:rPr lang="en-US" sz="2800" dirty="0"/>
            </a:br>
            <a:r>
              <a:rPr lang="en-US" sz="2800" dirty="0"/>
              <a:t>     </a:t>
            </a:r>
            <a:br>
              <a:rPr lang="en-US" sz="2400" dirty="0"/>
            </a:br>
            <a:br>
              <a:rPr lang="en-US" sz="1600" b="1" dirty="0">
                <a:solidFill>
                  <a:sysClr val="windowText" lastClr="000000"/>
                </a:solidFill>
              </a:rPr>
            </a:b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sp>
        <p:nvSpPr>
          <p:cNvPr id="37892" name="Rectangle 4"/>
          <p:cNvSpPr>
            <a:spLocks noChangeArrowheads="1"/>
          </p:cNvSpPr>
          <p:nvPr/>
        </p:nvSpPr>
        <p:spPr bwMode="auto">
          <a:xfrm>
            <a:off x="1" y="43935"/>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endParaRPr>
          </a:p>
        </p:txBody>
      </p:sp>
      <p:sp>
        <p:nvSpPr>
          <p:cNvPr id="4" name="TextBox 3"/>
          <p:cNvSpPr txBox="1"/>
          <p:nvPr/>
        </p:nvSpPr>
        <p:spPr>
          <a:xfrm>
            <a:off x="228601" y="5520105"/>
            <a:ext cx="8422104" cy="523220"/>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Categories that pay less/none: Distance Learning, eCore, Employees/TAP, Fayette County, Henry County, Dual Enrolled, Main Campus - less than 3 hrs, Senior Citizens, WebBSIT, Military  </a:t>
            </a:r>
          </a:p>
        </p:txBody>
      </p:sp>
      <p:pic>
        <p:nvPicPr>
          <p:cNvPr id="6" name="Picture 5"/>
          <p:cNvPicPr>
            <a:picLocks noChangeAspect="1"/>
          </p:cNvPicPr>
          <p:nvPr/>
        </p:nvPicPr>
        <p:blipFill>
          <a:blip r:embed="rId3"/>
          <a:stretch>
            <a:fillRect/>
          </a:stretch>
        </p:blipFill>
        <p:spPr>
          <a:xfrm>
            <a:off x="381000" y="896363"/>
            <a:ext cx="8864600" cy="4565577"/>
          </a:xfrm>
          <a:prstGeom prst="rect">
            <a:avLst/>
          </a:prstGeom>
        </p:spPr>
      </p:pic>
    </p:spTree>
    <p:extLst>
      <p:ext uri="{BB962C8B-B14F-4D97-AF65-F5344CB8AC3E}">
        <p14:creationId xmlns:p14="http://schemas.microsoft.com/office/powerpoint/2010/main" val="1960992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67962" y="8382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a:xfrm>
            <a:off x="7288459" y="6101489"/>
            <a:ext cx="1626941" cy="365125"/>
          </a:xfrm>
        </p:spPr>
        <p:txBody>
          <a:bodyPr/>
          <a:lstStyle/>
          <a:p>
            <a:r>
              <a:rPr lang="en-US" dirty="0">
                <a:solidFill>
                  <a:srgbClr val="000000"/>
                </a:solidFill>
              </a:rPr>
              <a:t>		</a:t>
            </a:r>
            <a:fld id="{B3ACB187-37F7-4C51-A504-D64E49A8D6D4}" type="slidenum">
              <a:rPr lang="en-US" smtClean="0">
                <a:solidFill>
                  <a:srgbClr val="000000"/>
                </a:solidFill>
              </a:rPr>
              <a:pPr/>
              <a:t>9</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Open Budget Meeting</a:t>
            </a:r>
            <a:br>
              <a:rPr lang="en-US" sz="2800" dirty="0"/>
            </a:br>
            <a:br>
              <a:rPr lang="en-US" sz="2800" dirty="0"/>
            </a:br>
            <a:r>
              <a:rPr lang="en-US" sz="2800" dirty="0"/>
              <a:t>Mandatory Fees Shortfalls     </a:t>
            </a:r>
            <a:br>
              <a:rPr lang="en-US" sz="2800" dirty="0"/>
            </a:br>
            <a:br>
              <a:rPr lang="en-US" sz="2800" dirty="0"/>
            </a:br>
            <a:r>
              <a:rPr lang="en-US" sz="2800" dirty="0"/>
              <a:t>     </a:t>
            </a:r>
            <a:br>
              <a:rPr lang="en-US" sz="2400" dirty="0"/>
            </a:br>
            <a:br>
              <a:rPr lang="en-US" sz="1600" b="1" dirty="0">
                <a:solidFill>
                  <a:sysClr val="windowText" lastClr="000000"/>
                </a:solidFill>
              </a:rPr>
            </a:b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sp>
        <p:nvSpPr>
          <p:cNvPr id="37892" name="Rectangle 4"/>
          <p:cNvSpPr>
            <a:spLocks noChangeArrowheads="1"/>
          </p:cNvSpPr>
          <p:nvPr/>
        </p:nvSpPr>
        <p:spPr bwMode="auto">
          <a:xfrm>
            <a:off x="1" y="43935"/>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endParaRPr>
          </a:p>
        </p:txBody>
      </p:sp>
      <p:sp>
        <p:nvSpPr>
          <p:cNvPr id="4" name="TextBox 3"/>
          <p:cNvSpPr txBox="1"/>
          <p:nvPr/>
        </p:nvSpPr>
        <p:spPr>
          <a:xfrm>
            <a:off x="228601" y="5520105"/>
            <a:ext cx="8422104" cy="523220"/>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Categories that pay less/none: Distance Learning, eCore, Employees/TAP, Fayette County, Henry County, Dual Enrolled, Main Campus - less than 3 hrs, Senior Citizens, WebBSIT, Military  </a:t>
            </a:r>
          </a:p>
        </p:txBody>
      </p:sp>
      <p:pic>
        <p:nvPicPr>
          <p:cNvPr id="5" name="Picture 4"/>
          <p:cNvPicPr>
            <a:picLocks noChangeAspect="1"/>
          </p:cNvPicPr>
          <p:nvPr/>
        </p:nvPicPr>
        <p:blipFill>
          <a:blip r:embed="rId3"/>
          <a:stretch>
            <a:fillRect/>
          </a:stretch>
        </p:blipFill>
        <p:spPr>
          <a:xfrm>
            <a:off x="990600" y="1676400"/>
            <a:ext cx="6858000" cy="3785541"/>
          </a:xfrm>
          <a:prstGeom prst="rect">
            <a:avLst/>
          </a:prstGeom>
        </p:spPr>
      </p:pic>
    </p:spTree>
    <p:extLst>
      <p:ext uri="{BB962C8B-B14F-4D97-AF65-F5344CB8AC3E}">
        <p14:creationId xmlns:p14="http://schemas.microsoft.com/office/powerpoint/2010/main" val="1959906169"/>
      </p:ext>
    </p:extLst>
  </p:cSld>
  <p:clrMapOvr>
    <a:masterClrMapping/>
  </p:clrMapOvr>
</p:sld>
</file>

<file path=ppt/theme/theme1.xml><?xml version="1.0" encoding="utf-8"?>
<a:theme xmlns:a="http://schemas.openxmlformats.org/drawingml/2006/main" name="DM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A916FBEA870C341B4A45E39504B13CD" ma:contentTypeVersion="15" ma:contentTypeDescription="Create a new document." ma:contentTypeScope="" ma:versionID="0aa7c11a873ee45e6b61833168a41ed5">
  <xsd:schema xmlns:xsd="http://www.w3.org/2001/XMLSchema" xmlns:xs="http://www.w3.org/2001/XMLSchema" xmlns:p="http://schemas.microsoft.com/office/2006/metadata/properties" xmlns:ns1="http://schemas.microsoft.com/sharepoint/v3" xmlns:ns3="b52cff4e-661a-405b-a46c-af22c6ef6e98" xmlns:ns4="df59ab18-0ab7-4904-a7de-af7dc63a4435" targetNamespace="http://schemas.microsoft.com/office/2006/metadata/properties" ma:root="true" ma:fieldsID="8eeda9033e2acd62aedc18615eb563b0" ns1:_="" ns3:_="" ns4:_="">
    <xsd:import namespace="http://schemas.microsoft.com/sharepoint/v3"/>
    <xsd:import namespace="b52cff4e-661a-405b-a46c-af22c6ef6e98"/>
    <xsd:import namespace="df59ab18-0ab7-4904-a7de-af7dc63a4435"/>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1:_ip_UnifiedCompliancePolicyProperties" minOccurs="0"/>
                <xsd:element ref="ns1:_ip_UnifiedCompliancePolicyUIAction" minOccurs="0"/>
                <xsd:element ref="ns4:MediaServiceDateTaken" minOccurs="0"/>
                <xsd:element ref="ns4:MediaServiceAutoTags" minOccurs="0"/>
                <xsd:element ref="ns4:MediaServiceOCR" minOccurs="0"/>
                <xsd:element ref="ns4:MediaServiceEventHashCode" minOccurs="0"/>
                <xsd:element ref="ns4:MediaServiceGenerationTime" minOccurs="0"/>
                <xsd:element ref="ns4:MediaServiceAutoKeyPoints" minOccurs="0"/>
                <xsd:element ref="ns4:MediaServiceKeyPoint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3" nillable="true" ma:displayName="Unified Compliance Policy Properties" ma:description="" ma:hidden="true" ma:internalName="_ip_UnifiedCompliancePolicyProperties">
      <xsd:simpleType>
        <xsd:restriction base="dms:Note"/>
      </xsd:simpleType>
    </xsd:element>
    <xsd:element name="_ip_UnifiedCompliancePolicyUIAction" ma:index="14"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52cff4e-661a-405b-a46c-af22c6ef6e9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f59ab18-0ab7-4904-a7de-af7dc63a4435"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1994B50-DDAC-4A7F-89FE-5D063F6F864D}">
  <ds:schemaRefs>
    <ds:schemaRef ds:uri="http://schemas.microsoft.com/sharepoint/v3/contenttype/forms"/>
  </ds:schemaRefs>
</ds:datastoreItem>
</file>

<file path=customXml/itemProps2.xml><?xml version="1.0" encoding="utf-8"?>
<ds:datastoreItem xmlns:ds="http://schemas.openxmlformats.org/officeDocument/2006/customXml" ds:itemID="{EF3AE1A9-340F-4712-A90A-E221AE723A0C}">
  <ds:schemaRefs>
    <ds:schemaRef ds:uri="http://purl.org/dc/terms/"/>
    <ds:schemaRef ds:uri="http://schemas.microsoft.com/sharepoint/v3"/>
    <ds:schemaRef ds:uri="http://schemas.microsoft.com/office/2006/documentManagement/types"/>
    <ds:schemaRef ds:uri="http://schemas.openxmlformats.org/package/2006/metadata/core-properties"/>
    <ds:schemaRef ds:uri="df59ab18-0ab7-4904-a7de-af7dc63a4435"/>
    <ds:schemaRef ds:uri="b52cff4e-661a-405b-a46c-af22c6ef6e98"/>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22000B01-7E74-45D3-B227-84ABD93C76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52cff4e-661a-405b-a46c-af22c6ef6e98"/>
    <ds:schemaRef ds:uri="df59ab18-0ab7-4904-a7de-af7dc63a443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9718</TotalTime>
  <Words>1468</Words>
  <Application>Microsoft Office PowerPoint</Application>
  <PresentationFormat>On-screen Show (4:3)</PresentationFormat>
  <Paragraphs>260</Paragraphs>
  <Slides>27</Slides>
  <Notes>22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27</vt:i4>
      </vt:variant>
    </vt:vector>
  </HeadingPairs>
  <TitlesOfParts>
    <vt:vector size="34" baseType="lpstr">
      <vt:lpstr>Arial</vt:lpstr>
      <vt:lpstr>Arial Bold</vt:lpstr>
      <vt:lpstr>Calibri</vt:lpstr>
      <vt:lpstr>Symbol</vt:lpstr>
      <vt:lpstr>DMR</vt:lpstr>
      <vt:lpstr>Document</vt:lpstr>
      <vt:lpstr>Microsoft Word Document</vt:lpstr>
      <vt:lpstr>Open Budget Meeting Town Hall</vt:lpstr>
      <vt:lpstr>PowerPoint Presentation</vt:lpstr>
      <vt:lpstr> Open Budget Meeting</vt:lpstr>
      <vt:lpstr>                                            </vt:lpstr>
      <vt:lpstr>   Open Budget Meeting</vt:lpstr>
      <vt:lpstr> Open Budget Meeting       State Appropriation &amp; Tuition Trends FY 2017-2021                             </vt:lpstr>
      <vt:lpstr> Open Budget Meeting                                    </vt:lpstr>
      <vt:lpstr>Open Budget Meeting                                    </vt:lpstr>
      <vt:lpstr>Open Budget Meeting  Mandatory Fees Shortfalls                                  </vt:lpstr>
      <vt:lpstr>Open Budget Meeting                                    </vt:lpstr>
      <vt:lpstr>   Open Budget Meeting</vt:lpstr>
      <vt:lpstr>   Open Budget Meeting</vt:lpstr>
      <vt:lpstr>   Open Budget Meeting  </vt:lpstr>
      <vt:lpstr>   Open Budget Meeting</vt:lpstr>
      <vt:lpstr>   Open Budget Meeting</vt:lpstr>
      <vt:lpstr>   Open Budget Meeting</vt:lpstr>
      <vt:lpstr>   Open Budget Meeting</vt:lpstr>
      <vt:lpstr>PowerPoint Presentation</vt:lpstr>
      <vt:lpstr>PowerPoint Presentation</vt:lpstr>
      <vt:lpstr> Open Budget Meeting                                    </vt:lpstr>
      <vt:lpstr>CSU’s Budget Build                                            </vt:lpstr>
      <vt:lpstr>Summer Budget</vt:lpstr>
      <vt:lpstr>   Open Budget Meeting</vt:lpstr>
      <vt:lpstr>   Open Budget Meeting</vt:lpstr>
      <vt:lpstr>   Open Budget Meeting</vt:lpstr>
      <vt:lpstr>Possible Challenges for FY 22</vt:lpstr>
      <vt:lpstr>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Leanne Bradberry</dc:creator>
  <cp:lastModifiedBy>Akwai Agoons</cp:lastModifiedBy>
  <cp:revision>316</cp:revision>
  <cp:lastPrinted>2021-06-03T19:59:28Z</cp:lastPrinted>
  <dcterms:created xsi:type="dcterms:W3CDTF">2014-03-18T19:38:06Z</dcterms:created>
  <dcterms:modified xsi:type="dcterms:W3CDTF">2021-06-14T13:26:31Z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0x010100EA916FBEA870C341B4A45E39504B13CD</vt:lpwstr>
  </property>
</Properties>
</file>