
<file path=[Content_Types].xml><?xml version="1.0" encoding="utf-8"?>
<Types xmlns="http://schemas.openxmlformats.org/package/2006/content-types">
  <Default Extension="bin" ContentType="application/vnd.openxmlformats-officedocument.oleObject"/>
  <Default Extension="docx" ContentType="application/vnd.openxmlformats-officedocument.wordprocessingml.documen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ppt/drawings/drawing2.xml" ContentType="application/vnd.openxmlformats-officedocument.drawingml.chartshape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3"/>
  </p:notesMasterIdLst>
  <p:handoutMasterIdLst>
    <p:handoutMasterId r:id="rId24"/>
  </p:handoutMasterIdLst>
  <p:sldIdLst>
    <p:sldId id="275" r:id="rId2"/>
    <p:sldId id="289" r:id="rId3"/>
    <p:sldId id="288" r:id="rId4"/>
    <p:sldId id="260" r:id="rId5"/>
    <p:sldId id="290" r:id="rId6"/>
    <p:sldId id="262" r:id="rId7"/>
    <p:sldId id="281" r:id="rId8"/>
    <p:sldId id="286" r:id="rId9"/>
    <p:sldId id="280" r:id="rId10"/>
    <p:sldId id="277" r:id="rId11"/>
    <p:sldId id="264" r:id="rId12"/>
    <p:sldId id="283" r:id="rId13"/>
    <p:sldId id="285" r:id="rId14"/>
    <p:sldId id="284" r:id="rId15"/>
    <p:sldId id="270" r:id="rId16"/>
    <p:sldId id="276" r:id="rId17"/>
    <p:sldId id="265" r:id="rId18"/>
    <p:sldId id="267" r:id="rId19"/>
    <p:sldId id="282" r:id="rId20"/>
    <p:sldId id="268" r:id="rId21"/>
    <p:sldId id="274" r:id="rId22"/>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9" userDrawn="1">
          <p15:clr>
            <a:srgbClr val="A4A3A4"/>
          </p15:clr>
        </p15:guide>
        <p15:guide id="2" pos="218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55" autoAdjust="0"/>
    <p:restoredTop sz="94694"/>
  </p:normalViewPr>
  <p:slideViewPr>
    <p:cSldViewPr>
      <p:cViewPr varScale="1">
        <p:scale>
          <a:sx n="121" d="100"/>
          <a:sy n="121" d="100"/>
        </p:scale>
        <p:origin x="1912" y="176"/>
      </p:cViewPr>
      <p:guideLst>
        <p:guide orient="horz" pos="2160"/>
        <p:guide pos="2880"/>
      </p:guideLst>
    </p:cSldViewPr>
  </p:slideViewPr>
  <p:notesTextViewPr>
    <p:cViewPr>
      <p:scale>
        <a:sx n="1" d="1"/>
        <a:sy n="1" d="1"/>
      </p:scale>
      <p:origin x="0" y="0"/>
    </p:cViewPr>
  </p:notesTextViewPr>
  <p:notesViewPr>
    <p:cSldViewPr>
      <p:cViewPr varScale="1">
        <p:scale>
          <a:sx n="88" d="100"/>
          <a:sy n="88" d="100"/>
        </p:scale>
        <p:origin x="-3870" y="-120"/>
      </p:cViewPr>
      <p:guideLst>
        <p:guide orient="horz" pos="2909"/>
        <p:guide pos="218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5" Type="http://schemas.openxmlformats.org/officeDocument/2006/relationships/chartUserShapes" Target="../drawings/drawing2.xml"/><Relationship Id="rId4" Type="http://schemas.openxmlformats.org/officeDocument/2006/relationships/oleObject" Target="../embeddings/oleObject3.bin"/></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826487331130599"/>
          <c:y val="7.8501927727128301E-2"/>
          <c:w val="0.43083465823225803"/>
          <c:h val="0.88486383933354695"/>
        </c:manualLayout>
      </c:layout>
      <c:pieChart>
        <c:varyColors val="1"/>
        <c:dLbls>
          <c:showLegendKey val="0"/>
          <c:showVal val="0"/>
          <c:showCatName val="0"/>
          <c:showSerName val="0"/>
          <c:showPercent val="0"/>
          <c:showBubbleSize val="0"/>
          <c:showLeaderLines val="0"/>
        </c:dLbls>
        <c:firstSliceAng val="0"/>
      </c:pieChart>
    </c:plotArea>
    <c:plotVisOnly val="1"/>
    <c:dispBlanksAs val="zero"/>
    <c:showDLblsOverMax val="0"/>
  </c:chart>
  <c:txPr>
    <a:bodyPr/>
    <a:lstStyle/>
    <a:p>
      <a:pPr>
        <a:defRPr sz="1800"/>
      </a:pPr>
      <a:endParaRPr lang="en-US"/>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7202124498588622E-2"/>
          <c:y val="6.5848573584594658E-2"/>
          <c:w val="0.35134353488832759"/>
          <c:h val="0.91360123209737265"/>
        </c:manualLayout>
      </c:layout>
      <c:pieChart>
        <c:varyColors val="1"/>
        <c:ser>
          <c:idx val="0"/>
          <c:order val="0"/>
          <c:dPt>
            <c:idx val="0"/>
            <c:bubble3D val="0"/>
            <c:spPr>
              <a:solidFill>
                <a:schemeClr val="accent1">
                  <a:lumMod val="75000"/>
                </a:schemeClr>
              </a:solidFill>
              <a:ln w="19050">
                <a:solidFill>
                  <a:schemeClr val="lt1"/>
                </a:solidFill>
              </a:ln>
              <a:effectLst/>
            </c:spPr>
            <c:extLst>
              <c:ext xmlns:c16="http://schemas.microsoft.com/office/drawing/2014/chart" uri="{C3380CC4-5D6E-409C-BE32-E72D297353CC}">
                <c16:uniqueId val="{00000001-0525-47D0-B67B-52E567F112D9}"/>
              </c:ext>
            </c:extLst>
          </c:dPt>
          <c:dPt>
            <c:idx val="1"/>
            <c:bubble3D val="0"/>
            <c:spPr>
              <a:solidFill>
                <a:srgbClr val="F12D57"/>
              </a:solidFill>
              <a:ln w="19050">
                <a:solidFill>
                  <a:schemeClr val="lt1"/>
                </a:solidFill>
              </a:ln>
              <a:effectLst/>
            </c:spPr>
            <c:extLst>
              <c:ext xmlns:c16="http://schemas.microsoft.com/office/drawing/2014/chart" uri="{C3380CC4-5D6E-409C-BE32-E72D297353CC}">
                <c16:uniqueId val="{00000003-0525-47D0-B67B-52E567F112D9}"/>
              </c:ext>
            </c:extLst>
          </c:dPt>
          <c:dPt>
            <c:idx val="2"/>
            <c:bubble3D val="0"/>
            <c:spPr>
              <a:solidFill>
                <a:schemeClr val="accent6">
                  <a:lumMod val="60000"/>
                  <a:lumOff val="40000"/>
                </a:schemeClr>
              </a:solidFill>
              <a:ln w="19050">
                <a:solidFill>
                  <a:schemeClr val="lt1"/>
                </a:solidFill>
              </a:ln>
              <a:effectLst/>
            </c:spPr>
            <c:extLst>
              <c:ext xmlns:c16="http://schemas.microsoft.com/office/drawing/2014/chart" uri="{C3380CC4-5D6E-409C-BE32-E72D297353CC}">
                <c16:uniqueId val="{00000005-0525-47D0-B67B-52E567F112D9}"/>
              </c:ext>
            </c:extLst>
          </c:dPt>
          <c:dPt>
            <c:idx val="3"/>
            <c:bubble3D val="0"/>
            <c:spPr>
              <a:solidFill>
                <a:srgbClr val="7030A0"/>
              </a:solidFill>
              <a:ln w="19050">
                <a:solidFill>
                  <a:schemeClr val="lt1"/>
                </a:solidFill>
              </a:ln>
              <a:effectLst/>
            </c:spPr>
            <c:extLst>
              <c:ext xmlns:c16="http://schemas.microsoft.com/office/drawing/2014/chart" uri="{C3380CC4-5D6E-409C-BE32-E72D297353CC}">
                <c16:uniqueId val="{00000007-0525-47D0-B67B-52E567F112D9}"/>
              </c:ext>
            </c:extLst>
          </c:dPt>
          <c:dPt>
            <c:idx val="4"/>
            <c:bubble3D val="0"/>
            <c:spPr>
              <a:solidFill>
                <a:schemeClr val="accent1">
                  <a:lumMod val="60000"/>
                  <a:lumOff val="40000"/>
                </a:schemeClr>
              </a:solidFill>
              <a:ln w="19050">
                <a:solidFill>
                  <a:schemeClr val="lt1"/>
                </a:solidFill>
              </a:ln>
              <a:effectLst/>
            </c:spPr>
            <c:extLst>
              <c:ext xmlns:c16="http://schemas.microsoft.com/office/drawing/2014/chart" uri="{C3380CC4-5D6E-409C-BE32-E72D297353CC}">
                <c16:uniqueId val="{00000009-0525-47D0-B67B-52E567F112D9}"/>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0525-47D0-B67B-52E567F112D9}"/>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0525-47D0-B67B-52E567F112D9}"/>
              </c:ext>
            </c:extLst>
          </c:dPt>
          <c:dPt>
            <c:idx val="7"/>
            <c:bubble3D val="0"/>
            <c:spPr>
              <a:solidFill>
                <a:srgbClr val="852730"/>
              </a:solidFill>
              <a:ln w="19050">
                <a:solidFill>
                  <a:schemeClr val="lt1"/>
                </a:solidFill>
              </a:ln>
              <a:effectLst/>
            </c:spPr>
            <c:extLst>
              <c:ext xmlns:c16="http://schemas.microsoft.com/office/drawing/2014/chart" uri="{C3380CC4-5D6E-409C-BE32-E72D297353CC}">
                <c16:uniqueId val="{0000000F-0525-47D0-B67B-52E567F112D9}"/>
              </c:ext>
            </c:extLst>
          </c:dPt>
          <c:dPt>
            <c:idx val="8"/>
            <c:bubble3D val="0"/>
            <c:spPr>
              <a:solidFill>
                <a:schemeClr val="accent3">
                  <a:lumMod val="60000"/>
                </a:schemeClr>
              </a:solidFill>
              <a:ln w="19050">
                <a:solidFill>
                  <a:schemeClr val="lt1"/>
                </a:solidFill>
              </a:ln>
              <a:effectLst/>
            </c:spPr>
            <c:extLst>
              <c:ext xmlns:c16="http://schemas.microsoft.com/office/drawing/2014/chart" uri="{C3380CC4-5D6E-409C-BE32-E72D297353CC}">
                <c16:uniqueId val="{00000011-0525-47D0-B67B-52E567F112D9}"/>
              </c:ext>
            </c:extLst>
          </c:dPt>
          <c:dLbls>
            <c:dLbl>
              <c:idx val="2"/>
              <c:layout>
                <c:manualLayout>
                  <c:x val="4.2396746397266379E-2"/>
                  <c:y val="-0.16462626293843907"/>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5-0525-47D0-B67B-52E567F112D9}"/>
                </c:ext>
              </c:extLst>
            </c:dLbl>
            <c:dLbl>
              <c:idx val="4"/>
              <c:layout>
                <c:manualLayout>
                  <c:x val="0.10789929991668434"/>
                  <c:y val="6.6398960927066292E-2"/>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9-0525-47D0-B67B-52E567F112D9}"/>
                </c:ext>
              </c:extLst>
            </c:dLbl>
            <c:dLbl>
              <c:idx val="5"/>
              <c:layout>
                <c:manualLayout>
                  <c:x val="0.15111635220125785"/>
                  <c:y val="0.12518478885137302"/>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B-0525-47D0-B67B-52E567F112D9}"/>
                </c:ext>
              </c:extLst>
            </c:dLbl>
            <c:dLbl>
              <c:idx val="6"/>
              <c:layout>
                <c:manualLayout>
                  <c:x val="5.6766701332144787E-2"/>
                  <c:y val="3.6067950788217812E-2"/>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D-0525-47D0-B67B-52E567F112D9}"/>
                </c:ext>
              </c:extLst>
            </c:dLbl>
            <c:spPr>
              <a:solidFill>
                <a:schemeClr val="tx1"/>
              </a:solid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bg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Sheet1!$A$2:$A$10</c:f>
              <c:strCache>
                <c:ptCount val="9"/>
                <c:pt idx="0">
                  <c:v>State Appropriation</c:v>
                </c:pt>
                <c:pt idx="1">
                  <c:v>Tuition</c:v>
                </c:pt>
                <c:pt idx="2">
                  <c:v>Institutional Fee and Course Fees</c:v>
                </c:pt>
                <c:pt idx="3">
                  <c:v>Auxiliary Services &amp; Student Life</c:v>
                </c:pt>
                <c:pt idx="4">
                  <c:v>Continuing Education</c:v>
                </c:pt>
                <c:pt idx="5">
                  <c:v>Indirect Funds</c:v>
                </c:pt>
                <c:pt idx="6">
                  <c:v>Technology</c:v>
                </c:pt>
                <c:pt idx="7">
                  <c:v>Restricted</c:v>
                </c:pt>
                <c:pt idx="8">
                  <c:v>MRR</c:v>
                </c:pt>
              </c:strCache>
            </c:strRef>
          </c:cat>
          <c:val>
            <c:numRef>
              <c:f>Sheet1!$B$2:$B$10</c:f>
              <c:numCache>
                <c:formatCode>_(* #,##0_);_(* \(#,##0\);_(* "-"_);_(@_)</c:formatCode>
                <c:ptCount val="9"/>
                <c:pt idx="0">
                  <c:v>27229079</c:v>
                </c:pt>
                <c:pt idx="1">
                  <c:v>28850000</c:v>
                </c:pt>
                <c:pt idx="2">
                  <c:v>5081255</c:v>
                </c:pt>
                <c:pt idx="3">
                  <c:v>17510313</c:v>
                </c:pt>
                <c:pt idx="4">
                  <c:v>1985592</c:v>
                </c:pt>
                <c:pt idx="5">
                  <c:v>30000</c:v>
                </c:pt>
                <c:pt idx="6">
                  <c:v>851985</c:v>
                </c:pt>
                <c:pt idx="7">
                  <c:v>18034049</c:v>
                </c:pt>
                <c:pt idx="8">
                  <c:v>815000</c:v>
                </c:pt>
              </c:numCache>
            </c:numRef>
          </c:val>
          <c:extLst>
            <c:ext xmlns:c16="http://schemas.microsoft.com/office/drawing/2014/chart" uri="{C3380CC4-5D6E-409C-BE32-E72D297353CC}">
              <c16:uniqueId val="{00000012-0525-47D0-B67B-52E567F112D9}"/>
            </c:ext>
          </c:extLst>
        </c:ser>
        <c:ser>
          <c:idx val="1"/>
          <c:order val="1"/>
          <c:dPt>
            <c:idx val="0"/>
            <c:bubble3D val="0"/>
            <c:spPr>
              <a:solidFill>
                <a:schemeClr val="accent1"/>
              </a:solidFill>
              <a:ln w="19050">
                <a:solidFill>
                  <a:schemeClr val="lt1"/>
                </a:solidFill>
              </a:ln>
              <a:effectLst/>
            </c:spPr>
            <c:extLst>
              <c:ext xmlns:c16="http://schemas.microsoft.com/office/drawing/2014/chart" uri="{C3380CC4-5D6E-409C-BE32-E72D297353CC}">
                <c16:uniqueId val="{00000014-0525-47D0-B67B-52E567F112D9}"/>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16-0525-47D0-B67B-52E567F112D9}"/>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18-0525-47D0-B67B-52E567F112D9}"/>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1A-0525-47D0-B67B-52E567F112D9}"/>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1C-0525-47D0-B67B-52E567F112D9}"/>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1E-0525-47D0-B67B-52E567F112D9}"/>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20-0525-47D0-B67B-52E567F112D9}"/>
              </c:ext>
            </c:extLst>
          </c:dPt>
          <c:dPt>
            <c:idx val="7"/>
            <c:bubble3D val="0"/>
            <c:spPr>
              <a:solidFill>
                <a:schemeClr val="accent2">
                  <a:lumMod val="60000"/>
                </a:schemeClr>
              </a:solidFill>
              <a:ln w="19050">
                <a:solidFill>
                  <a:schemeClr val="lt1"/>
                </a:solidFill>
              </a:ln>
              <a:effectLst/>
            </c:spPr>
            <c:extLst>
              <c:ext xmlns:c16="http://schemas.microsoft.com/office/drawing/2014/chart" uri="{C3380CC4-5D6E-409C-BE32-E72D297353CC}">
                <c16:uniqueId val="{00000022-0525-47D0-B67B-52E567F112D9}"/>
              </c:ext>
            </c:extLst>
          </c:dPt>
          <c:dPt>
            <c:idx val="8"/>
            <c:bubble3D val="0"/>
            <c:spPr>
              <a:solidFill>
                <a:schemeClr val="accent3">
                  <a:lumMod val="60000"/>
                </a:schemeClr>
              </a:solidFill>
              <a:ln w="19050">
                <a:solidFill>
                  <a:schemeClr val="lt1"/>
                </a:solidFill>
              </a:ln>
              <a:effectLst/>
            </c:spPr>
            <c:extLst>
              <c:ext xmlns:c16="http://schemas.microsoft.com/office/drawing/2014/chart" uri="{C3380CC4-5D6E-409C-BE32-E72D297353CC}">
                <c16:uniqueId val="{00000024-0525-47D0-B67B-52E567F112D9}"/>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Sheet1!$A$2:$A$10</c:f>
              <c:strCache>
                <c:ptCount val="9"/>
                <c:pt idx="0">
                  <c:v>State Appropriation</c:v>
                </c:pt>
                <c:pt idx="1">
                  <c:v>Tuition</c:v>
                </c:pt>
                <c:pt idx="2">
                  <c:v>Institutional Fee and Course Fees</c:v>
                </c:pt>
                <c:pt idx="3">
                  <c:v>Auxiliary Services &amp; Student Life</c:v>
                </c:pt>
                <c:pt idx="4">
                  <c:v>Continuing Education</c:v>
                </c:pt>
                <c:pt idx="5">
                  <c:v>Indirect Funds</c:v>
                </c:pt>
                <c:pt idx="6">
                  <c:v>Technology</c:v>
                </c:pt>
                <c:pt idx="7">
                  <c:v>Restricted</c:v>
                </c:pt>
                <c:pt idx="8">
                  <c:v>MRR</c:v>
                </c:pt>
              </c:strCache>
            </c:strRef>
          </c:cat>
          <c:val>
            <c:numRef>
              <c:f>Sheet1!$C$2:$C$10</c:f>
              <c:numCache>
                <c:formatCode>0%</c:formatCode>
                <c:ptCount val="9"/>
                <c:pt idx="0">
                  <c:v>0.27124034936181601</c:v>
                </c:pt>
                <c:pt idx="1">
                  <c:v>0.28738702763646146</c:v>
                </c:pt>
                <c:pt idx="2">
                  <c:v>5.0616525861799232E-2</c:v>
                </c:pt>
                <c:pt idx="3">
                  <c:v>0.17442761892735148</c:v>
                </c:pt>
                <c:pt idx="4">
                  <c:v>1.9779320033925019E-2</c:v>
                </c:pt>
                <c:pt idx="5">
                  <c:v>2.9884266305351277E-4</c:v>
                </c:pt>
                <c:pt idx="6">
                  <c:v>8.4869822093882365E-3</c:v>
                </c:pt>
                <c:pt idx="7">
                  <c:v>0.17964477429325129</c:v>
                </c:pt>
                <c:pt idx="8">
                  <c:v>8.1185590129537639E-3</c:v>
                </c:pt>
              </c:numCache>
            </c:numRef>
          </c:val>
          <c:extLst>
            <c:ext xmlns:c16="http://schemas.microsoft.com/office/drawing/2014/chart" uri="{C3380CC4-5D6E-409C-BE32-E72D297353CC}">
              <c16:uniqueId val="{00000025-0525-47D0-B67B-52E567F112D9}"/>
            </c:ext>
          </c:extLst>
        </c:ser>
        <c:dLbls>
          <c:dLblPos val="ctr"/>
          <c:showLegendKey val="0"/>
          <c:showVal val="1"/>
          <c:showCatName val="0"/>
          <c:showSerName val="0"/>
          <c:showPercent val="0"/>
          <c:showBubbleSize val="0"/>
          <c:showLeaderLines val="1"/>
        </c:dLbls>
        <c:firstSliceAng val="0"/>
      </c:pieChart>
      <c:spPr>
        <a:noFill/>
        <a:ln>
          <a:noFill/>
        </a:ln>
        <a:effectLst/>
      </c:spPr>
    </c:plotArea>
    <c:legend>
      <c:legendPos val="b"/>
      <c:layout>
        <c:manualLayout>
          <c:xMode val="edge"/>
          <c:yMode val="edge"/>
          <c:x val="0.62990827191577758"/>
          <c:y val="8.1179768243759609E-2"/>
          <c:w val="0.3691368729863474"/>
          <c:h val="0.81506209420497011"/>
        </c:manualLayout>
      </c:layout>
      <c:overlay val="0"/>
      <c:spPr>
        <a:noFill/>
        <a:ln>
          <a:noFill/>
        </a:ln>
        <a:effectLst/>
      </c:spPr>
      <c:txPr>
        <a:bodyPr rot="0" spcFirstLastPara="1" vertOverflow="ellipsis" vert="horz" wrap="square" anchor="ctr" anchorCtr="1"/>
        <a:lstStyle/>
        <a:p>
          <a:pPr>
            <a:defRPr sz="1000" b="0" i="0" u="none" strike="noStrike" kern="800" spc="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5.1798440449181138E-2"/>
          <c:y val="4.2160746560589789E-2"/>
          <c:w val="0.92883109950239273"/>
          <c:h val="0.84960896530017016"/>
        </c:manualLayout>
      </c:layout>
      <c:barChart>
        <c:barDir val="col"/>
        <c:grouping val="clustered"/>
        <c:varyColors val="0"/>
        <c:ser>
          <c:idx val="0"/>
          <c:order val="0"/>
          <c:tx>
            <c:strRef>
              <c:f>Sheet1!$A$2</c:f>
              <c:strCache>
                <c:ptCount val="1"/>
                <c:pt idx="0">
                  <c:v>MOWR/Dual Enrollment</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9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Sheet1!$B$1:$H$1</c:f>
              <c:strCache>
                <c:ptCount val="7"/>
                <c:pt idx="0">
                  <c:v>Fall 2012</c:v>
                </c:pt>
                <c:pt idx="1">
                  <c:v>Fall 2013</c:v>
                </c:pt>
                <c:pt idx="2">
                  <c:v>Fall 2014</c:v>
                </c:pt>
                <c:pt idx="3">
                  <c:v>Fall 2015</c:v>
                </c:pt>
                <c:pt idx="4">
                  <c:v>Fall 2016</c:v>
                </c:pt>
                <c:pt idx="5">
                  <c:v>Fall 2017</c:v>
                </c:pt>
                <c:pt idx="6">
                  <c:v>Fall 2018</c:v>
                </c:pt>
              </c:strCache>
            </c:strRef>
          </c:cat>
          <c:val>
            <c:numRef>
              <c:f>Sheet1!$B$2:$H$2</c:f>
              <c:numCache>
                <c:formatCode>#,##0</c:formatCode>
                <c:ptCount val="7"/>
                <c:pt idx="0">
                  <c:v>271</c:v>
                </c:pt>
                <c:pt idx="1">
                  <c:v>430</c:v>
                </c:pt>
                <c:pt idx="2">
                  <c:v>545</c:v>
                </c:pt>
                <c:pt idx="3">
                  <c:v>644</c:v>
                </c:pt>
                <c:pt idx="4">
                  <c:v>777</c:v>
                </c:pt>
                <c:pt idx="5">
                  <c:v>787</c:v>
                </c:pt>
                <c:pt idx="6">
                  <c:v>949</c:v>
                </c:pt>
              </c:numCache>
            </c:numRef>
          </c:val>
          <c:extLst>
            <c:ext xmlns:c16="http://schemas.microsoft.com/office/drawing/2014/chart" uri="{C3380CC4-5D6E-409C-BE32-E72D297353CC}">
              <c16:uniqueId val="{00000000-7971-4D74-A0F8-CA22689B7FF4}"/>
            </c:ext>
          </c:extLst>
        </c:ser>
        <c:ser>
          <c:idx val="1"/>
          <c:order val="1"/>
          <c:tx>
            <c:strRef>
              <c:f>Sheet1!$A$3</c:f>
              <c:strCache>
                <c:ptCount val="1"/>
                <c:pt idx="0">
                  <c:v>Undergraduate</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9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trendline>
            <c:spPr>
              <a:ln w="19050" cap="rnd">
                <a:solidFill>
                  <a:schemeClr val="accent2"/>
                </a:solidFill>
                <a:prstDash val="sysDot"/>
              </a:ln>
              <a:effectLst/>
            </c:spPr>
            <c:trendlineType val="linear"/>
            <c:dispRSqr val="0"/>
            <c:dispEq val="0"/>
          </c:trendline>
          <c:cat>
            <c:strRef>
              <c:f>Sheet1!$B$1:$H$1</c:f>
              <c:strCache>
                <c:ptCount val="7"/>
                <c:pt idx="0">
                  <c:v>Fall 2012</c:v>
                </c:pt>
                <c:pt idx="1">
                  <c:v>Fall 2013</c:v>
                </c:pt>
                <c:pt idx="2">
                  <c:v>Fall 2014</c:v>
                </c:pt>
                <c:pt idx="3">
                  <c:v>Fall 2015</c:v>
                </c:pt>
                <c:pt idx="4">
                  <c:v>Fall 2016</c:v>
                </c:pt>
                <c:pt idx="5">
                  <c:v>Fall 2017</c:v>
                </c:pt>
                <c:pt idx="6">
                  <c:v>Fall 2018</c:v>
                </c:pt>
              </c:strCache>
            </c:strRef>
          </c:cat>
          <c:val>
            <c:numRef>
              <c:f>Sheet1!$B$3:$H$3</c:f>
              <c:numCache>
                <c:formatCode>#,##0</c:formatCode>
                <c:ptCount val="7"/>
                <c:pt idx="0">
                  <c:v>6537</c:v>
                </c:pt>
                <c:pt idx="1">
                  <c:v>6463</c:v>
                </c:pt>
                <c:pt idx="2">
                  <c:v>6087</c:v>
                </c:pt>
                <c:pt idx="3">
                  <c:v>5943</c:v>
                </c:pt>
                <c:pt idx="4">
                  <c:v>5778</c:v>
                </c:pt>
                <c:pt idx="5">
                  <c:v>5768</c:v>
                </c:pt>
                <c:pt idx="6">
                  <c:v>5648</c:v>
                </c:pt>
              </c:numCache>
            </c:numRef>
          </c:val>
          <c:extLst>
            <c:ext xmlns:c16="http://schemas.microsoft.com/office/drawing/2014/chart" uri="{C3380CC4-5D6E-409C-BE32-E72D297353CC}">
              <c16:uniqueId val="{00000001-7971-4D74-A0F8-CA22689B7FF4}"/>
            </c:ext>
          </c:extLst>
        </c:ser>
        <c:ser>
          <c:idx val="2"/>
          <c:order val="2"/>
          <c:tx>
            <c:strRef>
              <c:f>Sheet1!$A$4</c:f>
              <c:strCache>
                <c:ptCount val="1"/>
                <c:pt idx="0">
                  <c:v>Graduate</c:v>
                </c:pt>
              </c:strCache>
            </c:strRef>
          </c:tx>
          <c:spPr>
            <a:solidFill>
              <a:srgbClr val="00B050"/>
            </a:solidFill>
            <a:ln>
              <a:noFill/>
            </a:ln>
            <a:effectLst/>
          </c:spPr>
          <c:invertIfNegative val="0"/>
          <c:dLbls>
            <c:spPr>
              <a:noFill/>
              <a:ln>
                <a:noFill/>
              </a:ln>
              <a:effectLst/>
            </c:spPr>
            <c:txPr>
              <a:bodyPr rot="0" spcFirstLastPara="1" vertOverflow="ellipsis" vert="horz" wrap="square" anchor="ctr" anchorCtr="1"/>
              <a:lstStyle/>
              <a:p>
                <a:pPr>
                  <a:defRPr sz="9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Sheet1!$B$1:$H$1</c:f>
              <c:strCache>
                <c:ptCount val="7"/>
                <c:pt idx="0">
                  <c:v>Fall 2012</c:v>
                </c:pt>
                <c:pt idx="1">
                  <c:v>Fall 2013</c:v>
                </c:pt>
                <c:pt idx="2">
                  <c:v>Fall 2014</c:v>
                </c:pt>
                <c:pt idx="3">
                  <c:v>Fall 2015</c:v>
                </c:pt>
                <c:pt idx="4">
                  <c:v>Fall 2016</c:v>
                </c:pt>
                <c:pt idx="5">
                  <c:v>Fall 2017</c:v>
                </c:pt>
                <c:pt idx="6">
                  <c:v>Fall 2018</c:v>
                </c:pt>
              </c:strCache>
            </c:strRef>
          </c:cat>
          <c:val>
            <c:numRef>
              <c:f>Sheet1!$B$4:$H$4</c:f>
              <c:numCache>
                <c:formatCode>#,##0</c:formatCode>
                <c:ptCount val="7"/>
                <c:pt idx="0">
                  <c:v>332</c:v>
                </c:pt>
                <c:pt idx="1">
                  <c:v>368</c:v>
                </c:pt>
                <c:pt idx="2">
                  <c:v>390</c:v>
                </c:pt>
                <c:pt idx="3">
                  <c:v>425</c:v>
                </c:pt>
                <c:pt idx="4">
                  <c:v>441</c:v>
                </c:pt>
                <c:pt idx="5">
                  <c:v>448</c:v>
                </c:pt>
                <c:pt idx="6">
                  <c:v>441</c:v>
                </c:pt>
              </c:numCache>
            </c:numRef>
          </c:val>
          <c:extLst>
            <c:ext xmlns:c16="http://schemas.microsoft.com/office/drawing/2014/chart" uri="{C3380CC4-5D6E-409C-BE32-E72D297353CC}">
              <c16:uniqueId val="{00000002-7971-4D74-A0F8-CA22689B7FF4}"/>
            </c:ext>
          </c:extLst>
        </c:ser>
        <c:ser>
          <c:idx val="3"/>
          <c:order val="3"/>
          <c:tx>
            <c:strRef>
              <c:f>Sheet1!$A$5</c:f>
              <c:strCache>
                <c:ptCount val="1"/>
                <c:pt idx="0">
                  <c:v>Total</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9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Sheet1!$B$1:$H$1</c:f>
              <c:strCache>
                <c:ptCount val="7"/>
                <c:pt idx="0">
                  <c:v>Fall 2012</c:v>
                </c:pt>
                <c:pt idx="1">
                  <c:v>Fall 2013</c:v>
                </c:pt>
                <c:pt idx="2">
                  <c:v>Fall 2014</c:v>
                </c:pt>
                <c:pt idx="3">
                  <c:v>Fall 2015</c:v>
                </c:pt>
                <c:pt idx="4">
                  <c:v>Fall 2016</c:v>
                </c:pt>
                <c:pt idx="5">
                  <c:v>Fall 2017</c:v>
                </c:pt>
                <c:pt idx="6">
                  <c:v>Fall 2018</c:v>
                </c:pt>
              </c:strCache>
            </c:strRef>
          </c:cat>
          <c:val>
            <c:numRef>
              <c:f>Sheet1!$B$5:$H$5</c:f>
              <c:numCache>
                <c:formatCode>#,##0</c:formatCode>
                <c:ptCount val="7"/>
                <c:pt idx="0">
                  <c:v>7140</c:v>
                </c:pt>
                <c:pt idx="1">
                  <c:v>7261</c:v>
                </c:pt>
                <c:pt idx="2">
                  <c:v>7022</c:v>
                </c:pt>
                <c:pt idx="3">
                  <c:v>7012</c:v>
                </c:pt>
                <c:pt idx="4">
                  <c:v>6996</c:v>
                </c:pt>
                <c:pt idx="5">
                  <c:v>7003</c:v>
                </c:pt>
                <c:pt idx="6">
                  <c:v>7038</c:v>
                </c:pt>
              </c:numCache>
            </c:numRef>
          </c:val>
          <c:extLst>
            <c:ext xmlns:c16="http://schemas.microsoft.com/office/drawing/2014/chart" uri="{C3380CC4-5D6E-409C-BE32-E72D297353CC}">
              <c16:uniqueId val="{00000003-7971-4D74-A0F8-CA22689B7FF4}"/>
            </c:ext>
          </c:extLst>
        </c:ser>
        <c:dLbls>
          <c:showLegendKey val="0"/>
          <c:showVal val="0"/>
          <c:showCatName val="0"/>
          <c:showSerName val="0"/>
          <c:showPercent val="0"/>
          <c:showBubbleSize val="0"/>
        </c:dLbls>
        <c:gapWidth val="219"/>
        <c:overlap val="-27"/>
        <c:axId val="234832656"/>
        <c:axId val="234832984"/>
      </c:barChart>
      <c:catAx>
        <c:axId val="2348326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crossAx val="234832984"/>
        <c:crosses val="autoZero"/>
        <c:auto val="1"/>
        <c:lblAlgn val="ctr"/>
        <c:lblOffset val="100"/>
        <c:noMultiLvlLbl val="0"/>
      </c:catAx>
      <c:valAx>
        <c:axId val="23483298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crossAx val="2348326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b="1"/>
      </a:pPr>
      <a:endParaRPr lang="en-US"/>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2000" b="0" i="0" u="none" strike="noStrike" kern="1200" cap="none" spc="0" normalizeH="0" baseline="0">
                <a:solidFill>
                  <a:schemeClr val="tx1">
                    <a:lumMod val="65000"/>
                    <a:lumOff val="35000"/>
                  </a:schemeClr>
                </a:solidFill>
                <a:latin typeface="+mj-lt"/>
                <a:ea typeface="+mj-ea"/>
                <a:cs typeface="+mj-cs"/>
              </a:defRPr>
            </a:pPr>
            <a:r>
              <a:rPr lang="en-US" b="1" dirty="0"/>
              <a:t>Special Institutional Fee</a:t>
            </a:r>
          </a:p>
        </c:rich>
      </c:tx>
      <c:overlay val="0"/>
      <c:spPr>
        <a:noFill/>
        <a:ln>
          <a:noFill/>
        </a:ln>
        <a:effectLst/>
      </c:spPr>
      <c:txPr>
        <a:bodyPr rot="0" spcFirstLastPara="1" vertOverflow="ellipsis" vert="horz" wrap="square" anchor="ctr" anchorCtr="1"/>
        <a:lstStyle/>
        <a:p>
          <a:pPr>
            <a:defRPr sz="2000" b="0" i="0" u="none" strike="noStrike" kern="1200" cap="none" spc="0" normalizeH="0" baseline="0">
              <a:solidFill>
                <a:schemeClr val="tx1">
                  <a:lumMod val="65000"/>
                  <a:lumOff val="35000"/>
                </a:schemeClr>
              </a:solidFill>
              <a:latin typeface="+mj-lt"/>
              <a:ea typeface="+mj-ea"/>
              <a:cs typeface="+mj-cs"/>
            </a:defRPr>
          </a:pPr>
          <a:endParaRPr lang="en-US"/>
        </a:p>
      </c:txPr>
    </c:title>
    <c:autoTitleDeleted val="0"/>
    <c:plotArea>
      <c:layout>
        <c:manualLayout>
          <c:layoutTarget val="inner"/>
          <c:xMode val="edge"/>
          <c:yMode val="edge"/>
          <c:x val="0.10205805173783214"/>
          <c:y val="0.19216808006196132"/>
          <c:w val="0.87338372609298498"/>
          <c:h val="0.66675325312020028"/>
        </c:manualLayout>
      </c:layout>
      <c:barChart>
        <c:barDir val="col"/>
        <c:grouping val="clustered"/>
        <c:varyColors val="0"/>
        <c:ser>
          <c:idx val="0"/>
          <c:order val="0"/>
          <c:tx>
            <c:strRef>
              <c:f>'[Mandatory &amp; SIF Financial Impact Analysis FY16-FY19.xlsx]SIF'!$C$3</c:f>
              <c:strCache>
                <c:ptCount val="1"/>
                <c:pt idx="0">
                  <c:v>Full Payment</c:v>
                </c:pt>
              </c:strCache>
            </c:strRef>
          </c:tx>
          <c:spPr>
            <a:solidFill>
              <a:schemeClr val="accent1"/>
            </a:solidFill>
            <a:ln>
              <a:noFill/>
            </a:ln>
            <a:effectLst/>
          </c:spPr>
          <c:invertIfNegative val="0"/>
          <c:dPt>
            <c:idx val="0"/>
            <c:invertIfNegative val="0"/>
            <c:bubble3D val="0"/>
            <c:spPr>
              <a:solidFill>
                <a:schemeClr val="accent1"/>
              </a:solidFill>
              <a:ln w="12700">
                <a:solidFill>
                  <a:schemeClr val="accent1"/>
                </a:solidFill>
              </a:ln>
              <a:effectLst/>
            </c:spPr>
            <c:extLst>
              <c:ext xmlns:c16="http://schemas.microsoft.com/office/drawing/2014/chart" uri="{C3380CC4-5D6E-409C-BE32-E72D297353CC}">
                <c16:uniqueId val="{00000001-6343-46ED-AB1E-98CAC594F325}"/>
              </c:ext>
            </c:extLst>
          </c:dPt>
          <c:dLbls>
            <c:dLbl>
              <c:idx val="0"/>
              <c:layout>
                <c:manualLayout>
                  <c:x val="-5.3583385381411825E-3"/>
                  <c:y val="0.39544371039428133"/>
                </c:manualLayout>
              </c:layout>
              <c:tx>
                <c:rich>
                  <a:bodyPr rot="5400000" spcFirstLastPara="1" vertOverflow="ellipsis" wrap="square" lIns="38100" tIns="19050" rIns="38100" bIns="19050" anchor="ctr" anchorCtr="1">
                    <a:noAutofit/>
                  </a:bodyPr>
                  <a:lstStyle/>
                  <a:p>
                    <a:pPr>
                      <a:defRPr sz="2400" b="1" i="0" u="none" strike="noStrike" kern="1200" baseline="0">
                        <a:solidFill>
                          <a:schemeClr val="tx1">
                            <a:lumMod val="75000"/>
                            <a:lumOff val="25000"/>
                          </a:schemeClr>
                        </a:solidFill>
                        <a:latin typeface="Calibri" panose="020F0502020204030204" pitchFamily="34" charset="0"/>
                        <a:ea typeface="+mn-ea"/>
                        <a:cs typeface="+mn-cs"/>
                      </a:defRPr>
                    </a:pPr>
                    <a:fld id="{6793D89B-BB99-46A9-8259-EB7BC86E23D6}" type="VALUE">
                      <a:rPr lang="en-US" sz="2400" b="1" i="0" baseline="0">
                        <a:latin typeface="Calibri" panose="020F0502020204030204" pitchFamily="34" charset="0"/>
                      </a:rPr>
                      <a:pPr>
                        <a:defRPr sz="2400" b="1">
                          <a:latin typeface="Calibri" panose="020F0502020204030204" pitchFamily="34" charset="0"/>
                        </a:defRPr>
                      </a:pPr>
                      <a:t>[VALUE]</a:t>
                    </a:fld>
                    <a:endParaRPr lang="en-US"/>
                  </a:p>
                </c:rich>
              </c:tx>
              <c:spPr>
                <a:noFill/>
                <a:ln>
                  <a:noFill/>
                </a:ln>
                <a:effectLst/>
              </c:spPr>
              <c:txPr>
                <a:bodyPr rot="5400000" spcFirstLastPara="1" vertOverflow="ellipsis" wrap="square" lIns="38100" tIns="19050" rIns="38100" bIns="19050" anchor="ctr" anchorCtr="1">
                  <a:noAutofit/>
                </a:bodyPr>
                <a:lstStyle/>
                <a:p>
                  <a:pPr>
                    <a:defRPr sz="2400" b="1" i="0" u="none" strike="noStrike" kern="1200" baseline="0">
                      <a:solidFill>
                        <a:schemeClr val="tx1">
                          <a:lumMod val="75000"/>
                          <a:lumOff val="25000"/>
                        </a:schemeClr>
                      </a:solidFill>
                      <a:latin typeface="Calibri" panose="020F0502020204030204" pitchFamily="34" charset="0"/>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15:layout>
                    <c:manualLayout>
                      <c:w val="0.24288462568911257"/>
                      <c:h val="0.15537715253157727"/>
                    </c:manualLayout>
                  </c15:layout>
                  <c15:dlblFieldTable/>
                  <c15:showDataLabelsRange val="0"/>
                </c:ext>
                <c:ext xmlns:c16="http://schemas.microsoft.com/office/drawing/2014/chart" uri="{C3380CC4-5D6E-409C-BE32-E72D297353CC}">
                  <c16:uniqueId val="{00000001-6343-46ED-AB1E-98CAC594F325}"/>
                </c:ext>
              </c:extLst>
            </c:dLbl>
            <c:dLbl>
              <c:idx val="1"/>
              <c:layout>
                <c:manualLayout>
                  <c:x val="0"/>
                  <c:y val="0.36206310121776741"/>
                </c:manualLayout>
              </c:layout>
              <c:tx>
                <c:rich>
                  <a:bodyPr/>
                  <a:lstStyle/>
                  <a:p>
                    <a:fld id="{F07341BC-8AE6-4706-9169-00C1C9BFE32B}" type="VALUE">
                      <a:rPr lang="en-US" sz="2400" b="1"/>
                      <a:pPr/>
                      <a:t>[VALUE]</a:t>
                    </a:fld>
                    <a:endParaRPr lang="en-US"/>
                  </a:p>
                </c:rich>
              </c:tx>
              <c:dLblPos val="outEnd"/>
              <c:showLegendKey val="0"/>
              <c:showVal val="1"/>
              <c:showCatName val="0"/>
              <c:showSerName val="0"/>
              <c:showPercent val="0"/>
              <c:showBubbleSize val="0"/>
              <c:extLst>
                <c:ext xmlns:c15="http://schemas.microsoft.com/office/drawing/2012/chart" uri="{CE6537A1-D6FC-4f65-9D91-7224C49458BB}">
                  <c15:layout>
                    <c:manualLayout>
                      <c:w val="0.23574017430492433"/>
                      <c:h val="0.1251958852368211"/>
                    </c:manualLayout>
                  </c15:layout>
                  <c15:dlblFieldTable/>
                  <c15:showDataLabelsRange val="0"/>
                </c:ext>
                <c:ext xmlns:c16="http://schemas.microsoft.com/office/drawing/2014/chart" uri="{C3380CC4-5D6E-409C-BE32-E72D297353CC}">
                  <c16:uniqueId val="{00000002-6343-46ED-AB1E-98CAC594F325}"/>
                </c:ext>
              </c:extLst>
            </c:dLbl>
            <c:dLbl>
              <c:idx val="2"/>
              <c:layout>
                <c:manualLayout>
                  <c:x val="6.5490047808438028E-17"/>
                  <c:y val="0.37759273438744029"/>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6343-46ED-AB1E-98CAC594F325}"/>
                </c:ext>
              </c:extLst>
            </c:dLbl>
            <c:dLbl>
              <c:idx val="3"/>
              <c:layout>
                <c:manualLayout>
                  <c:x val="-3.572225692094247E-3"/>
                  <c:y val="0.38564774389541989"/>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6343-46ED-AB1E-98CAC594F325}"/>
                </c:ext>
              </c:extLst>
            </c:dLbl>
            <c:spPr>
              <a:noFill/>
              <a:ln>
                <a:noFill/>
              </a:ln>
              <a:effectLst/>
            </c:spPr>
            <c:txPr>
              <a:bodyPr rot="5400000" spcFirstLastPara="1" vertOverflow="ellipsis" wrap="square" lIns="38100" tIns="19050" rIns="38100" bIns="19050" anchor="ctr" anchorCtr="1">
                <a:spAutoFit/>
              </a:bodyPr>
              <a:lstStyle/>
              <a:p>
                <a:pPr>
                  <a:defRPr sz="2400" b="1" i="0" u="none" strike="noStrike" kern="1200" baseline="0">
                    <a:solidFill>
                      <a:schemeClr val="tx1">
                        <a:lumMod val="75000"/>
                        <a:lumOff val="25000"/>
                      </a:schemeClr>
                    </a:solidFill>
                    <a:latin typeface="Calibri" panose="020F050202020403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'[Mandatory &amp; SIF Financial Impact Analysis FY16-FY19.xlsx]SIF'!$B$4:$B$7</c:f>
              <c:strCache>
                <c:ptCount val="4"/>
                <c:pt idx="0">
                  <c:v>$250</c:v>
                </c:pt>
                <c:pt idx="1">
                  <c:v>$250</c:v>
                </c:pt>
                <c:pt idx="2">
                  <c:v>$250</c:v>
                </c:pt>
                <c:pt idx="3">
                  <c:v>$250</c:v>
                </c:pt>
              </c:strCache>
            </c:strRef>
          </c:cat>
          <c:val>
            <c:numRef>
              <c:f>'[Mandatory &amp; SIF Financial Impact Analysis FY16-FY19.xlsx]SIF'!$C$4:$C$7</c:f>
              <c:numCache>
                <c:formatCode>_("$"* #,##0_);_("$"* \(#,##0\);_("$"* "-"??_);_(@_)</c:formatCode>
                <c:ptCount val="4"/>
                <c:pt idx="0">
                  <c:v>4164500</c:v>
                </c:pt>
                <c:pt idx="1">
                  <c:v>4292500</c:v>
                </c:pt>
                <c:pt idx="2">
                  <c:v>4235000</c:v>
                </c:pt>
                <c:pt idx="3">
                  <c:v>4275500</c:v>
                </c:pt>
              </c:numCache>
            </c:numRef>
          </c:val>
          <c:extLst>
            <c:ext xmlns:c16="http://schemas.microsoft.com/office/drawing/2014/chart" uri="{C3380CC4-5D6E-409C-BE32-E72D297353CC}">
              <c16:uniqueId val="{00000005-6343-46ED-AB1E-98CAC594F325}"/>
            </c:ext>
          </c:extLst>
        </c:ser>
        <c:ser>
          <c:idx val="1"/>
          <c:order val="1"/>
          <c:tx>
            <c:strRef>
              <c:f>'[Mandatory &amp; SIF Financial Impact Analysis FY16-FY19.xlsx]SIF'!$D$3</c:f>
              <c:strCache>
                <c:ptCount val="1"/>
                <c:pt idx="0">
                  <c:v>Actual Collected</c:v>
                </c:pt>
              </c:strCache>
            </c:strRef>
          </c:tx>
          <c:spPr>
            <a:solidFill>
              <a:srgbClr val="FF9933"/>
            </a:solidFill>
            <a:ln>
              <a:noFill/>
            </a:ln>
            <a:effectLst/>
          </c:spPr>
          <c:invertIfNegative val="0"/>
          <c:dLbls>
            <c:dLbl>
              <c:idx val="0"/>
              <c:layout>
                <c:manualLayout>
                  <c:x val="0"/>
                  <c:y val="0.33875822296843894"/>
                </c:manualLayout>
              </c:layout>
              <c:tx>
                <c:rich>
                  <a:bodyPr rot="5400000" spcFirstLastPara="1" vertOverflow="ellipsis" wrap="square" lIns="38100" tIns="19050" rIns="38100" bIns="19050" anchor="ctr" anchorCtr="1">
                    <a:noAutofit/>
                  </a:bodyPr>
                  <a:lstStyle/>
                  <a:p>
                    <a:pPr>
                      <a:defRPr sz="2400" b="1" i="0" u="none" strike="noStrike" kern="1200" baseline="0">
                        <a:solidFill>
                          <a:schemeClr val="tx1">
                            <a:lumMod val="75000"/>
                            <a:lumOff val="25000"/>
                          </a:schemeClr>
                        </a:solidFill>
                        <a:latin typeface="Calibri" panose="020F0502020204030204" pitchFamily="34" charset="0"/>
                        <a:ea typeface="+mn-ea"/>
                        <a:cs typeface="+mn-cs"/>
                      </a:defRPr>
                    </a:pPr>
                    <a:fld id="{4E03786A-871E-445D-8529-1CDE2611AF4C}" type="VALUE">
                      <a:rPr lang="en-US" sz="2400" b="1" i="0" baseline="0">
                        <a:latin typeface="Calibri" panose="020F0502020204030204" pitchFamily="34" charset="0"/>
                      </a:rPr>
                      <a:pPr>
                        <a:defRPr sz="2400" b="1">
                          <a:latin typeface="Calibri" panose="020F0502020204030204" pitchFamily="34" charset="0"/>
                        </a:defRPr>
                      </a:pPr>
                      <a:t>[VALUE]</a:t>
                    </a:fld>
                    <a:endParaRPr lang="en-US"/>
                  </a:p>
                </c:rich>
              </c:tx>
              <c:spPr>
                <a:noFill/>
                <a:ln>
                  <a:noFill/>
                </a:ln>
                <a:effectLst/>
              </c:spPr>
              <c:txPr>
                <a:bodyPr rot="5400000" spcFirstLastPara="1" vertOverflow="ellipsis" wrap="square" lIns="38100" tIns="19050" rIns="38100" bIns="19050" anchor="ctr" anchorCtr="1">
                  <a:noAutofit/>
                </a:bodyPr>
                <a:lstStyle/>
                <a:p>
                  <a:pPr>
                    <a:defRPr sz="2400" b="1" i="0" u="none" strike="noStrike" kern="1200" baseline="0">
                      <a:solidFill>
                        <a:schemeClr val="tx1">
                          <a:lumMod val="75000"/>
                          <a:lumOff val="25000"/>
                        </a:schemeClr>
                      </a:solidFill>
                      <a:latin typeface="Calibri" panose="020F0502020204030204" pitchFamily="34" charset="0"/>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15:layout>
                    <c:manualLayout>
                      <c:w val="0.21966515869050082"/>
                      <c:h val="0.13245451872696956"/>
                    </c:manualLayout>
                  </c15:layout>
                  <c15:dlblFieldTable/>
                  <c15:showDataLabelsRange val="0"/>
                </c:ext>
                <c:ext xmlns:c16="http://schemas.microsoft.com/office/drawing/2014/chart" uri="{C3380CC4-5D6E-409C-BE32-E72D297353CC}">
                  <c16:uniqueId val="{00000006-6343-46ED-AB1E-98CAC594F325}"/>
                </c:ext>
              </c:extLst>
            </c:dLbl>
            <c:dLbl>
              <c:idx val="1"/>
              <c:layout>
                <c:manualLayout>
                  <c:x val="-3.572225692094116E-3"/>
                  <c:y val="0.38109530481086518"/>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6343-46ED-AB1E-98CAC594F325}"/>
                </c:ext>
              </c:extLst>
            </c:dLbl>
            <c:dLbl>
              <c:idx val="3"/>
              <c:layout>
                <c:manualLayout>
                  <c:x val="-2.1433354152564695E-2"/>
                  <c:y val="0.39764392225316447"/>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6343-46ED-AB1E-98CAC594F325}"/>
                </c:ext>
              </c:extLst>
            </c:dLbl>
            <c:spPr>
              <a:noFill/>
              <a:ln>
                <a:noFill/>
              </a:ln>
              <a:effectLst/>
            </c:spPr>
            <c:txPr>
              <a:bodyPr rot="5400000" spcFirstLastPara="1" vertOverflow="ellipsis" wrap="square" lIns="38100" tIns="19050" rIns="38100" bIns="19050" anchor="ctr" anchorCtr="1">
                <a:spAutoFit/>
              </a:bodyPr>
              <a:lstStyle/>
              <a:p>
                <a:pPr>
                  <a:defRPr sz="2400" b="1" i="0" u="none" strike="noStrike" kern="1200" baseline="0">
                    <a:solidFill>
                      <a:schemeClr val="tx1">
                        <a:lumMod val="75000"/>
                        <a:lumOff val="25000"/>
                      </a:schemeClr>
                    </a:solidFill>
                    <a:latin typeface="Calibri" panose="020F050202020403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'[Mandatory &amp; SIF Financial Impact Analysis FY16-FY19.xlsx]SIF'!$B$4:$B$7</c:f>
              <c:strCache>
                <c:ptCount val="4"/>
                <c:pt idx="0">
                  <c:v>$250</c:v>
                </c:pt>
                <c:pt idx="1">
                  <c:v>$250</c:v>
                </c:pt>
                <c:pt idx="2">
                  <c:v>$250</c:v>
                </c:pt>
                <c:pt idx="3">
                  <c:v>$250</c:v>
                </c:pt>
              </c:strCache>
            </c:strRef>
          </c:cat>
          <c:val>
            <c:numRef>
              <c:f>'[Mandatory &amp; SIF Financial Impact Analysis FY16-FY19.xlsx]SIF'!$D$4:$D$7</c:f>
              <c:numCache>
                <c:formatCode>_("$"* #,##0_);_("$"* \(#,##0\);_("$"* "-"??_);_(@_)</c:formatCode>
                <c:ptCount val="4"/>
                <c:pt idx="0">
                  <c:v>3314608</c:v>
                </c:pt>
                <c:pt idx="1">
                  <c:v>3544755</c:v>
                </c:pt>
                <c:pt idx="2">
                  <c:v>3644165</c:v>
                </c:pt>
                <c:pt idx="3">
                  <c:v>3898881</c:v>
                </c:pt>
              </c:numCache>
            </c:numRef>
          </c:val>
          <c:extLst>
            <c:ext xmlns:c16="http://schemas.microsoft.com/office/drawing/2014/chart" uri="{C3380CC4-5D6E-409C-BE32-E72D297353CC}">
              <c16:uniqueId val="{00000009-6343-46ED-AB1E-98CAC594F325}"/>
            </c:ext>
          </c:extLst>
        </c:ser>
        <c:dLbls>
          <c:dLblPos val="inEnd"/>
          <c:showLegendKey val="0"/>
          <c:showVal val="1"/>
          <c:showCatName val="0"/>
          <c:showSerName val="0"/>
          <c:showPercent val="0"/>
          <c:showBubbleSize val="0"/>
        </c:dLbls>
        <c:gapWidth val="50"/>
        <c:axId val="348078512"/>
        <c:axId val="348081792"/>
      </c:barChart>
      <c:catAx>
        <c:axId val="3480785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cap="none" spc="0" normalizeH="0" baseline="0">
                <a:solidFill>
                  <a:schemeClr val="tx1">
                    <a:lumMod val="65000"/>
                    <a:lumOff val="35000"/>
                  </a:schemeClr>
                </a:solidFill>
                <a:latin typeface="+mn-lt"/>
                <a:ea typeface="+mn-ea"/>
                <a:cs typeface="+mn-cs"/>
              </a:defRPr>
            </a:pPr>
            <a:endParaRPr lang="en-US"/>
          </a:p>
        </c:txPr>
        <c:crossAx val="348081792"/>
        <c:crosses val="autoZero"/>
        <c:auto val="1"/>
        <c:lblAlgn val="ctr"/>
        <c:lblOffset val="100"/>
        <c:noMultiLvlLbl val="0"/>
      </c:catAx>
      <c:valAx>
        <c:axId val="348081792"/>
        <c:scaling>
          <c:orientation val="minMax"/>
          <c:max val="4500000"/>
        </c:scaling>
        <c:delete val="0"/>
        <c:axPos val="l"/>
        <c:minorGridlines>
          <c:spPr>
            <a:ln w="9525" cap="flat" cmpd="sng" algn="ctr">
              <a:noFill/>
              <a:round/>
            </a:ln>
            <a:effectLst/>
          </c:spPr>
        </c:minorGridlines>
        <c:numFmt formatCode="_(&quot;$&quot;* #,##0_);_(&quot;$&quot;* \(#,##0\);_(&quot;$&quot;* &quot;-&quot;??_);_(@_)" sourceLinked="1"/>
        <c:majorTickMark val="out"/>
        <c:minorTickMark val="none"/>
        <c:tickLblPos val="nextTo"/>
        <c:spPr>
          <a:noFill/>
          <a:ln>
            <a:solidFill>
              <a:schemeClr val="lt1">
                <a:shade val="50000"/>
                <a:alpha val="99000"/>
              </a:schemeClr>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48078512"/>
        <c:crosses val="autoZero"/>
        <c:crossBetween val="between"/>
      </c:valAx>
      <c:spPr>
        <a:noFill/>
        <a:ln>
          <a:noFill/>
        </a:ln>
        <a:effectLst/>
      </c:spPr>
    </c:plotArea>
    <c:legend>
      <c:legendPos val="b"/>
      <c:layout>
        <c:manualLayout>
          <c:xMode val="edge"/>
          <c:yMode val="edge"/>
          <c:x val="0.22500068960059108"/>
          <c:y val="0.9282011445753714"/>
          <c:w val="0.55892899610753977"/>
          <c:h val="7.0996791633459261E-2"/>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userShapes r:id="rId5"/>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2">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b="0" kern="1200" cap="none" spc="0" normalizeH="0" baseline="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75000"/>
        <a:lumOff val="25000"/>
      </a:schemeClr>
    </cs:fontRef>
    <cs:spPr>
      <a:solidFill>
        <a:schemeClr val="dk1">
          <a:lumMod val="15000"/>
          <a:lumOff val="85000"/>
        </a:schemeClr>
      </a:solidFill>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3810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8"/>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50000"/>
            <a:lumOff val="50000"/>
          </a:schemeClr>
        </a:solidFill>
        <a:prstDash val="dash"/>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000" b="0" kern="1200" cap="none" spc="0" normalizeH="0" baseline="0"/>
  </cs:title>
  <cs:trendline>
    <cs:lnRef idx="0">
      <cs:styleClr val="auto"/>
    </cs:lnRef>
    <cs:fillRef idx="0"/>
    <cs:effectRef idx="0"/>
    <cs:fontRef idx="minor">
      <a:schemeClr val="dk1"/>
    </cs:fontRef>
    <cs:spPr>
      <a:ln w="19050" cap="rnd">
        <a:solidFill>
          <a:schemeClr val="phClr"/>
        </a:solidFill>
        <a:round/>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1.emf"/></Relationships>
</file>

<file path=ppt/drawings/drawing1.xml><?xml version="1.0" encoding="utf-8"?>
<c:userShapes xmlns:c="http://schemas.openxmlformats.org/drawingml/2006/chart">
  <cdr:relSizeAnchor xmlns:cdr="http://schemas.openxmlformats.org/drawingml/2006/chartDrawing">
    <cdr:from>
      <cdr:x>0.48395</cdr:x>
      <cdr:y>0.24828</cdr:y>
    </cdr:from>
    <cdr:to>
      <cdr:x>0.66367</cdr:x>
      <cdr:y>0.49648</cdr:y>
    </cdr:to>
    <cdr:sp macro="" textlink="">
      <cdr:nvSpPr>
        <cdr:cNvPr id="2" name="TextBox 1"/>
        <cdr:cNvSpPr txBox="1"/>
      </cdr:nvSpPr>
      <cdr:spPr>
        <a:xfrm xmlns:a="http://schemas.openxmlformats.org/drawingml/2006/main">
          <a:off x="3590924" y="840714"/>
          <a:ext cx="1333500" cy="84044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400" b="1" dirty="0"/>
            <a:t>60.9% State</a:t>
          </a:r>
        </a:p>
        <a:p xmlns:a="http://schemas.openxmlformats.org/drawingml/2006/main">
          <a:endParaRPr lang="en-US" sz="1400" b="1" dirty="0"/>
        </a:p>
        <a:p xmlns:a="http://schemas.openxmlformats.org/drawingml/2006/main">
          <a:r>
            <a:rPr lang="en-US" sz="1400" b="1" dirty="0"/>
            <a:t>39.1% Other</a:t>
          </a:r>
        </a:p>
      </cdr:txBody>
    </cdr:sp>
  </cdr:relSizeAnchor>
</c:userShapes>
</file>

<file path=ppt/drawings/drawing2.xml><?xml version="1.0" encoding="utf-8"?>
<c:userShapes xmlns:c="http://schemas.openxmlformats.org/drawingml/2006/chart">
  <cdr:relSizeAnchor xmlns:cdr="http://schemas.openxmlformats.org/drawingml/2006/chartDrawing">
    <cdr:from>
      <cdr:x>0.22706</cdr:x>
      <cdr:y>0.20726</cdr:y>
    </cdr:from>
    <cdr:to>
      <cdr:x>0.33691</cdr:x>
      <cdr:y>0.25119</cdr:y>
    </cdr:to>
    <cdr:sp macro="" textlink="">
      <cdr:nvSpPr>
        <cdr:cNvPr id="2" name="TextBox 1">
          <a:extLst xmlns:a="http://schemas.openxmlformats.org/drawingml/2006/main">
            <a:ext uri="{FF2B5EF4-FFF2-40B4-BE49-F238E27FC236}">
              <a16:creationId xmlns:a16="http://schemas.microsoft.com/office/drawing/2014/main" id="{3977358B-655E-4C90-95FD-EEC3273D4E85}"/>
            </a:ext>
          </a:extLst>
        </cdr:cNvPr>
        <cdr:cNvSpPr txBox="1"/>
      </cdr:nvSpPr>
      <cdr:spPr>
        <a:xfrm xmlns:a="http://schemas.openxmlformats.org/drawingml/2006/main">
          <a:off x="1614489" y="1033463"/>
          <a:ext cx="781050" cy="21907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b="0" dirty="0"/>
            <a:t>$</a:t>
          </a:r>
          <a:r>
            <a:rPr lang="en-US" sz="1100" dirty="0">
              <a:effectLst/>
              <a:latin typeface="+mn-lt"/>
              <a:ea typeface="+mn-ea"/>
              <a:cs typeface="+mn-cs"/>
            </a:rPr>
            <a:t>849,892</a:t>
          </a:r>
          <a:endParaRPr lang="en-US" sz="1100" b="0" dirty="0"/>
        </a:p>
      </cdr:txBody>
    </cdr:sp>
  </cdr:relSizeAnchor>
  <cdr:relSizeAnchor xmlns:cdr="http://schemas.openxmlformats.org/drawingml/2006/chartDrawing">
    <cdr:from>
      <cdr:x>0.38948</cdr:x>
      <cdr:y>0.11326</cdr:y>
    </cdr:from>
    <cdr:to>
      <cdr:x>0.52478</cdr:x>
      <cdr:y>0.15337</cdr:y>
    </cdr:to>
    <cdr:sp macro="" textlink="">
      <cdr:nvSpPr>
        <cdr:cNvPr id="3" name="TextBox 2">
          <a:extLst xmlns:a="http://schemas.openxmlformats.org/drawingml/2006/main">
            <a:ext uri="{FF2B5EF4-FFF2-40B4-BE49-F238E27FC236}">
              <a16:creationId xmlns:a16="http://schemas.microsoft.com/office/drawing/2014/main" id="{0D1D3FC9-93DE-42F3-BE71-21B2F2CC4495}"/>
            </a:ext>
          </a:extLst>
        </cdr:cNvPr>
        <cdr:cNvSpPr txBox="1"/>
      </cdr:nvSpPr>
      <cdr:spPr>
        <a:xfrm xmlns:a="http://schemas.openxmlformats.org/drawingml/2006/main">
          <a:off x="3021628" y="596037"/>
          <a:ext cx="1049673" cy="21108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b="1" dirty="0"/>
            <a:t>FY 2017</a:t>
          </a:r>
        </a:p>
      </cdr:txBody>
    </cdr:sp>
  </cdr:relSizeAnchor>
  <cdr:relSizeAnchor xmlns:cdr="http://schemas.openxmlformats.org/drawingml/2006/chartDrawing">
    <cdr:from>
      <cdr:x>0.44943</cdr:x>
      <cdr:y>0.2149</cdr:y>
    </cdr:from>
    <cdr:to>
      <cdr:x>0.57535</cdr:x>
      <cdr:y>0.25119</cdr:y>
    </cdr:to>
    <cdr:sp macro="" textlink="">
      <cdr:nvSpPr>
        <cdr:cNvPr id="4" name="TextBox 3">
          <a:extLst xmlns:a="http://schemas.openxmlformats.org/drawingml/2006/main">
            <a:ext uri="{FF2B5EF4-FFF2-40B4-BE49-F238E27FC236}">
              <a16:creationId xmlns:a16="http://schemas.microsoft.com/office/drawing/2014/main" id="{624BB101-3EC0-434C-B013-D3A3F33A83FE}"/>
            </a:ext>
          </a:extLst>
        </cdr:cNvPr>
        <cdr:cNvSpPr txBox="1"/>
      </cdr:nvSpPr>
      <cdr:spPr>
        <a:xfrm xmlns:a="http://schemas.openxmlformats.org/drawingml/2006/main">
          <a:off x="3195639" y="1071563"/>
          <a:ext cx="895350" cy="18097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dirty="0"/>
            <a:t>$747,745</a:t>
          </a:r>
        </a:p>
      </cdr:txBody>
    </cdr:sp>
  </cdr:relSizeAnchor>
  <cdr:relSizeAnchor xmlns:cdr="http://schemas.openxmlformats.org/drawingml/2006/chartDrawing">
    <cdr:from>
      <cdr:x>0.59411</cdr:x>
      <cdr:y>0.11175</cdr:y>
    </cdr:from>
    <cdr:to>
      <cdr:x>0.72271</cdr:x>
      <cdr:y>0.15186</cdr:y>
    </cdr:to>
    <cdr:sp macro="" textlink="">
      <cdr:nvSpPr>
        <cdr:cNvPr id="5" name="TextBox 4">
          <a:extLst xmlns:a="http://schemas.openxmlformats.org/drawingml/2006/main">
            <a:ext uri="{FF2B5EF4-FFF2-40B4-BE49-F238E27FC236}">
              <a16:creationId xmlns:a16="http://schemas.microsoft.com/office/drawing/2014/main" id="{5FB3029D-208A-4A2A-BFB3-FC27A60C1E2E}"/>
            </a:ext>
          </a:extLst>
        </cdr:cNvPr>
        <cdr:cNvSpPr txBox="1"/>
      </cdr:nvSpPr>
      <cdr:spPr>
        <a:xfrm xmlns:a="http://schemas.openxmlformats.org/drawingml/2006/main">
          <a:off x="4224339" y="557213"/>
          <a:ext cx="914400" cy="20002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b="1" dirty="0"/>
            <a:t>FY 2018</a:t>
          </a:r>
        </a:p>
      </cdr:txBody>
    </cdr:sp>
  </cdr:relSizeAnchor>
  <cdr:relSizeAnchor xmlns:cdr="http://schemas.openxmlformats.org/drawingml/2006/chartDrawing">
    <cdr:from>
      <cdr:x>0.66778</cdr:x>
      <cdr:y>0.22254</cdr:y>
    </cdr:from>
    <cdr:to>
      <cdr:x>0.77897</cdr:x>
      <cdr:y>0.26648</cdr:y>
    </cdr:to>
    <cdr:sp macro="" textlink="">
      <cdr:nvSpPr>
        <cdr:cNvPr id="6" name="TextBox 5">
          <a:extLst xmlns:a="http://schemas.openxmlformats.org/drawingml/2006/main">
            <a:ext uri="{FF2B5EF4-FFF2-40B4-BE49-F238E27FC236}">
              <a16:creationId xmlns:a16="http://schemas.microsoft.com/office/drawing/2014/main" id="{AE48BB5F-6890-4A74-96A2-51011085F481}"/>
            </a:ext>
          </a:extLst>
        </cdr:cNvPr>
        <cdr:cNvSpPr txBox="1"/>
      </cdr:nvSpPr>
      <cdr:spPr>
        <a:xfrm xmlns:a="http://schemas.openxmlformats.org/drawingml/2006/main">
          <a:off x="4748214" y="1109663"/>
          <a:ext cx="790575" cy="21907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dirty="0"/>
            <a:t>$590,835</a:t>
          </a:r>
        </a:p>
      </cdr:txBody>
    </cdr:sp>
  </cdr:relSizeAnchor>
  <cdr:relSizeAnchor xmlns:cdr="http://schemas.openxmlformats.org/drawingml/2006/chartDrawing">
    <cdr:from>
      <cdr:x>0.79236</cdr:x>
      <cdr:y>0.11748</cdr:y>
    </cdr:from>
    <cdr:to>
      <cdr:x>0.98392</cdr:x>
      <cdr:y>0.16905</cdr:y>
    </cdr:to>
    <cdr:sp macro="" textlink="">
      <cdr:nvSpPr>
        <cdr:cNvPr id="7" name="TextBox 6">
          <a:extLst xmlns:a="http://schemas.openxmlformats.org/drawingml/2006/main">
            <a:ext uri="{FF2B5EF4-FFF2-40B4-BE49-F238E27FC236}">
              <a16:creationId xmlns:a16="http://schemas.microsoft.com/office/drawing/2014/main" id="{3CA47926-3948-4770-8724-C31D09EEB991}"/>
            </a:ext>
          </a:extLst>
        </cdr:cNvPr>
        <cdr:cNvSpPr txBox="1"/>
      </cdr:nvSpPr>
      <cdr:spPr>
        <a:xfrm xmlns:a="http://schemas.openxmlformats.org/drawingml/2006/main">
          <a:off x="5634038" y="585788"/>
          <a:ext cx="1362075" cy="25717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b="1" dirty="0"/>
            <a:t>FY 2019 (Estimated)</a:t>
          </a:r>
        </a:p>
      </cdr:txBody>
    </cdr:sp>
  </cdr:relSizeAnchor>
  <cdr:relSizeAnchor xmlns:cdr="http://schemas.openxmlformats.org/drawingml/2006/chartDrawing">
    <cdr:from>
      <cdr:x>0.88346</cdr:x>
      <cdr:y>0.22254</cdr:y>
    </cdr:from>
    <cdr:to>
      <cdr:x>0.99196</cdr:x>
      <cdr:y>0.26839</cdr:y>
    </cdr:to>
    <cdr:sp macro="" textlink="">
      <cdr:nvSpPr>
        <cdr:cNvPr id="8" name="TextBox 7">
          <a:extLst xmlns:a="http://schemas.openxmlformats.org/drawingml/2006/main">
            <a:ext uri="{FF2B5EF4-FFF2-40B4-BE49-F238E27FC236}">
              <a16:creationId xmlns:a16="http://schemas.microsoft.com/office/drawing/2014/main" id="{AF2F8B4A-8A92-4703-B336-94915C6DB7A3}"/>
            </a:ext>
          </a:extLst>
        </cdr:cNvPr>
        <cdr:cNvSpPr txBox="1"/>
      </cdr:nvSpPr>
      <cdr:spPr>
        <a:xfrm xmlns:a="http://schemas.openxmlformats.org/drawingml/2006/main">
          <a:off x="6281739" y="1109663"/>
          <a:ext cx="771525" cy="2286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dirty="0"/>
            <a:t>$376,619</a:t>
          </a:r>
        </a:p>
      </cdr:txBody>
    </cdr:sp>
  </cdr:relSizeAnchor>
  <cdr:relSizeAnchor xmlns:cdr="http://schemas.openxmlformats.org/drawingml/2006/chartDrawing">
    <cdr:from>
      <cdr:x>0.06743</cdr:x>
      <cdr:y>0.86318</cdr:y>
    </cdr:from>
    <cdr:to>
      <cdr:x>0.16522</cdr:x>
      <cdr:y>0.91475</cdr:y>
    </cdr:to>
    <cdr:sp macro="" textlink="">
      <cdr:nvSpPr>
        <cdr:cNvPr id="9" name="TextBox 8">
          <a:extLst xmlns:a="http://schemas.openxmlformats.org/drawingml/2006/main">
            <a:ext uri="{FF2B5EF4-FFF2-40B4-BE49-F238E27FC236}">
              <a16:creationId xmlns:a16="http://schemas.microsoft.com/office/drawing/2014/main" id="{3123E0FF-C76D-4B3C-B777-92CA34B181A0}"/>
            </a:ext>
          </a:extLst>
        </cdr:cNvPr>
        <cdr:cNvSpPr txBox="1"/>
      </cdr:nvSpPr>
      <cdr:spPr>
        <a:xfrm xmlns:a="http://schemas.openxmlformats.org/drawingml/2006/main">
          <a:off x="523149" y="4542532"/>
          <a:ext cx="758666" cy="27139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b="1" dirty="0"/>
            <a:t>SIF Rate</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86" tIns="46243" rIns="92486" bIns="46243" rtlCol="0"/>
          <a:lstStyle>
            <a:lvl1pPr algn="l">
              <a:defRPr sz="1200"/>
            </a:lvl1pPr>
          </a:lstStyle>
          <a:p>
            <a:endParaRPr lang="en-US" dirty="0"/>
          </a:p>
        </p:txBody>
      </p:sp>
      <p:sp>
        <p:nvSpPr>
          <p:cNvPr id="3" name="Date Placeholder 2"/>
          <p:cNvSpPr>
            <a:spLocks noGrp="1"/>
          </p:cNvSpPr>
          <p:nvPr>
            <p:ph type="dt" sz="quarter" idx="1"/>
          </p:nvPr>
        </p:nvSpPr>
        <p:spPr>
          <a:xfrm>
            <a:off x="3936768" y="0"/>
            <a:ext cx="3011699" cy="461804"/>
          </a:xfrm>
          <a:prstGeom prst="rect">
            <a:avLst/>
          </a:prstGeom>
        </p:spPr>
        <p:txBody>
          <a:bodyPr vert="horz" lIns="92486" tIns="46243" rIns="92486" bIns="46243" rtlCol="0"/>
          <a:lstStyle>
            <a:lvl1pPr algn="r">
              <a:defRPr sz="1200"/>
            </a:lvl1pPr>
          </a:lstStyle>
          <a:p>
            <a:fld id="{2185F718-3DCC-47B4-99A7-93BD976E39B1}" type="datetimeFigureOut">
              <a:rPr lang="en-US" smtClean="0"/>
              <a:t>4/26/19</a:t>
            </a:fld>
            <a:endParaRPr lang="en-US" dirty="0"/>
          </a:p>
        </p:txBody>
      </p:sp>
      <p:sp>
        <p:nvSpPr>
          <p:cNvPr id="4" name="Footer Placeholder 3"/>
          <p:cNvSpPr>
            <a:spLocks noGrp="1"/>
          </p:cNvSpPr>
          <p:nvPr>
            <p:ph type="ftr" sz="quarter" idx="2"/>
          </p:nvPr>
        </p:nvSpPr>
        <p:spPr>
          <a:xfrm>
            <a:off x="0" y="8772669"/>
            <a:ext cx="3011699" cy="461804"/>
          </a:xfrm>
          <a:prstGeom prst="rect">
            <a:avLst/>
          </a:prstGeom>
        </p:spPr>
        <p:txBody>
          <a:bodyPr vert="horz" lIns="92486" tIns="46243" rIns="92486" bIns="46243"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36768" y="8772669"/>
            <a:ext cx="3011699" cy="461804"/>
          </a:xfrm>
          <a:prstGeom prst="rect">
            <a:avLst/>
          </a:prstGeom>
        </p:spPr>
        <p:txBody>
          <a:bodyPr vert="horz" lIns="92486" tIns="46243" rIns="92486" bIns="46243" rtlCol="0" anchor="b"/>
          <a:lstStyle>
            <a:lvl1pPr algn="r">
              <a:defRPr sz="1200"/>
            </a:lvl1pPr>
          </a:lstStyle>
          <a:p>
            <a:fld id="{15530057-4404-444C-861E-1083F29DC99F}" type="slidenum">
              <a:rPr lang="en-US" smtClean="0"/>
              <a:t>‹#›</a:t>
            </a:fld>
            <a:endParaRPr lang="en-US" dirty="0"/>
          </a:p>
        </p:txBody>
      </p:sp>
    </p:spTree>
    <p:extLst>
      <p:ext uri="{BB962C8B-B14F-4D97-AF65-F5344CB8AC3E}">
        <p14:creationId xmlns:p14="http://schemas.microsoft.com/office/powerpoint/2010/main" val="3194958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7"/>
          </a:xfrm>
          <a:prstGeom prst="rect">
            <a:avLst/>
          </a:prstGeom>
        </p:spPr>
        <p:txBody>
          <a:bodyPr vert="horz" lIns="92486" tIns="46243" rIns="92486" bIns="46243" rtlCol="0"/>
          <a:lstStyle>
            <a:lvl1pPr algn="l">
              <a:defRPr sz="1200"/>
            </a:lvl1pPr>
          </a:lstStyle>
          <a:p>
            <a:endParaRPr lang="en-US" dirty="0"/>
          </a:p>
        </p:txBody>
      </p:sp>
      <p:sp>
        <p:nvSpPr>
          <p:cNvPr id="3" name="Date Placeholder 2"/>
          <p:cNvSpPr>
            <a:spLocks noGrp="1"/>
          </p:cNvSpPr>
          <p:nvPr>
            <p:ph type="dt" idx="1"/>
          </p:nvPr>
        </p:nvSpPr>
        <p:spPr>
          <a:xfrm>
            <a:off x="3936768" y="0"/>
            <a:ext cx="3011699" cy="463407"/>
          </a:xfrm>
          <a:prstGeom prst="rect">
            <a:avLst/>
          </a:prstGeom>
        </p:spPr>
        <p:txBody>
          <a:bodyPr vert="horz" lIns="92486" tIns="46243" rIns="92486" bIns="46243" rtlCol="0"/>
          <a:lstStyle>
            <a:lvl1pPr algn="r">
              <a:defRPr sz="1200"/>
            </a:lvl1pPr>
          </a:lstStyle>
          <a:p>
            <a:fld id="{11D67BCA-F657-4A4D-B9A0-5024AEBA8A0B}" type="datetimeFigureOut">
              <a:rPr lang="en-US" smtClean="0"/>
              <a:t>4/26/19</a:t>
            </a:fld>
            <a:endParaRPr lang="en-US" dirty="0"/>
          </a:p>
        </p:txBody>
      </p:sp>
      <p:sp>
        <p:nvSpPr>
          <p:cNvPr id="4" name="Slide Image Placeholder 3"/>
          <p:cNvSpPr>
            <a:spLocks noGrp="1" noRot="1" noChangeAspect="1"/>
          </p:cNvSpPr>
          <p:nvPr>
            <p:ph type="sldImg" idx="2"/>
          </p:nvPr>
        </p:nvSpPr>
        <p:spPr>
          <a:xfrm>
            <a:off x="1398588" y="1154113"/>
            <a:ext cx="4152900" cy="3116262"/>
          </a:xfrm>
          <a:prstGeom prst="rect">
            <a:avLst/>
          </a:prstGeom>
          <a:noFill/>
          <a:ln w="12700">
            <a:solidFill>
              <a:prstClr val="black"/>
            </a:solidFill>
          </a:ln>
        </p:spPr>
        <p:txBody>
          <a:bodyPr vert="horz" lIns="92486" tIns="46243" rIns="92486" bIns="46243" rtlCol="0" anchor="ctr"/>
          <a:lstStyle/>
          <a:p>
            <a:endParaRPr lang="en-US" dirty="0"/>
          </a:p>
        </p:txBody>
      </p:sp>
      <p:sp>
        <p:nvSpPr>
          <p:cNvPr id="5" name="Notes Placeholder 4"/>
          <p:cNvSpPr>
            <a:spLocks noGrp="1"/>
          </p:cNvSpPr>
          <p:nvPr>
            <p:ph type="body" sz="quarter" idx="3"/>
          </p:nvPr>
        </p:nvSpPr>
        <p:spPr>
          <a:xfrm>
            <a:off x="695008" y="4444861"/>
            <a:ext cx="5560060" cy="3636705"/>
          </a:xfrm>
          <a:prstGeom prst="rect">
            <a:avLst/>
          </a:prstGeom>
        </p:spPr>
        <p:txBody>
          <a:bodyPr vert="horz" lIns="92486" tIns="46243" rIns="92486" bIns="4624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9"/>
            <a:ext cx="3011699" cy="463406"/>
          </a:xfrm>
          <a:prstGeom prst="rect">
            <a:avLst/>
          </a:prstGeom>
        </p:spPr>
        <p:txBody>
          <a:bodyPr vert="horz" lIns="92486" tIns="46243" rIns="92486" bIns="46243"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6768" y="8772669"/>
            <a:ext cx="3011699" cy="463406"/>
          </a:xfrm>
          <a:prstGeom prst="rect">
            <a:avLst/>
          </a:prstGeom>
        </p:spPr>
        <p:txBody>
          <a:bodyPr vert="horz" lIns="92486" tIns="46243" rIns="92486" bIns="46243" rtlCol="0" anchor="b"/>
          <a:lstStyle>
            <a:lvl1pPr algn="r">
              <a:defRPr sz="1200"/>
            </a:lvl1pPr>
          </a:lstStyle>
          <a:p>
            <a:fld id="{8E6A6AAE-783E-4852-A528-C1EB8B8AB620}" type="slidenum">
              <a:rPr lang="en-US" smtClean="0"/>
              <a:t>‹#›</a:t>
            </a:fld>
            <a:endParaRPr lang="en-US" dirty="0"/>
          </a:p>
        </p:txBody>
      </p:sp>
    </p:spTree>
    <p:extLst>
      <p:ext uri="{BB962C8B-B14F-4D97-AF65-F5344CB8AC3E}">
        <p14:creationId xmlns:p14="http://schemas.microsoft.com/office/powerpoint/2010/main" val="3622126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4</a:t>
            </a:fld>
            <a:endParaRPr lang="en-US" dirty="0">
              <a:solidFill>
                <a:prstClr val="black"/>
              </a:solidFill>
            </a:endParaRPr>
          </a:p>
        </p:txBody>
      </p:sp>
      <p:sp>
        <p:nvSpPr>
          <p:cNvPr id="91138" name="Rectangle 2"/>
          <p:cNvSpPr>
            <a:spLocks noGrp="1" noRot="1" noChangeAspect="1" noChangeArrowheads="1" noTextEdit="1"/>
          </p:cNvSpPr>
          <p:nvPr>
            <p:ph type="sldImg"/>
          </p:nvPr>
        </p:nvSpPr>
        <p:spPr>
          <a:ln/>
        </p:spPr>
      </p:sp>
      <p:sp>
        <p:nvSpPr>
          <p:cNvPr id="91139" name="Rectangle 3"/>
          <p:cNvSpPr>
            <a:spLocks noGrp="1" noChangeArrowheads="1"/>
          </p:cNvSpPr>
          <p:nvPr>
            <p:ph type="body" idx="1"/>
          </p:nvPr>
        </p:nvSpPr>
        <p:spPr/>
        <p:txBody>
          <a:bodyPr/>
          <a:lstStyle/>
          <a:p>
            <a:r>
              <a:rPr lang="en-US" dirty="0"/>
              <a:t>Budget- NEEDS</a:t>
            </a:r>
            <a:r>
              <a:rPr lang="en-US" baseline="0" dirty="0"/>
              <a:t> UPDATE</a:t>
            </a:r>
            <a:endParaRPr lang="en-US" dirty="0"/>
          </a:p>
        </p:txBody>
      </p:sp>
    </p:spTree>
    <p:extLst>
      <p:ext uri="{BB962C8B-B14F-4D97-AF65-F5344CB8AC3E}">
        <p14:creationId xmlns:p14="http://schemas.microsoft.com/office/powerpoint/2010/main" val="955850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14</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208088" y="706438"/>
            <a:ext cx="4699000" cy="3524250"/>
          </a:xfrm>
          <a:ln/>
        </p:spPr>
      </p:sp>
      <p:sp>
        <p:nvSpPr>
          <p:cNvPr id="9113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32470953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19DC5DA-6EA3-4AC9-AC36-E0E3DB8FFC37}" type="slidenum">
              <a:rPr lang="en-US" smtClean="0"/>
              <a:pPr>
                <a:defRPr/>
              </a:pPr>
              <a:t>15</a:t>
            </a:fld>
            <a:endParaRPr lang="en-US" dirty="0"/>
          </a:p>
        </p:txBody>
      </p:sp>
    </p:spTree>
    <p:extLst>
      <p:ext uri="{BB962C8B-B14F-4D97-AF65-F5344CB8AC3E}">
        <p14:creationId xmlns:p14="http://schemas.microsoft.com/office/powerpoint/2010/main" val="32832742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17</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250950" y="719138"/>
            <a:ext cx="4781550" cy="3586162"/>
          </a:xfrm>
          <a:ln/>
        </p:spPr>
      </p:sp>
      <p:sp>
        <p:nvSpPr>
          <p:cNvPr id="9113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33909274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18</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208088" y="706438"/>
            <a:ext cx="4699000" cy="3524250"/>
          </a:xfrm>
          <a:ln/>
        </p:spPr>
      </p:sp>
      <p:sp>
        <p:nvSpPr>
          <p:cNvPr id="9113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1746913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06545">
              <a:defRPr/>
            </a:pPr>
            <a:fld id="{919DC5DA-6EA3-4AC9-AC36-E0E3DB8FFC37}" type="slidenum">
              <a:rPr lang="en-US">
                <a:solidFill>
                  <a:prstClr val="black"/>
                </a:solidFill>
                <a:latin typeface="Calibri" panose="020F0502020204030204"/>
              </a:rPr>
              <a:pPr defTabSz="906545">
                <a:defRPr/>
              </a:pPr>
              <a:t>19</a:t>
            </a:fld>
            <a:endParaRPr lang="en-US" dirty="0">
              <a:solidFill>
                <a:prstClr val="black"/>
              </a:solidFill>
              <a:latin typeface="Calibri" panose="020F0502020204030204"/>
            </a:endParaRPr>
          </a:p>
        </p:txBody>
      </p:sp>
    </p:spTree>
    <p:extLst>
      <p:ext uri="{BB962C8B-B14F-4D97-AF65-F5344CB8AC3E}">
        <p14:creationId xmlns:p14="http://schemas.microsoft.com/office/powerpoint/2010/main" val="29962454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20</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208088" y="706438"/>
            <a:ext cx="4699000" cy="3524250"/>
          </a:xfrm>
          <a:ln/>
        </p:spPr>
      </p:sp>
      <p:sp>
        <p:nvSpPr>
          <p:cNvPr id="9113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40222881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583729-4301-4912-9FB3-D1EB83740486}" type="slidenum">
              <a:rPr lang="en-US" smtClean="0"/>
              <a:pPr/>
              <a:t>21</a:t>
            </a:fld>
            <a:endParaRPr lang="en-US" dirty="0"/>
          </a:p>
        </p:txBody>
      </p:sp>
    </p:spTree>
    <p:extLst>
      <p:ext uri="{BB962C8B-B14F-4D97-AF65-F5344CB8AC3E}">
        <p14:creationId xmlns:p14="http://schemas.microsoft.com/office/powerpoint/2010/main" val="27384758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6</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208088" y="706438"/>
            <a:ext cx="4699000" cy="3524250"/>
          </a:xfrm>
          <a:ln/>
        </p:spPr>
      </p:sp>
      <p:sp>
        <p:nvSpPr>
          <p:cNvPr id="91139" name="Rectangle 3"/>
          <p:cNvSpPr>
            <a:spLocks noGrp="1" noChangeArrowheads="1"/>
          </p:cNvSpPr>
          <p:nvPr>
            <p:ph type="body" idx="1"/>
          </p:nvPr>
        </p:nvSpPr>
        <p:spPr/>
        <p:txBody>
          <a:bodyPr/>
          <a:lstStyle/>
          <a:p>
            <a:r>
              <a:rPr lang="en-US" dirty="0"/>
              <a:t>done</a:t>
            </a:r>
          </a:p>
        </p:txBody>
      </p:sp>
    </p:spTree>
    <p:extLst>
      <p:ext uri="{BB962C8B-B14F-4D97-AF65-F5344CB8AC3E}">
        <p14:creationId xmlns:p14="http://schemas.microsoft.com/office/powerpoint/2010/main" val="21975304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7</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208088" y="706438"/>
            <a:ext cx="4699000" cy="3524250"/>
          </a:xfrm>
          <a:ln/>
        </p:spPr>
      </p:sp>
      <p:sp>
        <p:nvSpPr>
          <p:cNvPr id="91139" name="Rectangle 3"/>
          <p:cNvSpPr>
            <a:spLocks noGrp="1" noChangeArrowheads="1"/>
          </p:cNvSpPr>
          <p:nvPr>
            <p:ph type="body" idx="1"/>
          </p:nvPr>
        </p:nvSpPr>
        <p:spPr/>
        <p:txBody>
          <a:bodyPr/>
          <a:lstStyle/>
          <a:p>
            <a:r>
              <a:rPr lang="en-US" dirty="0"/>
              <a:t>done</a:t>
            </a:r>
          </a:p>
        </p:txBody>
      </p:sp>
    </p:spTree>
    <p:extLst>
      <p:ext uri="{BB962C8B-B14F-4D97-AF65-F5344CB8AC3E}">
        <p14:creationId xmlns:p14="http://schemas.microsoft.com/office/powerpoint/2010/main" val="30864555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8</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208088" y="706438"/>
            <a:ext cx="4699000" cy="3524250"/>
          </a:xfrm>
          <a:ln/>
        </p:spPr>
      </p:sp>
      <p:sp>
        <p:nvSpPr>
          <p:cNvPr id="9113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34447701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9</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208088" y="706438"/>
            <a:ext cx="4699000" cy="3524250"/>
          </a:xfrm>
          <a:ln/>
        </p:spPr>
      </p:sp>
      <p:sp>
        <p:nvSpPr>
          <p:cNvPr id="91139" name="Rectangle 3"/>
          <p:cNvSpPr>
            <a:spLocks noGrp="1" noChangeArrowheads="1"/>
          </p:cNvSpPr>
          <p:nvPr>
            <p:ph type="body" idx="1"/>
          </p:nvPr>
        </p:nvSpPr>
        <p:spPr/>
        <p:txBody>
          <a:bodyPr/>
          <a:lstStyle/>
          <a:p>
            <a:r>
              <a:rPr lang="en-US" dirty="0"/>
              <a:t>NEEDS UPDATE</a:t>
            </a:r>
          </a:p>
        </p:txBody>
      </p:sp>
    </p:spTree>
    <p:extLst>
      <p:ext uri="{BB962C8B-B14F-4D97-AF65-F5344CB8AC3E}">
        <p14:creationId xmlns:p14="http://schemas.microsoft.com/office/powerpoint/2010/main" val="21399752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10</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208088" y="706438"/>
            <a:ext cx="4699000" cy="3524250"/>
          </a:xfrm>
          <a:ln/>
        </p:spPr>
      </p:sp>
      <p:sp>
        <p:nvSpPr>
          <p:cNvPr id="91139" name="Rectangle 3"/>
          <p:cNvSpPr>
            <a:spLocks noGrp="1" noChangeArrowheads="1"/>
          </p:cNvSpPr>
          <p:nvPr>
            <p:ph type="body" idx="1"/>
          </p:nvPr>
        </p:nvSpPr>
        <p:spPr/>
        <p:txBody>
          <a:bodyPr/>
          <a:lstStyle/>
          <a:p>
            <a:r>
              <a:rPr lang="en-US" dirty="0"/>
              <a:t>NEEDS</a:t>
            </a:r>
            <a:r>
              <a:rPr lang="en-US" baseline="0" dirty="0"/>
              <a:t> UPDATE</a:t>
            </a:r>
            <a:endParaRPr lang="en-US" dirty="0"/>
          </a:p>
        </p:txBody>
      </p:sp>
    </p:spTree>
    <p:extLst>
      <p:ext uri="{BB962C8B-B14F-4D97-AF65-F5344CB8AC3E}">
        <p14:creationId xmlns:p14="http://schemas.microsoft.com/office/powerpoint/2010/main" val="40332698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11</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208088" y="706438"/>
            <a:ext cx="4699000" cy="3524250"/>
          </a:xfrm>
          <a:ln/>
        </p:spPr>
      </p:sp>
      <p:sp>
        <p:nvSpPr>
          <p:cNvPr id="91139" name="Rectangle 3"/>
          <p:cNvSpPr>
            <a:spLocks noGrp="1" noChangeArrowheads="1"/>
          </p:cNvSpPr>
          <p:nvPr>
            <p:ph type="body" idx="1"/>
          </p:nvPr>
        </p:nvSpPr>
        <p:spPr/>
        <p:txBody>
          <a:bodyPr/>
          <a:lstStyle/>
          <a:p>
            <a:r>
              <a:rPr lang="en-US" dirty="0"/>
              <a:t>NEEDS</a:t>
            </a:r>
            <a:r>
              <a:rPr lang="en-US" baseline="0" dirty="0"/>
              <a:t> UPDATE</a:t>
            </a:r>
            <a:endParaRPr lang="en-US" dirty="0"/>
          </a:p>
        </p:txBody>
      </p:sp>
    </p:spTree>
    <p:extLst>
      <p:ext uri="{BB962C8B-B14F-4D97-AF65-F5344CB8AC3E}">
        <p14:creationId xmlns:p14="http://schemas.microsoft.com/office/powerpoint/2010/main" val="42268774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12</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208088" y="706438"/>
            <a:ext cx="4699000" cy="3524250"/>
          </a:xfrm>
          <a:ln/>
        </p:spPr>
      </p:sp>
      <p:sp>
        <p:nvSpPr>
          <p:cNvPr id="91139" name="Rectangle 3"/>
          <p:cNvSpPr>
            <a:spLocks noGrp="1" noChangeArrowheads="1"/>
          </p:cNvSpPr>
          <p:nvPr>
            <p:ph type="body" idx="1"/>
          </p:nvPr>
        </p:nvSpPr>
        <p:spPr/>
        <p:txBody>
          <a:bodyPr/>
          <a:lstStyle/>
          <a:p>
            <a:r>
              <a:rPr lang="en-US" dirty="0"/>
              <a:t>NEEDS UPDATE</a:t>
            </a:r>
          </a:p>
        </p:txBody>
      </p:sp>
    </p:spTree>
    <p:extLst>
      <p:ext uri="{BB962C8B-B14F-4D97-AF65-F5344CB8AC3E}">
        <p14:creationId xmlns:p14="http://schemas.microsoft.com/office/powerpoint/2010/main" val="41162370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13</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208088" y="706438"/>
            <a:ext cx="4699000" cy="3524250"/>
          </a:xfrm>
          <a:ln/>
        </p:spPr>
      </p:sp>
      <p:sp>
        <p:nvSpPr>
          <p:cNvPr id="91139" name="Rectangle 3"/>
          <p:cNvSpPr>
            <a:spLocks noGrp="1" noChangeArrowheads="1"/>
          </p:cNvSpPr>
          <p:nvPr>
            <p:ph type="body" idx="1"/>
          </p:nvPr>
        </p:nvSpPr>
        <p:spPr/>
        <p:txBody>
          <a:bodyPr/>
          <a:lstStyle/>
          <a:p>
            <a:r>
              <a:rPr lang="en-US" dirty="0"/>
              <a:t>NEEDS UPDATE</a:t>
            </a:r>
          </a:p>
        </p:txBody>
      </p:sp>
    </p:spTree>
    <p:extLst>
      <p:ext uri="{BB962C8B-B14F-4D97-AF65-F5344CB8AC3E}">
        <p14:creationId xmlns:p14="http://schemas.microsoft.com/office/powerpoint/2010/main" val="259521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bg1"/>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bg1"/>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8393145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A4AA153-FC2A-4E51-833B-68D6B118CEB9}" type="slidenum">
              <a:rPr lang="en-US" smtClean="0"/>
              <a:t>‹#›</a:t>
            </a:fld>
            <a:endParaRPr lang="en-US" dirty="0"/>
          </a:p>
        </p:txBody>
      </p:sp>
    </p:spTree>
    <p:extLst>
      <p:ext uri="{BB962C8B-B14F-4D97-AF65-F5344CB8AC3E}">
        <p14:creationId xmlns:p14="http://schemas.microsoft.com/office/powerpoint/2010/main" val="681222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A4AA153-FC2A-4E51-833B-68D6B118CEB9}" type="slidenum">
              <a:rPr lang="en-US" smtClean="0"/>
              <a:t>‹#›</a:t>
            </a:fld>
            <a:endParaRPr lang="en-US" dirty="0"/>
          </a:p>
        </p:txBody>
      </p:sp>
    </p:spTree>
    <p:extLst>
      <p:ext uri="{BB962C8B-B14F-4D97-AF65-F5344CB8AC3E}">
        <p14:creationId xmlns:p14="http://schemas.microsoft.com/office/powerpoint/2010/main" val="10411853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A4AA153-FC2A-4E51-833B-68D6B118CEB9}" type="slidenum">
              <a:rPr lang="en-US" smtClean="0"/>
              <a:t>‹#›</a:t>
            </a:fld>
            <a:endParaRPr lang="en-US" dirty="0"/>
          </a:p>
        </p:txBody>
      </p:sp>
    </p:spTree>
    <p:extLst>
      <p:ext uri="{BB962C8B-B14F-4D97-AF65-F5344CB8AC3E}">
        <p14:creationId xmlns:p14="http://schemas.microsoft.com/office/powerpoint/2010/main" val="15472727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A4AA153-FC2A-4E51-833B-68D6B118CEB9}" type="slidenum">
              <a:rPr lang="en-US" smtClean="0"/>
              <a:t>‹#›</a:t>
            </a:fld>
            <a:endParaRPr lang="en-US" dirty="0"/>
          </a:p>
        </p:txBody>
      </p:sp>
    </p:spTree>
    <p:extLst>
      <p:ext uri="{BB962C8B-B14F-4D97-AF65-F5344CB8AC3E}">
        <p14:creationId xmlns:p14="http://schemas.microsoft.com/office/powerpoint/2010/main" val="39839866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1A4AA153-FC2A-4E51-833B-68D6B118CEB9}" type="slidenum">
              <a:rPr lang="en-US" smtClean="0"/>
              <a:t>‹#›</a:t>
            </a:fld>
            <a:endParaRPr lang="en-US" dirty="0"/>
          </a:p>
        </p:txBody>
      </p:sp>
    </p:spTree>
    <p:extLst>
      <p:ext uri="{BB962C8B-B14F-4D97-AF65-F5344CB8AC3E}">
        <p14:creationId xmlns:p14="http://schemas.microsoft.com/office/powerpoint/2010/main" val="2265307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endParaRPr lang="en-US" dirty="0"/>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1A4AA153-FC2A-4E51-833B-68D6B118CEB9}" type="slidenum">
              <a:rPr lang="en-US" smtClean="0"/>
              <a:t>‹#›</a:t>
            </a:fld>
            <a:endParaRPr lang="en-US" dirty="0"/>
          </a:p>
        </p:txBody>
      </p:sp>
    </p:spTree>
    <p:extLst>
      <p:ext uri="{BB962C8B-B14F-4D97-AF65-F5344CB8AC3E}">
        <p14:creationId xmlns:p14="http://schemas.microsoft.com/office/powerpoint/2010/main" val="30067834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endParaRPr lang="en-US"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1A4AA153-FC2A-4E51-833B-68D6B118CEB9}" type="slidenum">
              <a:rPr lang="en-US" smtClean="0"/>
              <a:t>‹#›</a:t>
            </a:fld>
            <a:endParaRPr lang="en-US" dirty="0"/>
          </a:p>
        </p:txBody>
      </p:sp>
    </p:spTree>
    <p:extLst>
      <p:ext uri="{BB962C8B-B14F-4D97-AF65-F5344CB8AC3E}">
        <p14:creationId xmlns:p14="http://schemas.microsoft.com/office/powerpoint/2010/main" val="36614525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endParaRPr lang="en-US"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1A4AA153-FC2A-4E51-833B-68D6B118CEB9}" type="slidenum">
              <a:rPr lang="en-US" smtClean="0"/>
              <a:t>‹#›</a:t>
            </a:fld>
            <a:endParaRPr lang="en-US" dirty="0"/>
          </a:p>
        </p:txBody>
      </p:sp>
    </p:spTree>
    <p:extLst>
      <p:ext uri="{BB962C8B-B14F-4D97-AF65-F5344CB8AC3E}">
        <p14:creationId xmlns:p14="http://schemas.microsoft.com/office/powerpoint/2010/main" val="11197674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1A4AA153-FC2A-4E51-833B-68D6B118CEB9}" type="slidenum">
              <a:rPr lang="en-US" smtClean="0"/>
              <a:t>‹#›</a:t>
            </a:fld>
            <a:endParaRPr lang="en-US" dirty="0"/>
          </a:p>
        </p:txBody>
      </p:sp>
    </p:spTree>
    <p:extLst>
      <p:ext uri="{BB962C8B-B14F-4D97-AF65-F5344CB8AC3E}">
        <p14:creationId xmlns:p14="http://schemas.microsoft.com/office/powerpoint/2010/main" val="33606942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1A4AA153-FC2A-4E51-833B-68D6B118CEB9}" type="slidenum">
              <a:rPr lang="en-US" smtClean="0"/>
              <a:t>‹#›</a:t>
            </a:fld>
            <a:endParaRPr lang="en-US" dirty="0"/>
          </a:p>
        </p:txBody>
      </p:sp>
    </p:spTree>
    <p:extLst>
      <p:ext uri="{BB962C8B-B14F-4D97-AF65-F5344CB8AC3E}">
        <p14:creationId xmlns:p14="http://schemas.microsoft.com/office/powerpoint/2010/main" val="3071237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2400308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8.emf"/></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chart" Target="../charts/chart4.xml"/><Relationship Id="rId5" Type="http://schemas.openxmlformats.org/officeDocument/2006/relationships/image" Target="../media/image9.emf"/><Relationship Id="rId4" Type="http://schemas.openxmlformats.org/officeDocument/2006/relationships/package" Target="../embeddings/Microsoft_Word_Document.docx"/></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7.xml"/><Relationship Id="rId1" Type="http://schemas.openxmlformats.org/officeDocument/2006/relationships/vmlDrawing" Target="../drawings/vmlDrawing4.vml"/><Relationship Id="rId5" Type="http://schemas.openxmlformats.org/officeDocument/2006/relationships/image" Target="../media/image9.emf"/><Relationship Id="rId4" Type="http://schemas.openxmlformats.org/officeDocument/2006/relationships/package" Target="../embeddings/Microsoft_Word_Document3.docx"/></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7.xml"/><Relationship Id="rId1" Type="http://schemas.openxmlformats.org/officeDocument/2006/relationships/vmlDrawing" Target="../drawings/vmlDrawing5.vml"/><Relationship Id="rId5" Type="http://schemas.openxmlformats.org/officeDocument/2006/relationships/image" Target="../media/image11.emf"/><Relationship Id="rId4" Type="http://schemas.openxmlformats.org/officeDocument/2006/relationships/oleObject" Target="../embeddings/oleObject4.bin"/></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image" Target="../media/image4.emf"/></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chart" Target="../charts/char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5.emf"/></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1905000"/>
            <a:ext cx="6934200" cy="917575"/>
          </a:xfrm>
          <a:solidFill>
            <a:schemeClr val="tx2"/>
          </a:solidFill>
        </p:spPr>
        <p:txBody>
          <a:bodyPr/>
          <a:lstStyle/>
          <a:p>
            <a:r>
              <a:rPr lang="en-US" sz="4000" b="1" i="1" dirty="0">
                <a:solidFill>
                  <a:schemeClr val="tx1"/>
                </a:solidFill>
              </a:rPr>
              <a:t>Open Budget Meeting</a:t>
            </a:r>
          </a:p>
        </p:txBody>
      </p:sp>
      <p:sp>
        <p:nvSpPr>
          <p:cNvPr id="3" name="Subtitle 2"/>
          <p:cNvSpPr>
            <a:spLocks noGrp="1"/>
          </p:cNvSpPr>
          <p:nvPr>
            <p:ph type="subTitle" idx="1"/>
          </p:nvPr>
        </p:nvSpPr>
        <p:spPr/>
        <p:txBody>
          <a:bodyPr/>
          <a:lstStyle/>
          <a:p>
            <a:r>
              <a:rPr lang="en-US" b="1" dirty="0">
                <a:solidFill>
                  <a:schemeClr val="tx1"/>
                </a:solidFill>
              </a:rPr>
              <a:t>April 25, 2019</a:t>
            </a:r>
          </a:p>
        </p:txBody>
      </p:sp>
    </p:spTree>
    <p:extLst>
      <p:ext uri="{BB962C8B-B14F-4D97-AF65-F5344CB8AC3E}">
        <p14:creationId xmlns:p14="http://schemas.microsoft.com/office/powerpoint/2010/main" val="38529622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67962" y="8382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2" name="Slide Number Placeholder 1"/>
          <p:cNvSpPr>
            <a:spLocks noGrp="1"/>
          </p:cNvSpPr>
          <p:nvPr>
            <p:ph type="sldNum" sz="quarter" idx="12"/>
          </p:nvPr>
        </p:nvSpPr>
        <p:spPr>
          <a:xfrm>
            <a:off x="6517105" y="6372944"/>
            <a:ext cx="2133600" cy="365125"/>
          </a:xfrm>
        </p:spPr>
        <p:txBody>
          <a:bodyPr/>
          <a:lstStyle/>
          <a:p>
            <a:pPr algn="just"/>
            <a:r>
              <a:rPr lang="en-US" dirty="0">
                <a:solidFill>
                  <a:srgbClr val="000000"/>
                </a:solidFill>
              </a:rPr>
              <a:t>		</a:t>
            </a:r>
            <a:fld id="{B3ACB187-37F7-4C51-A504-D64E49A8D6D4}" type="slidenum">
              <a:rPr lang="en-US" smtClean="0">
                <a:solidFill>
                  <a:srgbClr val="000000"/>
                </a:solidFill>
              </a:rPr>
              <a:pPr algn="just"/>
              <a:t>10</a:t>
            </a:fld>
            <a:endParaRPr lang="en-US" dirty="0">
              <a:solidFill>
                <a:srgbClr val="000000"/>
              </a:solidFill>
            </a:endParaRPr>
          </a:p>
        </p:txBody>
      </p:sp>
      <p:sp>
        <p:nvSpPr>
          <p:cNvPr id="90115" name="Rectangle 3"/>
          <p:cNvSpPr>
            <a:spLocks noGrp="1" noChangeArrowheads="1"/>
          </p:cNvSpPr>
          <p:nvPr>
            <p:ph type="ctrTitle" idx="4294967295"/>
          </p:nvPr>
        </p:nvSpPr>
        <p:spPr>
          <a:xfrm>
            <a:off x="0" y="381000"/>
            <a:ext cx="5562600" cy="457200"/>
          </a:xfrm>
          <a:prstGeom prst="rect">
            <a:avLst/>
          </a:prstGeom>
        </p:spPr>
        <p:txBody>
          <a:bodyPr>
            <a:normAutofit fontScale="90000"/>
          </a:bodyPr>
          <a:lstStyle/>
          <a:p>
            <a:r>
              <a:rPr lang="en-US" sz="2800" dirty="0"/>
              <a:t>Open Budget Meeting</a:t>
            </a:r>
            <a:br>
              <a:rPr lang="en-US" sz="2800" dirty="0"/>
            </a:br>
            <a:br>
              <a:rPr lang="en-US" sz="2800" dirty="0"/>
            </a:br>
            <a:r>
              <a:rPr lang="en-US" sz="2800" dirty="0"/>
              <a:t>     </a:t>
            </a:r>
            <a:br>
              <a:rPr lang="en-US" sz="2800" dirty="0"/>
            </a:br>
            <a:br>
              <a:rPr lang="en-US" sz="2800" dirty="0"/>
            </a:br>
            <a:r>
              <a:rPr lang="en-US" sz="2800" dirty="0"/>
              <a:t>     </a:t>
            </a:r>
            <a:br>
              <a:rPr lang="en-US" sz="2400" dirty="0"/>
            </a:br>
            <a:br>
              <a:rPr lang="en-US" sz="1600" b="1" dirty="0">
                <a:solidFill>
                  <a:sysClr val="windowText" lastClr="000000"/>
                </a:solidFill>
              </a:rPr>
            </a:br>
            <a:br>
              <a:rPr lang="en-US" sz="1600" b="1" dirty="0">
                <a:solidFill>
                  <a:sysClr val="windowText" lastClr="000000"/>
                </a:solidFill>
              </a:rPr>
            </a:br>
            <a:r>
              <a:rPr lang="en-US" sz="1600" b="1" dirty="0">
                <a:solidFill>
                  <a:sysClr val="windowText" lastClr="000000"/>
                </a:solidFill>
              </a:rPr>
              <a:t>                   </a:t>
            </a:r>
            <a:endParaRPr lang="en-US" sz="1600" dirty="0"/>
          </a:p>
        </p:txBody>
      </p:sp>
      <p:sp>
        <p:nvSpPr>
          <p:cNvPr id="22" name="Rectangle 21"/>
          <p:cNvSpPr/>
          <p:nvPr/>
        </p:nvSpPr>
        <p:spPr>
          <a:xfrm>
            <a:off x="152401" y="6686266"/>
            <a:ext cx="8801529" cy="171734"/>
          </a:xfrm>
          <a:prstGeom prst="rect">
            <a:avLst/>
          </a:prstGeom>
          <a:solidFill>
            <a:srgbClr val="F79646">
              <a:lumMod val="75000"/>
            </a:srgbClr>
          </a:solidFill>
          <a:ln w="25400" cap="flat" cmpd="sng" algn="ctr">
            <a:solidFill>
              <a:srgbClr val="4F81BD">
                <a:shade val="50000"/>
              </a:srgbClr>
            </a:solidFill>
            <a:prstDash val="solid"/>
          </a:ln>
          <a:effectLst/>
        </p:spPr>
        <p:txBody>
          <a:bodyPr rtlCol="0" anchor="ctr"/>
          <a:lstStyle/>
          <a:p>
            <a:pPr algn="ctr">
              <a:defRPr/>
            </a:pPr>
            <a:endParaRPr lang="en-US" kern="0" dirty="0">
              <a:solidFill>
                <a:sysClr val="window" lastClr="FFFFFF"/>
              </a:solidFill>
              <a:latin typeface="Calibri"/>
            </a:endParaRPr>
          </a:p>
        </p:txBody>
      </p:sp>
      <p:sp>
        <p:nvSpPr>
          <p:cNvPr id="37892" name="Rectangle 4"/>
          <p:cNvSpPr>
            <a:spLocks noChangeArrowheads="1"/>
          </p:cNvSpPr>
          <p:nvPr/>
        </p:nvSpPr>
        <p:spPr bwMode="auto">
          <a:xfrm>
            <a:off x="1" y="43935"/>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endParaRPr>
          </a:p>
        </p:txBody>
      </p:sp>
      <p:sp>
        <p:nvSpPr>
          <p:cNvPr id="4" name="TextBox 3"/>
          <p:cNvSpPr txBox="1"/>
          <p:nvPr/>
        </p:nvSpPr>
        <p:spPr>
          <a:xfrm>
            <a:off x="228601" y="5520105"/>
            <a:ext cx="8422104" cy="584775"/>
          </a:xfrm>
          <a:prstGeom prst="rect">
            <a:avLst/>
          </a:prstGeom>
          <a:noFill/>
        </p:spPr>
        <p:txBody>
          <a:bodyPr wrap="square" rtlCol="0">
            <a:spAutoFit/>
          </a:bodyPr>
          <a:lstStyle/>
          <a:p>
            <a:r>
              <a:rPr lang="en-US" sz="1600" dirty="0">
                <a:latin typeface="Arial" panose="020B0604020202020204" pitchFamily="34" charset="0"/>
                <a:cs typeface="Arial" panose="020B0604020202020204" pitchFamily="34" charset="0"/>
              </a:rPr>
              <a:t>Categories that pay less/none: Distance Learning, eCore, Employees/TAP, Fayette County, Henry County, Joint Enrolled, Main Campus - less than 3 hrs, Senior Citizens, WebBSIT  </a:t>
            </a:r>
          </a:p>
        </p:txBody>
      </p:sp>
      <p:pic>
        <p:nvPicPr>
          <p:cNvPr id="7" name="Picture 6"/>
          <p:cNvPicPr>
            <a:picLocks noChangeAspect="1"/>
          </p:cNvPicPr>
          <p:nvPr/>
        </p:nvPicPr>
        <p:blipFill>
          <a:blip r:embed="rId3"/>
          <a:stretch>
            <a:fillRect/>
          </a:stretch>
        </p:blipFill>
        <p:spPr>
          <a:xfrm>
            <a:off x="381000" y="838201"/>
            <a:ext cx="7974259" cy="2895600"/>
          </a:xfrm>
          <a:prstGeom prst="rect">
            <a:avLst/>
          </a:prstGeom>
        </p:spPr>
      </p:pic>
      <p:pic>
        <p:nvPicPr>
          <p:cNvPr id="10" name="Picture 9"/>
          <p:cNvPicPr>
            <a:picLocks noChangeAspect="1"/>
          </p:cNvPicPr>
          <p:nvPr/>
        </p:nvPicPr>
        <p:blipFill>
          <a:blip r:embed="rId4"/>
          <a:stretch>
            <a:fillRect/>
          </a:stretch>
        </p:blipFill>
        <p:spPr>
          <a:xfrm>
            <a:off x="1600200" y="3733800"/>
            <a:ext cx="6138301" cy="1786303"/>
          </a:xfrm>
          <a:prstGeom prst="rect">
            <a:avLst/>
          </a:prstGeom>
        </p:spPr>
      </p:pic>
      <p:sp>
        <p:nvSpPr>
          <p:cNvPr id="11" name="TextBox 10"/>
          <p:cNvSpPr txBox="1"/>
          <p:nvPr/>
        </p:nvSpPr>
        <p:spPr>
          <a:xfrm>
            <a:off x="1524000" y="3200400"/>
            <a:ext cx="990600" cy="215444"/>
          </a:xfrm>
          <a:prstGeom prst="rect">
            <a:avLst/>
          </a:prstGeom>
          <a:noFill/>
        </p:spPr>
        <p:txBody>
          <a:bodyPr wrap="square" rtlCol="0">
            <a:spAutoFit/>
          </a:bodyPr>
          <a:lstStyle/>
          <a:p>
            <a:r>
              <a:rPr lang="en-US" sz="800" b="1" dirty="0"/>
              <a:t>Total Students</a:t>
            </a:r>
          </a:p>
        </p:txBody>
      </p:sp>
    </p:spTree>
    <p:extLst>
      <p:ext uri="{BB962C8B-B14F-4D97-AF65-F5344CB8AC3E}">
        <p14:creationId xmlns:p14="http://schemas.microsoft.com/office/powerpoint/2010/main" val="19609928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10668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2" name="Slide Number Placeholder 1"/>
          <p:cNvSpPr>
            <a:spLocks noGrp="1"/>
          </p:cNvSpPr>
          <p:nvPr>
            <p:ph type="sldNum" sz="quarter" idx="12"/>
          </p:nvPr>
        </p:nvSpPr>
        <p:spPr/>
        <p:txBody>
          <a:bodyPr/>
          <a:lstStyle/>
          <a:p>
            <a:r>
              <a:rPr lang="en-US" dirty="0">
                <a:solidFill>
                  <a:srgbClr val="000000"/>
                </a:solidFill>
              </a:rPr>
              <a:t>		</a:t>
            </a:r>
            <a:fld id="{B3ACB187-37F7-4C51-A504-D64E49A8D6D4}" type="slidenum">
              <a:rPr lang="en-US" smtClean="0">
                <a:solidFill>
                  <a:srgbClr val="000000"/>
                </a:solidFill>
              </a:rPr>
              <a:pPr/>
              <a:t>11</a:t>
            </a:fld>
            <a:endParaRPr lang="en-US" dirty="0">
              <a:solidFill>
                <a:srgbClr val="000000"/>
              </a:solidFill>
            </a:endParaRPr>
          </a:p>
        </p:txBody>
      </p:sp>
      <p:sp>
        <p:nvSpPr>
          <p:cNvPr id="90115" name="Rectangle 3"/>
          <p:cNvSpPr>
            <a:spLocks noGrp="1" noChangeArrowheads="1"/>
          </p:cNvSpPr>
          <p:nvPr>
            <p:ph type="ctrTitle" idx="4294967295"/>
          </p:nvPr>
        </p:nvSpPr>
        <p:spPr>
          <a:xfrm>
            <a:off x="0" y="381000"/>
            <a:ext cx="5562600" cy="457200"/>
          </a:xfrm>
          <a:prstGeom prst="rect">
            <a:avLst/>
          </a:prstGeom>
        </p:spPr>
        <p:txBody>
          <a:bodyPr>
            <a:normAutofit fontScale="90000"/>
          </a:bodyPr>
          <a:lstStyle/>
          <a:p>
            <a:r>
              <a:rPr lang="en-US" sz="2800" dirty="0"/>
              <a:t>Open Budget Meeting</a:t>
            </a:r>
            <a:br>
              <a:rPr lang="en-US" sz="2800" dirty="0"/>
            </a:br>
            <a:br>
              <a:rPr lang="en-US" sz="2800" dirty="0"/>
            </a:br>
            <a:r>
              <a:rPr lang="en-US" sz="2800" dirty="0"/>
              <a:t>     </a:t>
            </a:r>
            <a:br>
              <a:rPr lang="en-US" sz="2800" dirty="0"/>
            </a:br>
            <a:br>
              <a:rPr lang="en-US" sz="2800" dirty="0"/>
            </a:br>
            <a:r>
              <a:rPr lang="en-US" sz="2800" dirty="0"/>
              <a:t>     </a:t>
            </a:r>
            <a:br>
              <a:rPr lang="en-US" sz="2400" dirty="0"/>
            </a:br>
            <a:br>
              <a:rPr lang="en-US" sz="1600" b="1" dirty="0">
                <a:solidFill>
                  <a:sysClr val="windowText" lastClr="000000"/>
                </a:solidFill>
              </a:rPr>
            </a:br>
            <a:br>
              <a:rPr lang="en-US" sz="1600" b="1" dirty="0">
                <a:solidFill>
                  <a:sysClr val="windowText" lastClr="000000"/>
                </a:solidFill>
              </a:rPr>
            </a:br>
            <a:r>
              <a:rPr lang="en-US" sz="1600" b="1" dirty="0">
                <a:solidFill>
                  <a:sysClr val="windowText" lastClr="000000"/>
                </a:solidFill>
              </a:rPr>
              <a:t>                   </a:t>
            </a:r>
            <a:endParaRPr lang="en-US" sz="1600" dirty="0"/>
          </a:p>
        </p:txBody>
      </p:sp>
      <p:sp>
        <p:nvSpPr>
          <p:cNvPr id="90116" name="Rectangle 4"/>
          <p:cNvSpPr>
            <a:spLocks noGrp="1" noChangeArrowheads="1"/>
          </p:cNvSpPr>
          <p:nvPr>
            <p:ph type="subTitle" idx="4294967295"/>
          </p:nvPr>
        </p:nvSpPr>
        <p:spPr>
          <a:xfrm>
            <a:off x="2097088" y="3468688"/>
            <a:ext cx="7046912" cy="1560512"/>
          </a:xfrm>
          <a:prstGeom prst="rect">
            <a:avLst/>
          </a:prstGeom>
        </p:spPr>
        <p:txBody>
          <a:bodyPr/>
          <a:lstStyle/>
          <a:p>
            <a:endParaRPr lang="en-US" dirty="0"/>
          </a:p>
          <a:p>
            <a:endParaRPr lang="en-US" dirty="0"/>
          </a:p>
        </p:txBody>
      </p:sp>
      <p:graphicFrame>
        <p:nvGraphicFramePr>
          <p:cNvPr id="9" name="Object 8"/>
          <p:cNvGraphicFramePr>
            <a:graphicFrameLocks noChangeAspect="1"/>
          </p:cNvGraphicFramePr>
          <p:nvPr>
            <p:extLst>
              <p:ext uri="{D42A27DB-BD31-4B8C-83A1-F6EECF244321}">
                <p14:modId xmlns:p14="http://schemas.microsoft.com/office/powerpoint/2010/main" val="1622007153"/>
              </p:ext>
            </p:extLst>
          </p:nvPr>
        </p:nvGraphicFramePr>
        <p:xfrm>
          <a:off x="5377789" y="1536950"/>
          <a:ext cx="3556151" cy="1892051"/>
        </p:xfrm>
        <a:graphic>
          <a:graphicData uri="http://schemas.openxmlformats.org/presentationml/2006/ole">
            <mc:AlternateContent xmlns:mc="http://schemas.openxmlformats.org/markup-compatibility/2006">
              <mc:Choice xmlns:v="urn:schemas-microsoft-com:vml" Requires="v">
                <p:oleObj spid="_x0000_s4258" name="Document" r:id="rId4" imgW="8235289" imgH="5918849" progId="Word.Document.12">
                  <p:embed/>
                </p:oleObj>
              </mc:Choice>
              <mc:Fallback>
                <p:oleObj name="Document" r:id="rId4" imgW="8235289" imgH="5918849" progId="Word.Document.12">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77789" y="1536950"/>
                        <a:ext cx="3556151" cy="189205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2" name="Rectangle 21"/>
          <p:cNvSpPr/>
          <p:nvPr/>
        </p:nvSpPr>
        <p:spPr>
          <a:xfrm>
            <a:off x="152401" y="6686266"/>
            <a:ext cx="8801529" cy="171734"/>
          </a:xfrm>
          <a:prstGeom prst="rect">
            <a:avLst/>
          </a:prstGeom>
          <a:solidFill>
            <a:srgbClr val="F79646">
              <a:lumMod val="75000"/>
            </a:srgbClr>
          </a:solidFill>
          <a:ln w="25400" cap="flat" cmpd="sng" algn="ctr">
            <a:solidFill>
              <a:srgbClr val="4F81BD">
                <a:shade val="50000"/>
              </a:srgbClr>
            </a:solidFill>
            <a:prstDash val="solid"/>
          </a:ln>
          <a:effectLst/>
        </p:spPr>
        <p:txBody>
          <a:bodyPr rtlCol="0" anchor="ctr"/>
          <a:lstStyle/>
          <a:p>
            <a:pPr algn="ctr">
              <a:defRPr/>
            </a:pPr>
            <a:endParaRPr lang="en-US" kern="0" dirty="0">
              <a:solidFill>
                <a:sysClr val="window" lastClr="FFFFFF"/>
              </a:solidFill>
              <a:latin typeface="Calibri"/>
            </a:endParaRPr>
          </a:p>
        </p:txBody>
      </p:sp>
      <p:graphicFrame>
        <p:nvGraphicFramePr>
          <p:cNvPr id="10" name="Chart 9">
            <a:extLst>
              <a:ext uri="{FF2B5EF4-FFF2-40B4-BE49-F238E27FC236}">
                <a16:creationId xmlns:a16="http://schemas.microsoft.com/office/drawing/2014/main" id="{80B57176-0349-46BE-94CB-55087DA2A4AA}"/>
              </a:ext>
            </a:extLst>
          </p:cNvPr>
          <p:cNvGraphicFramePr>
            <a:graphicFrameLocks/>
          </p:cNvGraphicFramePr>
          <p:nvPr>
            <p:extLst>
              <p:ext uri="{D42A27DB-BD31-4B8C-83A1-F6EECF244321}">
                <p14:modId xmlns:p14="http://schemas.microsoft.com/office/powerpoint/2010/main" val="4086708437"/>
              </p:ext>
            </p:extLst>
          </p:nvPr>
        </p:nvGraphicFramePr>
        <p:xfrm>
          <a:off x="457200" y="1066800"/>
          <a:ext cx="8229600" cy="4981574"/>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11435812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9906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2" name="Slide Number Placeholder 1"/>
          <p:cNvSpPr>
            <a:spLocks noGrp="1"/>
          </p:cNvSpPr>
          <p:nvPr>
            <p:ph type="sldNum" sz="quarter" idx="12"/>
          </p:nvPr>
        </p:nvSpPr>
        <p:spPr/>
        <p:txBody>
          <a:bodyPr/>
          <a:lstStyle/>
          <a:p>
            <a:pPr algn="r"/>
            <a:fld id="{B3ACB187-37F7-4C51-A504-D64E49A8D6D4}" type="slidenum">
              <a:rPr lang="en-US" smtClean="0">
                <a:solidFill>
                  <a:srgbClr val="000000"/>
                </a:solidFill>
              </a:rPr>
              <a:pPr algn="r"/>
              <a:t>12</a:t>
            </a:fld>
            <a:endParaRPr lang="en-US" dirty="0">
              <a:solidFill>
                <a:srgbClr val="000000"/>
              </a:solidFill>
            </a:endParaRPr>
          </a:p>
        </p:txBody>
      </p:sp>
      <p:sp>
        <p:nvSpPr>
          <p:cNvPr id="90115" name="Rectangle 3"/>
          <p:cNvSpPr>
            <a:spLocks noGrp="1" noChangeArrowheads="1"/>
          </p:cNvSpPr>
          <p:nvPr>
            <p:ph type="ctrTitle" idx="4294967295"/>
          </p:nvPr>
        </p:nvSpPr>
        <p:spPr>
          <a:xfrm>
            <a:off x="0" y="152400"/>
            <a:ext cx="5029200" cy="685800"/>
          </a:xfrm>
          <a:prstGeom prst="rect">
            <a:avLst/>
          </a:prstGeom>
        </p:spPr>
        <p:txBody>
          <a:bodyPr/>
          <a:lstStyle/>
          <a:p>
            <a:r>
              <a:rPr lang="en-US" sz="2800" dirty="0"/>
              <a:t>   Open Budget Meeting</a:t>
            </a:r>
          </a:p>
        </p:txBody>
      </p:sp>
      <p:sp>
        <p:nvSpPr>
          <p:cNvPr id="90116" name="Rectangle 4"/>
          <p:cNvSpPr>
            <a:spLocks noGrp="1" noChangeArrowheads="1"/>
          </p:cNvSpPr>
          <p:nvPr>
            <p:ph type="subTitle" idx="4294967295"/>
          </p:nvPr>
        </p:nvSpPr>
        <p:spPr>
          <a:xfrm>
            <a:off x="2097088" y="3468688"/>
            <a:ext cx="7046912" cy="1560512"/>
          </a:xfrm>
          <a:prstGeom prst="rect">
            <a:avLst/>
          </a:prstGeom>
        </p:spPr>
        <p:txBody>
          <a:bodyPr/>
          <a:lstStyle/>
          <a:p>
            <a:endParaRPr lang="en-US" dirty="0"/>
          </a:p>
          <a:p>
            <a:endParaRPr lang="en-US" dirty="0"/>
          </a:p>
        </p:txBody>
      </p:sp>
      <p:sp>
        <p:nvSpPr>
          <p:cNvPr id="3" name="TextBox 2"/>
          <p:cNvSpPr txBox="1"/>
          <p:nvPr/>
        </p:nvSpPr>
        <p:spPr>
          <a:xfrm>
            <a:off x="457200" y="1219200"/>
            <a:ext cx="8534400" cy="4939814"/>
          </a:xfrm>
          <a:prstGeom prst="rect">
            <a:avLst/>
          </a:prstGeom>
          <a:noFill/>
        </p:spPr>
        <p:txBody>
          <a:bodyPr wrap="square" rtlCol="0">
            <a:spAutoFit/>
          </a:bodyPr>
          <a:lstStyle/>
          <a:p>
            <a:pPr algn="ctr"/>
            <a:r>
              <a:rPr lang="en-US" b="1" dirty="0"/>
              <a:t>FY19 Budget Wrapping Up</a:t>
            </a:r>
          </a:p>
          <a:p>
            <a:pPr algn="ctr"/>
            <a:endParaRPr lang="en-US" b="1" dirty="0"/>
          </a:p>
          <a:p>
            <a:r>
              <a:rPr lang="en-US" b="1" dirty="0"/>
              <a:t>Available Funds:</a:t>
            </a:r>
          </a:p>
          <a:p>
            <a:r>
              <a:rPr lang="en-US" dirty="0"/>
              <a:t>Estimated Salary &amp; Benefits Savings Sweep                 $1,604,267</a:t>
            </a:r>
          </a:p>
          <a:p>
            <a:r>
              <a:rPr lang="en-US" dirty="0"/>
              <a:t>Budget Spend Estimate Sweep                                       $   300,000</a:t>
            </a:r>
          </a:p>
          <a:p>
            <a:r>
              <a:rPr lang="en-US" dirty="0"/>
              <a:t>Over realized Tuition			      </a:t>
            </a:r>
            <a:r>
              <a:rPr lang="en-US" u="sng" dirty="0"/>
              <a:t>$   743,000</a:t>
            </a:r>
            <a:r>
              <a:rPr lang="en-US" dirty="0"/>
              <a:t>	</a:t>
            </a:r>
          </a:p>
          <a:p>
            <a:r>
              <a:rPr lang="en-US" b="1" dirty="0"/>
              <a:t>Total Funds Available                                                       $2,647,267</a:t>
            </a:r>
          </a:p>
          <a:p>
            <a:endParaRPr lang="en-US" b="1" dirty="0"/>
          </a:p>
          <a:p>
            <a:r>
              <a:rPr lang="en-US" b="1" dirty="0"/>
              <a:t>Uses of Funds:</a:t>
            </a:r>
          </a:p>
          <a:p>
            <a:r>
              <a:rPr lang="en-US" dirty="0"/>
              <a:t>Tuition Carry Forward                                                      $    870,000</a:t>
            </a:r>
          </a:p>
          <a:p>
            <a:r>
              <a:rPr lang="en-US" dirty="0"/>
              <a:t>In-Kind SAC &amp; CE (45/200)   (Estimated)                       </a:t>
            </a:r>
            <a:r>
              <a:rPr lang="en-US" u="sng" dirty="0"/>
              <a:t>$    245,000</a:t>
            </a:r>
            <a:endParaRPr lang="en-US" dirty="0"/>
          </a:p>
          <a:p>
            <a:r>
              <a:rPr lang="en-US" b="1" dirty="0"/>
              <a:t>Total Uses of Funds                                                          $1,115,000</a:t>
            </a:r>
          </a:p>
          <a:p>
            <a:endParaRPr lang="en-US" b="1" dirty="0"/>
          </a:p>
          <a:p>
            <a:r>
              <a:rPr lang="en-US" b="1" dirty="0"/>
              <a:t>Possible Funds Available for Various Year-End</a:t>
            </a:r>
          </a:p>
          <a:p>
            <a:r>
              <a:rPr lang="en-US" b="1" dirty="0"/>
              <a:t>Items Such as One-Time Funding Requests &amp;</a:t>
            </a:r>
          </a:p>
          <a:p>
            <a:r>
              <a:rPr lang="en-US" b="1" dirty="0"/>
              <a:t>Unresolved Budget Issues                                              $1,532,267</a:t>
            </a:r>
          </a:p>
          <a:p>
            <a:pPr>
              <a:lnSpc>
                <a:spcPct val="150000"/>
              </a:lnSpc>
            </a:pPr>
            <a:r>
              <a:rPr lang="en-US" dirty="0"/>
              <a:t>                                                                                   </a:t>
            </a:r>
          </a:p>
        </p:txBody>
      </p:sp>
    </p:spTree>
    <p:extLst>
      <p:ext uri="{BB962C8B-B14F-4D97-AF65-F5344CB8AC3E}">
        <p14:creationId xmlns:p14="http://schemas.microsoft.com/office/powerpoint/2010/main" val="27278517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lgn="r"/>
            <a:fld id="{B3ACB187-37F7-4C51-A504-D64E49A8D6D4}" type="slidenum">
              <a:rPr lang="en-US" smtClean="0">
                <a:solidFill>
                  <a:srgbClr val="000000"/>
                </a:solidFill>
              </a:rPr>
              <a:pPr algn="r"/>
              <a:t>13</a:t>
            </a:fld>
            <a:endParaRPr lang="en-US" dirty="0">
              <a:solidFill>
                <a:srgbClr val="000000"/>
              </a:solidFill>
            </a:endParaRPr>
          </a:p>
        </p:txBody>
      </p:sp>
      <p:sp>
        <p:nvSpPr>
          <p:cNvPr id="90115" name="Rectangle 3"/>
          <p:cNvSpPr>
            <a:spLocks noGrp="1" noChangeArrowheads="1"/>
          </p:cNvSpPr>
          <p:nvPr>
            <p:ph type="ctrTitle" idx="4294967295"/>
          </p:nvPr>
        </p:nvSpPr>
        <p:spPr>
          <a:xfrm>
            <a:off x="0" y="152400"/>
            <a:ext cx="5029200" cy="685800"/>
          </a:xfrm>
          <a:prstGeom prst="rect">
            <a:avLst/>
          </a:prstGeom>
        </p:spPr>
        <p:txBody>
          <a:bodyPr/>
          <a:lstStyle/>
          <a:p>
            <a:r>
              <a:rPr lang="en-US" sz="2800" dirty="0"/>
              <a:t>   Open Budget Meeting</a:t>
            </a:r>
            <a:br>
              <a:rPr lang="en-US" sz="2800" dirty="0"/>
            </a:br>
            <a:br>
              <a:rPr lang="en-US" sz="2800" dirty="0"/>
            </a:br>
            <a:endParaRPr lang="en-US" sz="2800" dirty="0"/>
          </a:p>
        </p:txBody>
      </p:sp>
      <p:sp>
        <p:nvSpPr>
          <p:cNvPr id="90116" name="Rectangle 4"/>
          <p:cNvSpPr>
            <a:spLocks noGrp="1" noChangeArrowheads="1"/>
          </p:cNvSpPr>
          <p:nvPr>
            <p:ph type="subTitle" idx="4294967295"/>
          </p:nvPr>
        </p:nvSpPr>
        <p:spPr>
          <a:xfrm>
            <a:off x="2097088" y="3468688"/>
            <a:ext cx="7046912" cy="1560512"/>
          </a:xfrm>
          <a:prstGeom prst="rect">
            <a:avLst/>
          </a:prstGeom>
        </p:spPr>
        <p:txBody>
          <a:bodyPr/>
          <a:lstStyle/>
          <a:p>
            <a:endParaRPr lang="en-US" dirty="0"/>
          </a:p>
          <a:p>
            <a:endParaRPr lang="en-US" dirty="0"/>
          </a:p>
        </p:txBody>
      </p:sp>
      <p:sp>
        <p:nvSpPr>
          <p:cNvPr id="8" name="Line 2">
            <a:extLst>
              <a:ext uri="{FF2B5EF4-FFF2-40B4-BE49-F238E27FC236}">
                <a16:creationId xmlns:a16="http://schemas.microsoft.com/office/drawing/2014/main" id="{239ACDFF-6993-45A4-9F59-23391F0AD16F}"/>
              </a:ext>
            </a:extLst>
          </p:cNvPr>
          <p:cNvSpPr>
            <a:spLocks noChangeShapeType="1"/>
          </p:cNvSpPr>
          <p:nvPr/>
        </p:nvSpPr>
        <p:spPr bwMode="auto">
          <a:xfrm>
            <a:off x="76200" y="9144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2493677861"/>
              </p:ext>
            </p:extLst>
          </p:nvPr>
        </p:nvGraphicFramePr>
        <p:xfrm>
          <a:off x="1143000" y="990601"/>
          <a:ext cx="6553200" cy="5007438"/>
        </p:xfrm>
        <a:graphic>
          <a:graphicData uri="http://schemas.openxmlformats.org/drawingml/2006/table">
            <a:tbl>
              <a:tblPr/>
              <a:tblGrid>
                <a:gridCol w="4744567">
                  <a:extLst>
                    <a:ext uri="{9D8B030D-6E8A-4147-A177-3AD203B41FA5}">
                      <a16:colId xmlns:a16="http://schemas.microsoft.com/office/drawing/2014/main" val="2466107057"/>
                    </a:ext>
                  </a:extLst>
                </a:gridCol>
                <a:gridCol w="1808633">
                  <a:extLst>
                    <a:ext uri="{9D8B030D-6E8A-4147-A177-3AD203B41FA5}">
                      <a16:colId xmlns:a16="http://schemas.microsoft.com/office/drawing/2014/main" val="1699640171"/>
                    </a:ext>
                  </a:extLst>
                </a:gridCol>
              </a:tblGrid>
              <a:tr h="364287">
                <a:tc gridSpan="2">
                  <a:txBody>
                    <a:bodyPr/>
                    <a:lstStyle/>
                    <a:p>
                      <a:pPr algn="ctr" fontAlgn="b"/>
                      <a:r>
                        <a:rPr lang="en-US" sz="2400" b="1" i="0" u="none" strike="noStrike" dirty="0">
                          <a:solidFill>
                            <a:srgbClr val="000000"/>
                          </a:solidFill>
                          <a:effectLst/>
                          <a:latin typeface="Calibri" panose="020F0502020204030204" pitchFamily="34" charset="0"/>
                        </a:rPr>
                        <a:t>FY19 Year-End Spend Requests</a:t>
                      </a:r>
                    </a:p>
                  </a:txBody>
                  <a:tcPr marL="8049" marR="8049" marT="8049"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3098125139"/>
                  </a:ext>
                </a:extLst>
              </a:tr>
              <a:tr h="260946">
                <a:tc>
                  <a:txBody>
                    <a:bodyPr/>
                    <a:lstStyle/>
                    <a:p>
                      <a:pPr algn="l" fontAlgn="b"/>
                      <a:endParaRPr lang="en-US" sz="900" b="0" i="0" u="none" strike="noStrike" dirty="0">
                        <a:solidFill>
                          <a:srgbClr val="000000"/>
                        </a:solidFill>
                        <a:effectLst/>
                        <a:latin typeface="Calibri" panose="020F0502020204030204" pitchFamily="34" charset="0"/>
                      </a:endParaRPr>
                    </a:p>
                  </a:txBody>
                  <a:tcPr marL="8049" marR="8049" marT="8049" marB="0" anchor="b">
                    <a:lnL>
                      <a:noFill/>
                    </a:lnL>
                    <a:lnR>
                      <a:noFill/>
                    </a:lnR>
                    <a:lnT>
                      <a:noFill/>
                    </a:lnT>
                    <a:lnB>
                      <a:noFill/>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8049" marR="8049" marT="8049" marB="0" anchor="b">
                    <a:lnL>
                      <a:noFill/>
                    </a:lnL>
                    <a:lnR>
                      <a:noFill/>
                    </a:lnR>
                    <a:lnT>
                      <a:noFill/>
                    </a:lnT>
                    <a:lnB>
                      <a:noFill/>
                    </a:lnB>
                  </a:tcPr>
                </a:tc>
                <a:extLst>
                  <a:ext uri="{0D108BD9-81ED-4DB2-BD59-A6C34878D82A}">
                    <a16:rowId xmlns:a16="http://schemas.microsoft.com/office/drawing/2014/main" val="4003783104"/>
                  </a:ext>
                </a:extLst>
              </a:tr>
              <a:tr h="260946">
                <a:tc>
                  <a:txBody>
                    <a:bodyPr/>
                    <a:lstStyle/>
                    <a:p>
                      <a:pPr algn="l" fontAlgn="b"/>
                      <a:r>
                        <a:rPr lang="en-US" sz="1600" b="0" i="0" u="none" strike="noStrike" dirty="0">
                          <a:solidFill>
                            <a:srgbClr val="000000"/>
                          </a:solidFill>
                          <a:effectLst/>
                          <a:latin typeface="Calibri" panose="020F0502020204030204" pitchFamily="34" charset="0"/>
                        </a:rPr>
                        <a:t>Provost (10 Requests)</a:t>
                      </a:r>
                    </a:p>
                  </a:txBody>
                  <a:tcPr marL="8049" marR="8049" marT="8049" marB="0" anchor="b">
                    <a:lnL>
                      <a:noFill/>
                    </a:lnL>
                    <a:lnR>
                      <a:noFill/>
                    </a:lnR>
                    <a:lnT>
                      <a:noFill/>
                    </a:lnT>
                    <a:lnB>
                      <a:noFill/>
                    </a:lnB>
                  </a:tcPr>
                </a:tc>
                <a:tc>
                  <a:txBody>
                    <a:bodyPr/>
                    <a:lstStyle/>
                    <a:p>
                      <a:pPr algn="l" fontAlgn="b"/>
                      <a:r>
                        <a:rPr lang="en-US" sz="1600" b="0" i="0" u="none" strike="noStrike" dirty="0">
                          <a:solidFill>
                            <a:srgbClr val="000000"/>
                          </a:solidFill>
                          <a:effectLst/>
                          <a:latin typeface="Calibri" panose="020F0502020204030204" pitchFamily="34" charset="0"/>
                        </a:rPr>
                        <a:t> $                  303,038 </a:t>
                      </a:r>
                    </a:p>
                  </a:txBody>
                  <a:tcPr marL="8049" marR="8049" marT="8049" marB="0" anchor="b">
                    <a:lnL>
                      <a:noFill/>
                    </a:lnL>
                    <a:lnR>
                      <a:noFill/>
                    </a:lnR>
                    <a:lnT>
                      <a:noFill/>
                    </a:lnT>
                    <a:lnB>
                      <a:noFill/>
                    </a:lnB>
                  </a:tcPr>
                </a:tc>
                <a:extLst>
                  <a:ext uri="{0D108BD9-81ED-4DB2-BD59-A6C34878D82A}">
                    <a16:rowId xmlns:a16="http://schemas.microsoft.com/office/drawing/2014/main" val="1690799796"/>
                  </a:ext>
                </a:extLst>
              </a:tr>
              <a:tr h="245473">
                <a:tc>
                  <a:txBody>
                    <a:bodyPr/>
                    <a:lstStyle/>
                    <a:p>
                      <a:pPr algn="l" fontAlgn="b"/>
                      <a:endParaRPr lang="en-US" sz="1600" b="0" i="0" u="none" strike="noStrike" dirty="0">
                        <a:solidFill>
                          <a:srgbClr val="000000"/>
                        </a:solidFill>
                        <a:effectLst/>
                        <a:latin typeface="Calibri" panose="020F0502020204030204" pitchFamily="34" charset="0"/>
                      </a:endParaRPr>
                    </a:p>
                  </a:txBody>
                  <a:tcPr marL="8049" marR="8049" marT="8049" marB="0" anchor="b">
                    <a:lnL>
                      <a:noFill/>
                    </a:lnL>
                    <a:lnR>
                      <a:noFill/>
                    </a:lnR>
                    <a:lnT>
                      <a:noFill/>
                    </a:lnT>
                    <a:lnB>
                      <a:noFill/>
                    </a:lnB>
                  </a:tcPr>
                </a:tc>
                <a:tc>
                  <a:txBody>
                    <a:bodyPr/>
                    <a:lstStyle/>
                    <a:p>
                      <a:pPr algn="l" fontAlgn="b"/>
                      <a:endParaRPr lang="en-US" sz="1600" b="0" i="0" u="none" strike="noStrike" dirty="0">
                        <a:solidFill>
                          <a:srgbClr val="000000"/>
                        </a:solidFill>
                        <a:effectLst/>
                        <a:latin typeface="Calibri" panose="020F0502020204030204" pitchFamily="34" charset="0"/>
                      </a:endParaRPr>
                    </a:p>
                  </a:txBody>
                  <a:tcPr marL="8049" marR="8049" marT="8049" marB="0" anchor="b">
                    <a:lnL>
                      <a:noFill/>
                    </a:lnL>
                    <a:lnR>
                      <a:noFill/>
                    </a:lnR>
                    <a:lnT>
                      <a:noFill/>
                    </a:lnT>
                    <a:lnB>
                      <a:noFill/>
                    </a:lnB>
                  </a:tcPr>
                </a:tc>
                <a:extLst>
                  <a:ext uri="{0D108BD9-81ED-4DB2-BD59-A6C34878D82A}">
                    <a16:rowId xmlns:a16="http://schemas.microsoft.com/office/drawing/2014/main" val="3370736680"/>
                  </a:ext>
                </a:extLst>
              </a:tr>
              <a:tr h="260946">
                <a:tc>
                  <a:txBody>
                    <a:bodyPr/>
                    <a:lstStyle/>
                    <a:p>
                      <a:pPr algn="l" fontAlgn="b"/>
                      <a:r>
                        <a:rPr lang="en-US" sz="1600" b="0" i="0" u="none" strike="noStrike" dirty="0">
                          <a:solidFill>
                            <a:srgbClr val="000000"/>
                          </a:solidFill>
                          <a:effectLst/>
                          <a:latin typeface="Calibri" panose="020F0502020204030204" pitchFamily="34" charset="0"/>
                        </a:rPr>
                        <a:t>Enrollment Management (1 Request)</a:t>
                      </a:r>
                    </a:p>
                  </a:txBody>
                  <a:tcPr marL="8049" marR="8049" marT="8049" marB="0" anchor="b">
                    <a:lnL>
                      <a:noFill/>
                    </a:lnL>
                    <a:lnR>
                      <a:noFill/>
                    </a:lnR>
                    <a:lnT>
                      <a:noFill/>
                    </a:lnT>
                    <a:lnB>
                      <a:noFill/>
                    </a:lnB>
                  </a:tcPr>
                </a:tc>
                <a:tc>
                  <a:txBody>
                    <a:bodyPr/>
                    <a:lstStyle/>
                    <a:p>
                      <a:pPr algn="l" fontAlgn="b"/>
                      <a:r>
                        <a:rPr lang="en-US" sz="1600" b="0" i="0" u="none" strike="noStrike" dirty="0">
                          <a:solidFill>
                            <a:srgbClr val="000000"/>
                          </a:solidFill>
                          <a:effectLst/>
                          <a:latin typeface="Calibri" panose="020F0502020204030204" pitchFamily="34" charset="0"/>
                        </a:rPr>
                        <a:t> $                    55,452 </a:t>
                      </a:r>
                    </a:p>
                  </a:txBody>
                  <a:tcPr marL="8049" marR="8049" marT="8049" marB="0" anchor="b">
                    <a:lnL>
                      <a:noFill/>
                    </a:lnL>
                    <a:lnR>
                      <a:noFill/>
                    </a:lnR>
                    <a:lnT>
                      <a:noFill/>
                    </a:lnT>
                    <a:lnB>
                      <a:noFill/>
                    </a:lnB>
                  </a:tcPr>
                </a:tc>
                <a:extLst>
                  <a:ext uri="{0D108BD9-81ED-4DB2-BD59-A6C34878D82A}">
                    <a16:rowId xmlns:a16="http://schemas.microsoft.com/office/drawing/2014/main" val="1404529405"/>
                  </a:ext>
                </a:extLst>
              </a:tr>
              <a:tr h="245473">
                <a:tc>
                  <a:txBody>
                    <a:bodyPr/>
                    <a:lstStyle/>
                    <a:p>
                      <a:pPr algn="l" fontAlgn="b"/>
                      <a:endParaRPr lang="en-US" sz="1600" b="0" i="0" u="none" strike="noStrike" dirty="0">
                        <a:solidFill>
                          <a:srgbClr val="000000"/>
                        </a:solidFill>
                        <a:effectLst/>
                        <a:latin typeface="Calibri" panose="020F0502020204030204" pitchFamily="34" charset="0"/>
                      </a:endParaRPr>
                    </a:p>
                  </a:txBody>
                  <a:tcPr marL="8049" marR="8049" marT="8049" marB="0" anchor="b">
                    <a:lnL>
                      <a:noFill/>
                    </a:lnL>
                    <a:lnR>
                      <a:noFill/>
                    </a:lnR>
                    <a:lnT>
                      <a:noFill/>
                    </a:lnT>
                    <a:lnB>
                      <a:noFill/>
                    </a:lnB>
                  </a:tcPr>
                </a:tc>
                <a:tc>
                  <a:txBody>
                    <a:bodyPr/>
                    <a:lstStyle/>
                    <a:p>
                      <a:pPr algn="l" fontAlgn="b"/>
                      <a:endParaRPr lang="en-US" sz="1600" b="0" i="0" u="none" strike="noStrike" dirty="0">
                        <a:solidFill>
                          <a:srgbClr val="000000"/>
                        </a:solidFill>
                        <a:effectLst/>
                        <a:latin typeface="Calibri" panose="020F0502020204030204" pitchFamily="34" charset="0"/>
                      </a:endParaRPr>
                    </a:p>
                  </a:txBody>
                  <a:tcPr marL="8049" marR="8049" marT="8049" marB="0" anchor="b">
                    <a:lnL>
                      <a:noFill/>
                    </a:lnL>
                    <a:lnR>
                      <a:noFill/>
                    </a:lnR>
                    <a:lnT>
                      <a:noFill/>
                    </a:lnT>
                    <a:lnB>
                      <a:noFill/>
                    </a:lnB>
                  </a:tcPr>
                </a:tc>
                <a:extLst>
                  <a:ext uri="{0D108BD9-81ED-4DB2-BD59-A6C34878D82A}">
                    <a16:rowId xmlns:a16="http://schemas.microsoft.com/office/drawing/2014/main" val="168297215"/>
                  </a:ext>
                </a:extLst>
              </a:tr>
              <a:tr h="260946">
                <a:tc>
                  <a:txBody>
                    <a:bodyPr/>
                    <a:lstStyle/>
                    <a:p>
                      <a:pPr algn="l" fontAlgn="b"/>
                      <a:r>
                        <a:rPr lang="en-US" sz="1600" b="0" i="0" u="none" strike="noStrike" dirty="0">
                          <a:solidFill>
                            <a:srgbClr val="000000"/>
                          </a:solidFill>
                          <a:effectLst/>
                          <a:latin typeface="Calibri" panose="020F0502020204030204" pitchFamily="34" charset="0"/>
                        </a:rPr>
                        <a:t>ITS (9 Requests)</a:t>
                      </a:r>
                    </a:p>
                  </a:txBody>
                  <a:tcPr marL="8049" marR="8049" marT="8049" marB="0" anchor="b">
                    <a:lnL>
                      <a:noFill/>
                    </a:lnL>
                    <a:lnR>
                      <a:noFill/>
                    </a:lnR>
                    <a:lnT>
                      <a:noFill/>
                    </a:lnT>
                    <a:lnB>
                      <a:noFill/>
                    </a:lnB>
                  </a:tcPr>
                </a:tc>
                <a:tc>
                  <a:txBody>
                    <a:bodyPr/>
                    <a:lstStyle/>
                    <a:p>
                      <a:pPr algn="l" fontAlgn="b"/>
                      <a:r>
                        <a:rPr lang="en-US" sz="1600" b="0" i="0" u="none" strike="noStrike" dirty="0">
                          <a:solidFill>
                            <a:srgbClr val="000000"/>
                          </a:solidFill>
                          <a:effectLst/>
                          <a:latin typeface="Calibri" panose="020F0502020204030204" pitchFamily="34" charset="0"/>
                        </a:rPr>
                        <a:t> $               1,053,600 </a:t>
                      </a:r>
                    </a:p>
                  </a:txBody>
                  <a:tcPr marL="8049" marR="8049" marT="8049" marB="0" anchor="b">
                    <a:lnL>
                      <a:noFill/>
                    </a:lnL>
                    <a:lnR>
                      <a:noFill/>
                    </a:lnR>
                    <a:lnT>
                      <a:noFill/>
                    </a:lnT>
                    <a:lnB>
                      <a:noFill/>
                    </a:lnB>
                  </a:tcPr>
                </a:tc>
                <a:extLst>
                  <a:ext uri="{0D108BD9-81ED-4DB2-BD59-A6C34878D82A}">
                    <a16:rowId xmlns:a16="http://schemas.microsoft.com/office/drawing/2014/main" val="119748760"/>
                  </a:ext>
                </a:extLst>
              </a:tr>
              <a:tr h="245473">
                <a:tc>
                  <a:txBody>
                    <a:bodyPr/>
                    <a:lstStyle/>
                    <a:p>
                      <a:pPr algn="l" fontAlgn="b"/>
                      <a:endParaRPr lang="en-US" sz="1600" b="0" i="0" u="none" strike="noStrike" dirty="0">
                        <a:solidFill>
                          <a:srgbClr val="000000"/>
                        </a:solidFill>
                        <a:effectLst/>
                        <a:latin typeface="Calibri" panose="020F0502020204030204" pitchFamily="34" charset="0"/>
                      </a:endParaRPr>
                    </a:p>
                  </a:txBody>
                  <a:tcPr marL="8049" marR="8049" marT="8049" marB="0" anchor="b">
                    <a:lnL>
                      <a:noFill/>
                    </a:lnL>
                    <a:lnR>
                      <a:noFill/>
                    </a:lnR>
                    <a:lnT>
                      <a:noFill/>
                    </a:lnT>
                    <a:lnB>
                      <a:noFill/>
                    </a:lnB>
                  </a:tcPr>
                </a:tc>
                <a:tc>
                  <a:txBody>
                    <a:bodyPr/>
                    <a:lstStyle/>
                    <a:p>
                      <a:pPr algn="l" fontAlgn="b"/>
                      <a:endParaRPr lang="en-US" sz="1600" b="0" i="0" u="none" strike="noStrike" dirty="0">
                        <a:solidFill>
                          <a:srgbClr val="000000"/>
                        </a:solidFill>
                        <a:effectLst/>
                        <a:latin typeface="Calibri" panose="020F0502020204030204" pitchFamily="34" charset="0"/>
                      </a:endParaRPr>
                    </a:p>
                  </a:txBody>
                  <a:tcPr marL="8049" marR="8049" marT="8049" marB="0" anchor="b">
                    <a:lnL>
                      <a:noFill/>
                    </a:lnL>
                    <a:lnR>
                      <a:noFill/>
                    </a:lnR>
                    <a:lnT>
                      <a:noFill/>
                    </a:lnT>
                    <a:lnB>
                      <a:noFill/>
                    </a:lnB>
                  </a:tcPr>
                </a:tc>
                <a:extLst>
                  <a:ext uri="{0D108BD9-81ED-4DB2-BD59-A6C34878D82A}">
                    <a16:rowId xmlns:a16="http://schemas.microsoft.com/office/drawing/2014/main" val="2453092597"/>
                  </a:ext>
                </a:extLst>
              </a:tr>
              <a:tr h="260946">
                <a:tc>
                  <a:txBody>
                    <a:bodyPr/>
                    <a:lstStyle/>
                    <a:p>
                      <a:pPr algn="l" fontAlgn="b"/>
                      <a:r>
                        <a:rPr lang="en-US" sz="1600" b="0" i="0" u="none" strike="noStrike" dirty="0">
                          <a:solidFill>
                            <a:srgbClr val="000000"/>
                          </a:solidFill>
                          <a:effectLst/>
                          <a:latin typeface="Calibri" panose="020F0502020204030204" pitchFamily="34" charset="0"/>
                        </a:rPr>
                        <a:t>Business &amp; Operations (55 Requests)</a:t>
                      </a:r>
                    </a:p>
                  </a:txBody>
                  <a:tcPr marL="8049" marR="8049" marT="8049" marB="0" anchor="b">
                    <a:lnL>
                      <a:noFill/>
                    </a:lnL>
                    <a:lnR>
                      <a:noFill/>
                    </a:lnR>
                    <a:lnT>
                      <a:noFill/>
                    </a:lnT>
                    <a:lnB>
                      <a:noFill/>
                    </a:lnB>
                  </a:tcPr>
                </a:tc>
                <a:tc>
                  <a:txBody>
                    <a:bodyPr/>
                    <a:lstStyle/>
                    <a:p>
                      <a:pPr algn="l" fontAlgn="b"/>
                      <a:r>
                        <a:rPr lang="en-US" sz="1600" b="0" i="0" u="none" strike="noStrike" dirty="0">
                          <a:solidFill>
                            <a:srgbClr val="000000"/>
                          </a:solidFill>
                          <a:effectLst/>
                          <a:latin typeface="Calibri" panose="020F0502020204030204" pitchFamily="34" charset="0"/>
                        </a:rPr>
                        <a:t> $               1,013,173 </a:t>
                      </a:r>
                    </a:p>
                  </a:txBody>
                  <a:tcPr marL="8049" marR="8049" marT="8049" marB="0" anchor="b">
                    <a:lnL>
                      <a:noFill/>
                    </a:lnL>
                    <a:lnR>
                      <a:noFill/>
                    </a:lnR>
                    <a:lnT>
                      <a:noFill/>
                    </a:lnT>
                    <a:lnB>
                      <a:noFill/>
                    </a:lnB>
                  </a:tcPr>
                </a:tc>
                <a:extLst>
                  <a:ext uri="{0D108BD9-81ED-4DB2-BD59-A6C34878D82A}">
                    <a16:rowId xmlns:a16="http://schemas.microsoft.com/office/drawing/2014/main" val="3319036714"/>
                  </a:ext>
                </a:extLst>
              </a:tr>
              <a:tr h="245473">
                <a:tc>
                  <a:txBody>
                    <a:bodyPr/>
                    <a:lstStyle/>
                    <a:p>
                      <a:pPr algn="l" fontAlgn="b"/>
                      <a:endParaRPr lang="en-US" sz="1600" b="0" i="0" u="none" strike="noStrike" dirty="0">
                        <a:solidFill>
                          <a:srgbClr val="000000"/>
                        </a:solidFill>
                        <a:effectLst/>
                        <a:latin typeface="Calibri" panose="020F0502020204030204" pitchFamily="34" charset="0"/>
                      </a:endParaRPr>
                    </a:p>
                  </a:txBody>
                  <a:tcPr marL="8049" marR="8049" marT="8049" marB="0" anchor="b">
                    <a:lnL>
                      <a:noFill/>
                    </a:lnL>
                    <a:lnR>
                      <a:noFill/>
                    </a:lnR>
                    <a:lnT>
                      <a:noFill/>
                    </a:lnT>
                    <a:lnB>
                      <a:noFill/>
                    </a:lnB>
                  </a:tcPr>
                </a:tc>
                <a:tc>
                  <a:txBody>
                    <a:bodyPr/>
                    <a:lstStyle/>
                    <a:p>
                      <a:pPr algn="l" fontAlgn="b"/>
                      <a:endParaRPr lang="en-US" sz="1600" b="0" i="0" u="none" strike="noStrike" dirty="0">
                        <a:solidFill>
                          <a:srgbClr val="000000"/>
                        </a:solidFill>
                        <a:effectLst/>
                        <a:latin typeface="Calibri" panose="020F0502020204030204" pitchFamily="34" charset="0"/>
                      </a:endParaRPr>
                    </a:p>
                  </a:txBody>
                  <a:tcPr marL="8049" marR="8049" marT="8049" marB="0" anchor="b">
                    <a:lnL>
                      <a:noFill/>
                    </a:lnL>
                    <a:lnR>
                      <a:noFill/>
                    </a:lnR>
                    <a:lnT>
                      <a:noFill/>
                    </a:lnT>
                    <a:lnB>
                      <a:noFill/>
                    </a:lnB>
                  </a:tcPr>
                </a:tc>
                <a:extLst>
                  <a:ext uri="{0D108BD9-81ED-4DB2-BD59-A6C34878D82A}">
                    <a16:rowId xmlns:a16="http://schemas.microsoft.com/office/drawing/2014/main" val="3204406335"/>
                  </a:ext>
                </a:extLst>
              </a:tr>
              <a:tr h="260946">
                <a:tc>
                  <a:txBody>
                    <a:bodyPr/>
                    <a:lstStyle/>
                    <a:p>
                      <a:pPr algn="l" fontAlgn="b"/>
                      <a:r>
                        <a:rPr lang="en-US" sz="1600" b="0" i="0" u="none" strike="noStrike" dirty="0">
                          <a:solidFill>
                            <a:srgbClr val="000000"/>
                          </a:solidFill>
                          <a:effectLst/>
                          <a:latin typeface="Calibri" panose="020F0502020204030204" pitchFamily="34" charset="0"/>
                        </a:rPr>
                        <a:t>University Advancement ( 2 Requests)</a:t>
                      </a:r>
                    </a:p>
                  </a:txBody>
                  <a:tcPr marL="8049" marR="8049" marT="8049" marB="0" anchor="b">
                    <a:lnL>
                      <a:noFill/>
                    </a:lnL>
                    <a:lnR>
                      <a:noFill/>
                    </a:lnR>
                    <a:lnT>
                      <a:noFill/>
                    </a:lnT>
                    <a:lnB>
                      <a:noFill/>
                    </a:lnB>
                  </a:tcPr>
                </a:tc>
                <a:tc>
                  <a:txBody>
                    <a:bodyPr/>
                    <a:lstStyle/>
                    <a:p>
                      <a:pPr algn="l" fontAlgn="b"/>
                      <a:r>
                        <a:rPr lang="en-US" sz="1600" b="0" i="0" u="none" strike="noStrike" dirty="0">
                          <a:solidFill>
                            <a:srgbClr val="000000"/>
                          </a:solidFill>
                          <a:effectLst/>
                          <a:latin typeface="Calibri" panose="020F0502020204030204" pitchFamily="34" charset="0"/>
                        </a:rPr>
                        <a:t> $                    60,733 </a:t>
                      </a:r>
                    </a:p>
                  </a:txBody>
                  <a:tcPr marL="8049" marR="8049" marT="8049" marB="0" anchor="b">
                    <a:lnL>
                      <a:noFill/>
                    </a:lnL>
                    <a:lnR>
                      <a:noFill/>
                    </a:lnR>
                    <a:lnT>
                      <a:noFill/>
                    </a:lnT>
                    <a:lnB>
                      <a:noFill/>
                    </a:lnB>
                  </a:tcPr>
                </a:tc>
                <a:extLst>
                  <a:ext uri="{0D108BD9-81ED-4DB2-BD59-A6C34878D82A}">
                    <a16:rowId xmlns:a16="http://schemas.microsoft.com/office/drawing/2014/main" val="275476632"/>
                  </a:ext>
                </a:extLst>
              </a:tr>
              <a:tr h="245473">
                <a:tc>
                  <a:txBody>
                    <a:bodyPr/>
                    <a:lstStyle/>
                    <a:p>
                      <a:pPr algn="l" fontAlgn="b"/>
                      <a:endParaRPr lang="en-US" sz="1600" b="0" i="0" u="none" strike="noStrike" dirty="0">
                        <a:solidFill>
                          <a:srgbClr val="000000"/>
                        </a:solidFill>
                        <a:effectLst/>
                        <a:latin typeface="Calibri" panose="020F0502020204030204" pitchFamily="34" charset="0"/>
                      </a:endParaRPr>
                    </a:p>
                  </a:txBody>
                  <a:tcPr marL="8049" marR="8049" marT="8049" marB="0" anchor="b">
                    <a:lnL>
                      <a:noFill/>
                    </a:lnL>
                    <a:lnR>
                      <a:noFill/>
                    </a:lnR>
                    <a:lnT>
                      <a:noFill/>
                    </a:lnT>
                    <a:lnB>
                      <a:noFill/>
                    </a:lnB>
                  </a:tcPr>
                </a:tc>
                <a:tc>
                  <a:txBody>
                    <a:bodyPr/>
                    <a:lstStyle/>
                    <a:p>
                      <a:pPr algn="l" fontAlgn="b"/>
                      <a:endParaRPr lang="en-US" sz="1600" b="0" i="0" u="none" strike="noStrike" dirty="0">
                        <a:solidFill>
                          <a:srgbClr val="000000"/>
                        </a:solidFill>
                        <a:effectLst/>
                        <a:latin typeface="Calibri" panose="020F0502020204030204" pitchFamily="34" charset="0"/>
                      </a:endParaRPr>
                    </a:p>
                  </a:txBody>
                  <a:tcPr marL="8049" marR="8049" marT="8049" marB="0" anchor="b">
                    <a:lnL>
                      <a:noFill/>
                    </a:lnL>
                    <a:lnR>
                      <a:noFill/>
                    </a:lnR>
                    <a:lnT>
                      <a:noFill/>
                    </a:lnT>
                    <a:lnB>
                      <a:noFill/>
                    </a:lnB>
                  </a:tcPr>
                </a:tc>
                <a:extLst>
                  <a:ext uri="{0D108BD9-81ED-4DB2-BD59-A6C34878D82A}">
                    <a16:rowId xmlns:a16="http://schemas.microsoft.com/office/drawing/2014/main" val="1559007050"/>
                  </a:ext>
                </a:extLst>
              </a:tr>
              <a:tr h="260946">
                <a:tc>
                  <a:txBody>
                    <a:bodyPr/>
                    <a:lstStyle/>
                    <a:p>
                      <a:pPr algn="l" fontAlgn="b"/>
                      <a:r>
                        <a:rPr lang="en-US" sz="1600" b="0" i="0" u="none" strike="noStrike" dirty="0">
                          <a:solidFill>
                            <a:srgbClr val="000000"/>
                          </a:solidFill>
                          <a:effectLst/>
                          <a:latin typeface="Calibri" panose="020F0502020204030204" pitchFamily="34" charset="0"/>
                        </a:rPr>
                        <a:t>Student Affairs (2 Requests)</a:t>
                      </a:r>
                    </a:p>
                  </a:txBody>
                  <a:tcPr marL="8049" marR="8049" marT="8049" marB="0" anchor="b">
                    <a:lnL>
                      <a:noFill/>
                    </a:lnL>
                    <a:lnR>
                      <a:noFill/>
                    </a:lnR>
                    <a:lnT>
                      <a:noFill/>
                    </a:lnT>
                    <a:lnB>
                      <a:noFill/>
                    </a:lnB>
                  </a:tcPr>
                </a:tc>
                <a:tc>
                  <a:txBody>
                    <a:bodyPr/>
                    <a:lstStyle/>
                    <a:p>
                      <a:pPr algn="l" fontAlgn="b"/>
                      <a:r>
                        <a:rPr lang="en-US" sz="1600" b="0" i="0" u="none" strike="noStrike" dirty="0">
                          <a:solidFill>
                            <a:srgbClr val="000000"/>
                          </a:solidFill>
                          <a:effectLst/>
                          <a:latin typeface="Calibri" panose="020F0502020204030204" pitchFamily="34" charset="0"/>
                        </a:rPr>
                        <a:t> $                    18,550 </a:t>
                      </a:r>
                    </a:p>
                  </a:txBody>
                  <a:tcPr marL="8049" marR="8049" marT="8049" marB="0" anchor="b">
                    <a:lnL>
                      <a:noFill/>
                    </a:lnL>
                    <a:lnR>
                      <a:noFill/>
                    </a:lnR>
                    <a:lnT>
                      <a:noFill/>
                    </a:lnT>
                    <a:lnB>
                      <a:noFill/>
                    </a:lnB>
                  </a:tcPr>
                </a:tc>
                <a:extLst>
                  <a:ext uri="{0D108BD9-81ED-4DB2-BD59-A6C34878D82A}">
                    <a16:rowId xmlns:a16="http://schemas.microsoft.com/office/drawing/2014/main" val="3617464807"/>
                  </a:ext>
                </a:extLst>
              </a:tr>
              <a:tr h="245473">
                <a:tc>
                  <a:txBody>
                    <a:bodyPr/>
                    <a:lstStyle/>
                    <a:p>
                      <a:pPr algn="l" fontAlgn="b"/>
                      <a:endParaRPr lang="en-US" sz="1600" b="0" i="0" u="none" strike="noStrike" dirty="0">
                        <a:solidFill>
                          <a:srgbClr val="000000"/>
                        </a:solidFill>
                        <a:effectLst/>
                        <a:latin typeface="Calibri" panose="020F0502020204030204" pitchFamily="34" charset="0"/>
                      </a:endParaRPr>
                    </a:p>
                  </a:txBody>
                  <a:tcPr marL="8049" marR="8049" marT="8049" marB="0" anchor="b">
                    <a:lnL>
                      <a:noFill/>
                    </a:lnL>
                    <a:lnR>
                      <a:noFill/>
                    </a:lnR>
                    <a:lnT>
                      <a:noFill/>
                    </a:lnT>
                    <a:lnB>
                      <a:noFill/>
                    </a:lnB>
                  </a:tcPr>
                </a:tc>
                <a:tc>
                  <a:txBody>
                    <a:bodyPr/>
                    <a:lstStyle/>
                    <a:p>
                      <a:pPr algn="l" fontAlgn="b"/>
                      <a:endParaRPr lang="en-US" sz="1600" b="0" i="0" u="none" strike="noStrike" dirty="0">
                        <a:solidFill>
                          <a:srgbClr val="000000"/>
                        </a:solidFill>
                        <a:effectLst/>
                        <a:latin typeface="Calibri" panose="020F0502020204030204" pitchFamily="34" charset="0"/>
                      </a:endParaRPr>
                    </a:p>
                  </a:txBody>
                  <a:tcPr marL="8049" marR="8049" marT="8049" marB="0" anchor="b">
                    <a:lnL>
                      <a:noFill/>
                    </a:lnL>
                    <a:lnR>
                      <a:noFill/>
                    </a:lnR>
                    <a:lnT>
                      <a:noFill/>
                    </a:lnT>
                    <a:lnB>
                      <a:noFill/>
                    </a:lnB>
                  </a:tcPr>
                </a:tc>
                <a:extLst>
                  <a:ext uri="{0D108BD9-81ED-4DB2-BD59-A6C34878D82A}">
                    <a16:rowId xmlns:a16="http://schemas.microsoft.com/office/drawing/2014/main" val="2076432869"/>
                  </a:ext>
                </a:extLst>
              </a:tr>
              <a:tr h="260946">
                <a:tc>
                  <a:txBody>
                    <a:bodyPr/>
                    <a:lstStyle/>
                    <a:p>
                      <a:pPr algn="l" fontAlgn="b"/>
                      <a:r>
                        <a:rPr lang="en-US" sz="1600" b="0" i="0" u="none" strike="noStrike" dirty="0">
                          <a:solidFill>
                            <a:srgbClr val="000000"/>
                          </a:solidFill>
                          <a:effectLst/>
                          <a:latin typeface="Calibri" panose="020F0502020204030204" pitchFamily="34" charset="0"/>
                        </a:rPr>
                        <a:t>Spivey (2 Requests)</a:t>
                      </a:r>
                    </a:p>
                  </a:txBody>
                  <a:tcPr marL="8049" marR="8049" marT="8049" marB="0" anchor="b">
                    <a:lnL>
                      <a:noFill/>
                    </a:lnL>
                    <a:lnR>
                      <a:noFill/>
                    </a:lnR>
                    <a:lnT>
                      <a:noFill/>
                    </a:lnT>
                    <a:lnB>
                      <a:noFill/>
                    </a:lnB>
                  </a:tcPr>
                </a:tc>
                <a:tc>
                  <a:txBody>
                    <a:bodyPr/>
                    <a:lstStyle/>
                    <a:p>
                      <a:pPr algn="l" fontAlgn="b"/>
                      <a:r>
                        <a:rPr lang="en-US" sz="1600" b="0" i="0" u="none" strike="noStrike" dirty="0">
                          <a:solidFill>
                            <a:srgbClr val="000000"/>
                          </a:solidFill>
                          <a:effectLst/>
                          <a:latin typeface="Calibri" panose="020F0502020204030204" pitchFamily="34" charset="0"/>
                        </a:rPr>
                        <a:t> $                         900 </a:t>
                      </a:r>
                    </a:p>
                  </a:txBody>
                  <a:tcPr marL="8049" marR="8049" marT="8049" marB="0" anchor="b">
                    <a:lnL>
                      <a:noFill/>
                    </a:lnL>
                    <a:lnR>
                      <a:noFill/>
                    </a:lnR>
                    <a:lnT>
                      <a:noFill/>
                    </a:lnT>
                    <a:lnB>
                      <a:noFill/>
                    </a:lnB>
                  </a:tcPr>
                </a:tc>
                <a:extLst>
                  <a:ext uri="{0D108BD9-81ED-4DB2-BD59-A6C34878D82A}">
                    <a16:rowId xmlns:a16="http://schemas.microsoft.com/office/drawing/2014/main" val="1875112197"/>
                  </a:ext>
                </a:extLst>
              </a:tr>
              <a:tr h="245473">
                <a:tc>
                  <a:txBody>
                    <a:bodyPr/>
                    <a:lstStyle/>
                    <a:p>
                      <a:pPr algn="l" fontAlgn="b"/>
                      <a:endParaRPr lang="en-US" sz="1600" b="0" i="0" u="none" strike="noStrike" dirty="0">
                        <a:solidFill>
                          <a:srgbClr val="000000"/>
                        </a:solidFill>
                        <a:effectLst/>
                        <a:latin typeface="Calibri" panose="020F0502020204030204" pitchFamily="34" charset="0"/>
                      </a:endParaRPr>
                    </a:p>
                  </a:txBody>
                  <a:tcPr marL="8049" marR="8049" marT="8049" marB="0" anchor="b">
                    <a:lnL>
                      <a:noFill/>
                    </a:lnL>
                    <a:lnR>
                      <a:noFill/>
                    </a:lnR>
                    <a:lnT>
                      <a:noFill/>
                    </a:lnT>
                    <a:lnB>
                      <a:noFill/>
                    </a:lnB>
                  </a:tcPr>
                </a:tc>
                <a:tc>
                  <a:txBody>
                    <a:bodyPr/>
                    <a:lstStyle/>
                    <a:p>
                      <a:pPr algn="l" fontAlgn="b"/>
                      <a:endParaRPr lang="en-US" sz="1600" b="0" i="0" u="none" strike="noStrike" dirty="0">
                        <a:solidFill>
                          <a:srgbClr val="000000"/>
                        </a:solidFill>
                        <a:effectLst/>
                        <a:latin typeface="Calibri" panose="020F0502020204030204" pitchFamily="34" charset="0"/>
                      </a:endParaRPr>
                    </a:p>
                  </a:txBody>
                  <a:tcPr marL="8049" marR="8049" marT="8049" marB="0" anchor="b">
                    <a:lnL>
                      <a:noFill/>
                    </a:lnL>
                    <a:lnR>
                      <a:noFill/>
                    </a:lnR>
                    <a:lnT>
                      <a:noFill/>
                    </a:lnT>
                    <a:lnB>
                      <a:noFill/>
                    </a:lnB>
                  </a:tcPr>
                </a:tc>
                <a:extLst>
                  <a:ext uri="{0D108BD9-81ED-4DB2-BD59-A6C34878D82A}">
                    <a16:rowId xmlns:a16="http://schemas.microsoft.com/office/drawing/2014/main" val="2319249469"/>
                  </a:ext>
                </a:extLst>
              </a:tr>
              <a:tr h="260946">
                <a:tc>
                  <a:txBody>
                    <a:bodyPr/>
                    <a:lstStyle/>
                    <a:p>
                      <a:pPr algn="l" fontAlgn="b"/>
                      <a:r>
                        <a:rPr lang="en-US" sz="1600" b="0" i="0" u="none" strike="noStrike" dirty="0">
                          <a:solidFill>
                            <a:srgbClr val="000000"/>
                          </a:solidFill>
                          <a:effectLst/>
                          <a:latin typeface="Calibri" panose="020F0502020204030204" pitchFamily="34" charset="0"/>
                        </a:rPr>
                        <a:t>Campus Wide (3 Requests)</a:t>
                      </a:r>
                    </a:p>
                  </a:txBody>
                  <a:tcPr marL="8049" marR="8049" marT="8049" marB="0" anchor="b">
                    <a:lnL>
                      <a:noFill/>
                    </a:lnL>
                    <a:lnR>
                      <a:noFill/>
                    </a:lnR>
                    <a:lnT>
                      <a:noFill/>
                    </a:lnT>
                    <a:lnB>
                      <a:noFill/>
                    </a:lnB>
                  </a:tcPr>
                </a:tc>
                <a:tc>
                  <a:txBody>
                    <a:bodyPr/>
                    <a:lstStyle/>
                    <a:p>
                      <a:pPr algn="l" fontAlgn="b"/>
                      <a:r>
                        <a:rPr lang="en-US" sz="1600" b="0" i="0" u="none" strike="noStrike" dirty="0">
                          <a:solidFill>
                            <a:srgbClr val="000000"/>
                          </a:solidFill>
                          <a:effectLst/>
                          <a:latin typeface="Calibri" panose="020F0502020204030204" pitchFamily="34" charset="0"/>
                        </a:rPr>
                        <a:t> $                  216,000 </a:t>
                      </a:r>
                    </a:p>
                  </a:txBody>
                  <a:tcPr marL="8049" marR="8049" marT="8049" marB="0" anchor="b">
                    <a:lnL>
                      <a:noFill/>
                    </a:lnL>
                    <a:lnR>
                      <a:noFill/>
                    </a:lnR>
                    <a:lnT>
                      <a:noFill/>
                    </a:lnT>
                    <a:lnB>
                      <a:noFill/>
                    </a:lnB>
                  </a:tcPr>
                </a:tc>
                <a:extLst>
                  <a:ext uri="{0D108BD9-81ED-4DB2-BD59-A6C34878D82A}">
                    <a16:rowId xmlns:a16="http://schemas.microsoft.com/office/drawing/2014/main" val="260081289"/>
                  </a:ext>
                </a:extLst>
              </a:tr>
              <a:tr h="260946">
                <a:tc>
                  <a:txBody>
                    <a:bodyPr/>
                    <a:lstStyle/>
                    <a:p>
                      <a:pPr algn="l" fontAlgn="b"/>
                      <a:endParaRPr lang="en-US" sz="1600" b="0" i="0" u="none" strike="noStrike" dirty="0">
                        <a:solidFill>
                          <a:srgbClr val="000000"/>
                        </a:solidFill>
                        <a:effectLst/>
                        <a:latin typeface="Calibri" panose="020F0502020204030204" pitchFamily="34" charset="0"/>
                      </a:endParaRPr>
                    </a:p>
                  </a:txBody>
                  <a:tcPr marL="8049" marR="8049" marT="8049" marB="0" anchor="b">
                    <a:lnL>
                      <a:noFill/>
                    </a:lnL>
                    <a:lnR>
                      <a:noFill/>
                    </a:lnR>
                    <a:lnT>
                      <a:noFill/>
                    </a:lnT>
                    <a:lnB>
                      <a:noFill/>
                    </a:lnB>
                  </a:tcPr>
                </a:tc>
                <a:tc>
                  <a:txBody>
                    <a:bodyPr/>
                    <a:lstStyle/>
                    <a:p>
                      <a:pPr algn="l" fontAlgn="b"/>
                      <a:endParaRPr lang="en-US" sz="1600" b="0" i="0" u="none" strike="noStrike" dirty="0">
                        <a:solidFill>
                          <a:srgbClr val="000000"/>
                        </a:solidFill>
                        <a:effectLst/>
                        <a:latin typeface="Calibri" panose="020F0502020204030204" pitchFamily="34" charset="0"/>
                      </a:endParaRPr>
                    </a:p>
                  </a:txBody>
                  <a:tcPr marL="8049" marR="8049" marT="8049" marB="0" anchor="b">
                    <a:lnL>
                      <a:noFill/>
                    </a:lnL>
                    <a:lnR>
                      <a:noFill/>
                    </a:lnR>
                    <a:lnT>
                      <a:noFill/>
                    </a:lnT>
                    <a:lnB>
                      <a:noFill/>
                    </a:lnB>
                  </a:tcPr>
                </a:tc>
                <a:extLst>
                  <a:ext uri="{0D108BD9-81ED-4DB2-BD59-A6C34878D82A}">
                    <a16:rowId xmlns:a16="http://schemas.microsoft.com/office/drawing/2014/main" val="4192232696"/>
                  </a:ext>
                </a:extLst>
              </a:tr>
              <a:tr h="260946">
                <a:tc>
                  <a:txBody>
                    <a:bodyPr/>
                    <a:lstStyle/>
                    <a:p>
                      <a:pPr algn="l" fontAlgn="b"/>
                      <a:r>
                        <a:rPr lang="en-US" sz="1600" b="0" i="0" u="none" strike="noStrike" dirty="0">
                          <a:solidFill>
                            <a:srgbClr val="000000"/>
                          </a:solidFill>
                          <a:effectLst/>
                          <a:latin typeface="Calibri" panose="020F0502020204030204" pitchFamily="34" charset="0"/>
                        </a:rPr>
                        <a:t>TOTALS</a:t>
                      </a:r>
                    </a:p>
                  </a:txBody>
                  <a:tcPr marL="8049" marR="8049" marT="8049" marB="0" anchor="b">
                    <a:lnL>
                      <a:noFill/>
                    </a:lnL>
                    <a:lnR>
                      <a:noFill/>
                    </a:lnR>
                    <a:lnT>
                      <a:noFill/>
                    </a:lnT>
                    <a:lnB>
                      <a:noFill/>
                    </a:lnB>
                  </a:tcPr>
                </a:tc>
                <a:tc>
                  <a:txBody>
                    <a:bodyPr/>
                    <a:lstStyle/>
                    <a:p>
                      <a:pPr algn="l" fontAlgn="b"/>
                      <a:r>
                        <a:rPr lang="en-US" sz="1600" b="0" i="0" u="none" strike="noStrike" dirty="0">
                          <a:solidFill>
                            <a:srgbClr val="000000"/>
                          </a:solidFill>
                          <a:effectLst/>
                          <a:latin typeface="Calibri" panose="020F0502020204030204" pitchFamily="34" charset="0"/>
                        </a:rPr>
                        <a:t> $               2,721,446 </a:t>
                      </a:r>
                    </a:p>
                  </a:txBody>
                  <a:tcPr marL="8049" marR="8049" marT="8049" marB="0" anchor="b">
                    <a:lnL>
                      <a:noFill/>
                    </a:lnL>
                    <a:lnR>
                      <a:noFill/>
                    </a:lnR>
                    <a:lnT>
                      <a:noFill/>
                    </a:lnT>
                    <a:lnB>
                      <a:noFill/>
                    </a:lnB>
                  </a:tcPr>
                </a:tc>
                <a:extLst>
                  <a:ext uri="{0D108BD9-81ED-4DB2-BD59-A6C34878D82A}">
                    <a16:rowId xmlns:a16="http://schemas.microsoft.com/office/drawing/2014/main" val="89691831"/>
                  </a:ext>
                </a:extLst>
              </a:tr>
            </a:tbl>
          </a:graphicData>
        </a:graphic>
      </p:graphicFrame>
    </p:spTree>
    <p:extLst>
      <p:ext uri="{BB962C8B-B14F-4D97-AF65-F5344CB8AC3E}">
        <p14:creationId xmlns:p14="http://schemas.microsoft.com/office/powerpoint/2010/main" val="4251136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990600"/>
            <a:ext cx="8686800" cy="0"/>
          </a:xfrm>
          <a:prstGeom prst="line">
            <a:avLst/>
          </a:prstGeom>
          <a:noFill/>
          <a:ln w="19050">
            <a:solidFill>
              <a:srgbClr val="FF6600"/>
            </a:solidFill>
            <a:round/>
            <a:headEnd/>
            <a:tailEnd/>
          </a:ln>
          <a:effectLst/>
        </p:spPr>
        <p:txBody>
          <a:bodyPr/>
          <a:lstStyle/>
          <a:p>
            <a:endParaRPr lang="en-US" b="1" dirty="0"/>
          </a:p>
        </p:txBody>
      </p:sp>
      <p:sp>
        <p:nvSpPr>
          <p:cNvPr id="2" name="Slide Number Placeholder 1"/>
          <p:cNvSpPr>
            <a:spLocks noGrp="1"/>
          </p:cNvSpPr>
          <p:nvPr>
            <p:ph type="sldNum" sz="quarter" idx="12"/>
          </p:nvPr>
        </p:nvSpPr>
        <p:spPr/>
        <p:txBody>
          <a:bodyPr/>
          <a:lstStyle/>
          <a:p>
            <a:pPr algn="r"/>
            <a:fld id="{B3ACB187-37F7-4C51-A504-D64E49A8D6D4}" type="slidenum">
              <a:rPr lang="en-US" smtClean="0">
                <a:solidFill>
                  <a:srgbClr val="000000"/>
                </a:solidFill>
              </a:rPr>
              <a:pPr algn="r"/>
              <a:t>14</a:t>
            </a:fld>
            <a:endParaRPr lang="en-US" dirty="0">
              <a:solidFill>
                <a:srgbClr val="000000"/>
              </a:solidFill>
            </a:endParaRPr>
          </a:p>
        </p:txBody>
      </p:sp>
      <p:sp>
        <p:nvSpPr>
          <p:cNvPr id="90115" name="Rectangle 3"/>
          <p:cNvSpPr>
            <a:spLocks noGrp="1" noChangeArrowheads="1"/>
          </p:cNvSpPr>
          <p:nvPr>
            <p:ph type="ctrTitle" idx="4294967295"/>
          </p:nvPr>
        </p:nvSpPr>
        <p:spPr>
          <a:xfrm>
            <a:off x="0" y="152400"/>
            <a:ext cx="5029200" cy="685800"/>
          </a:xfrm>
          <a:prstGeom prst="rect">
            <a:avLst/>
          </a:prstGeom>
        </p:spPr>
        <p:txBody>
          <a:bodyPr/>
          <a:lstStyle/>
          <a:p>
            <a:r>
              <a:rPr lang="en-US" sz="2800" dirty="0"/>
              <a:t>   Open Budget Meeting</a:t>
            </a:r>
          </a:p>
        </p:txBody>
      </p:sp>
      <p:sp>
        <p:nvSpPr>
          <p:cNvPr id="90116" name="Rectangle 4"/>
          <p:cNvSpPr>
            <a:spLocks noGrp="1" noChangeArrowheads="1"/>
          </p:cNvSpPr>
          <p:nvPr>
            <p:ph type="subTitle" idx="4294967295"/>
          </p:nvPr>
        </p:nvSpPr>
        <p:spPr>
          <a:xfrm>
            <a:off x="2097088" y="3468688"/>
            <a:ext cx="7046912" cy="1560512"/>
          </a:xfrm>
          <a:prstGeom prst="rect">
            <a:avLst/>
          </a:prstGeom>
        </p:spPr>
        <p:txBody>
          <a:bodyPr/>
          <a:lstStyle/>
          <a:p>
            <a:endParaRPr lang="en-US" dirty="0"/>
          </a:p>
          <a:p>
            <a:endParaRPr lang="en-US" dirty="0"/>
          </a:p>
        </p:txBody>
      </p:sp>
      <p:sp>
        <p:nvSpPr>
          <p:cNvPr id="3" name="TextBox 2">
            <a:extLst>
              <a:ext uri="{FF2B5EF4-FFF2-40B4-BE49-F238E27FC236}">
                <a16:creationId xmlns:a16="http://schemas.microsoft.com/office/drawing/2014/main" id="{52962951-4FA6-45BD-A513-9311E021BB9A}"/>
              </a:ext>
            </a:extLst>
          </p:cNvPr>
          <p:cNvSpPr txBox="1"/>
          <p:nvPr/>
        </p:nvSpPr>
        <p:spPr>
          <a:xfrm>
            <a:off x="2209800" y="1005840"/>
            <a:ext cx="3962400" cy="369332"/>
          </a:xfrm>
          <a:prstGeom prst="rect">
            <a:avLst/>
          </a:prstGeom>
          <a:noFill/>
        </p:spPr>
        <p:txBody>
          <a:bodyPr wrap="square" rtlCol="0">
            <a:spAutoFit/>
          </a:bodyPr>
          <a:lstStyle/>
          <a:p>
            <a:pPr algn="r"/>
            <a:r>
              <a:rPr lang="en-US" dirty="0"/>
              <a:t>UNRESOLVED BUDGET ISSUES</a:t>
            </a:r>
          </a:p>
        </p:txBody>
      </p:sp>
      <p:graphicFrame>
        <p:nvGraphicFramePr>
          <p:cNvPr id="4" name="Table 3"/>
          <p:cNvGraphicFramePr>
            <a:graphicFrameLocks noGrp="1"/>
          </p:cNvGraphicFramePr>
          <p:nvPr>
            <p:extLst>
              <p:ext uri="{D42A27DB-BD31-4B8C-83A1-F6EECF244321}">
                <p14:modId xmlns:p14="http://schemas.microsoft.com/office/powerpoint/2010/main" val="848636540"/>
              </p:ext>
            </p:extLst>
          </p:nvPr>
        </p:nvGraphicFramePr>
        <p:xfrm>
          <a:off x="838200" y="1375178"/>
          <a:ext cx="7620000" cy="4568421"/>
        </p:xfrm>
        <a:graphic>
          <a:graphicData uri="http://schemas.openxmlformats.org/drawingml/2006/table">
            <a:tbl>
              <a:tblPr/>
              <a:tblGrid>
                <a:gridCol w="4447665">
                  <a:extLst>
                    <a:ext uri="{9D8B030D-6E8A-4147-A177-3AD203B41FA5}">
                      <a16:colId xmlns:a16="http://schemas.microsoft.com/office/drawing/2014/main" val="1591560544"/>
                    </a:ext>
                  </a:extLst>
                </a:gridCol>
                <a:gridCol w="269988">
                  <a:extLst>
                    <a:ext uri="{9D8B030D-6E8A-4147-A177-3AD203B41FA5}">
                      <a16:colId xmlns:a16="http://schemas.microsoft.com/office/drawing/2014/main" val="3972250165"/>
                    </a:ext>
                  </a:extLst>
                </a:gridCol>
                <a:gridCol w="1150990">
                  <a:extLst>
                    <a:ext uri="{9D8B030D-6E8A-4147-A177-3AD203B41FA5}">
                      <a16:colId xmlns:a16="http://schemas.microsoft.com/office/drawing/2014/main" val="1903537471"/>
                    </a:ext>
                  </a:extLst>
                </a:gridCol>
                <a:gridCol w="245121">
                  <a:extLst>
                    <a:ext uri="{9D8B030D-6E8A-4147-A177-3AD203B41FA5}">
                      <a16:colId xmlns:a16="http://schemas.microsoft.com/office/drawing/2014/main" val="1017461780"/>
                    </a:ext>
                  </a:extLst>
                </a:gridCol>
                <a:gridCol w="809958">
                  <a:extLst>
                    <a:ext uri="{9D8B030D-6E8A-4147-A177-3AD203B41FA5}">
                      <a16:colId xmlns:a16="http://schemas.microsoft.com/office/drawing/2014/main" val="2982038224"/>
                    </a:ext>
                  </a:extLst>
                </a:gridCol>
                <a:gridCol w="440501">
                  <a:extLst>
                    <a:ext uri="{9D8B030D-6E8A-4147-A177-3AD203B41FA5}">
                      <a16:colId xmlns:a16="http://schemas.microsoft.com/office/drawing/2014/main" val="2261284640"/>
                    </a:ext>
                  </a:extLst>
                </a:gridCol>
                <a:gridCol w="255777">
                  <a:extLst>
                    <a:ext uri="{9D8B030D-6E8A-4147-A177-3AD203B41FA5}">
                      <a16:colId xmlns:a16="http://schemas.microsoft.com/office/drawing/2014/main" val="3882344879"/>
                    </a:ext>
                  </a:extLst>
                </a:gridCol>
              </a:tblGrid>
              <a:tr h="233128">
                <a:tc>
                  <a:txBody>
                    <a:bodyPr/>
                    <a:lstStyle/>
                    <a:p>
                      <a:pPr algn="l" fontAlgn="ctr"/>
                      <a:r>
                        <a:rPr lang="en-US" sz="900" b="0" i="0" u="none" strike="noStrike" dirty="0">
                          <a:solidFill>
                            <a:srgbClr val="000000"/>
                          </a:solidFill>
                          <a:effectLst/>
                          <a:latin typeface="Calibri" panose="020F0502020204030204" pitchFamily="34" charset="0"/>
                        </a:rPr>
                        <a:t>Distance Learning-Offering same level of services but at reduced rate</a:t>
                      </a:r>
                    </a:p>
                  </a:txBody>
                  <a:tcPr marL="5151" marR="5151" marT="5151" marB="0" anchor="ctr">
                    <a:lnL>
                      <a:noFill/>
                    </a:lnL>
                    <a:lnR>
                      <a:noFill/>
                    </a:lnR>
                    <a:lnT>
                      <a:noFill/>
                    </a:lnT>
                    <a:lnB>
                      <a:noFill/>
                    </a:lnB>
                  </a:tcPr>
                </a:tc>
                <a:tc>
                  <a:txBody>
                    <a:bodyPr/>
                    <a:lstStyle/>
                    <a:p>
                      <a:pPr algn="l" fontAlgn="t"/>
                      <a:endParaRPr lang="en-US" sz="900" b="0" i="0" u="none" strike="noStrike" dirty="0">
                        <a:solidFill>
                          <a:srgbClr val="000000"/>
                        </a:solidFill>
                        <a:effectLst/>
                        <a:latin typeface="Calibri" panose="020F0502020204030204" pitchFamily="34" charset="0"/>
                      </a:endParaRPr>
                    </a:p>
                  </a:txBody>
                  <a:tcPr marL="5151" marR="5151" marT="5151" marB="0">
                    <a:lnL>
                      <a:noFill/>
                    </a:lnL>
                    <a:lnR>
                      <a:noFill/>
                    </a:lnR>
                    <a:lnT>
                      <a:noFill/>
                    </a:lnT>
                    <a:lnB>
                      <a:noFill/>
                    </a:lnB>
                  </a:tcPr>
                </a:tc>
                <a:tc>
                  <a:txBody>
                    <a:bodyPr/>
                    <a:lstStyle/>
                    <a:p>
                      <a:pPr algn="r" fontAlgn="ctr"/>
                      <a:r>
                        <a:rPr lang="en-US" sz="900" b="0" i="0" u="none" strike="noStrike" dirty="0">
                          <a:solidFill>
                            <a:srgbClr val="000000"/>
                          </a:solidFill>
                          <a:effectLst/>
                          <a:latin typeface="Calibri" panose="020F0502020204030204" pitchFamily="34" charset="0"/>
                        </a:rPr>
                        <a:t>$79,591 </a:t>
                      </a:r>
                    </a:p>
                  </a:txBody>
                  <a:tcPr marL="5151" marR="5151" marT="5151" marB="0" anchor="ctr">
                    <a:lnL>
                      <a:noFill/>
                    </a:lnL>
                    <a:lnR>
                      <a:noFill/>
                    </a:lnR>
                    <a:lnT>
                      <a:noFill/>
                    </a:lnT>
                    <a:lnB>
                      <a:noFill/>
                    </a:lnB>
                  </a:tcPr>
                </a:tc>
                <a:tc>
                  <a:txBody>
                    <a:bodyPr/>
                    <a:lstStyle/>
                    <a:p>
                      <a:pPr algn="r" fontAlgn="ctr"/>
                      <a:endParaRPr lang="en-US" sz="900" b="0" i="0" u="none" strike="noStrike" dirty="0">
                        <a:solidFill>
                          <a:srgbClr val="000000"/>
                        </a:solidFill>
                        <a:effectLst/>
                        <a:latin typeface="Calibri" panose="020F0502020204030204" pitchFamily="34" charset="0"/>
                      </a:endParaRPr>
                    </a:p>
                  </a:txBody>
                  <a:tcPr marL="5151" marR="5151" marT="5151" marB="0" anchor="ctr">
                    <a:lnL>
                      <a:noFill/>
                    </a:lnL>
                    <a:lnR>
                      <a:noFill/>
                    </a:lnR>
                    <a:lnT>
                      <a:noFill/>
                    </a:lnT>
                    <a:lnB>
                      <a:noFill/>
                    </a:lnB>
                  </a:tcPr>
                </a:tc>
                <a:tc>
                  <a:txBody>
                    <a:bodyPr/>
                    <a:lstStyle/>
                    <a:p>
                      <a:pPr algn="r" fontAlgn="ctr"/>
                      <a:endParaRPr lang="en-US" sz="900" b="0" i="0" u="none" strike="noStrike" dirty="0">
                        <a:solidFill>
                          <a:srgbClr val="000000"/>
                        </a:solidFill>
                        <a:effectLst/>
                        <a:latin typeface="Calibri" panose="020F0502020204030204" pitchFamily="34" charset="0"/>
                      </a:endParaRPr>
                    </a:p>
                  </a:txBody>
                  <a:tcPr marL="5151" marR="5151" marT="5151" marB="0" anchor="ctr">
                    <a:lnL>
                      <a:noFill/>
                    </a:lnL>
                    <a:lnR>
                      <a:noFill/>
                    </a:lnR>
                    <a:lnT>
                      <a:noFill/>
                    </a:lnT>
                    <a:lnB>
                      <a:noFill/>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5151" marR="5151" marT="5151"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5151" marR="5151" marT="5151" marB="0" anchor="b">
                    <a:lnL>
                      <a:noFill/>
                    </a:lnL>
                    <a:lnR>
                      <a:noFill/>
                    </a:lnR>
                    <a:lnT>
                      <a:noFill/>
                    </a:lnT>
                    <a:lnB>
                      <a:noFill/>
                    </a:lnB>
                  </a:tcPr>
                </a:tc>
                <a:extLst>
                  <a:ext uri="{0D108BD9-81ED-4DB2-BD59-A6C34878D82A}">
                    <a16:rowId xmlns:a16="http://schemas.microsoft.com/office/drawing/2014/main" val="695278330"/>
                  </a:ext>
                </a:extLst>
              </a:tr>
              <a:tr h="431642">
                <a:tc>
                  <a:txBody>
                    <a:bodyPr/>
                    <a:lstStyle/>
                    <a:p>
                      <a:pPr algn="l" fontAlgn="ctr"/>
                      <a:r>
                        <a:rPr lang="en-US" sz="900" b="0" i="0" u="none" strike="noStrike" dirty="0">
                          <a:solidFill>
                            <a:srgbClr val="000000"/>
                          </a:solidFill>
                          <a:effectLst/>
                          <a:latin typeface="Calibri" panose="020F0502020204030204" pitchFamily="34" charset="0"/>
                        </a:rPr>
                        <a:t>Website phase 3 was on approved FY18 year end list but not completed </a:t>
                      </a:r>
                    </a:p>
                  </a:txBody>
                  <a:tcPr marL="5151" marR="5151" marT="5151" marB="0" anchor="ctr">
                    <a:lnL>
                      <a:noFill/>
                    </a:lnL>
                    <a:lnR>
                      <a:noFill/>
                    </a:lnR>
                    <a:lnT>
                      <a:noFill/>
                    </a:lnT>
                    <a:lnB>
                      <a:noFill/>
                    </a:lnB>
                  </a:tcPr>
                </a:tc>
                <a:tc>
                  <a:txBody>
                    <a:bodyPr/>
                    <a:lstStyle/>
                    <a:p>
                      <a:pPr algn="l" fontAlgn="t"/>
                      <a:endParaRPr lang="en-US" sz="900" b="0" i="0" u="none" strike="noStrike" dirty="0">
                        <a:solidFill>
                          <a:srgbClr val="000000"/>
                        </a:solidFill>
                        <a:effectLst/>
                        <a:latin typeface="Calibri" panose="020F0502020204030204" pitchFamily="34" charset="0"/>
                      </a:endParaRPr>
                    </a:p>
                  </a:txBody>
                  <a:tcPr marL="5151" marR="5151" marT="5151" marB="0">
                    <a:lnL>
                      <a:noFill/>
                    </a:lnL>
                    <a:lnR>
                      <a:noFill/>
                    </a:lnR>
                    <a:lnT>
                      <a:noFill/>
                    </a:lnT>
                    <a:lnB>
                      <a:noFill/>
                    </a:lnB>
                  </a:tcPr>
                </a:tc>
                <a:tc>
                  <a:txBody>
                    <a:bodyPr/>
                    <a:lstStyle/>
                    <a:p>
                      <a:pPr algn="r" fontAlgn="ctr"/>
                      <a:r>
                        <a:rPr lang="en-US" sz="900" b="0" i="0" u="none" strike="noStrike" dirty="0">
                          <a:solidFill>
                            <a:srgbClr val="000000"/>
                          </a:solidFill>
                          <a:effectLst/>
                          <a:latin typeface="Calibri" panose="020F0502020204030204" pitchFamily="34" charset="0"/>
                        </a:rPr>
                        <a:t>$80,000 </a:t>
                      </a:r>
                    </a:p>
                  </a:txBody>
                  <a:tcPr marL="5151" marR="5151" marT="5151" marB="0" anchor="ctr">
                    <a:lnL>
                      <a:noFill/>
                    </a:lnL>
                    <a:lnR>
                      <a:noFill/>
                    </a:lnR>
                    <a:lnT>
                      <a:noFill/>
                    </a:lnT>
                    <a:lnB>
                      <a:noFill/>
                    </a:lnB>
                  </a:tcPr>
                </a:tc>
                <a:tc>
                  <a:txBody>
                    <a:bodyPr/>
                    <a:lstStyle/>
                    <a:p>
                      <a:pPr algn="r" fontAlgn="ctr"/>
                      <a:endParaRPr lang="en-US" sz="900" b="0" i="0" u="none" strike="noStrike" dirty="0">
                        <a:solidFill>
                          <a:srgbClr val="000000"/>
                        </a:solidFill>
                        <a:effectLst/>
                        <a:latin typeface="Calibri" panose="020F0502020204030204" pitchFamily="34" charset="0"/>
                      </a:endParaRPr>
                    </a:p>
                  </a:txBody>
                  <a:tcPr marL="5151" marR="5151" marT="5151" marB="0" anchor="ctr">
                    <a:lnL>
                      <a:noFill/>
                    </a:lnL>
                    <a:lnR>
                      <a:noFill/>
                    </a:lnR>
                    <a:lnT>
                      <a:noFill/>
                    </a:lnT>
                    <a:lnB>
                      <a:noFill/>
                    </a:lnB>
                  </a:tcPr>
                </a:tc>
                <a:tc gridSpan="3">
                  <a:txBody>
                    <a:bodyPr/>
                    <a:lstStyle/>
                    <a:p>
                      <a:pPr algn="l" fontAlgn="t"/>
                      <a:r>
                        <a:rPr lang="en-US" sz="900" b="0" i="0" u="none" strike="noStrike" dirty="0">
                          <a:solidFill>
                            <a:srgbClr val="000000"/>
                          </a:solidFill>
                          <a:effectLst/>
                          <a:latin typeface="Calibri" panose="020F0502020204030204" pitchFamily="34" charset="0"/>
                        </a:rPr>
                        <a:t>(Outsource or either hire PT workers to do website updates needed)</a:t>
                      </a:r>
                    </a:p>
                  </a:txBody>
                  <a:tcPr marL="5151" marR="5151" marT="5151" marB="0">
                    <a:lnL>
                      <a:noFill/>
                    </a:lnL>
                    <a:lnR>
                      <a:noFill/>
                    </a:lnR>
                    <a:lnT>
                      <a:noFill/>
                    </a:lnT>
                    <a:lnB>
                      <a:noFill/>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510223573"/>
                  </a:ext>
                </a:extLst>
              </a:tr>
              <a:tr h="178153">
                <a:tc>
                  <a:txBody>
                    <a:bodyPr/>
                    <a:lstStyle/>
                    <a:p>
                      <a:pPr algn="l" fontAlgn="ctr"/>
                      <a:r>
                        <a:rPr lang="en-US" sz="900" b="0" i="0" u="none" strike="noStrike" dirty="0">
                          <a:solidFill>
                            <a:srgbClr val="000000"/>
                          </a:solidFill>
                          <a:effectLst/>
                          <a:latin typeface="Calibri" panose="020F0502020204030204" pitchFamily="34" charset="0"/>
                        </a:rPr>
                        <a:t>Stratification to ensure HVAC in Spivey Hall</a:t>
                      </a:r>
                    </a:p>
                  </a:txBody>
                  <a:tcPr marL="5151" marR="5151" marT="5151" marB="0" anchor="ctr">
                    <a:lnL>
                      <a:noFill/>
                    </a:lnL>
                    <a:lnR>
                      <a:noFill/>
                    </a:lnR>
                    <a:lnT>
                      <a:noFill/>
                    </a:lnT>
                    <a:lnB>
                      <a:noFill/>
                    </a:lnB>
                  </a:tcPr>
                </a:tc>
                <a:tc>
                  <a:txBody>
                    <a:bodyPr/>
                    <a:lstStyle/>
                    <a:p>
                      <a:pPr algn="l" fontAlgn="t"/>
                      <a:endParaRPr lang="en-US" sz="900" b="0" i="0" u="none" strike="noStrike" dirty="0">
                        <a:solidFill>
                          <a:srgbClr val="000000"/>
                        </a:solidFill>
                        <a:effectLst/>
                        <a:latin typeface="Calibri" panose="020F0502020204030204" pitchFamily="34" charset="0"/>
                      </a:endParaRPr>
                    </a:p>
                  </a:txBody>
                  <a:tcPr marL="5151" marR="5151" marT="5151" marB="0">
                    <a:lnL>
                      <a:noFill/>
                    </a:lnL>
                    <a:lnR>
                      <a:noFill/>
                    </a:lnR>
                    <a:lnT>
                      <a:noFill/>
                    </a:lnT>
                    <a:lnB>
                      <a:noFill/>
                    </a:lnB>
                  </a:tcPr>
                </a:tc>
                <a:tc>
                  <a:txBody>
                    <a:bodyPr/>
                    <a:lstStyle/>
                    <a:p>
                      <a:pPr algn="r" fontAlgn="ctr"/>
                      <a:r>
                        <a:rPr lang="en-US" sz="900" b="0" i="0" u="none" strike="noStrike" dirty="0">
                          <a:solidFill>
                            <a:srgbClr val="000000"/>
                          </a:solidFill>
                          <a:effectLst/>
                          <a:latin typeface="Calibri" panose="020F0502020204030204" pitchFamily="34" charset="0"/>
                        </a:rPr>
                        <a:t>$50,000 </a:t>
                      </a:r>
                    </a:p>
                  </a:txBody>
                  <a:tcPr marL="5151" marR="5151" marT="5151" marB="0" anchor="ctr">
                    <a:lnL>
                      <a:noFill/>
                    </a:lnL>
                    <a:lnR>
                      <a:noFill/>
                    </a:lnR>
                    <a:lnT>
                      <a:noFill/>
                    </a:lnT>
                    <a:lnB>
                      <a:noFill/>
                    </a:lnB>
                  </a:tcPr>
                </a:tc>
                <a:tc>
                  <a:txBody>
                    <a:bodyPr/>
                    <a:lstStyle/>
                    <a:p>
                      <a:pPr algn="r" fontAlgn="ctr"/>
                      <a:endParaRPr lang="en-US" sz="900" b="0" i="0" u="none" strike="noStrike" dirty="0">
                        <a:solidFill>
                          <a:srgbClr val="000000"/>
                        </a:solidFill>
                        <a:effectLst/>
                        <a:latin typeface="Calibri" panose="020F0502020204030204" pitchFamily="34" charset="0"/>
                      </a:endParaRPr>
                    </a:p>
                  </a:txBody>
                  <a:tcPr marL="5151" marR="5151" marT="5151" marB="0" anchor="ctr">
                    <a:lnL>
                      <a:noFill/>
                    </a:lnL>
                    <a:lnR>
                      <a:noFill/>
                    </a:lnR>
                    <a:lnT>
                      <a:noFill/>
                    </a:lnT>
                    <a:lnB>
                      <a:noFill/>
                    </a:lnB>
                  </a:tcPr>
                </a:tc>
                <a:tc>
                  <a:txBody>
                    <a:bodyPr/>
                    <a:lstStyle/>
                    <a:p>
                      <a:pPr algn="r" fontAlgn="ctr"/>
                      <a:endParaRPr lang="en-US" sz="900" b="0" i="0" u="none" strike="noStrike" dirty="0">
                        <a:solidFill>
                          <a:srgbClr val="000000"/>
                        </a:solidFill>
                        <a:effectLst/>
                        <a:latin typeface="Calibri" panose="020F0502020204030204" pitchFamily="34" charset="0"/>
                      </a:endParaRPr>
                    </a:p>
                  </a:txBody>
                  <a:tcPr marL="5151" marR="5151" marT="5151" marB="0" anchor="ctr">
                    <a:lnL>
                      <a:noFill/>
                    </a:lnL>
                    <a:lnR>
                      <a:noFill/>
                    </a:lnR>
                    <a:lnT>
                      <a:noFill/>
                    </a:lnT>
                    <a:lnB>
                      <a:noFill/>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5151" marR="5151" marT="5151"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5151" marR="5151" marT="5151" marB="0" anchor="b">
                    <a:lnL>
                      <a:noFill/>
                    </a:lnL>
                    <a:lnR>
                      <a:noFill/>
                    </a:lnR>
                    <a:lnT>
                      <a:noFill/>
                    </a:lnT>
                    <a:lnB>
                      <a:noFill/>
                    </a:lnB>
                  </a:tcPr>
                </a:tc>
                <a:extLst>
                  <a:ext uri="{0D108BD9-81ED-4DB2-BD59-A6C34878D82A}">
                    <a16:rowId xmlns:a16="http://schemas.microsoft.com/office/drawing/2014/main" val="3539120859"/>
                  </a:ext>
                </a:extLst>
              </a:tr>
              <a:tr h="178153">
                <a:tc>
                  <a:txBody>
                    <a:bodyPr/>
                    <a:lstStyle/>
                    <a:p>
                      <a:pPr algn="l" fontAlgn="ctr"/>
                      <a:r>
                        <a:rPr lang="en-US" sz="900" b="0" i="0" u="none" strike="noStrike" dirty="0">
                          <a:solidFill>
                            <a:srgbClr val="000000"/>
                          </a:solidFill>
                          <a:effectLst/>
                          <a:latin typeface="Calibri" panose="020F0502020204030204" pitchFamily="34" charset="0"/>
                        </a:rPr>
                        <a:t>Road between main campus and CSU East estimated range</a:t>
                      </a:r>
                    </a:p>
                  </a:txBody>
                  <a:tcPr marL="5151" marR="5151" marT="5151" marB="0" anchor="ctr">
                    <a:lnL>
                      <a:noFill/>
                    </a:lnL>
                    <a:lnR>
                      <a:noFill/>
                    </a:lnR>
                    <a:lnT>
                      <a:noFill/>
                    </a:lnT>
                    <a:lnB>
                      <a:noFill/>
                    </a:lnB>
                  </a:tcPr>
                </a:tc>
                <a:tc>
                  <a:txBody>
                    <a:bodyPr/>
                    <a:lstStyle/>
                    <a:p>
                      <a:pPr algn="l" fontAlgn="t"/>
                      <a:endParaRPr lang="en-US" sz="900" b="0" i="0" u="none" strike="noStrike" dirty="0">
                        <a:solidFill>
                          <a:srgbClr val="000000"/>
                        </a:solidFill>
                        <a:effectLst/>
                        <a:latin typeface="Calibri" panose="020F0502020204030204" pitchFamily="34" charset="0"/>
                      </a:endParaRPr>
                    </a:p>
                  </a:txBody>
                  <a:tcPr marL="5151" marR="5151" marT="5151" marB="0">
                    <a:lnL>
                      <a:noFill/>
                    </a:lnL>
                    <a:lnR>
                      <a:noFill/>
                    </a:lnR>
                    <a:lnT>
                      <a:noFill/>
                    </a:lnT>
                    <a:lnB>
                      <a:noFill/>
                    </a:lnB>
                  </a:tcPr>
                </a:tc>
                <a:tc>
                  <a:txBody>
                    <a:bodyPr/>
                    <a:lstStyle/>
                    <a:p>
                      <a:pPr algn="r" fontAlgn="ctr"/>
                      <a:r>
                        <a:rPr lang="en-US" sz="900" b="0" i="0" u="none" strike="noStrike" dirty="0">
                          <a:solidFill>
                            <a:srgbClr val="000000"/>
                          </a:solidFill>
                          <a:effectLst/>
                          <a:latin typeface="Calibri" panose="020F0502020204030204" pitchFamily="34" charset="0"/>
                        </a:rPr>
                        <a:t>$180,000 </a:t>
                      </a:r>
                    </a:p>
                  </a:txBody>
                  <a:tcPr marL="5151" marR="5151" marT="5151" marB="0" anchor="ctr">
                    <a:lnL>
                      <a:noFill/>
                    </a:lnL>
                    <a:lnR>
                      <a:noFill/>
                    </a:lnR>
                    <a:lnT>
                      <a:noFill/>
                    </a:lnT>
                    <a:lnB>
                      <a:noFill/>
                    </a:lnB>
                  </a:tcPr>
                </a:tc>
                <a:tc>
                  <a:txBody>
                    <a:bodyPr/>
                    <a:lstStyle/>
                    <a:p>
                      <a:pPr algn="r" fontAlgn="ctr"/>
                      <a:r>
                        <a:rPr lang="en-US" sz="900" b="0" i="0" u="none" strike="noStrike" dirty="0">
                          <a:solidFill>
                            <a:srgbClr val="000000"/>
                          </a:solidFill>
                          <a:effectLst/>
                          <a:latin typeface="Calibri" panose="020F0502020204030204" pitchFamily="34" charset="0"/>
                        </a:rPr>
                        <a:t>-</a:t>
                      </a:r>
                    </a:p>
                  </a:txBody>
                  <a:tcPr marL="5151" marR="5151" marT="5151" marB="0" anchor="ctr">
                    <a:lnL>
                      <a:noFill/>
                    </a:lnL>
                    <a:lnR>
                      <a:noFill/>
                    </a:lnR>
                    <a:lnT>
                      <a:noFill/>
                    </a:lnT>
                    <a:lnB>
                      <a:noFill/>
                    </a:lnB>
                  </a:tcPr>
                </a:tc>
                <a:tc>
                  <a:txBody>
                    <a:bodyPr/>
                    <a:lstStyle/>
                    <a:p>
                      <a:pPr algn="r" fontAlgn="ctr"/>
                      <a:r>
                        <a:rPr lang="en-US" sz="900" b="0" i="0" u="none" strike="noStrike" dirty="0">
                          <a:solidFill>
                            <a:srgbClr val="000000"/>
                          </a:solidFill>
                          <a:effectLst/>
                          <a:latin typeface="Calibri" panose="020F0502020204030204" pitchFamily="34" charset="0"/>
                        </a:rPr>
                        <a:t>$200,000</a:t>
                      </a:r>
                    </a:p>
                  </a:txBody>
                  <a:tcPr marL="5151" marR="5151" marT="5151" marB="0" anchor="ctr">
                    <a:lnL>
                      <a:noFill/>
                    </a:lnL>
                    <a:lnR>
                      <a:noFill/>
                    </a:lnR>
                    <a:lnT>
                      <a:noFill/>
                    </a:lnT>
                    <a:lnB>
                      <a:noFill/>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5151" marR="5151" marT="5151"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5151" marR="5151" marT="5151" marB="0" anchor="b">
                    <a:lnL>
                      <a:noFill/>
                    </a:lnL>
                    <a:lnR>
                      <a:noFill/>
                    </a:lnR>
                    <a:lnT>
                      <a:noFill/>
                    </a:lnT>
                    <a:lnB>
                      <a:noFill/>
                    </a:lnB>
                  </a:tcPr>
                </a:tc>
                <a:extLst>
                  <a:ext uri="{0D108BD9-81ED-4DB2-BD59-A6C34878D82A}">
                    <a16:rowId xmlns:a16="http://schemas.microsoft.com/office/drawing/2014/main" val="3494255503"/>
                  </a:ext>
                </a:extLst>
              </a:tr>
              <a:tr h="178153">
                <a:tc>
                  <a:txBody>
                    <a:bodyPr/>
                    <a:lstStyle/>
                    <a:p>
                      <a:pPr algn="l" fontAlgn="ctr"/>
                      <a:r>
                        <a:rPr lang="en-US" sz="900" b="0" i="0" u="none" strike="noStrike" dirty="0">
                          <a:solidFill>
                            <a:srgbClr val="000000"/>
                          </a:solidFill>
                          <a:effectLst/>
                          <a:latin typeface="Calibri" panose="020F0502020204030204" pitchFamily="34" charset="0"/>
                        </a:rPr>
                        <a:t>FY18 Audit</a:t>
                      </a:r>
                    </a:p>
                  </a:txBody>
                  <a:tcPr marL="5151" marR="5151" marT="5151" marB="0" anchor="ctr">
                    <a:lnL>
                      <a:noFill/>
                    </a:lnL>
                    <a:lnR>
                      <a:noFill/>
                    </a:lnR>
                    <a:lnT>
                      <a:noFill/>
                    </a:lnT>
                    <a:lnB>
                      <a:noFill/>
                    </a:lnB>
                  </a:tcPr>
                </a:tc>
                <a:tc>
                  <a:txBody>
                    <a:bodyPr/>
                    <a:lstStyle/>
                    <a:p>
                      <a:pPr algn="l" fontAlgn="t"/>
                      <a:endParaRPr lang="en-US" sz="900" b="0" i="0" u="none" strike="noStrike" dirty="0">
                        <a:solidFill>
                          <a:srgbClr val="000000"/>
                        </a:solidFill>
                        <a:effectLst/>
                        <a:latin typeface="Calibri" panose="020F0502020204030204" pitchFamily="34" charset="0"/>
                      </a:endParaRPr>
                    </a:p>
                  </a:txBody>
                  <a:tcPr marL="5151" marR="5151" marT="5151" marB="0">
                    <a:lnL>
                      <a:noFill/>
                    </a:lnL>
                    <a:lnR>
                      <a:noFill/>
                    </a:lnR>
                    <a:lnT>
                      <a:noFill/>
                    </a:lnT>
                    <a:lnB>
                      <a:noFill/>
                    </a:lnB>
                  </a:tcPr>
                </a:tc>
                <a:tc>
                  <a:txBody>
                    <a:bodyPr/>
                    <a:lstStyle/>
                    <a:p>
                      <a:pPr algn="r" fontAlgn="ctr"/>
                      <a:r>
                        <a:rPr lang="en-US" sz="900" b="0" i="0" u="none" strike="noStrike" dirty="0">
                          <a:solidFill>
                            <a:srgbClr val="000000"/>
                          </a:solidFill>
                          <a:effectLst/>
                          <a:latin typeface="Calibri" panose="020F0502020204030204" pitchFamily="34" charset="0"/>
                        </a:rPr>
                        <a:t>$10,800 </a:t>
                      </a:r>
                    </a:p>
                  </a:txBody>
                  <a:tcPr marL="5151" marR="5151" marT="5151" marB="0" anchor="ctr">
                    <a:lnL>
                      <a:noFill/>
                    </a:lnL>
                    <a:lnR>
                      <a:noFill/>
                    </a:lnR>
                    <a:lnT>
                      <a:noFill/>
                    </a:lnT>
                    <a:lnB>
                      <a:noFill/>
                    </a:lnB>
                  </a:tcPr>
                </a:tc>
                <a:tc>
                  <a:txBody>
                    <a:bodyPr/>
                    <a:lstStyle/>
                    <a:p>
                      <a:pPr algn="r" fontAlgn="ctr"/>
                      <a:endParaRPr lang="en-US" sz="900" b="0" i="0" u="none" strike="noStrike" dirty="0">
                        <a:solidFill>
                          <a:srgbClr val="000000"/>
                        </a:solidFill>
                        <a:effectLst/>
                        <a:latin typeface="Calibri" panose="020F0502020204030204" pitchFamily="34" charset="0"/>
                      </a:endParaRPr>
                    </a:p>
                  </a:txBody>
                  <a:tcPr marL="5151" marR="5151" marT="5151" marB="0" anchor="ctr">
                    <a:lnL>
                      <a:noFill/>
                    </a:lnL>
                    <a:lnR>
                      <a:noFill/>
                    </a:lnR>
                    <a:lnT>
                      <a:noFill/>
                    </a:lnT>
                    <a:lnB>
                      <a:noFill/>
                    </a:lnB>
                  </a:tcPr>
                </a:tc>
                <a:tc>
                  <a:txBody>
                    <a:bodyPr/>
                    <a:lstStyle/>
                    <a:p>
                      <a:pPr algn="r" fontAlgn="ctr"/>
                      <a:endParaRPr lang="en-US" sz="900" b="0" i="0" u="none" strike="noStrike" dirty="0">
                        <a:solidFill>
                          <a:srgbClr val="000000"/>
                        </a:solidFill>
                        <a:effectLst/>
                        <a:latin typeface="Calibri" panose="020F0502020204030204" pitchFamily="34" charset="0"/>
                      </a:endParaRPr>
                    </a:p>
                  </a:txBody>
                  <a:tcPr marL="5151" marR="5151" marT="5151" marB="0" anchor="ctr">
                    <a:lnL>
                      <a:noFill/>
                    </a:lnL>
                    <a:lnR>
                      <a:noFill/>
                    </a:lnR>
                    <a:lnT>
                      <a:noFill/>
                    </a:lnT>
                    <a:lnB>
                      <a:noFill/>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5151" marR="5151" marT="5151"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5151" marR="5151" marT="5151" marB="0" anchor="b">
                    <a:lnL>
                      <a:noFill/>
                    </a:lnL>
                    <a:lnR>
                      <a:noFill/>
                    </a:lnR>
                    <a:lnT>
                      <a:noFill/>
                    </a:lnT>
                    <a:lnB>
                      <a:noFill/>
                    </a:lnB>
                  </a:tcPr>
                </a:tc>
                <a:extLst>
                  <a:ext uri="{0D108BD9-81ED-4DB2-BD59-A6C34878D82A}">
                    <a16:rowId xmlns:a16="http://schemas.microsoft.com/office/drawing/2014/main" val="2018004318"/>
                  </a:ext>
                </a:extLst>
              </a:tr>
              <a:tr h="160659">
                <a:tc>
                  <a:txBody>
                    <a:bodyPr/>
                    <a:lstStyle/>
                    <a:p>
                      <a:pPr algn="l" fontAlgn="ctr"/>
                      <a:r>
                        <a:rPr lang="en-US" sz="900" b="0" i="0" u="none" strike="noStrike" dirty="0">
                          <a:solidFill>
                            <a:srgbClr val="000000"/>
                          </a:solidFill>
                          <a:effectLst/>
                          <a:latin typeface="Calibri" panose="020F0502020204030204" pitchFamily="34" charset="0"/>
                        </a:rPr>
                        <a:t>Mandated student health insurance</a:t>
                      </a:r>
                    </a:p>
                  </a:txBody>
                  <a:tcPr marL="5151" marR="5151" marT="5151" marB="0" anchor="ctr">
                    <a:lnL>
                      <a:noFill/>
                    </a:lnL>
                    <a:lnR>
                      <a:noFill/>
                    </a:lnR>
                    <a:lnT>
                      <a:noFill/>
                    </a:lnT>
                    <a:lnB>
                      <a:noFill/>
                    </a:lnB>
                  </a:tcPr>
                </a:tc>
                <a:tc>
                  <a:txBody>
                    <a:bodyPr/>
                    <a:lstStyle/>
                    <a:p>
                      <a:pPr algn="l" fontAlgn="t"/>
                      <a:endParaRPr lang="en-US" sz="900" b="0" i="0" u="none" strike="noStrike" dirty="0">
                        <a:solidFill>
                          <a:srgbClr val="000000"/>
                        </a:solidFill>
                        <a:effectLst/>
                        <a:latin typeface="Calibri" panose="020F0502020204030204" pitchFamily="34" charset="0"/>
                      </a:endParaRPr>
                    </a:p>
                  </a:txBody>
                  <a:tcPr marL="5151" marR="5151" marT="5151" marB="0">
                    <a:lnL>
                      <a:noFill/>
                    </a:lnL>
                    <a:lnR>
                      <a:noFill/>
                    </a:lnR>
                    <a:lnT>
                      <a:noFill/>
                    </a:lnT>
                    <a:lnB>
                      <a:noFill/>
                    </a:lnB>
                  </a:tcPr>
                </a:tc>
                <a:tc>
                  <a:txBody>
                    <a:bodyPr/>
                    <a:lstStyle/>
                    <a:p>
                      <a:pPr algn="r" fontAlgn="ctr"/>
                      <a:r>
                        <a:rPr lang="en-US" sz="900" b="0" i="0" u="none" strike="noStrike" dirty="0">
                          <a:solidFill>
                            <a:srgbClr val="000000"/>
                          </a:solidFill>
                          <a:effectLst/>
                          <a:latin typeface="Calibri" panose="020F0502020204030204" pitchFamily="34" charset="0"/>
                        </a:rPr>
                        <a:t>$3,968 </a:t>
                      </a:r>
                    </a:p>
                  </a:txBody>
                  <a:tcPr marL="5151" marR="5151" marT="5151" marB="0" anchor="ctr">
                    <a:lnL>
                      <a:noFill/>
                    </a:lnL>
                    <a:lnR>
                      <a:noFill/>
                    </a:lnR>
                    <a:lnT>
                      <a:noFill/>
                    </a:lnT>
                    <a:lnB>
                      <a:noFill/>
                    </a:lnB>
                  </a:tcPr>
                </a:tc>
                <a:tc>
                  <a:txBody>
                    <a:bodyPr/>
                    <a:lstStyle/>
                    <a:p>
                      <a:pPr algn="r" fontAlgn="ctr"/>
                      <a:endParaRPr lang="en-US" sz="900" b="0" i="0" u="none" strike="noStrike" dirty="0">
                        <a:solidFill>
                          <a:srgbClr val="000000"/>
                        </a:solidFill>
                        <a:effectLst/>
                        <a:latin typeface="Calibri" panose="020F0502020204030204" pitchFamily="34" charset="0"/>
                      </a:endParaRPr>
                    </a:p>
                  </a:txBody>
                  <a:tcPr marL="5151" marR="5151" marT="5151" marB="0" anchor="ctr">
                    <a:lnL>
                      <a:noFill/>
                    </a:lnL>
                    <a:lnR>
                      <a:noFill/>
                    </a:lnR>
                    <a:lnT>
                      <a:noFill/>
                    </a:lnT>
                    <a:lnB>
                      <a:noFill/>
                    </a:lnB>
                  </a:tcPr>
                </a:tc>
                <a:tc>
                  <a:txBody>
                    <a:bodyPr/>
                    <a:lstStyle/>
                    <a:p>
                      <a:pPr algn="r" fontAlgn="ctr"/>
                      <a:endParaRPr lang="en-US" sz="900" b="0" i="0" u="none" strike="noStrike" dirty="0">
                        <a:solidFill>
                          <a:srgbClr val="000000"/>
                        </a:solidFill>
                        <a:effectLst/>
                        <a:latin typeface="Calibri" panose="020F0502020204030204" pitchFamily="34" charset="0"/>
                      </a:endParaRPr>
                    </a:p>
                  </a:txBody>
                  <a:tcPr marL="5151" marR="5151" marT="5151" marB="0" anchor="ctr">
                    <a:lnL>
                      <a:noFill/>
                    </a:lnL>
                    <a:lnR>
                      <a:noFill/>
                    </a:lnR>
                    <a:lnT>
                      <a:noFill/>
                    </a:lnT>
                    <a:lnB>
                      <a:noFill/>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5151" marR="5151" marT="5151"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5151" marR="5151" marT="5151" marB="0" anchor="b">
                    <a:lnL>
                      <a:noFill/>
                    </a:lnL>
                    <a:lnR>
                      <a:noFill/>
                    </a:lnR>
                    <a:lnT>
                      <a:noFill/>
                    </a:lnT>
                    <a:lnB>
                      <a:noFill/>
                    </a:lnB>
                  </a:tcPr>
                </a:tc>
                <a:extLst>
                  <a:ext uri="{0D108BD9-81ED-4DB2-BD59-A6C34878D82A}">
                    <a16:rowId xmlns:a16="http://schemas.microsoft.com/office/drawing/2014/main" val="740013053"/>
                  </a:ext>
                </a:extLst>
              </a:tr>
              <a:tr h="160659">
                <a:tc>
                  <a:txBody>
                    <a:bodyPr/>
                    <a:lstStyle/>
                    <a:p>
                      <a:pPr algn="l" fontAlgn="ctr"/>
                      <a:r>
                        <a:rPr lang="en-US" sz="900" b="0" i="0" u="none" strike="noStrike" dirty="0">
                          <a:solidFill>
                            <a:srgbClr val="000000"/>
                          </a:solidFill>
                          <a:effectLst/>
                          <a:latin typeface="Calibri" panose="020F0502020204030204" pitchFamily="34" charset="0"/>
                        </a:rPr>
                        <a:t>Spivey Water Riser</a:t>
                      </a:r>
                    </a:p>
                  </a:txBody>
                  <a:tcPr marL="5151" marR="5151" marT="5151" marB="0" anchor="ctr">
                    <a:lnL>
                      <a:noFill/>
                    </a:lnL>
                    <a:lnR>
                      <a:noFill/>
                    </a:lnR>
                    <a:lnT>
                      <a:noFill/>
                    </a:lnT>
                    <a:lnB>
                      <a:noFill/>
                    </a:lnB>
                  </a:tcPr>
                </a:tc>
                <a:tc>
                  <a:txBody>
                    <a:bodyPr/>
                    <a:lstStyle/>
                    <a:p>
                      <a:pPr algn="l" fontAlgn="t"/>
                      <a:endParaRPr lang="en-US" sz="900" b="0" i="0" u="none" strike="noStrike" dirty="0">
                        <a:solidFill>
                          <a:srgbClr val="000000"/>
                        </a:solidFill>
                        <a:effectLst/>
                        <a:latin typeface="Calibri" panose="020F0502020204030204" pitchFamily="34" charset="0"/>
                      </a:endParaRPr>
                    </a:p>
                  </a:txBody>
                  <a:tcPr marL="5151" marR="5151" marT="5151" marB="0">
                    <a:lnL>
                      <a:noFill/>
                    </a:lnL>
                    <a:lnR>
                      <a:noFill/>
                    </a:lnR>
                    <a:lnT>
                      <a:noFill/>
                    </a:lnT>
                    <a:lnB>
                      <a:noFill/>
                    </a:lnB>
                  </a:tcPr>
                </a:tc>
                <a:tc>
                  <a:txBody>
                    <a:bodyPr/>
                    <a:lstStyle/>
                    <a:p>
                      <a:pPr algn="r" fontAlgn="ctr"/>
                      <a:r>
                        <a:rPr lang="en-US" sz="900" b="0" i="0" u="none" strike="noStrike" dirty="0">
                          <a:solidFill>
                            <a:srgbClr val="000000"/>
                          </a:solidFill>
                          <a:effectLst/>
                          <a:latin typeface="Calibri" panose="020F0502020204030204" pitchFamily="34" charset="0"/>
                        </a:rPr>
                        <a:t>$10,500 </a:t>
                      </a:r>
                    </a:p>
                  </a:txBody>
                  <a:tcPr marL="5151" marR="5151" marT="5151" marB="0" anchor="ctr">
                    <a:lnL>
                      <a:noFill/>
                    </a:lnL>
                    <a:lnR>
                      <a:noFill/>
                    </a:lnR>
                    <a:lnT>
                      <a:noFill/>
                    </a:lnT>
                    <a:lnB>
                      <a:noFill/>
                    </a:lnB>
                  </a:tcPr>
                </a:tc>
                <a:tc>
                  <a:txBody>
                    <a:bodyPr/>
                    <a:lstStyle/>
                    <a:p>
                      <a:pPr algn="r" fontAlgn="ctr"/>
                      <a:endParaRPr lang="en-US" sz="900" b="0" i="0" u="none" strike="noStrike" dirty="0">
                        <a:solidFill>
                          <a:srgbClr val="000000"/>
                        </a:solidFill>
                        <a:effectLst/>
                        <a:latin typeface="Calibri" panose="020F0502020204030204" pitchFamily="34" charset="0"/>
                      </a:endParaRPr>
                    </a:p>
                  </a:txBody>
                  <a:tcPr marL="5151" marR="5151" marT="5151" marB="0" anchor="ctr">
                    <a:lnL>
                      <a:noFill/>
                    </a:lnL>
                    <a:lnR>
                      <a:noFill/>
                    </a:lnR>
                    <a:lnT>
                      <a:noFill/>
                    </a:lnT>
                    <a:lnB>
                      <a:noFill/>
                    </a:lnB>
                  </a:tcPr>
                </a:tc>
                <a:tc>
                  <a:txBody>
                    <a:bodyPr/>
                    <a:lstStyle/>
                    <a:p>
                      <a:pPr algn="r" fontAlgn="ctr"/>
                      <a:endParaRPr lang="en-US" sz="900" b="0" i="0" u="none" strike="noStrike" dirty="0">
                        <a:solidFill>
                          <a:srgbClr val="000000"/>
                        </a:solidFill>
                        <a:effectLst/>
                        <a:latin typeface="Calibri" panose="020F0502020204030204" pitchFamily="34" charset="0"/>
                      </a:endParaRPr>
                    </a:p>
                  </a:txBody>
                  <a:tcPr marL="5151" marR="5151" marT="5151" marB="0" anchor="ctr">
                    <a:lnL>
                      <a:noFill/>
                    </a:lnL>
                    <a:lnR>
                      <a:noFill/>
                    </a:lnR>
                    <a:lnT>
                      <a:noFill/>
                    </a:lnT>
                    <a:lnB>
                      <a:noFill/>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5151" marR="5151" marT="5151"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5151" marR="5151" marT="5151" marB="0" anchor="b">
                    <a:lnL>
                      <a:noFill/>
                    </a:lnL>
                    <a:lnR>
                      <a:noFill/>
                    </a:lnR>
                    <a:lnT>
                      <a:noFill/>
                    </a:lnT>
                    <a:lnB>
                      <a:noFill/>
                    </a:lnB>
                  </a:tcPr>
                </a:tc>
                <a:extLst>
                  <a:ext uri="{0D108BD9-81ED-4DB2-BD59-A6C34878D82A}">
                    <a16:rowId xmlns:a16="http://schemas.microsoft.com/office/drawing/2014/main" val="3705199567"/>
                  </a:ext>
                </a:extLst>
              </a:tr>
              <a:tr h="160659">
                <a:tc>
                  <a:txBody>
                    <a:bodyPr/>
                    <a:lstStyle/>
                    <a:p>
                      <a:pPr algn="l" fontAlgn="ctr"/>
                      <a:r>
                        <a:rPr lang="en-US" sz="900" b="0" i="0" u="none" strike="noStrike" dirty="0">
                          <a:solidFill>
                            <a:srgbClr val="000000"/>
                          </a:solidFill>
                          <a:effectLst/>
                          <a:latin typeface="Calibri" panose="020F0502020204030204" pitchFamily="34" charset="0"/>
                        </a:rPr>
                        <a:t>Laker Village-Gates</a:t>
                      </a:r>
                    </a:p>
                  </a:txBody>
                  <a:tcPr marL="5151" marR="5151" marT="5151" marB="0" anchor="ctr">
                    <a:lnL>
                      <a:noFill/>
                    </a:lnL>
                    <a:lnR>
                      <a:noFill/>
                    </a:lnR>
                    <a:lnT>
                      <a:noFill/>
                    </a:lnT>
                    <a:lnB>
                      <a:noFill/>
                    </a:lnB>
                  </a:tcPr>
                </a:tc>
                <a:tc>
                  <a:txBody>
                    <a:bodyPr/>
                    <a:lstStyle/>
                    <a:p>
                      <a:pPr algn="l" fontAlgn="t"/>
                      <a:endParaRPr lang="en-US" sz="900" b="0" i="0" u="none" strike="noStrike" dirty="0">
                        <a:solidFill>
                          <a:srgbClr val="000000"/>
                        </a:solidFill>
                        <a:effectLst/>
                        <a:latin typeface="Calibri" panose="020F0502020204030204" pitchFamily="34" charset="0"/>
                      </a:endParaRPr>
                    </a:p>
                  </a:txBody>
                  <a:tcPr marL="5151" marR="5151" marT="5151" marB="0">
                    <a:lnL>
                      <a:noFill/>
                    </a:lnL>
                    <a:lnR>
                      <a:noFill/>
                    </a:lnR>
                    <a:lnT>
                      <a:noFill/>
                    </a:lnT>
                    <a:lnB>
                      <a:noFill/>
                    </a:lnB>
                  </a:tcPr>
                </a:tc>
                <a:tc>
                  <a:txBody>
                    <a:bodyPr/>
                    <a:lstStyle/>
                    <a:p>
                      <a:pPr algn="r" fontAlgn="ctr"/>
                      <a:r>
                        <a:rPr lang="en-US" sz="900" b="0" i="0" u="none" strike="noStrike" dirty="0">
                          <a:solidFill>
                            <a:srgbClr val="000000"/>
                          </a:solidFill>
                          <a:effectLst/>
                          <a:latin typeface="Calibri" panose="020F0502020204030204" pitchFamily="34" charset="0"/>
                        </a:rPr>
                        <a:t>$4,096 </a:t>
                      </a:r>
                    </a:p>
                  </a:txBody>
                  <a:tcPr marL="5151" marR="5151" marT="5151" marB="0" anchor="ctr">
                    <a:lnL>
                      <a:noFill/>
                    </a:lnL>
                    <a:lnR>
                      <a:noFill/>
                    </a:lnR>
                    <a:lnT>
                      <a:noFill/>
                    </a:lnT>
                    <a:lnB>
                      <a:noFill/>
                    </a:lnB>
                  </a:tcPr>
                </a:tc>
                <a:tc>
                  <a:txBody>
                    <a:bodyPr/>
                    <a:lstStyle/>
                    <a:p>
                      <a:pPr algn="r" fontAlgn="ctr"/>
                      <a:endParaRPr lang="en-US" sz="900" b="0" i="0" u="none" strike="noStrike" dirty="0">
                        <a:solidFill>
                          <a:srgbClr val="000000"/>
                        </a:solidFill>
                        <a:effectLst/>
                        <a:latin typeface="Calibri" panose="020F0502020204030204" pitchFamily="34" charset="0"/>
                      </a:endParaRPr>
                    </a:p>
                  </a:txBody>
                  <a:tcPr marL="5151" marR="5151" marT="5151" marB="0" anchor="ctr">
                    <a:lnL>
                      <a:noFill/>
                    </a:lnL>
                    <a:lnR>
                      <a:noFill/>
                    </a:lnR>
                    <a:lnT>
                      <a:noFill/>
                    </a:lnT>
                    <a:lnB>
                      <a:noFill/>
                    </a:lnB>
                  </a:tcPr>
                </a:tc>
                <a:tc>
                  <a:txBody>
                    <a:bodyPr/>
                    <a:lstStyle/>
                    <a:p>
                      <a:pPr algn="r" fontAlgn="ctr"/>
                      <a:endParaRPr lang="en-US" sz="900" b="0" i="0" u="none" strike="noStrike" dirty="0">
                        <a:solidFill>
                          <a:srgbClr val="000000"/>
                        </a:solidFill>
                        <a:effectLst/>
                        <a:latin typeface="Calibri" panose="020F0502020204030204" pitchFamily="34" charset="0"/>
                      </a:endParaRPr>
                    </a:p>
                  </a:txBody>
                  <a:tcPr marL="5151" marR="5151" marT="5151" marB="0" anchor="ctr">
                    <a:lnL>
                      <a:noFill/>
                    </a:lnL>
                    <a:lnR>
                      <a:noFill/>
                    </a:lnR>
                    <a:lnT>
                      <a:noFill/>
                    </a:lnT>
                    <a:lnB>
                      <a:noFill/>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5151" marR="5151" marT="5151"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5151" marR="5151" marT="5151" marB="0" anchor="b">
                    <a:lnL>
                      <a:noFill/>
                    </a:lnL>
                    <a:lnR>
                      <a:noFill/>
                    </a:lnR>
                    <a:lnT>
                      <a:noFill/>
                    </a:lnT>
                    <a:lnB>
                      <a:noFill/>
                    </a:lnB>
                  </a:tcPr>
                </a:tc>
                <a:extLst>
                  <a:ext uri="{0D108BD9-81ED-4DB2-BD59-A6C34878D82A}">
                    <a16:rowId xmlns:a16="http://schemas.microsoft.com/office/drawing/2014/main" val="2615583184"/>
                  </a:ext>
                </a:extLst>
              </a:tr>
              <a:tr h="160659">
                <a:tc>
                  <a:txBody>
                    <a:bodyPr/>
                    <a:lstStyle/>
                    <a:p>
                      <a:pPr algn="l" fontAlgn="ctr"/>
                      <a:r>
                        <a:rPr lang="en-US" sz="900" b="0" i="0" u="none" strike="noStrike" dirty="0">
                          <a:solidFill>
                            <a:srgbClr val="000000"/>
                          </a:solidFill>
                          <a:effectLst/>
                          <a:latin typeface="Calibri" panose="020F0502020204030204" pitchFamily="34" charset="0"/>
                        </a:rPr>
                        <a:t>Fingerprint machine</a:t>
                      </a:r>
                    </a:p>
                  </a:txBody>
                  <a:tcPr marL="5151" marR="5151" marT="5151" marB="0" anchor="ctr">
                    <a:lnL>
                      <a:noFill/>
                    </a:lnL>
                    <a:lnR>
                      <a:noFill/>
                    </a:lnR>
                    <a:lnT>
                      <a:noFill/>
                    </a:lnT>
                    <a:lnB>
                      <a:noFill/>
                    </a:lnB>
                  </a:tcPr>
                </a:tc>
                <a:tc>
                  <a:txBody>
                    <a:bodyPr/>
                    <a:lstStyle/>
                    <a:p>
                      <a:pPr algn="l" fontAlgn="t"/>
                      <a:endParaRPr lang="en-US" sz="900" b="0" i="0" u="none" strike="noStrike" dirty="0">
                        <a:solidFill>
                          <a:srgbClr val="000000"/>
                        </a:solidFill>
                        <a:effectLst/>
                        <a:latin typeface="Calibri" panose="020F0502020204030204" pitchFamily="34" charset="0"/>
                      </a:endParaRPr>
                    </a:p>
                  </a:txBody>
                  <a:tcPr marL="5151" marR="5151" marT="5151" marB="0">
                    <a:lnL>
                      <a:noFill/>
                    </a:lnL>
                    <a:lnR>
                      <a:noFill/>
                    </a:lnR>
                    <a:lnT>
                      <a:noFill/>
                    </a:lnT>
                    <a:lnB>
                      <a:noFill/>
                    </a:lnB>
                  </a:tcPr>
                </a:tc>
                <a:tc>
                  <a:txBody>
                    <a:bodyPr/>
                    <a:lstStyle/>
                    <a:p>
                      <a:pPr algn="r" fontAlgn="ctr"/>
                      <a:r>
                        <a:rPr lang="en-US" sz="900" b="0" i="0" u="none" strike="noStrike" dirty="0">
                          <a:solidFill>
                            <a:srgbClr val="000000"/>
                          </a:solidFill>
                          <a:effectLst/>
                          <a:latin typeface="Calibri" panose="020F0502020204030204" pitchFamily="34" charset="0"/>
                        </a:rPr>
                        <a:t>$15,000 </a:t>
                      </a:r>
                    </a:p>
                  </a:txBody>
                  <a:tcPr marL="5151" marR="5151" marT="5151" marB="0" anchor="ctr">
                    <a:lnL>
                      <a:noFill/>
                    </a:lnL>
                    <a:lnR>
                      <a:noFill/>
                    </a:lnR>
                    <a:lnT>
                      <a:noFill/>
                    </a:lnT>
                    <a:lnB>
                      <a:noFill/>
                    </a:lnB>
                  </a:tcPr>
                </a:tc>
                <a:tc>
                  <a:txBody>
                    <a:bodyPr/>
                    <a:lstStyle/>
                    <a:p>
                      <a:pPr algn="r" fontAlgn="ctr"/>
                      <a:endParaRPr lang="en-US" sz="900" b="0" i="0" u="none" strike="noStrike" dirty="0">
                        <a:solidFill>
                          <a:srgbClr val="000000"/>
                        </a:solidFill>
                        <a:effectLst/>
                        <a:latin typeface="Calibri" panose="020F0502020204030204" pitchFamily="34" charset="0"/>
                      </a:endParaRPr>
                    </a:p>
                  </a:txBody>
                  <a:tcPr marL="5151" marR="5151" marT="5151" marB="0" anchor="ctr">
                    <a:lnL>
                      <a:noFill/>
                    </a:lnL>
                    <a:lnR>
                      <a:noFill/>
                    </a:lnR>
                    <a:lnT>
                      <a:noFill/>
                    </a:lnT>
                    <a:lnB>
                      <a:noFill/>
                    </a:lnB>
                  </a:tcPr>
                </a:tc>
                <a:tc>
                  <a:txBody>
                    <a:bodyPr/>
                    <a:lstStyle/>
                    <a:p>
                      <a:pPr algn="r" fontAlgn="ctr"/>
                      <a:endParaRPr lang="en-US" sz="900" b="0" i="0" u="none" strike="noStrike" dirty="0">
                        <a:solidFill>
                          <a:srgbClr val="000000"/>
                        </a:solidFill>
                        <a:effectLst/>
                        <a:latin typeface="Calibri" panose="020F0502020204030204" pitchFamily="34" charset="0"/>
                      </a:endParaRPr>
                    </a:p>
                  </a:txBody>
                  <a:tcPr marL="5151" marR="5151" marT="5151" marB="0" anchor="ctr">
                    <a:lnL>
                      <a:noFill/>
                    </a:lnL>
                    <a:lnR>
                      <a:noFill/>
                    </a:lnR>
                    <a:lnT>
                      <a:noFill/>
                    </a:lnT>
                    <a:lnB>
                      <a:noFill/>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5151" marR="5151" marT="5151"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5151" marR="5151" marT="5151" marB="0" anchor="b">
                    <a:lnL>
                      <a:noFill/>
                    </a:lnL>
                    <a:lnR>
                      <a:noFill/>
                    </a:lnR>
                    <a:lnT>
                      <a:noFill/>
                    </a:lnT>
                    <a:lnB>
                      <a:noFill/>
                    </a:lnB>
                  </a:tcPr>
                </a:tc>
                <a:extLst>
                  <a:ext uri="{0D108BD9-81ED-4DB2-BD59-A6C34878D82A}">
                    <a16:rowId xmlns:a16="http://schemas.microsoft.com/office/drawing/2014/main" val="2718968258"/>
                  </a:ext>
                </a:extLst>
              </a:tr>
              <a:tr h="289540">
                <a:tc>
                  <a:txBody>
                    <a:bodyPr/>
                    <a:lstStyle/>
                    <a:p>
                      <a:pPr algn="l" fontAlgn="ctr"/>
                      <a:r>
                        <a:rPr lang="en-US" sz="900" b="0" i="0" u="none" strike="noStrike" dirty="0">
                          <a:solidFill>
                            <a:srgbClr val="000000"/>
                          </a:solidFill>
                          <a:effectLst/>
                          <a:latin typeface="Calibri" panose="020F0502020204030204" pitchFamily="34" charset="0"/>
                        </a:rPr>
                        <a:t>Change orders associated with the MRR project to replace electrical heating mechanical system at Spivey Hall</a:t>
                      </a:r>
                    </a:p>
                  </a:txBody>
                  <a:tcPr marL="5151" marR="5151" marT="5151" marB="0" anchor="ctr">
                    <a:lnL>
                      <a:noFill/>
                    </a:lnL>
                    <a:lnR>
                      <a:noFill/>
                    </a:lnR>
                    <a:lnT>
                      <a:noFill/>
                    </a:lnT>
                    <a:lnB>
                      <a:noFill/>
                    </a:lnB>
                  </a:tcPr>
                </a:tc>
                <a:tc>
                  <a:txBody>
                    <a:bodyPr/>
                    <a:lstStyle/>
                    <a:p>
                      <a:pPr algn="l" fontAlgn="t"/>
                      <a:endParaRPr lang="en-US" sz="900" b="0" i="0" u="none" strike="noStrike" dirty="0">
                        <a:solidFill>
                          <a:srgbClr val="000000"/>
                        </a:solidFill>
                        <a:effectLst/>
                        <a:latin typeface="Calibri" panose="020F0502020204030204" pitchFamily="34" charset="0"/>
                      </a:endParaRPr>
                    </a:p>
                  </a:txBody>
                  <a:tcPr marL="5151" marR="5151" marT="5151" marB="0">
                    <a:lnL>
                      <a:noFill/>
                    </a:lnL>
                    <a:lnR>
                      <a:noFill/>
                    </a:lnR>
                    <a:lnT>
                      <a:noFill/>
                    </a:lnT>
                    <a:lnB>
                      <a:noFill/>
                    </a:lnB>
                  </a:tcPr>
                </a:tc>
                <a:tc>
                  <a:txBody>
                    <a:bodyPr/>
                    <a:lstStyle/>
                    <a:p>
                      <a:pPr algn="r" fontAlgn="ctr"/>
                      <a:r>
                        <a:rPr lang="en-US" sz="900" b="0" i="0" u="none" strike="noStrike" dirty="0">
                          <a:solidFill>
                            <a:srgbClr val="000000"/>
                          </a:solidFill>
                          <a:effectLst/>
                          <a:latin typeface="Calibri" panose="020F0502020204030204" pitchFamily="34" charset="0"/>
                        </a:rPr>
                        <a:t>$16,406 </a:t>
                      </a:r>
                    </a:p>
                  </a:txBody>
                  <a:tcPr marL="5151" marR="5151" marT="5151" marB="0" anchor="ctr">
                    <a:lnL>
                      <a:noFill/>
                    </a:lnL>
                    <a:lnR>
                      <a:noFill/>
                    </a:lnR>
                    <a:lnT>
                      <a:noFill/>
                    </a:lnT>
                    <a:lnB>
                      <a:noFill/>
                    </a:lnB>
                  </a:tcPr>
                </a:tc>
                <a:tc>
                  <a:txBody>
                    <a:bodyPr/>
                    <a:lstStyle/>
                    <a:p>
                      <a:pPr algn="r" fontAlgn="ctr"/>
                      <a:endParaRPr lang="en-US" sz="900" b="0" i="0" u="none" strike="noStrike" dirty="0">
                        <a:solidFill>
                          <a:srgbClr val="000000"/>
                        </a:solidFill>
                        <a:effectLst/>
                        <a:latin typeface="Calibri" panose="020F0502020204030204" pitchFamily="34" charset="0"/>
                      </a:endParaRPr>
                    </a:p>
                  </a:txBody>
                  <a:tcPr marL="5151" marR="5151" marT="5151" marB="0" anchor="ctr">
                    <a:lnL>
                      <a:noFill/>
                    </a:lnL>
                    <a:lnR>
                      <a:noFill/>
                    </a:lnR>
                    <a:lnT>
                      <a:noFill/>
                    </a:lnT>
                    <a:lnB>
                      <a:noFill/>
                    </a:lnB>
                  </a:tcPr>
                </a:tc>
                <a:tc>
                  <a:txBody>
                    <a:bodyPr/>
                    <a:lstStyle/>
                    <a:p>
                      <a:pPr algn="r" fontAlgn="ctr"/>
                      <a:endParaRPr lang="en-US" sz="900" b="0" i="0" u="none" strike="noStrike" dirty="0">
                        <a:solidFill>
                          <a:srgbClr val="000000"/>
                        </a:solidFill>
                        <a:effectLst/>
                        <a:latin typeface="Calibri" panose="020F0502020204030204" pitchFamily="34" charset="0"/>
                      </a:endParaRPr>
                    </a:p>
                  </a:txBody>
                  <a:tcPr marL="5151" marR="5151" marT="5151" marB="0" anchor="ctr">
                    <a:lnL>
                      <a:noFill/>
                    </a:lnL>
                    <a:lnR>
                      <a:noFill/>
                    </a:lnR>
                    <a:lnT>
                      <a:noFill/>
                    </a:lnT>
                    <a:lnB>
                      <a:noFill/>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5151" marR="5151" marT="5151"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5151" marR="5151" marT="5151" marB="0" anchor="b">
                    <a:lnL>
                      <a:noFill/>
                    </a:lnL>
                    <a:lnR>
                      <a:noFill/>
                    </a:lnR>
                    <a:lnT>
                      <a:noFill/>
                    </a:lnT>
                    <a:lnB>
                      <a:noFill/>
                    </a:lnB>
                  </a:tcPr>
                </a:tc>
                <a:extLst>
                  <a:ext uri="{0D108BD9-81ED-4DB2-BD59-A6C34878D82A}">
                    <a16:rowId xmlns:a16="http://schemas.microsoft.com/office/drawing/2014/main" val="1891148529"/>
                  </a:ext>
                </a:extLst>
              </a:tr>
              <a:tr h="160659">
                <a:tc>
                  <a:txBody>
                    <a:bodyPr/>
                    <a:lstStyle/>
                    <a:p>
                      <a:pPr algn="l" fontAlgn="ctr"/>
                      <a:r>
                        <a:rPr lang="en-US" sz="900" b="0" i="0" u="none" strike="noStrike" dirty="0">
                          <a:solidFill>
                            <a:srgbClr val="000000"/>
                          </a:solidFill>
                          <a:effectLst/>
                          <a:latin typeface="Calibri" panose="020F0502020204030204" pitchFamily="34" charset="0"/>
                        </a:rPr>
                        <a:t>Utility shortfall</a:t>
                      </a:r>
                    </a:p>
                  </a:txBody>
                  <a:tcPr marL="5151" marR="5151" marT="5151" marB="0" anchor="ctr">
                    <a:lnL>
                      <a:noFill/>
                    </a:lnL>
                    <a:lnR>
                      <a:noFill/>
                    </a:lnR>
                    <a:lnT>
                      <a:noFill/>
                    </a:lnT>
                    <a:lnB>
                      <a:noFill/>
                    </a:lnB>
                  </a:tcPr>
                </a:tc>
                <a:tc>
                  <a:txBody>
                    <a:bodyPr/>
                    <a:lstStyle/>
                    <a:p>
                      <a:pPr algn="l" fontAlgn="t"/>
                      <a:endParaRPr lang="en-US" sz="900" b="0" i="0" u="none" strike="noStrike" dirty="0">
                        <a:solidFill>
                          <a:srgbClr val="000000"/>
                        </a:solidFill>
                        <a:effectLst/>
                        <a:latin typeface="Calibri" panose="020F0502020204030204" pitchFamily="34" charset="0"/>
                      </a:endParaRPr>
                    </a:p>
                  </a:txBody>
                  <a:tcPr marL="5151" marR="5151" marT="5151" marB="0">
                    <a:lnL>
                      <a:noFill/>
                    </a:lnL>
                    <a:lnR>
                      <a:noFill/>
                    </a:lnR>
                    <a:lnT>
                      <a:noFill/>
                    </a:lnT>
                    <a:lnB>
                      <a:noFill/>
                    </a:lnB>
                  </a:tcPr>
                </a:tc>
                <a:tc>
                  <a:txBody>
                    <a:bodyPr/>
                    <a:lstStyle/>
                    <a:p>
                      <a:pPr algn="r" fontAlgn="ctr"/>
                      <a:r>
                        <a:rPr lang="en-US" sz="900" b="0" i="0" u="none" strike="noStrike" dirty="0">
                          <a:solidFill>
                            <a:srgbClr val="000000"/>
                          </a:solidFill>
                          <a:effectLst/>
                          <a:latin typeface="Calibri" panose="020F0502020204030204" pitchFamily="34" charset="0"/>
                        </a:rPr>
                        <a:t>$250,000 </a:t>
                      </a:r>
                    </a:p>
                  </a:txBody>
                  <a:tcPr marL="5151" marR="5151" marT="5151" marB="0" anchor="ctr">
                    <a:lnL>
                      <a:noFill/>
                    </a:lnL>
                    <a:lnR>
                      <a:noFill/>
                    </a:lnR>
                    <a:lnT>
                      <a:noFill/>
                    </a:lnT>
                    <a:lnB>
                      <a:noFill/>
                    </a:lnB>
                  </a:tcPr>
                </a:tc>
                <a:tc>
                  <a:txBody>
                    <a:bodyPr/>
                    <a:lstStyle/>
                    <a:p>
                      <a:pPr algn="r" fontAlgn="ctr"/>
                      <a:endParaRPr lang="en-US" sz="900" b="0" i="0" u="none" strike="noStrike" dirty="0">
                        <a:solidFill>
                          <a:srgbClr val="000000"/>
                        </a:solidFill>
                        <a:effectLst/>
                        <a:latin typeface="Calibri" panose="020F0502020204030204" pitchFamily="34" charset="0"/>
                      </a:endParaRPr>
                    </a:p>
                  </a:txBody>
                  <a:tcPr marL="5151" marR="5151" marT="5151" marB="0" anchor="ctr">
                    <a:lnL>
                      <a:noFill/>
                    </a:lnL>
                    <a:lnR>
                      <a:noFill/>
                    </a:lnR>
                    <a:lnT>
                      <a:noFill/>
                    </a:lnT>
                    <a:lnB>
                      <a:noFill/>
                    </a:lnB>
                  </a:tcPr>
                </a:tc>
                <a:tc>
                  <a:txBody>
                    <a:bodyPr/>
                    <a:lstStyle/>
                    <a:p>
                      <a:pPr algn="r" fontAlgn="ctr"/>
                      <a:endParaRPr lang="en-US" sz="900" b="0" i="0" u="none" strike="noStrike" dirty="0">
                        <a:solidFill>
                          <a:srgbClr val="000000"/>
                        </a:solidFill>
                        <a:effectLst/>
                        <a:latin typeface="Calibri" panose="020F0502020204030204" pitchFamily="34" charset="0"/>
                      </a:endParaRPr>
                    </a:p>
                  </a:txBody>
                  <a:tcPr marL="5151" marR="5151" marT="5151" marB="0" anchor="ctr">
                    <a:lnL>
                      <a:noFill/>
                    </a:lnL>
                    <a:lnR>
                      <a:noFill/>
                    </a:lnR>
                    <a:lnT>
                      <a:noFill/>
                    </a:lnT>
                    <a:lnB>
                      <a:noFill/>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5151" marR="5151" marT="5151"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5151" marR="5151" marT="5151" marB="0" anchor="b">
                    <a:lnL>
                      <a:noFill/>
                    </a:lnL>
                    <a:lnR>
                      <a:noFill/>
                    </a:lnR>
                    <a:lnT>
                      <a:noFill/>
                    </a:lnT>
                    <a:lnB>
                      <a:noFill/>
                    </a:lnB>
                  </a:tcPr>
                </a:tc>
                <a:extLst>
                  <a:ext uri="{0D108BD9-81ED-4DB2-BD59-A6C34878D82A}">
                    <a16:rowId xmlns:a16="http://schemas.microsoft.com/office/drawing/2014/main" val="249977350"/>
                  </a:ext>
                </a:extLst>
              </a:tr>
              <a:tr h="160659">
                <a:tc>
                  <a:txBody>
                    <a:bodyPr/>
                    <a:lstStyle/>
                    <a:p>
                      <a:pPr algn="l" fontAlgn="ctr"/>
                      <a:r>
                        <a:rPr lang="en-US" sz="900" b="0" i="0" u="none" strike="noStrike" dirty="0">
                          <a:solidFill>
                            <a:srgbClr val="000000"/>
                          </a:solidFill>
                          <a:effectLst/>
                          <a:latin typeface="Calibri" panose="020F0502020204030204" pitchFamily="34" charset="0"/>
                        </a:rPr>
                        <a:t>Spivey Hall compressor replacement</a:t>
                      </a:r>
                    </a:p>
                  </a:txBody>
                  <a:tcPr marL="5151" marR="5151" marT="5151" marB="0" anchor="ctr">
                    <a:lnL>
                      <a:noFill/>
                    </a:lnL>
                    <a:lnR>
                      <a:noFill/>
                    </a:lnR>
                    <a:lnT>
                      <a:noFill/>
                    </a:lnT>
                    <a:lnB>
                      <a:noFill/>
                    </a:lnB>
                  </a:tcPr>
                </a:tc>
                <a:tc>
                  <a:txBody>
                    <a:bodyPr/>
                    <a:lstStyle/>
                    <a:p>
                      <a:pPr algn="l" fontAlgn="t"/>
                      <a:endParaRPr lang="en-US" sz="900" b="0" i="0" u="none" strike="noStrike" dirty="0">
                        <a:solidFill>
                          <a:srgbClr val="000000"/>
                        </a:solidFill>
                        <a:effectLst/>
                        <a:latin typeface="Calibri" panose="020F0502020204030204" pitchFamily="34" charset="0"/>
                      </a:endParaRPr>
                    </a:p>
                  </a:txBody>
                  <a:tcPr marL="5151" marR="5151" marT="5151" marB="0">
                    <a:lnL>
                      <a:noFill/>
                    </a:lnL>
                    <a:lnR>
                      <a:noFill/>
                    </a:lnR>
                    <a:lnT>
                      <a:noFill/>
                    </a:lnT>
                    <a:lnB>
                      <a:noFill/>
                    </a:lnB>
                  </a:tcPr>
                </a:tc>
                <a:tc>
                  <a:txBody>
                    <a:bodyPr/>
                    <a:lstStyle/>
                    <a:p>
                      <a:pPr algn="r" fontAlgn="ctr"/>
                      <a:r>
                        <a:rPr lang="en-US" sz="900" b="0" i="0" u="none" strike="noStrike" dirty="0">
                          <a:solidFill>
                            <a:srgbClr val="000000"/>
                          </a:solidFill>
                          <a:effectLst/>
                          <a:latin typeface="Calibri" panose="020F0502020204030204" pitchFamily="34" charset="0"/>
                        </a:rPr>
                        <a:t>$36,860 </a:t>
                      </a:r>
                    </a:p>
                  </a:txBody>
                  <a:tcPr marL="5151" marR="5151" marT="5151" marB="0" anchor="ctr">
                    <a:lnL>
                      <a:noFill/>
                    </a:lnL>
                    <a:lnR>
                      <a:noFill/>
                    </a:lnR>
                    <a:lnT>
                      <a:noFill/>
                    </a:lnT>
                    <a:lnB>
                      <a:noFill/>
                    </a:lnB>
                  </a:tcPr>
                </a:tc>
                <a:tc>
                  <a:txBody>
                    <a:bodyPr/>
                    <a:lstStyle/>
                    <a:p>
                      <a:pPr algn="r" fontAlgn="ctr"/>
                      <a:endParaRPr lang="en-US" sz="900" b="0" i="0" u="none" strike="noStrike" dirty="0">
                        <a:solidFill>
                          <a:srgbClr val="000000"/>
                        </a:solidFill>
                        <a:effectLst/>
                        <a:latin typeface="Calibri" panose="020F0502020204030204" pitchFamily="34" charset="0"/>
                      </a:endParaRPr>
                    </a:p>
                  </a:txBody>
                  <a:tcPr marL="5151" marR="5151" marT="5151" marB="0" anchor="ctr">
                    <a:lnL>
                      <a:noFill/>
                    </a:lnL>
                    <a:lnR>
                      <a:noFill/>
                    </a:lnR>
                    <a:lnT>
                      <a:noFill/>
                    </a:lnT>
                    <a:lnB>
                      <a:noFill/>
                    </a:lnB>
                  </a:tcPr>
                </a:tc>
                <a:tc>
                  <a:txBody>
                    <a:bodyPr/>
                    <a:lstStyle/>
                    <a:p>
                      <a:pPr algn="r" fontAlgn="ctr"/>
                      <a:endParaRPr lang="en-US" sz="900" b="0" i="0" u="none" strike="noStrike" dirty="0">
                        <a:solidFill>
                          <a:srgbClr val="000000"/>
                        </a:solidFill>
                        <a:effectLst/>
                        <a:latin typeface="Calibri" panose="020F0502020204030204" pitchFamily="34" charset="0"/>
                      </a:endParaRPr>
                    </a:p>
                  </a:txBody>
                  <a:tcPr marL="5151" marR="5151" marT="5151" marB="0" anchor="ctr">
                    <a:lnL>
                      <a:noFill/>
                    </a:lnL>
                    <a:lnR>
                      <a:noFill/>
                    </a:lnR>
                    <a:lnT>
                      <a:noFill/>
                    </a:lnT>
                    <a:lnB>
                      <a:noFill/>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5151" marR="5151" marT="5151"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5151" marR="5151" marT="5151" marB="0" anchor="b">
                    <a:lnL>
                      <a:noFill/>
                    </a:lnL>
                    <a:lnR>
                      <a:noFill/>
                    </a:lnR>
                    <a:lnT>
                      <a:noFill/>
                    </a:lnT>
                    <a:lnB>
                      <a:noFill/>
                    </a:lnB>
                  </a:tcPr>
                </a:tc>
                <a:extLst>
                  <a:ext uri="{0D108BD9-81ED-4DB2-BD59-A6C34878D82A}">
                    <a16:rowId xmlns:a16="http://schemas.microsoft.com/office/drawing/2014/main" val="3873467806"/>
                  </a:ext>
                </a:extLst>
              </a:tr>
              <a:tr h="160659">
                <a:tc>
                  <a:txBody>
                    <a:bodyPr/>
                    <a:lstStyle/>
                    <a:p>
                      <a:pPr algn="l" fontAlgn="ctr"/>
                      <a:r>
                        <a:rPr lang="en-US" sz="900" b="0" i="0" u="none" strike="noStrike" dirty="0">
                          <a:solidFill>
                            <a:srgbClr val="000000"/>
                          </a:solidFill>
                          <a:effectLst/>
                          <a:latin typeface="Calibri" panose="020F0502020204030204" pitchFamily="34" charset="0"/>
                        </a:rPr>
                        <a:t>Elevator repairs in Lab Annex Bldg.</a:t>
                      </a:r>
                    </a:p>
                  </a:txBody>
                  <a:tcPr marL="5151" marR="5151" marT="5151" marB="0" anchor="ctr">
                    <a:lnL>
                      <a:noFill/>
                    </a:lnL>
                    <a:lnR>
                      <a:noFill/>
                    </a:lnR>
                    <a:lnT>
                      <a:noFill/>
                    </a:lnT>
                    <a:lnB>
                      <a:noFill/>
                    </a:lnB>
                  </a:tcPr>
                </a:tc>
                <a:tc>
                  <a:txBody>
                    <a:bodyPr/>
                    <a:lstStyle/>
                    <a:p>
                      <a:pPr algn="l" fontAlgn="t"/>
                      <a:endParaRPr lang="en-US" sz="900" b="0" i="0" u="none" strike="noStrike" dirty="0">
                        <a:solidFill>
                          <a:srgbClr val="000000"/>
                        </a:solidFill>
                        <a:effectLst/>
                        <a:latin typeface="Calibri" panose="020F0502020204030204" pitchFamily="34" charset="0"/>
                      </a:endParaRPr>
                    </a:p>
                  </a:txBody>
                  <a:tcPr marL="5151" marR="5151" marT="5151" marB="0">
                    <a:lnL>
                      <a:noFill/>
                    </a:lnL>
                    <a:lnR>
                      <a:noFill/>
                    </a:lnR>
                    <a:lnT>
                      <a:noFill/>
                    </a:lnT>
                    <a:lnB>
                      <a:noFill/>
                    </a:lnB>
                  </a:tcPr>
                </a:tc>
                <a:tc>
                  <a:txBody>
                    <a:bodyPr/>
                    <a:lstStyle/>
                    <a:p>
                      <a:pPr algn="r" fontAlgn="ctr"/>
                      <a:r>
                        <a:rPr lang="en-US" sz="900" b="0" i="0" u="none" strike="noStrike" dirty="0">
                          <a:solidFill>
                            <a:srgbClr val="000000"/>
                          </a:solidFill>
                          <a:effectLst/>
                          <a:latin typeface="Calibri" panose="020F0502020204030204" pitchFamily="34" charset="0"/>
                        </a:rPr>
                        <a:t>$12,094 </a:t>
                      </a:r>
                    </a:p>
                  </a:txBody>
                  <a:tcPr marL="5151" marR="5151" marT="5151" marB="0" anchor="ctr">
                    <a:lnL>
                      <a:noFill/>
                    </a:lnL>
                    <a:lnR>
                      <a:noFill/>
                    </a:lnR>
                    <a:lnT>
                      <a:noFill/>
                    </a:lnT>
                    <a:lnB>
                      <a:noFill/>
                    </a:lnB>
                  </a:tcPr>
                </a:tc>
                <a:tc>
                  <a:txBody>
                    <a:bodyPr/>
                    <a:lstStyle/>
                    <a:p>
                      <a:pPr algn="r" fontAlgn="ctr"/>
                      <a:endParaRPr lang="en-US" sz="900" b="0" i="0" u="none" strike="noStrike" dirty="0">
                        <a:solidFill>
                          <a:srgbClr val="000000"/>
                        </a:solidFill>
                        <a:effectLst/>
                        <a:latin typeface="Calibri" panose="020F0502020204030204" pitchFamily="34" charset="0"/>
                      </a:endParaRPr>
                    </a:p>
                  </a:txBody>
                  <a:tcPr marL="5151" marR="5151" marT="5151" marB="0" anchor="ctr">
                    <a:lnL>
                      <a:noFill/>
                    </a:lnL>
                    <a:lnR>
                      <a:noFill/>
                    </a:lnR>
                    <a:lnT>
                      <a:noFill/>
                    </a:lnT>
                    <a:lnB>
                      <a:noFill/>
                    </a:lnB>
                  </a:tcPr>
                </a:tc>
                <a:tc>
                  <a:txBody>
                    <a:bodyPr/>
                    <a:lstStyle/>
                    <a:p>
                      <a:pPr algn="r" fontAlgn="ctr"/>
                      <a:endParaRPr lang="en-US" sz="900" b="0" i="0" u="none" strike="noStrike" dirty="0">
                        <a:solidFill>
                          <a:srgbClr val="000000"/>
                        </a:solidFill>
                        <a:effectLst/>
                        <a:latin typeface="Calibri" panose="020F0502020204030204" pitchFamily="34" charset="0"/>
                      </a:endParaRPr>
                    </a:p>
                  </a:txBody>
                  <a:tcPr marL="5151" marR="5151" marT="5151" marB="0" anchor="ctr">
                    <a:lnL>
                      <a:noFill/>
                    </a:lnL>
                    <a:lnR>
                      <a:noFill/>
                    </a:lnR>
                    <a:lnT>
                      <a:noFill/>
                    </a:lnT>
                    <a:lnB>
                      <a:noFill/>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5151" marR="5151" marT="5151"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5151" marR="5151" marT="5151" marB="0" anchor="b">
                    <a:lnL>
                      <a:noFill/>
                    </a:lnL>
                    <a:lnR>
                      <a:noFill/>
                    </a:lnR>
                    <a:lnT>
                      <a:noFill/>
                    </a:lnT>
                    <a:lnB>
                      <a:noFill/>
                    </a:lnB>
                  </a:tcPr>
                </a:tc>
                <a:extLst>
                  <a:ext uri="{0D108BD9-81ED-4DB2-BD59-A6C34878D82A}">
                    <a16:rowId xmlns:a16="http://schemas.microsoft.com/office/drawing/2014/main" val="1914336711"/>
                  </a:ext>
                </a:extLst>
              </a:tr>
              <a:tr h="160659">
                <a:tc>
                  <a:txBody>
                    <a:bodyPr/>
                    <a:lstStyle/>
                    <a:p>
                      <a:pPr algn="l" fontAlgn="ctr"/>
                      <a:r>
                        <a:rPr lang="en-US" sz="900" b="0" i="0" u="none" strike="noStrike" dirty="0">
                          <a:solidFill>
                            <a:srgbClr val="000000"/>
                          </a:solidFill>
                          <a:effectLst/>
                          <a:latin typeface="Calibri" panose="020F0502020204030204" pitchFamily="34" charset="0"/>
                        </a:rPr>
                        <a:t>RAVE Guardian Security system</a:t>
                      </a:r>
                    </a:p>
                  </a:txBody>
                  <a:tcPr marL="5151" marR="5151" marT="5151" marB="0" anchor="ctr">
                    <a:lnL>
                      <a:noFill/>
                    </a:lnL>
                    <a:lnR>
                      <a:noFill/>
                    </a:lnR>
                    <a:lnT>
                      <a:noFill/>
                    </a:lnT>
                    <a:lnB>
                      <a:noFill/>
                    </a:lnB>
                  </a:tcPr>
                </a:tc>
                <a:tc>
                  <a:txBody>
                    <a:bodyPr/>
                    <a:lstStyle/>
                    <a:p>
                      <a:pPr algn="l" fontAlgn="t"/>
                      <a:endParaRPr lang="en-US" sz="900" b="0" i="0" u="none" strike="noStrike" dirty="0">
                        <a:solidFill>
                          <a:srgbClr val="000000"/>
                        </a:solidFill>
                        <a:effectLst/>
                        <a:latin typeface="Calibri" panose="020F0502020204030204" pitchFamily="34" charset="0"/>
                      </a:endParaRPr>
                    </a:p>
                  </a:txBody>
                  <a:tcPr marL="5151" marR="5151" marT="5151" marB="0">
                    <a:lnL>
                      <a:noFill/>
                    </a:lnL>
                    <a:lnR>
                      <a:noFill/>
                    </a:lnR>
                    <a:lnT>
                      <a:noFill/>
                    </a:lnT>
                    <a:lnB>
                      <a:noFill/>
                    </a:lnB>
                  </a:tcPr>
                </a:tc>
                <a:tc>
                  <a:txBody>
                    <a:bodyPr/>
                    <a:lstStyle/>
                    <a:p>
                      <a:pPr algn="r" fontAlgn="ctr"/>
                      <a:r>
                        <a:rPr lang="en-US" sz="900" b="0" i="0" u="none" strike="noStrike" dirty="0">
                          <a:solidFill>
                            <a:srgbClr val="000000"/>
                          </a:solidFill>
                          <a:effectLst/>
                          <a:latin typeface="Calibri" panose="020F0502020204030204" pitchFamily="34" charset="0"/>
                        </a:rPr>
                        <a:t>$6,467 </a:t>
                      </a:r>
                    </a:p>
                  </a:txBody>
                  <a:tcPr marL="5151" marR="5151" marT="5151" marB="0" anchor="ctr">
                    <a:lnL>
                      <a:noFill/>
                    </a:lnL>
                    <a:lnR>
                      <a:noFill/>
                    </a:lnR>
                    <a:lnT>
                      <a:noFill/>
                    </a:lnT>
                    <a:lnB>
                      <a:noFill/>
                    </a:lnB>
                  </a:tcPr>
                </a:tc>
                <a:tc>
                  <a:txBody>
                    <a:bodyPr/>
                    <a:lstStyle/>
                    <a:p>
                      <a:pPr algn="r" fontAlgn="ctr"/>
                      <a:endParaRPr lang="en-US" sz="900" b="0" i="0" u="none" strike="noStrike" dirty="0">
                        <a:solidFill>
                          <a:srgbClr val="000000"/>
                        </a:solidFill>
                        <a:effectLst/>
                        <a:latin typeface="Calibri" panose="020F0502020204030204" pitchFamily="34" charset="0"/>
                      </a:endParaRPr>
                    </a:p>
                  </a:txBody>
                  <a:tcPr marL="5151" marR="5151" marT="5151" marB="0" anchor="ctr">
                    <a:lnL>
                      <a:noFill/>
                    </a:lnL>
                    <a:lnR>
                      <a:noFill/>
                    </a:lnR>
                    <a:lnT>
                      <a:noFill/>
                    </a:lnT>
                    <a:lnB>
                      <a:noFill/>
                    </a:lnB>
                  </a:tcPr>
                </a:tc>
                <a:tc>
                  <a:txBody>
                    <a:bodyPr/>
                    <a:lstStyle/>
                    <a:p>
                      <a:pPr algn="r" fontAlgn="ctr"/>
                      <a:endParaRPr lang="en-US" sz="900" b="0" i="0" u="none" strike="noStrike" dirty="0">
                        <a:solidFill>
                          <a:srgbClr val="000000"/>
                        </a:solidFill>
                        <a:effectLst/>
                        <a:latin typeface="Calibri" panose="020F0502020204030204" pitchFamily="34" charset="0"/>
                      </a:endParaRPr>
                    </a:p>
                  </a:txBody>
                  <a:tcPr marL="5151" marR="5151" marT="5151" marB="0" anchor="ctr">
                    <a:lnL>
                      <a:noFill/>
                    </a:lnL>
                    <a:lnR>
                      <a:noFill/>
                    </a:lnR>
                    <a:lnT>
                      <a:noFill/>
                    </a:lnT>
                    <a:lnB>
                      <a:noFill/>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5151" marR="5151" marT="5151"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5151" marR="5151" marT="5151" marB="0" anchor="b">
                    <a:lnL>
                      <a:noFill/>
                    </a:lnL>
                    <a:lnR>
                      <a:noFill/>
                    </a:lnR>
                    <a:lnT>
                      <a:noFill/>
                    </a:lnT>
                    <a:lnB>
                      <a:noFill/>
                    </a:lnB>
                  </a:tcPr>
                </a:tc>
                <a:extLst>
                  <a:ext uri="{0D108BD9-81ED-4DB2-BD59-A6C34878D82A}">
                    <a16:rowId xmlns:a16="http://schemas.microsoft.com/office/drawing/2014/main" val="2697180751"/>
                  </a:ext>
                </a:extLst>
              </a:tr>
              <a:tr h="160659">
                <a:tc>
                  <a:txBody>
                    <a:bodyPr/>
                    <a:lstStyle/>
                    <a:p>
                      <a:pPr algn="l" fontAlgn="ctr"/>
                      <a:r>
                        <a:rPr lang="en-US" sz="900" b="0" i="0" u="none" strike="noStrike" dirty="0">
                          <a:solidFill>
                            <a:srgbClr val="000000"/>
                          </a:solidFill>
                          <a:effectLst/>
                          <a:latin typeface="Calibri" panose="020F0502020204030204" pitchFamily="34" charset="0"/>
                        </a:rPr>
                        <a:t>Public Safety fire damage</a:t>
                      </a:r>
                    </a:p>
                  </a:txBody>
                  <a:tcPr marL="5151" marR="5151" marT="5151" marB="0" anchor="ctr">
                    <a:lnL>
                      <a:noFill/>
                    </a:lnL>
                    <a:lnR>
                      <a:noFill/>
                    </a:lnR>
                    <a:lnT>
                      <a:noFill/>
                    </a:lnT>
                    <a:lnB>
                      <a:noFill/>
                    </a:lnB>
                  </a:tcPr>
                </a:tc>
                <a:tc>
                  <a:txBody>
                    <a:bodyPr/>
                    <a:lstStyle/>
                    <a:p>
                      <a:pPr algn="l" fontAlgn="t"/>
                      <a:endParaRPr lang="en-US" sz="900" b="0" i="0" u="none" strike="noStrike" dirty="0">
                        <a:solidFill>
                          <a:srgbClr val="000000"/>
                        </a:solidFill>
                        <a:effectLst/>
                        <a:latin typeface="Calibri" panose="020F0502020204030204" pitchFamily="34" charset="0"/>
                      </a:endParaRPr>
                    </a:p>
                  </a:txBody>
                  <a:tcPr marL="5151" marR="5151" marT="5151" marB="0">
                    <a:lnL>
                      <a:noFill/>
                    </a:lnL>
                    <a:lnR>
                      <a:noFill/>
                    </a:lnR>
                    <a:lnT>
                      <a:noFill/>
                    </a:lnT>
                    <a:lnB>
                      <a:noFill/>
                    </a:lnB>
                  </a:tcPr>
                </a:tc>
                <a:tc>
                  <a:txBody>
                    <a:bodyPr/>
                    <a:lstStyle/>
                    <a:p>
                      <a:pPr algn="r" fontAlgn="ctr"/>
                      <a:r>
                        <a:rPr lang="en-US" sz="900" b="0" i="0" u="none" strike="noStrike" dirty="0">
                          <a:solidFill>
                            <a:srgbClr val="000000"/>
                          </a:solidFill>
                          <a:effectLst/>
                          <a:latin typeface="Calibri" panose="020F0502020204030204" pitchFamily="34" charset="0"/>
                        </a:rPr>
                        <a:t>$80,000 </a:t>
                      </a:r>
                    </a:p>
                  </a:txBody>
                  <a:tcPr marL="5151" marR="5151" marT="5151" marB="0" anchor="ctr">
                    <a:lnL>
                      <a:noFill/>
                    </a:lnL>
                    <a:lnR>
                      <a:noFill/>
                    </a:lnR>
                    <a:lnT>
                      <a:noFill/>
                    </a:lnT>
                    <a:lnB>
                      <a:noFill/>
                    </a:lnB>
                  </a:tcPr>
                </a:tc>
                <a:tc>
                  <a:txBody>
                    <a:bodyPr/>
                    <a:lstStyle/>
                    <a:p>
                      <a:pPr algn="r" fontAlgn="ctr"/>
                      <a:endParaRPr lang="en-US" sz="900" b="0" i="0" u="none" strike="noStrike" dirty="0">
                        <a:solidFill>
                          <a:srgbClr val="000000"/>
                        </a:solidFill>
                        <a:effectLst/>
                        <a:latin typeface="Calibri" panose="020F0502020204030204" pitchFamily="34" charset="0"/>
                      </a:endParaRPr>
                    </a:p>
                  </a:txBody>
                  <a:tcPr marL="5151" marR="5151" marT="5151" marB="0" anchor="ctr">
                    <a:lnL>
                      <a:noFill/>
                    </a:lnL>
                    <a:lnR>
                      <a:noFill/>
                    </a:lnR>
                    <a:lnT>
                      <a:noFill/>
                    </a:lnT>
                    <a:lnB>
                      <a:noFill/>
                    </a:lnB>
                  </a:tcPr>
                </a:tc>
                <a:tc>
                  <a:txBody>
                    <a:bodyPr/>
                    <a:lstStyle/>
                    <a:p>
                      <a:pPr algn="r" fontAlgn="ctr"/>
                      <a:endParaRPr lang="en-US" sz="900" b="0" i="0" u="none" strike="noStrike" dirty="0">
                        <a:solidFill>
                          <a:srgbClr val="000000"/>
                        </a:solidFill>
                        <a:effectLst/>
                        <a:latin typeface="Calibri" panose="020F0502020204030204" pitchFamily="34" charset="0"/>
                      </a:endParaRPr>
                    </a:p>
                  </a:txBody>
                  <a:tcPr marL="5151" marR="5151" marT="5151" marB="0" anchor="ctr">
                    <a:lnL>
                      <a:noFill/>
                    </a:lnL>
                    <a:lnR>
                      <a:noFill/>
                    </a:lnR>
                    <a:lnT>
                      <a:noFill/>
                    </a:lnT>
                    <a:lnB>
                      <a:noFill/>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5151" marR="5151" marT="5151"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5151" marR="5151" marT="5151" marB="0" anchor="b">
                    <a:lnL>
                      <a:noFill/>
                    </a:lnL>
                    <a:lnR>
                      <a:noFill/>
                    </a:lnR>
                    <a:lnT>
                      <a:noFill/>
                    </a:lnT>
                    <a:lnB>
                      <a:noFill/>
                    </a:lnB>
                  </a:tcPr>
                </a:tc>
                <a:extLst>
                  <a:ext uri="{0D108BD9-81ED-4DB2-BD59-A6C34878D82A}">
                    <a16:rowId xmlns:a16="http://schemas.microsoft.com/office/drawing/2014/main" val="56417003"/>
                  </a:ext>
                </a:extLst>
              </a:tr>
              <a:tr h="160659">
                <a:tc>
                  <a:txBody>
                    <a:bodyPr/>
                    <a:lstStyle/>
                    <a:p>
                      <a:pPr algn="l" fontAlgn="ctr"/>
                      <a:r>
                        <a:rPr lang="en-US" sz="900" b="0" i="0" u="none" strike="noStrike" dirty="0">
                          <a:solidFill>
                            <a:srgbClr val="000000"/>
                          </a:solidFill>
                          <a:effectLst/>
                          <a:latin typeface="Calibri" panose="020F0502020204030204" pitchFamily="34" charset="0"/>
                        </a:rPr>
                        <a:t>Bad debt related to student accounts in FY18 &amp; FY19</a:t>
                      </a:r>
                    </a:p>
                  </a:txBody>
                  <a:tcPr marL="5151" marR="5151" marT="5151" marB="0" anchor="ctr">
                    <a:lnL>
                      <a:noFill/>
                    </a:lnL>
                    <a:lnR>
                      <a:noFill/>
                    </a:lnR>
                    <a:lnT>
                      <a:noFill/>
                    </a:lnT>
                    <a:lnB>
                      <a:noFill/>
                    </a:lnB>
                  </a:tcPr>
                </a:tc>
                <a:tc>
                  <a:txBody>
                    <a:bodyPr/>
                    <a:lstStyle/>
                    <a:p>
                      <a:pPr algn="l" fontAlgn="t"/>
                      <a:endParaRPr lang="en-US" sz="900" b="0" i="0" u="none" strike="noStrike" dirty="0">
                        <a:solidFill>
                          <a:srgbClr val="000000"/>
                        </a:solidFill>
                        <a:effectLst/>
                        <a:latin typeface="Calibri" panose="020F0502020204030204" pitchFamily="34" charset="0"/>
                      </a:endParaRPr>
                    </a:p>
                  </a:txBody>
                  <a:tcPr marL="5151" marR="5151" marT="5151" marB="0">
                    <a:lnL>
                      <a:noFill/>
                    </a:lnL>
                    <a:lnR>
                      <a:noFill/>
                    </a:lnR>
                    <a:lnT>
                      <a:noFill/>
                    </a:lnT>
                    <a:lnB>
                      <a:noFill/>
                    </a:lnB>
                  </a:tcPr>
                </a:tc>
                <a:tc>
                  <a:txBody>
                    <a:bodyPr/>
                    <a:lstStyle/>
                    <a:p>
                      <a:pPr algn="r" fontAlgn="ctr"/>
                      <a:r>
                        <a:rPr lang="en-US" sz="900" b="0" i="0" u="none" strike="noStrike" dirty="0">
                          <a:solidFill>
                            <a:srgbClr val="000000"/>
                          </a:solidFill>
                          <a:effectLst/>
                          <a:latin typeface="Calibri" panose="020F0502020204030204" pitchFamily="34" charset="0"/>
                        </a:rPr>
                        <a:t>$300,000 </a:t>
                      </a:r>
                    </a:p>
                  </a:txBody>
                  <a:tcPr marL="5151" marR="5151" marT="5151" marB="0" anchor="ctr">
                    <a:lnL>
                      <a:noFill/>
                    </a:lnL>
                    <a:lnR>
                      <a:noFill/>
                    </a:lnR>
                    <a:lnT>
                      <a:noFill/>
                    </a:lnT>
                    <a:lnB>
                      <a:noFill/>
                    </a:lnB>
                  </a:tcPr>
                </a:tc>
                <a:tc>
                  <a:txBody>
                    <a:bodyPr/>
                    <a:lstStyle/>
                    <a:p>
                      <a:pPr algn="r" fontAlgn="ctr"/>
                      <a:endParaRPr lang="en-US" sz="900" b="0" i="0" u="none" strike="noStrike" dirty="0">
                        <a:solidFill>
                          <a:srgbClr val="000000"/>
                        </a:solidFill>
                        <a:effectLst/>
                        <a:latin typeface="Calibri" panose="020F0502020204030204" pitchFamily="34" charset="0"/>
                      </a:endParaRPr>
                    </a:p>
                  </a:txBody>
                  <a:tcPr marL="5151" marR="5151" marT="5151" marB="0" anchor="ctr">
                    <a:lnL>
                      <a:noFill/>
                    </a:lnL>
                    <a:lnR>
                      <a:noFill/>
                    </a:lnR>
                    <a:lnT>
                      <a:noFill/>
                    </a:lnT>
                    <a:lnB>
                      <a:noFill/>
                    </a:lnB>
                  </a:tcPr>
                </a:tc>
                <a:tc>
                  <a:txBody>
                    <a:bodyPr/>
                    <a:lstStyle/>
                    <a:p>
                      <a:pPr algn="r" fontAlgn="ctr"/>
                      <a:endParaRPr lang="en-US" sz="900" b="0" i="0" u="none" strike="noStrike" dirty="0">
                        <a:solidFill>
                          <a:srgbClr val="000000"/>
                        </a:solidFill>
                        <a:effectLst/>
                        <a:latin typeface="Calibri" panose="020F0502020204030204" pitchFamily="34" charset="0"/>
                      </a:endParaRPr>
                    </a:p>
                  </a:txBody>
                  <a:tcPr marL="5151" marR="5151" marT="5151" marB="0" anchor="ctr">
                    <a:lnL>
                      <a:noFill/>
                    </a:lnL>
                    <a:lnR>
                      <a:noFill/>
                    </a:lnR>
                    <a:lnT>
                      <a:noFill/>
                    </a:lnT>
                    <a:lnB>
                      <a:noFill/>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5151" marR="5151" marT="5151"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5151" marR="5151" marT="5151" marB="0" anchor="b">
                    <a:lnL>
                      <a:noFill/>
                    </a:lnL>
                    <a:lnR>
                      <a:noFill/>
                    </a:lnR>
                    <a:lnT>
                      <a:noFill/>
                    </a:lnT>
                    <a:lnB>
                      <a:noFill/>
                    </a:lnB>
                  </a:tcPr>
                </a:tc>
                <a:extLst>
                  <a:ext uri="{0D108BD9-81ED-4DB2-BD59-A6C34878D82A}">
                    <a16:rowId xmlns:a16="http://schemas.microsoft.com/office/drawing/2014/main" val="3869367993"/>
                  </a:ext>
                </a:extLst>
              </a:tr>
              <a:tr h="289540">
                <a:tc>
                  <a:txBody>
                    <a:bodyPr/>
                    <a:lstStyle/>
                    <a:p>
                      <a:pPr algn="l" fontAlgn="ctr"/>
                      <a:r>
                        <a:rPr lang="en-US" sz="900" b="0" i="0" u="none" strike="noStrike" dirty="0">
                          <a:solidFill>
                            <a:srgbClr val="000000"/>
                          </a:solidFill>
                          <a:effectLst/>
                          <a:latin typeface="Calibri" panose="020F0502020204030204" pitchFamily="34" charset="0"/>
                        </a:rPr>
                        <a:t>Academic Core transformer total cost 123K which will be reimbursed by GSFIC, but we have to pay up front</a:t>
                      </a:r>
                    </a:p>
                  </a:txBody>
                  <a:tcPr marL="5151" marR="5151" marT="5151" marB="0" anchor="ctr">
                    <a:lnL>
                      <a:noFill/>
                    </a:lnL>
                    <a:lnR>
                      <a:noFill/>
                    </a:lnR>
                    <a:lnT>
                      <a:noFill/>
                    </a:lnT>
                    <a:lnB>
                      <a:noFill/>
                    </a:lnB>
                  </a:tcPr>
                </a:tc>
                <a:tc>
                  <a:txBody>
                    <a:bodyPr/>
                    <a:lstStyle/>
                    <a:p>
                      <a:pPr algn="l" fontAlgn="t"/>
                      <a:endParaRPr lang="en-US" sz="900" b="0" i="0" u="none" strike="noStrike" dirty="0">
                        <a:solidFill>
                          <a:srgbClr val="000000"/>
                        </a:solidFill>
                        <a:effectLst/>
                        <a:latin typeface="Calibri" panose="020F0502020204030204" pitchFamily="34" charset="0"/>
                      </a:endParaRPr>
                    </a:p>
                  </a:txBody>
                  <a:tcPr marL="5151" marR="5151" marT="5151" marB="0">
                    <a:lnL>
                      <a:noFill/>
                    </a:lnL>
                    <a:lnR>
                      <a:noFill/>
                    </a:lnR>
                    <a:lnT>
                      <a:noFill/>
                    </a:lnT>
                    <a:lnB>
                      <a:noFill/>
                    </a:lnB>
                  </a:tcPr>
                </a:tc>
                <a:tc>
                  <a:txBody>
                    <a:bodyPr/>
                    <a:lstStyle/>
                    <a:p>
                      <a:pPr algn="r" fontAlgn="ctr"/>
                      <a:r>
                        <a:rPr lang="en-US" sz="900" b="0" i="0" u="none" strike="noStrike" dirty="0">
                          <a:solidFill>
                            <a:srgbClr val="000000"/>
                          </a:solidFill>
                          <a:effectLst/>
                          <a:latin typeface="Calibri" panose="020F0502020204030204" pitchFamily="34" charset="0"/>
                        </a:rPr>
                        <a:t>$31,000 </a:t>
                      </a:r>
                    </a:p>
                  </a:txBody>
                  <a:tcPr marL="5151" marR="5151" marT="5151" marB="0" anchor="ctr">
                    <a:lnL>
                      <a:noFill/>
                    </a:lnL>
                    <a:lnR>
                      <a:noFill/>
                    </a:lnR>
                    <a:lnT>
                      <a:noFill/>
                    </a:lnT>
                    <a:lnB>
                      <a:noFill/>
                    </a:lnB>
                  </a:tcPr>
                </a:tc>
                <a:tc>
                  <a:txBody>
                    <a:bodyPr/>
                    <a:lstStyle/>
                    <a:p>
                      <a:pPr algn="r" fontAlgn="ctr"/>
                      <a:endParaRPr lang="en-US" sz="900" b="0" i="0" u="none" strike="noStrike" dirty="0">
                        <a:solidFill>
                          <a:srgbClr val="000000"/>
                        </a:solidFill>
                        <a:effectLst/>
                        <a:latin typeface="Calibri" panose="020F0502020204030204" pitchFamily="34" charset="0"/>
                      </a:endParaRPr>
                    </a:p>
                  </a:txBody>
                  <a:tcPr marL="5151" marR="5151" marT="5151" marB="0" anchor="ctr">
                    <a:lnL>
                      <a:noFill/>
                    </a:lnL>
                    <a:lnR>
                      <a:noFill/>
                    </a:lnR>
                    <a:lnT>
                      <a:noFill/>
                    </a:lnT>
                    <a:lnB>
                      <a:noFill/>
                    </a:lnB>
                  </a:tcPr>
                </a:tc>
                <a:tc>
                  <a:txBody>
                    <a:bodyPr/>
                    <a:lstStyle/>
                    <a:p>
                      <a:pPr algn="r" fontAlgn="ctr"/>
                      <a:endParaRPr lang="en-US" sz="900" b="0" i="0" u="none" strike="noStrike" dirty="0">
                        <a:solidFill>
                          <a:srgbClr val="000000"/>
                        </a:solidFill>
                        <a:effectLst/>
                        <a:latin typeface="Calibri" panose="020F0502020204030204" pitchFamily="34" charset="0"/>
                      </a:endParaRPr>
                    </a:p>
                  </a:txBody>
                  <a:tcPr marL="5151" marR="5151" marT="5151" marB="0" anchor="ctr">
                    <a:lnL>
                      <a:noFill/>
                    </a:lnL>
                    <a:lnR>
                      <a:noFill/>
                    </a:lnR>
                    <a:lnT>
                      <a:noFill/>
                    </a:lnT>
                    <a:lnB>
                      <a:noFill/>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5151" marR="5151" marT="5151"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5151" marR="5151" marT="5151" marB="0" anchor="b">
                    <a:lnL>
                      <a:noFill/>
                    </a:lnL>
                    <a:lnR>
                      <a:noFill/>
                    </a:lnR>
                    <a:lnT>
                      <a:noFill/>
                    </a:lnT>
                    <a:lnB>
                      <a:noFill/>
                    </a:lnB>
                  </a:tcPr>
                </a:tc>
                <a:extLst>
                  <a:ext uri="{0D108BD9-81ED-4DB2-BD59-A6C34878D82A}">
                    <a16:rowId xmlns:a16="http://schemas.microsoft.com/office/drawing/2014/main" val="2341419332"/>
                  </a:ext>
                </a:extLst>
              </a:tr>
              <a:tr h="160659">
                <a:tc>
                  <a:txBody>
                    <a:bodyPr/>
                    <a:lstStyle/>
                    <a:p>
                      <a:pPr algn="l" fontAlgn="ctr"/>
                      <a:r>
                        <a:rPr lang="en-US" sz="900" b="0" i="0" u="none" strike="noStrike" dirty="0">
                          <a:solidFill>
                            <a:srgbClr val="000000"/>
                          </a:solidFill>
                          <a:effectLst/>
                          <a:latin typeface="Calibri" panose="020F0502020204030204" pitchFamily="34" charset="0"/>
                        </a:rPr>
                        <a:t>Woodlands Hall water intrusion</a:t>
                      </a:r>
                    </a:p>
                  </a:txBody>
                  <a:tcPr marL="5151" marR="5151" marT="5151" marB="0" anchor="ctr">
                    <a:lnL>
                      <a:noFill/>
                    </a:lnL>
                    <a:lnR>
                      <a:noFill/>
                    </a:lnR>
                    <a:lnT>
                      <a:noFill/>
                    </a:lnT>
                    <a:lnB>
                      <a:noFill/>
                    </a:lnB>
                  </a:tcPr>
                </a:tc>
                <a:tc>
                  <a:txBody>
                    <a:bodyPr/>
                    <a:lstStyle/>
                    <a:p>
                      <a:pPr algn="l" fontAlgn="t"/>
                      <a:endParaRPr lang="en-US" sz="900" b="0" i="0" u="none" strike="noStrike" dirty="0">
                        <a:solidFill>
                          <a:srgbClr val="000000"/>
                        </a:solidFill>
                        <a:effectLst/>
                        <a:latin typeface="Calibri" panose="020F0502020204030204" pitchFamily="34" charset="0"/>
                      </a:endParaRPr>
                    </a:p>
                  </a:txBody>
                  <a:tcPr marL="5151" marR="5151" marT="5151" marB="0">
                    <a:lnL>
                      <a:noFill/>
                    </a:lnL>
                    <a:lnR>
                      <a:noFill/>
                    </a:lnR>
                    <a:lnT>
                      <a:noFill/>
                    </a:lnT>
                    <a:lnB>
                      <a:noFill/>
                    </a:lnB>
                  </a:tcPr>
                </a:tc>
                <a:tc>
                  <a:txBody>
                    <a:bodyPr/>
                    <a:lstStyle/>
                    <a:p>
                      <a:pPr algn="r" fontAlgn="ctr"/>
                      <a:r>
                        <a:rPr lang="en-US" sz="900" b="0" i="0" u="none" strike="noStrike" dirty="0">
                          <a:solidFill>
                            <a:srgbClr val="000000"/>
                          </a:solidFill>
                          <a:effectLst/>
                          <a:latin typeface="Calibri" panose="020F0502020204030204" pitchFamily="34" charset="0"/>
                        </a:rPr>
                        <a:t>$10,000 </a:t>
                      </a:r>
                    </a:p>
                  </a:txBody>
                  <a:tcPr marL="5151" marR="5151" marT="5151" marB="0" anchor="ctr">
                    <a:lnL>
                      <a:noFill/>
                    </a:lnL>
                    <a:lnR>
                      <a:noFill/>
                    </a:lnR>
                    <a:lnT>
                      <a:noFill/>
                    </a:lnT>
                    <a:lnB>
                      <a:noFill/>
                    </a:lnB>
                  </a:tcPr>
                </a:tc>
                <a:tc>
                  <a:txBody>
                    <a:bodyPr/>
                    <a:lstStyle/>
                    <a:p>
                      <a:pPr algn="r" fontAlgn="ctr"/>
                      <a:endParaRPr lang="en-US" sz="900" b="0" i="0" u="none" strike="noStrike" dirty="0">
                        <a:solidFill>
                          <a:srgbClr val="000000"/>
                        </a:solidFill>
                        <a:effectLst/>
                        <a:latin typeface="Calibri" panose="020F0502020204030204" pitchFamily="34" charset="0"/>
                      </a:endParaRPr>
                    </a:p>
                  </a:txBody>
                  <a:tcPr marL="5151" marR="5151" marT="5151" marB="0" anchor="ctr">
                    <a:lnL>
                      <a:noFill/>
                    </a:lnL>
                    <a:lnR>
                      <a:noFill/>
                    </a:lnR>
                    <a:lnT>
                      <a:noFill/>
                    </a:lnT>
                    <a:lnB>
                      <a:noFill/>
                    </a:lnB>
                  </a:tcPr>
                </a:tc>
                <a:tc>
                  <a:txBody>
                    <a:bodyPr/>
                    <a:lstStyle/>
                    <a:p>
                      <a:pPr algn="r" fontAlgn="ctr"/>
                      <a:endParaRPr lang="en-US" sz="900" b="0" i="0" u="none" strike="noStrike" dirty="0">
                        <a:solidFill>
                          <a:srgbClr val="000000"/>
                        </a:solidFill>
                        <a:effectLst/>
                        <a:latin typeface="Calibri" panose="020F0502020204030204" pitchFamily="34" charset="0"/>
                      </a:endParaRPr>
                    </a:p>
                  </a:txBody>
                  <a:tcPr marL="5151" marR="5151" marT="5151" marB="0" anchor="ctr">
                    <a:lnL>
                      <a:noFill/>
                    </a:lnL>
                    <a:lnR>
                      <a:noFill/>
                    </a:lnR>
                    <a:lnT>
                      <a:noFill/>
                    </a:lnT>
                    <a:lnB>
                      <a:noFill/>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5151" marR="5151" marT="5151"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5151" marR="5151" marT="5151" marB="0" anchor="b">
                    <a:lnL>
                      <a:noFill/>
                    </a:lnL>
                    <a:lnR>
                      <a:noFill/>
                    </a:lnR>
                    <a:lnT>
                      <a:noFill/>
                    </a:lnT>
                    <a:lnB>
                      <a:noFill/>
                    </a:lnB>
                  </a:tcPr>
                </a:tc>
                <a:extLst>
                  <a:ext uri="{0D108BD9-81ED-4DB2-BD59-A6C34878D82A}">
                    <a16:rowId xmlns:a16="http://schemas.microsoft.com/office/drawing/2014/main" val="386495587"/>
                  </a:ext>
                </a:extLst>
              </a:tr>
              <a:tr h="160659">
                <a:tc>
                  <a:txBody>
                    <a:bodyPr/>
                    <a:lstStyle/>
                    <a:p>
                      <a:pPr algn="l" fontAlgn="ctr"/>
                      <a:r>
                        <a:rPr lang="en-US" sz="900" b="0" i="0" u="none" strike="noStrike" dirty="0">
                          <a:solidFill>
                            <a:srgbClr val="000000"/>
                          </a:solidFill>
                          <a:effectLst/>
                          <a:latin typeface="Calibri" panose="020F0502020204030204" pitchFamily="34" charset="0"/>
                        </a:rPr>
                        <a:t>UC-Kitchen water leak repairs</a:t>
                      </a:r>
                    </a:p>
                  </a:txBody>
                  <a:tcPr marL="5151" marR="5151" marT="5151" marB="0" anchor="ctr">
                    <a:lnL>
                      <a:noFill/>
                    </a:lnL>
                    <a:lnR>
                      <a:noFill/>
                    </a:lnR>
                    <a:lnT>
                      <a:noFill/>
                    </a:lnT>
                    <a:lnB>
                      <a:noFill/>
                    </a:lnB>
                  </a:tcPr>
                </a:tc>
                <a:tc>
                  <a:txBody>
                    <a:bodyPr/>
                    <a:lstStyle/>
                    <a:p>
                      <a:pPr algn="l" fontAlgn="t"/>
                      <a:endParaRPr lang="en-US" sz="900" b="0" i="0" u="none" strike="noStrike" dirty="0">
                        <a:solidFill>
                          <a:srgbClr val="000000"/>
                        </a:solidFill>
                        <a:effectLst/>
                        <a:latin typeface="Calibri" panose="020F0502020204030204" pitchFamily="34" charset="0"/>
                      </a:endParaRPr>
                    </a:p>
                  </a:txBody>
                  <a:tcPr marL="5151" marR="5151" marT="5151" marB="0">
                    <a:lnL>
                      <a:noFill/>
                    </a:lnL>
                    <a:lnR>
                      <a:noFill/>
                    </a:lnR>
                    <a:lnT>
                      <a:noFill/>
                    </a:lnT>
                    <a:lnB>
                      <a:noFill/>
                    </a:lnB>
                  </a:tcPr>
                </a:tc>
                <a:tc>
                  <a:txBody>
                    <a:bodyPr/>
                    <a:lstStyle/>
                    <a:p>
                      <a:pPr algn="r" fontAlgn="ctr"/>
                      <a:r>
                        <a:rPr lang="en-US" sz="900" b="0" i="0" u="none" strike="noStrike" dirty="0">
                          <a:solidFill>
                            <a:srgbClr val="000000"/>
                          </a:solidFill>
                          <a:effectLst/>
                          <a:latin typeface="Calibri" panose="020F0502020204030204" pitchFamily="34" charset="0"/>
                        </a:rPr>
                        <a:t>$13,000 </a:t>
                      </a:r>
                    </a:p>
                  </a:txBody>
                  <a:tcPr marL="5151" marR="5151" marT="5151" marB="0" anchor="ctr">
                    <a:lnL>
                      <a:noFill/>
                    </a:lnL>
                    <a:lnR>
                      <a:noFill/>
                    </a:lnR>
                    <a:lnT>
                      <a:noFill/>
                    </a:lnT>
                    <a:lnB>
                      <a:noFill/>
                    </a:lnB>
                  </a:tcPr>
                </a:tc>
                <a:tc>
                  <a:txBody>
                    <a:bodyPr/>
                    <a:lstStyle/>
                    <a:p>
                      <a:pPr algn="r" fontAlgn="ctr"/>
                      <a:endParaRPr lang="en-US" sz="900" b="0" i="0" u="none" strike="noStrike" dirty="0">
                        <a:solidFill>
                          <a:srgbClr val="000000"/>
                        </a:solidFill>
                        <a:effectLst/>
                        <a:latin typeface="Calibri" panose="020F0502020204030204" pitchFamily="34" charset="0"/>
                      </a:endParaRPr>
                    </a:p>
                  </a:txBody>
                  <a:tcPr marL="5151" marR="5151" marT="5151" marB="0" anchor="ctr">
                    <a:lnL>
                      <a:noFill/>
                    </a:lnL>
                    <a:lnR>
                      <a:noFill/>
                    </a:lnR>
                    <a:lnT>
                      <a:noFill/>
                    </a:lnT>
                    <a:lnB>
                      <a:noFill/>
                    </a:lnB>
                  </a:tcPr>
                </a:tc>
                <a:tc>
                  <a:txBody>
                    <a:bodyPr/>
                    <a:lstStyle/>
                    <a:p>
                      <a:pPr algn="r" fontAlgn="ctr"/>
                      <a:endParaRPr lang="en-US" sz="900" b="0" i="0" u="none" strike="noStrike" dirty="0">
                        <a:solidFill>
                          <a:srgbClr val="000000"/>
                        </a:solidFill>
                        <a:effectLst/>
                        <a:latin typeface="Calibri" panose="020F0502020204030204" pitchFamily="34" charset="0"/>
                      </a:endParaRPr>
                    </a:p>
                  </a:txBody>
                  <a:tcPr marL="5151" marR="5151" marT="5151" marB="0" anchor="ctr">
                    <a:lnL>
                      <a:noFill/>
                    </a:lnL>
                    <a:lnR>
                      <a:noFill/>
                    </a:lnR>
                    <a:lnT>
                      <a:noFill/>
                    </a:lnT>
                    <a:lnB>
                      <a:noFill/>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5151" marR="5151" marT="5151"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5151" marR="5151" marT="5151" marB="0" anchor="b">
                    <a:lnL>
                      <a:noFill/>
                    </a:lnL>
                    <a:lnR>
                      <a:noFill/>
                    </a:lnR>
                    <a:lnT>
                      <a:noFill/>
                    </a:lnT>
                    <a:lnB>
                      <a:noFill/>
                    </a:lnB>
                  </a:tcPr>
                </a:tc>
                <a:extLst>
                  <a:ext uri="{0D108BD9-81ED-4DB2-BD59-A6C34878D82A}">
                    <a16:rowId xmlns:a16="http://schemas.microsoft.com/office/drawing/2014/main" val="1480841523"/>
                  </a:ext>
                </a:extLst>
              </a:tr>
              <a:tr h="160659">
                <a:tc>
                  <a:txBody>
                    <a:bodyPr/>
                    <a:lstStyle/>
                    <a:p>
                      <a:pPr algn="l" fontAlgn="ctr"/>
                      <a:r>
                        <a:rPr lang="en-US" sz="900" b="0" i="0" u="none" strike="noStrike" dirty="0">
                          <a:solidFill>
                            <a:srgbClr val="000000"/>
                          </a:solidFill>
                          <a:effectLst/>
                          <a:latin typeface="Calibri" panose="020F0502020204030204" pitchFamily="34" charset="0"/>
                        </a:rPr>
                        <a:t>Electric car charging station repairs</a:t>
                      </a:r>
                    </a:p>
                  </a:txBody>
                  <a:tcPr marL="5151" marR="5151" marT="5151" marB="0" anchor="ctr">
                    <a:lnL>
                      <a:noFill/>
                    </a:lnL>
                    <a:lnR>
                      <a:noFill/>
                    </a:lnR>
                    <a:lnT>
                      <a:noFill/>
                    </a:lnT>
                    <a:lnB>
                      <a:noFill/>
                    </a:lnB>
                  </a:tcPr>
                </a:tc>
                <a:tc>
                  <a:txBody>
                    <a:bodyPr/>
                    <a:lstStyle/>
                    <a:p>
                      <a:pPr algn="l" fontAlgn="t"/>
                      <a:endParaRPr lang="en-US" sz="900" b="0" i="0" u="none" strike="noStrike" dirty="0">
                        <a:solidFill>
                          <a:srgbClr val="000000"/>
                        </a:solidFill>
                        <a:effectLst/>
                        <a:latin typeface="Calibri" panose="020F0502020204030204" pitchFamily="34" charset="0"/>
                      </a:endParaRPr>
                    </a:p>
                  </a:txBody>
                  <a:tcPr marL="5151" marR="5151" marT="5151" marB="0">
                    <a:lnL>
                      <a:noFill/>
                    </a:lnL>
                    <a:lnR>
                      <a:noFill/>
                    </a:lnR>
                    <a:lnT>
                      <a:noFill/>
                    </a:lnT>
                    <a:lnB>
                      <a:noFill/>
                    </a:lnB>
                  </a:tcPr>
                </a:tc>
                <a:tc>
                  <a:txBody>
                    <a:bodyPr/>
                    <a:lstStyle/>
                    <a:p>
                      <a:pPr algn="r" fontAlgn="ctr"/>
                      <a:r>
                        <a:rPr lang="en-US" sz="900" b="0" i="0" u="none" strike="noStrike" dirty="0">
                          <a:solidFill>
                            <a:srgbClr val="000000"/>
                          </a:solidFill>
                          <a:effectLst/>
                          <a:latin typeface="Calibri" panose="020F0502020204030204" pitchFamily="34" charset="0"/>
                        </a:rPr>
                        <a:t>$5,000 </a:t>
                      </a:r>
                    </a:p>
                  </a:txBody>
                  <a:tcPr marL="5151" marR="5151" marT="5151" marB="0" anchor="ctr">
                    <a:lnL>
                      <a:noFill/>
                    </a:lnL>
                    <a:lnR>
                      <a:noFill/>
                    </a:lnR>
                    <a:lnT>
                      <a:noFill/>
                    </a:lnT>
                    <a:lnB>
                      <a:noFill/>
                    </a:lnB>
                  </a:tcPr>
                </a:tc>
                <a:tc>
                  <a:txBody>
                    <a:bodyPr/>
                    <a:lstStyle/>
                    <a:p>
                      <a:pPr algn="r" fontAlgn="ctr"/>
                      <a:endParaRPr lang="en-US" sz="900" b="0" i="0" u="none" strike="noStrike" dirty="0">
                        <a:solidFill>
                          <a:srgbClr val="000000"/>
                        </a:solidFill>
                        <a:effectLst/>
                        <a:latin typeface="Calibri" panose="020F0502020204030204" pitchFamily="34" charset="0"/>
                      </a:endParaRPr>
                    </a:p>
                  </a:txBody>
                  <a:tcPr marL="5151" marR="5151" marT="5151" marB="0" anchor="ctr">
                    <a:lnL>
                      <a:noFill/>
                    </a:lnL>
                    <a:lnR>
                      <a:noFill/>
                    </a:lnR>
                    <a:lnT>
                      <a:noFill/>
                    </a:lnT>
                    <a:lnB>
                      <a:noFill/>
                    </a:lnB>
                  </a:tcPr>
                </a:tc>
                <a:tc>
                  <a:txBody>
                    <a:bodyPr/>
                    <a:lstStyle/>
                    <a:p>
                      <a:pPr algn="r" fontAlgn="ctr"/>
                      <a:endParaRPr lang="en-US" sz="900" b="0" i="0" u="none" strike="noStrike" dirty="0">
                        <a:solidFill>
                          <a:srgbClr val="000000"/>
                        </a:solidFill>
                        <a:effectLst/>
                        <a:latin typeface="Calibri" panose="020F0502020204030204" pitchFamily="34" charset="0"/>
                      </a:endParaRPr>
                    </a:p>
                  </a:txBody>
                  <a:tcPr marL="5151" marR="5151" marT="5151" marB="0" anchor="ctr">
                    <a:lnL>
                      <a:noFill/>
                    </a:lnL>
                    <a:lnR>
                      <a:noFill/>
                    </a:lnR>
                    <a:lnT>
                      <a:noFill/>
                    </a:lnT>
                    <a:lnB>
                      <a:noFill/>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5151" marR="5151" marT="5151"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5151" marR="5151" marT="5151" marB="0" anchor="b">
                    <a:lnL>
                      <a:noFill/>
                    </a:lnL>
                    <a:lnR>
                      <a:noFill/>
                    </a:lnR>
                    <a:lnT>
                      <a:noFill/>
                    </a:lnT>
                    <a:lnB>
                      <a:noFill/>
                    </a:lnB>
                  </a:tcPr>
                </a:tc>
                <a:extLst>
                  <a:ext uri="{0D108BD9-81ED-4DB2-BD59-A6C34878D82A}">
                    <a16:rowId xmlns:a16="http://schemas.microsoft.com/office/drawing/2014/main" val="3176435621"/>
                  </a:ext>
                </a:extLst>
              </a:tr>
              <a:tr h="160659">
                <a:tc>
                  <a:txBody>
                    <a:bodyPr/>
                    <a:lstStyle/>
                    <a:p>
                      <a:pPr algn="l" fontAlgn="ctr"/>
                      <a:r>
                        <a:rPr lang="en-US" sz="900" b="0" i="0" u="none" strike="noStrike" dirty="0">
                          <a:solidFill>
                            <a:srgbClr val="000000"/>
                          </a:solidFill>
                          <a:effectLst/>
                          <a:latin typeface="Calibri" panose="020F0502020204030204" pitchFamily="34" charset="0"/>
                        </a:rPr>
                        <a:t>Potential litigation settlement</a:t>
                      </a:r>
                    </a:p>
                  </a:txBody>
                  <a:tcPr marL="5151" marR="5151" marT="5151" marB="0" anchor="ctr">
                    <a:lnL>
                      <a:noFill/>
                    </a:lnL>
                    <a:lnR>
                      <a:noFill/>
                    </a:lnR>
                    <a:lnT>
                      <a:noFill/>
                    </a:lnT>
                    <a:lnB>
                      <a:noFill/>
                    </a:lnB>
                  </a:tcPr>
                </a:tc>
                <a:tc>
                  <a:txBody>
                    <a:bodyPr/>
                    <a:lstStyle/>
                    <a:p>
                      <a:pPr algn="l" fontAlgn="t"/>
                      <a:endParaRPr lang="en-US" sz="900" b="0" i="0" u="none" strike="noStrike" dirty="0">
                        <a:solidFill>
                          <a:srgbClr val="000000"/>
                        </a:solidFill>
                        <a:effectLst/>
                        <a:latin typeface="Calibri" panose="020F0502020204030204" pitchFamily="34" charset="0"/>
                      </a:endParaRPr>
                    </a:p>
                  </a:txBody>
                  <a:tcPr marL="5151" marR="5151" marT="5151" marB="0">
                    <a:lnL>
                      <a:noFill/>
                    </a:lnL>
                    <a:lnR>
                      <a:noFill/>
                    </a:lnR>
                    <a:lnT>
                      <a:noFill/>
                    </a:lnT>
                    <a:lnB>
                      <a:noFill/>
                    </a:lnB>
                  </a:tcPr>
                </a:tc>
                <a:tc>
                  <a:txBody>
                    <a:bodyPr/>
                    <a:lstStyle/>
                    <a:p>
                      <a:pPr algn="r" fontAlgn="ctr"/>
                      <a:r>
                        <a:rPr lang="en-US" sz="900" b="0" i="0" u="none" strike="noStrike" dirty="0">
                          <a:solidFill>
                            <a:srgbClr val="000000"/>
                          </a:solidFill>
                          <a:effectLst/>
                          <a:latin typeface="Calibri" panose="020F0502020204030204" pitchFamily="34" charset="0"/>
                        </a:rPr>
                        <a:t>$9,000 </a:t>
                      </a:r>
                    </a:p>
                  </a:txBody>
                  <a:tcPr marL="5151" marR="5151" marT="5151" marB="0" anchor="ctr">
                    <a:lnL>
                      <a:noFill/>
                    </a:lnL>
                    <a:lnR>
                      <a:noFill/>
                    </a:lnR>
                    <a:lnT>
                      <a:noFill/>
                    </a:lnT>
                    <a:lnB>
                      <a:noFill/>
                    </a:lnB>
                  </a:tcPr>
                </a:tc>
                <a:tc>
                  <a:txBody>
                    <a:bodyPr/>
                    <a:lstStyle/>
                    <a:p>
                      <a:pPr algn="r" fontAlgn="ctr"/>
                      <a:endParaRPr lang="en-US" sz="900" b="0" i="0" u="none" strike="noStrike" dirty="0">
                        <a:solidFill>
                          <a:srgbClr val="000000"/>
                        </a:solidFill>
                        <a:effectLst/>
                        <a:latin typeface="Calibri" panose="020F0502020204030204" pitchFamily="34" charset="0"/>
                      </a:endParaRPr>
                    </a:p>
                  </a:txBody>
                  <a:tcPr marL="5151" marR="5151" marT="5151" marB="0" anchor="ctr">
                    <a:lnL>
                      <a:noFill/>
                    </a:lnL>
                    <a:lnR>
                      <a:noFill/>
                    </a:lnR>
                    <a:lnT>
                      <a:noFill/>
                    </a:lnT>
                    <a:lnB>
                      <a:noFill/>
                    </a:lnB>
                  </a:tcPr>
                </a:tc>
                <a:tc>
                  <a:txBody>
                    <a:bodyPr/>
                    <a:lstStyle/>
                    <a:p>
                      <a:pPr algn="r" fontAlgn="ctr"/>
                      <a:endParaRPr lang="en-US" sz="900" b="0" i="0" u="none" strike="noStrike" dirty="0">
                        <a:solidFill>
                          <a:srgbClr val="000000"/>
                        </a:solidFill>
                        <a:effectLst/>
                        <a:latin typeface="Calibri" panose="020F0502020204030204" pitchFamily="34" charset="0"/>
                      </a:endParaRPr>
                    </a:p>
                  </a:txBody>
                  <a:tcPr marL="5151" marR="5151" marT="5151" marB="0" anchor="ctr">
                    <a:lnL>
                      <a:noFill/>
                    </a:lnL>
                    <a:lnR>
                      <a:noFill/>
                    </a:lnR>
                    <a:lnT>
                      <a:noFill/>
                    </a:lnT>
                    <a:lnB>
                      <a:noFill/>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5151" marR="5151" marT="5151"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5151" marR="5151" marT="5151" marB="0" anchor="b">
                    <a:lnL>
                      <a:noFill/>
                    </a:lnL>
                    <a:lnR>
                      <a:noFill/>
                    </a:lnR>
                    <a:lnT>
                      <a:noFill/>
                    </a:lnT>
                    <a:lnB>
                      <a:noFill/>
                    </a:lnB>
                  </a:tcPr>
                </a:tc>
                <a:extLst>
                  <a:ext uri="{0D108BD9-81ED-4DB2-BD59-A6C34878D82A}">
                    <a16:rowId xmlns:a16="http://schemas.microsoft.com/office/drawing/2014/main" val="500936922"/>
                  </a:ext>
                </a:extLst>
              </a:tr>
              <a:tr h="160659">
                <a:tc>
                  <a:txBody>
                    <a:bodyPr/>
                    <a:lstStyle/>
                    <a:p>
                      <a:pPr algn="l" fontAlgn="ctr"/>
                      <a:r>
                        <a:rPr lang="en-US" sz="900" b="0" i="0" u="none" strike="noStrike" dirty="0">
                          <a:solidFill>
                            <a:srgbClr val="000000"/>
                          </a:solidFill>
                          <a:effectLst/>
                          <a:latin typeface="Calibri" panose="020F0502020204030204" pitchFamily="34" charset="0"/>
                        </a:rPr>
                        <a:t>Repairs needed in UC for a water leak in the walls</a:t>
                      </a:r>
                    </a:p>
                  </a:txBody>
                  <a:tcPr marL="5151" marR="5151" marT="5151" marB="0" anchor="ctr">
                    <a:lnL>
                      <a:noFill/>
                    </a:lnL>
                    <a:lnR>
                      <a:noFill/>
                    </a:lnR>
                    <a:lnT>
                      <a:noFill/>
                    </a:lnT>
                    <a:lnB>
                      <a:noFill/>
                    </a:lnB>
                  </a:tcPr>
                </a:tc>
                <a:tc>
                  <a:txBody>
                    <a:bodyPr/>
                    <a:lstStyle/>
                    <a:p>
                      <a:pPr algn="l" fontAlgn="t"/>
                      <a:endParaRPr lang="en-US" sz="900" b="0" i="0" u="none" strike="noStrike" dirty="0">
                        <a:solidFill>
                          <a:srgbClr val="000000"/>
                        </a:solidFill>
                        <a:effectLst/>
                        <a:latin typeface="Calibri" panose="020F0502020204030204" pitchFamily="34" charset="0"/>
                      </a:endParaRPr>
                    </a:p>
                  </a:txBody>
                  <a:tcPr marL="5151" marR="5151" marT="5151" marB="0">
                    <a:lnL>
                      <a:noFill/>
                    </a:lnL>
                    <a:lnR>
                      <a:noFill/>
                    </a:lnR>
                    <a:lnT>
                      <a:noFill/>
                    </a:lnT>
                    <a:lnB>
                      <a:noFill/>
                    </a:lnB>
                  </a:tcPr>
                </a:tc>
                <a:tc>
                  <a:txBody>
                    <a:bodyPr/>
                    <a:lstStyle/>
                    <a:p>
                      <a:pPr algn="r" fontAlgn="ctr"/>
                      <a:r>
                        <a:rPr lang="en-US" sz="900" b="0" i="0" u="none" strike="noStrike" dirty="0">
                          <a:solidFill>
                            <a:srgbClr val="000000"/>
                          </a:solidFill>
                          <a:effectLst/>
                          <a:latin typeface="Calibri" panose="020F0502020204030204" pitchFamily="34" charset="0"/>
                        </a:rPr>
                        <a:t>$5,000 </a:t>
                      </a:r>
                    </a:p>
                  </a:txBody>
                  <a:tcPr marL="5151" marR="5151" marT="5151" marB="0" anchor="ctr">
                    <a:lnL>
                      <a:noFill/>
                    </a:lnL>
                    <a:lnR>
                      <a:noFill/>
                    </a:lnR>
                    <a:lnT>
                      <a:noFill/>
                    </a:lnT>
                    <a:lnB>
                      <a:noFill/>
                    </a:lnB>
                  </a:tcPr>
                </a:tc>
                <a:tc>
                  <a:txBody>
                    <a:bodyPr/>
                    <a:lstStyle/>
                    <a:p>
                      <a:pPr algn="r" fontAlgn="ctr"/>
                      <a:endParaRPr lang="en-US" sz="900" b="0" i="0" u="none" strike="noStrike" dirty="0">
                        <a:solidFill>
                          <a:srgbClr val="000000"/>
                        </a:solidFill>
                        <a:effectLst/>
                        <a:latin typeface="Calibri" panose="020F0502020204030204" pitchFamily="34" charset="0"/>
                      </a:endParaRPr>
                    </a:p>
                  </a:txBody>
                  <a:tcPr marL="5151" marR="5151" marT="5151" marB="0" anchor="ctr">
                    <a:lnL>
                      <a:noFill/>
                    </a:lnL>
                    <a:lnR>
                      <a:noFill/>
                    </a:lnR>
                    <a:lnT>
                      <a:noFill/>
                    </a:lnT>
                    <a:lnB>
                      <a:noFill/>
                    </a:lnB>
                  </a:tcPr>
                </a:tc>
                <a:tc>
                  <a:txBody>
                    <a:bodyPr/>
                    <a:lstStyle/>
                    <a:p>
                      <a:pPr algn="r" fontAlgn="ctr"/>
                      <a:endParaRPr lang="en-US" sz="900" b="0" i="0" u="none" strike="noStrike" dirty="0">
                        <a:solidFill>
                          <a:srgbClr val="000000"/>
                        </a:solidFill>
                        <a:effectLst/>
                        <a:latin typeface="Calibri" panose="020F0502020204030204" pitchFamily="34" charset="0"/>
                      </a:endParaRPr>
                    </a:p>
                  </a:txBody>
                  <a:tcPr marL="5151" marR="5151" marT="5151" marB="0" anchor="ctr">
                    <a:lnL>
                      <a:noFill/>
                    </a:lnL>
                    <a:lnR>
                      <a:noFill/>
                    </a:lnR>
                    <a:lnT>
                      <a:noFill/>
                    </a:lnT>
                    <a:lnB>
                      <a:noFill/>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5151" marR="5151" marT="5151"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5151" marR="5151" marT="5151" marB="0" anchor="b">
                    <a:lnL>
                      <a:noFill/>
                    </a:lnL>
                    <a:lnR>
                      <a:noFill/>
                    </a:lnR>
                    <a:lnT>
                      <a:noFill/>
                    </a:lnT>
                    <a:lnB>
                      <a:noFill/>
                    </a:lnB>
                  </a:tcPr>
                </a:tc>
                <a:extLst>
                  <a:ext uri="{0D108BD9-81ED-4DB2-BD59-A6C34878D82A}">
                    <a16:rowId xmlns:a16="http://schemas.microsoft.com/office/drawing/2014/main" val="1001504961"/>
                  </a:ext>
                </a:extLst>
              </a:tr>
              <a:tr h="224923">
                <a:tc>
                  <a:txBody>
                    <a:bodyPr/>
                    <a:lstStyle/>
                    <a:p>
                      <a:pPr algn="l" fontAlgn="ctr"/>
                      <a:r>
                        <a:rPr lang="en-US" sz="900" b="0" i="0" u="none" strike="noStrike" dirty="0">
                          <a:solidFill>
                            <a:srgbClr val="000000"/>
                          </a:solidFill>
                          <a:effectLst/>
                          <a:latin typeface="Calibri" panose="020F0502020204030204" pitchFamily="34" charset="0"/>
                        </a:rPr>
                        <a:t>Comprehensive Administrative Review Committee Recommendations</a:t>
                      </a:r>
                    </a:p>
                  </a:txBody>
                  <a:tcPr marL="5151" marR="5151" marT="5151" marB="0" anchor="ctr">
                    <a:lnL>
                      <a:noFill/>
                    </a:lnL>
                    <a:lnR>
                      <a:noFill/>
                    </a:lnR>
                    <a:lnT>
                      <a:noFill/>
                    </a:lnT>
                    <a:lnB>
                      <a:noFill/>
                    </a:lnB>
                  </a:tcPr>
                </a:tc>
                <a:tc>
                  <a:txBody>
                    <a:bodyPr/>
                    <a:lstStyle/>
                    <a:p>
                      <a:pPr algn="l" fontAlgn="t"/>
                      <a:endParaRPr lang="en-US" sz="900" b="0" i="0" u="none" strike="noStrike" dirty="0">
                        <a:solidFill>
                          <a:srgbClr val="000000"/>
                        </a:solidFill>
                        <a:effectLst/>
                        <a:latin typeface="Calibri" panose="020F0502020204030204" pitchFamily="34" charset="0"/>
                      </a:endParaRPr>
                    </a:p>
                  </a:txBody>
                  <a:tcPr marL="5151" marR="5151" marT="5151" marB="0">
                    <a:lnL>
                      <a:noFill/>
                    </a:lnL>
                    <a:lnR>
                      <a:noFill/>
                    </a:lnR>
                    <a:lnT>
                      <a:noFill/>
                    </a:lnT>
                    <a:lnB>
                      <a:noFill/>
                    </a:lnB>
                  </a:tcPr>
                </a:tc>
                <a:tc>
                  <a:txBody>
                    <a:bodyPr/>
                    <a:lstStyle/>
                    <a:p>
                      <a:pPr algn="r" fontAlgn="ctr"/>
                      <a:r>
                        <a:rPr lang="en-US" sz="900" b="0" i="1" u="none" strike="noStrike" dirty="0">
                          <a:solidFill>
                            <a:srgbClr val="000000"/>
                          </a:solidFill>
                          <a:effectLst/>
                          <a:latin typeface="Calibri" panose="020F0502020204030204" pitchFamily="34" charset="0"/>
                        </a:rPr>
                        <a:t>Unknown</a:t>
                      </a:r>
                    </a:p>
                  </a:txBody>
                  <a:tcPr marL="5151" marR="5151" marT="5151" marB="0" anchor="ctr">
                    <a:lnL>
                      <a:noFill/>
                    </a:lnL>
                    <a:lnR>
                      <a:noFill/>
                    </a:lnR>
                    <a:lnT>
                      <a:noFill/>
                    </a:lnT>
                    <a:lnB w="25400" cap="flat" cmpd="dbl" algn="ctr">
                      <a:solidFill>
                        <a:srgbClr val="000000"/>
                      </a:solidFill>
                      <a:prstDash val="solid"/>
                      <a:round/>
                      <a:headEnd type="none" w="med" len="med"/>
                      <a:tailEnd type="none" w="med" len="med"/>
                    </a:lnB>
                  </a:tcPr>
                </a:tc>
                <a:tc>
                  <a:txBody>
                    <a:bodyPr/>
                    <a:lstStyle/>
                    <a:p>
                      <a:pPr algn="r" fontAlgn="ctr"/>
                      <a:endParaRPr lang="en-US" sz="900" b="0" i="0" u="none" strike="noStrike" dirty="0">
                        <a:solidFill>
                          <a:srgbClr val="000000"/>
                        </a:solidFill>
                        <a:effectLst/>
                        <a:latin typeface="Calibri" panose="020F0502020204030204" pitchFamily="34" charset="0"/>
                      </a:endParaRPr>
                    </a:p>
                  </a:txBody>
                  <a:tcPr marL="5151" marR="5151" marT="5151" marB="0" anchor="ctr">
                    <a:lnL>
                      <a:noFill/>
                    </a:lnL>
                    <a:lnR>
                      <a:noFill/>
                    </a:lnR>
                    <a:lnT>
                      <a:noFill/>
                    </a:lnT>
                    <a:lnB>
                      <a:noFill/>
                    </a:lnB>
                  </a:tcPr>
                </a:tc>
                <a:tc>
                  <a:txBody>
                    <a:bodyPr/>
                    <a:lstStyle/>
                    <a:p>
                      <a:pPr algn="r" fontAlgn="ctr"/>
                      <a:r>
                        <a:rPr lang="en-US" sz="900" b="0" i="0" u="none" strike="noStrike" dirty="0">
                          <a:solidFill>
                            <a:srgbClr val="000000"/>
                          </a:solidFill>
                          <a:effectLst/>
                          <a:latin typeface="Calibri" panose="020F0502020204030204" pitchFamily="34" charset="0"/>
                        </a:rPr>
                        <a:t> </a:t>
                      </a:r>
                    </a:p>
                  </a:txBody>
                  <a:tcPr marL="5151" marR="5151" marT="5151" marB="0" anchor="ctr">
                    <a:lnL>
                      <a:noFill/>
                    </a:lnL>
                    <a:lnR>
                      <a:noFill/>
                    </a:lnR>
                    <a:lnT>
                      <a:noFill/>
                    </a:lnT>
                    <a:lnB w="25400" cap="flat" cmpd="dbl" algn="ctr">
                      <a:solidFill>
                        <a:srgbClr val="000000"/>
                      </a:solidFill>
                      <a:prstDash val="solid"/>
                      <a:round/>
                      <a:headEnd type="none" w="med" len="med"/>
                      <a:tailEnd type="none" w="med" len="med"/>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5151" marR="5151" marT="5151"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5151" marR="5151" marT="5151" marB="0" anchor="b">
                    <a:lnL>
                      <a:noFill/>
                    </a:lnL>
                    <a:lnR>
                      <a:noFill/>
                    </a:lnR>
                    <a:lnT>
                      <a:noFill/>
                    </a:lnT>
                    <a:lnB>
                      <a:noFill/>
                    </a:lnB>
                  </a:tcPr>
                </a:tc>
                <a:extLst>
                  <a:ext uri="{0D108BD9-81ED-4DB2-BD59-A6C34878D82A}">
                    <a16:rowId xmlns:a16="http://schemas.microsoft.com/office/drawing/2014/main" val="3340483216"/>
                  </a:ext>
                </a:extLst>
              </a:tr>
              <a:tr h="155304">
                <a:tc>
                  <a:txBody>
                    <a:bodyPr/>
                    <a:lstStyle/>
                    <a:p>
                      <a:pPr algn="r" fontAlgn="b"/>
                      <a:r>
                        <a:rPr lang="en-US" sz="900" b="1" i="0" u="none" strike="noStrike" dirty="0">
                          <a:solidFill>
                            <a:srgbClr val="000000"/>
                          </a:solidFill>
                          <a:effectLst/>
                          <a:latin typeface="Calibri" panose="020F0502020204030204" pitchFamily="34" charset="0"/>
                        </a:rPr>
                        <a:t>Total</a:t>
                      </a:r>
                    </a:p>
                  </a:txBody>
                  <a:tcPr marL="5151" marR="5151" marT="5151" marB="0" anchor="b">
                    <a:lnL>
                      <a:noFill/>
                    </a:lnL>
                    <a:lnR>
                      <a:noFill/>
                    </a:lnR>
                    <a:lnT>
                      <a:noFill/>
                    </a:lnT>
                    <a:lnB>
                      <a:noFill/>
                    </a:lnB>
                  </a:tcPr>
                </a:tc>
                <a:tc>
                  <a:txBody>
                    <a:bodyPr/>
                    <a:lstStyle/>
                    <a:p>
                      <a:pPr algn="r" fontAlgn="b"/>
                      <a:endParaRPr lang="en-US" sz="900" b="1" i="0" u="none" strike="noStrike" dirty="0">
                        <a:solidFill>
                          <a:srgbClr val="000000"/>
                        </a:solidFill>
                        <a:effectLst/>
                        <a:latin typeface="Calibri" panose="020F0502020204030204" pitchFamily="34" charset="0"/>
                      </a:endParaRPr>
                    </a:p>
                  </a:txBody>
                  <a:tcPr marL="5151" marR="5151" marT="5151" marB="0" anchor="b">
                    <a:lnL>
                      <a:noFill/>
                    </a:lnL>
                    <a:lnR>
                      <a:noFill/>
                    </a:lnR>
                    <a:lnT>
                      <a:noFill/>
                    </a:lnT>
                    <a:lnB>
                      <a:noFill/>
                    </a:lnB>
                  </a:tcPr>
                </a:tc>
                <a:tc>
                  <a:txBody>
                    <a:bodyPr/>
                    <a:lstStyle/>
                    <a:p>
                      <a:pPr algn="r" fontAlgn="b"/>
                      <a:r>
                        <a:rPr lang="en-US" sz="900" b="1" i="0" u="none" strike="noStrike" dirty="0">
                          <a:solidFill>
                            <a:srgbClr val="000000"/>
                          </a:solidFill>
                          <a:effectLst/>
                          <a:latin typeface="Calibri" panose="020F0502020204030204" pitchFamily="34" charset="0"/>
                        </a:rPr>
                        <a:t>$1,208,782 </a:t>
                      </a:r>
                    </a:p>
                  </a:txBody>
                  <a:tcPr marL="5151" marR="5151" marT="5151"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r>
                        <a:rPr lang="en-US" sz="900" b="0" i="0" u="none" strike="noStrike" dirty="0">
                          <a:solidFill>
                            <a:srgbClr val="000000"/>
                          </a:solidFill>
                          <a:effectLst/>
                          <a:latin typeface="Calibri" panose="020F0502020204030204" pitchFamily="34" charset="0"/>
                        </a:rPr>
                        <a:t>-</a:t>
                      </a:r>
                    </a:p>
                  </a:txBody>
                  <a:tcPr marL="5151" marR="5151" marT="5151" marB="0" anchor="b">
                    <a:lnL>
                      <a:noFill/>
                    </a:lnL>
                    <a:lnR>
                      <a:noFill/>
                    </a:lnR>
                    <a:lnT>
                      <a:noFill/>
                    </a:lnT>
                    <a:lnB>
                      <a:noFill/>
                    </a:lnB>
                  </a:tcPr>
                </a:tc>
                <a:tc>
                  <a:txBody>
                    <a:bodyPr/>
                    <a:lstStyle/>
                    <a:p>
                      <a:pPr algn="r" fontAlgn="b"/>
                      <a:r>
                        <a:rPr lang="en-US" sz="900" b="1" i="0" u="none" strike="noStrike" dirty="0">
                          <a:solidFill>
                            <a:srgbClr val="000000"/>
                          </a:solidFill>
                          <a:effectLst/>
                          <a:latin typeface="Calibri" panose="020F0502020204030204" pitchFamily="34" charset="0"/>
                        </a:rPr>
                        <a:t>$1,228,782</a:t>
                      </a:r>
                    </a:p>
                  </a:txBody>
                  <a:tcPr marL="5151" marR="5151" marT="5151"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5151" marR="5151" marT="5151"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5151" marR="5151" marT="5151" marB="0" anchor="b">
                    <a:lnL>
                      <a:noFill/>
                    </a:lnL>
                    <a:lnR>
                      <a:noFill/>
                    </a:lnR>
                    <a:lnT>
                      <a:noFill/>
                    </a:lnT>
                    <a:lnB>
                      <a:noFill/>
                    </a:lnB>
                  </a:tcPr>
                </a:tc>
                <a:extLst>
                  <a:ext uri="{0D108BD9-81ED-4DB2-BD59-A6C34878D82A}">
                    <a16:rowId xmlns:a16="http://schemas.microsoft.com/office/drawing/2014/main" val="4187480940"/>
                  </a:ext>
                </a:extLst>
              </a:tr>
            </a:tbl>
          </a:graphicData>
        </a:graphic>
      </p:graphicFrame>
    </p:spTree>
    <p:extLst>
      <p:ext uri="{BB962C8B-B14F-4D97-AF65-F5344CB8AC3E}">
        <p14:creationId xmlns:p14="http://schemas.microsoft.com/office/powerpoint/2010/main" val="39981556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lgn="r">
              <a:defRPr/>
            </a:pPr>
            <a:fld id="{95870169-AD81-4CCB-A565-E783BD912983}" type="slidenum">
              <a:rPr lang="en-US" smtClean="0"/>
              <a:pPr algn="r">
                <a:defRPr/>
              </a:pPr>
              <a:t>15</a:t>
            </a:fld>
            <a:endParaRPr lang="en-US" dirty="0"/>
          </a:p>
        </p:txBody>
      </p:sp>
      <p:sp>
        <p:nvSpPr>
          <p:cNvPr id="5" name="Rectangle 2"/>
          <p:cNvSpPr txBox="1">
            <a:spLocks noChangeArrowheads="1"/>
          </p:cNvSpPr>
          <p:nvPr/>
        </p:nvSpPr>
        <p:spPr bwMode="auto">
          <a:xfrm>
            <a:off x="533400" y="838200"/>
            <a:ext cx="8077200" cy="838200"/>
          </a:xfrm>
          <a:prstGeom prst="rect">
            <a:avLst/>
          </a:prstGeom>
          <a:solidFill>
            <a:schemeClr val="accent1">
              <a:lumMod val="75000"/>
            </a:schemeClr>
          </a:solidFill>
          <a:ln>
            <a:solidFill>
              <a:srgbClr val="89A4A7"/>
            </a:solidFill>
          </a:ln>
          <a:extLst/>
        </p:spPr>
        <p:txBody>
          <a:bodyPr vert="horz" wrap="square" lIns="91440" tIns="45720" rIns="91440" bIns="45720" numCol="1" anchor="ctr" anchorCtr="0" compatLnSpc="1">
            <a:prstTxWarp prst="textNoShape">
              <a:avLst/>
            </a:prstTxWarp>
          </a:bodyPr>
          <a:lstStyle/>
          <a:p>
            <a:pPr lvl="0" algn="ctr">
              <a:defRPr/>
            </a:pPr>
            <a:r>
              <a:rPr lang="en-US" sz="3200" b="1" i="1" dirty="0">
                <a:solidFill>
                  <a:srgbClr val="000000"/>
                </a:solidFill>
                <a:latin typeface="Arial" pitchFamily="34" charset="0"/>
                <a:cs typeface="Arial" pitchFamily="34" charset="0"/>
              </a:rPr>
              <a:t>CSU Internal FY20 Budget Meetings</a:t>
            </a:r>
          </a:p>
        </p:txBody>
      </p:sp>
      <p:sp>
        <p:nvSpPr>
          <p:cNvPr id="6" name="TextBox 5"/>
          <p:cNvSpPr txBox="1"/>
          <p:nvPr/>
        </p:nvSpPr>
        <p:spPr>
          <a:xfrm>
            <a:off x="1295400" y="1905000"/>
            <a:ext cx="6248400" cy="3554819"/>
          </a:xfrm>
          <a:prstGeom prst="rect">
            <a:avLst/>
          </a:prstGeom>
          <a:noFill/>
        </p:spPr>
        <p:txBody>
          <a:bodyPr wrap="square" rtlCol="0">
            <a:spAutoFit/>
          </a:bodyPr>
          <a:lstStyle/>
          <a:p>
            <a:pPr algn="ctr"/>
            <a:r>
              <a:rPr lang="en-US" b="1" dirty="0"/>
              <a:t>FY20 Annual Spend Requests</a:t>
            </a:r>
          </a:p>
          <a:p>
            <a:pPr algn="ctr"/>
            <a:endParaRPr lang="en-US" b="1" dirty="0"/>
          </a:p>
          <a:p>
            <a:pPr>
              <a:lnSpc>
                <a:spcPct val="150000"/>
              </a:lnSpc>
            </a:pPr>
            <a:r>
              <a:rPr lang="en-US" dirty="0"/>
              <a:t>Provost (8 Requests)                                                        $548,324</a:t>
            </a:r>
          </a:p>
          <a:p>
            <a:pPr>
              <a:lnSpc>
                <a:spcPct val="150000"/>
              </a:lnSpc>
            </a:pPr>
            <a:r>
              <a:rPr lang="en-US" dirty="0"/>
              <a:t>Enrollment Management (4 Requests)	                      $191,342</a:t>
            </a:r>
          </a:p>
          <a:p>
            <a:pPr>
              <a:lnSpc>
                <a:spcPct val="150000"/>
              </a:lnSpc>
            </a:pPr>
            <a:r>
              <a:rPr lang="en-US" dirty="0"/>
              <a:t>Business &amp; Operations (7 Requests)                              $183,850</a:t>
            </a:r>
          </a:p>
          <a:p>
            <a:pPr>
              <a:lnSpc>
                <a:spcPct val="150000"/>
              </a:lnSpc>
            </a:pPr>
            <a:r>
              <a:rPr lang="en-US" dirty="0"/>
              <a:t>ITS (5 Requests)                                                                $265,680</a:t>
            </a:r>
          </a:p>
          <a:p>
            <a:pPr>
              <a:lnSpc>
                <a:spcPct val="150000"/>
              </a:lnSpc>
            </a:pPr>
            <a:r>
              <a:rPr lang="en-US" dirty="0"/>
              <a:t>Student Affairs (4 Requests)                                           $  91,320</a:t>
            </a:r>
          </a:p>
          <a:p>
            <a:pPr>
              <a:lnSpc>
                <a:spcPct val="150000"/>
              </a:lnSpc>
            </a:pPr>
            <a:r>
              <a:rPr lang="en-US" b="1" dirty="0"/>
              <a:t>TOTALS                                                                               $1,280,516</a:t>
            </a:r>
          </a:p>
          <a:p>
            <a:pPr>
              <a:lnSpc>
                <a:spcPct val="150000"/>
              </a:lnSpc>
            </a:pPr>
            <a:r>
              <a:rPr lang="en-US" dirty="0"/>
              <a:t>                                                                                   </a:t>
            </a:r>
          </a:p>
        </p:txBody>
      </p:sp>
    </p:spTree>
    <p:extLst>
      <p:ext uri="{BB962C8B-B14F-4D97-AF65-F5344CB8AC3E}">
        <p14:creationId xmlns:p14="http://schemas.microsoft.com/office/powerpoint/2010/main" val="20887796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noChangeArrowheads="1"/>
          </p:cNvSpPr>
          <p:nvPr>
            <p:ph type="ctrTitle"/>
          </p:nvPr>
        </p:nvSpPr>
        <p:spPr>
          <a:xfrm>
            <a:off x="12819" y="381000"/>
            <a:ext cx="5562600" cy="457200"/>
          </a:xfrm>
          <a:prstGeom prst="rect">
            <a:avLst/>
          </a:prstGeom>
        </p:spPr>
        <p:txBody>
          <a:bodyPr>
            <a:normAutofit fontScale="90000"/>
          </a:bodyPr>
          <a:lstStyle/>
          <a:p>
            <a:r>
              <a:rPr lang="en-US" sz="2800" dirty="0"/>
              <a:t> Open Budget Meeting</a:t>
            </a:r>
            <a:br>
              <a:rPr lang="en-US" sz="2800" dirty="0"/>
            </a:br>
            <a:br>
              <a:rPr lang="en-US" sz="2800" dirty="0"/>
            </a:br>
            <a:r>
              <a:rPr lang="en-US" sz="2800" dirty="0"/>
              <a:t>     </a:t>
            </a:r>
            <a:br>
              <a:rPr lang="en-US" sz="2800" dirty="0"/>
            </a:br>
            <a:br>
              <a:rPr lang="en-US" sz="2800" dirty="0"/>
            </a:br>
            <a:r>
              <a:rPr lang="en-US" sz="2800" dirty="0"/>
              <a:t>     </a:t>
            </a:r>
            <a:br>
              <a:rPr lang="en-US" sz="2400" dirty="0"/>
            </a:br>
            <a:br>
              <a:rPr lang="en-US" sz="1600" b="1" dirty="0">
                <a:solidFill>
                  <a:sysClr val="windowText" lastClr="000000"/>
                </a:solidFill>
              </a:rPr>
            </a:br>
            <a:br>
              <a:rPr lang="en-US" sz="1600" b="1" dirty="0">
                <a:solidFill>
                  <a:sysClr val="windowText" lastClr="000000"/>
                </a:solidFill>
              </a:rPr>
            </a:br>
            <a:r>
              <a:rPr lang="en-US" sz="1600" b="1" dirty="0">
                <a:solidFill>
                  <a:sysClr val="windowText" lastClr="000000"/>
                </a:solidFill>
              </a:rPr>
              <a:t>                   </a:t>
            </a:r>
            <a:endParaRPr lang="en-US" sz="1600" dirty="0"/>
          </a:p>
        </p:txBody>
      </p:sp>
      <p:sp>
        <p:nvSpPr>
          <p:cNvPr id="6" name="Line 2"/>
          <p:cNvSpPr>
            <a:spLocks noChangeShapeType="1"/>
          </p:cNvSpPr>
          <p:nvPr/>
        </p:nvSpPr>
        <p:spPr bwMode="auto">
          <a:xfrm>
            <a:off x="0" y="9144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9" name="TextBox 8"/>
          <p:cNvSpPr txBox="1"/>
          <p:nvPr/>
        </p:nvSpPr>
        <p:spPr>
          <a:xfrm>
            <a:off x="914400" y="870439"/>
            <a:ext cx="7467600" cy="5493812"/>
          </a:xfrm>
          <a:prstGeom prst="rect">
            <a:avLst/>
          </a:prstGeom>
          <a:noFill/>
        </p:spPr>
        <p:txBody>
          <a:bodyPr wrap="square" rtlCol="0">
            <a:spAutoFit/>
          </a:bodyPr>
          <a:lstStyle/>
          <a:p>
            <a:pPr algn="ctr"/>
            <a:r>
              <a:rPr lang="en-US" dirty="0"/>
              <a:t>Allocation of State Appropriations FY2020</a:t>
            </a:r>
          </a:p>
          <a:p>
            <a:pPr algn="ctr"/>
            <a:endParaRPr lang="en-US" dirty="0"/>
          </a:p>
          <a:p>
            <a:r>
              <a:rPr lang="en-US" sz="1400" dirty="0"/>
              <a:t>State Appropriation FY 2019 Base Budget			                      </a:t>
            </a:r>
            <a:r>
              <a:rPr lang="en-US" sz="1400" b="1" dirty="0"/>
              <a:t>$27,229,079</a:t>
            </a:r>
          </a:p>
          <a:p>
            <a:endParaRPr lang="en-US" sz="1400" b="1" dirty="0"/>
          </a:p>
          <a:p>
            <a:pPr>
              <a:lnSpc>
                <a:spcPct val="150000"/>
              </a:lnSpc>
            </a:pPr>
            <a:r>
              <a:rPr lang="en-US" sz="1400" b="1" dirty="0"/>
              <a:t>Formula Funding – Enrollment and Other Allocations</a:t>
            </a:r>
          </a:p>
          <a:p>
            <a:pPr>
              <a:lnSpc>
                <a:spcPct val="150000"/>
              </a:lnSpc>
            </a:pPr>
            <a:r>
              <a:rPr lang="en-US" sz="1400" dirty="0"/>
              <a:t>Enrollment Earnings (Loss)					  $            -</a:t>
            </a:r>
          </a:p>
          <a:p>
            <a:pPr>
              <a:lnSpc>
                <a:spcPct val="150000"/>
              </a:lnSpc>
            </a:pPr>
            <a:r>
              <a:rPr lang="en-US" sz="1400" dirty="0"/>
              <a:t>Enhancement for Student Success					  $    40,000</a:t>
            </a:r>
          </a:p>
          <a:p>
            <a:pPr>
              <a:lnSpc>
                <a:spcPct val="150000"/>
              </a:lnSpc>
            </a:pPr>
            <a:r>
              <a:rPr lang="en-US" sz="1400" dirty="0"/>
              <a:t>Partial offset of e-tuition revenue                                                                                                       $   74,300</a:t>
            </a:r>
          </a:p>
          <a:p>
            <a:pPr>
              <a:lnSpc>
                <a:spcPct val="150000"/>
              </a:lnSpc>
            </a:pPr>
            <a:r>
              <a:rPr lang="en-US" sz="1400" dirty="0"/>
              <a:t>Maintenance &amp; Operations (M&amp;O)					   $   17,072</a:t>
            </a:r>
          </a:p>
          <a:p>
            <a:pPr>
              <a:lnSpc>
                <a:spcPct val="150000"/>
              </a:lnSpc>
            </a:pPr>
            <a:r>
              <a:rPr lang="en-US" sz="1400" dirty="0"/>
              <a:t>Merit Allocation					                          $663,709</a:t>
            </a:r>
          </a:p>
          <a:p>
            <a:pPr>
              <a:lnSpc>
                <a:spcPct val="150000"/>
              </a:lnSpc>
            </a:pPr>
            <a:r>
              <a:rPr lang="en-US" sz="1400" dirty="0"/>
              <a:t>Health Insurance &amp; Retiree Change					   $142,542</a:t>
            </a:r>
          </a:p>
          <a:p>
            <a:pPr>
              <a:lnSpc>
                <a:spcPct val="150000"/>
              </a:lnSpc>
            </a:pPr>
            <a:r>
              <a:rPr lang="en-US" sz="1400" dirty="0"/>
              <a:t>Teacher’s Retirement System					   $  26,419</a:t>
            </a:r>
          </a:p>
          <a:p>
            <a:pPr>
              <a:lnSpc>
                <a:spcPct val="150000"/>
              </a:lnSpc>
            </a:pPr>
            <a:r>
              <a:rPr lang="en-US" sz="1400" dirty="0"/>
              <a:t>Department of Administrative Services Premiums (DOAS)			   $     3,782</a:t>
            </a:r>
          </a:p>
          <a:p>
            <a:pPr>
              <a:lnSpc>
                <a:spcPct val="150000"/>
              </a:lnSpc>
            </a:pPr>
            <a:r>
              <a:rPr lang="en-US" sz="1400" dirty="0"/>
              <a:t>Transfers &amp; Other Adjustments (</a:t>
            </a:r>
            <a:r>
              <a:rPr lang="en-US" sz="1200" i="1" dirty="0"/>
              <a:t>Know More, Borrow Less) </a:t>
            </a:r>
            <a:r>
              <a:rPr lang="en-US" sz="1400" dirty="0"/>
              <a:t>                                                                 $   31,000</a:t>
            </a:r>
            <a:r>
              <a:rPr lang="en-US" sz="1200" i="1" dirty="0"/>
              <a:t>                                                                         </a:t>
            </a:r>
            <a:endParaRPr lang="en-US" sz="1400" dirty="0"/>
          </a:p>
          <a:p>
            <a:pPr>
              <a:lnSpc>
                <a:spcPct val="150000"/>
              </a:lnSpc>
            </a:pPr>
            <a:r>
              <a:rPr lang="en-US" sz="1400" b="1" dirty="0"/>
              <a:t>Total of Enrollment and Other Allocations	                       		                          $998,824</a:t>
            </a:r>
          </a:p>
          <a:p>
            <a:pPr>
              <a:lnSpc>
                <a:spcPct val="150000"/>
              </a:lnSpc>
            </a:pPr>
            <a:endParaRPr lang="en-US" sz="1400" b="1" dirty="0"/>
          </a:p>
          <a:p>
            <a:pPr>
              <a:lnSpc>
                <a:spcPct val="150000"/>
              </a:lnSpc>
            </a:pPr>
            <a:r>
              <a:rPr lang="en-US" sz="1400" b="1" dirty="0"/>
              <a:t>Total FY2020 State Funds Budget				                    $28,227,903</a:t>
            </a:r>
          </a:p>
          <a:p>
            <a:endParaRPr lang="en-US" sz="1400" b="1" dirty="0"/>
          </a:p>
        </p:txBody>
      </p:sp>
    </p:spTree>
    <p:extLst>
      <p:ext uri="{BB962C8B-B14F-4D97-AF65-F5344CB8AC3E}">
        <p14:creationId xmlns:p14="http://schemas.microsoft.com/office/powerpoint/2010/main" val="20850926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10668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2" name="Slide Number Placeholder 1"/>
          <p:cNvSpPr>
            <a:spLocks noGrp="1"/>
          </p:cNvSpPr>
          <p:nvPr>
            <p:ph type="sldNum" sz="quarter" idx="12"/>
          </p:nvPr>
        </p:nvSpPr>
        <p:spPr/>
        <p:txBody>
          <a:bodyPr/>
          <a:lstStyle/>
          <a:p>
            <a:pPr algn="r"/>
            <a:fld id="{B3ACB187-37F7-4C51-A504-D64E49A8D6D4}" type="slidenum">
              <a:rPr lang="en-US" smtClean="0">
                <a:solidFill>
                  <a:srgbClr val="000000"/>
                </a:solidFill>
              </a:rPr>
              <a:pPr algn="r"/>
              <a:t>17</a:t>
            </a:fld>
            <a:endParaRPr lang="en-US" dirty="0">
              <a:solidFill>
                <a:srgbClr val="000000"/>
              </a:solidFill>
            </a:endParaRPr>
          </a:p>
        </p:txBody>
      </p:sp>
      <p:sp>
        <p:nvSpPr>
          <p:cNvPr id="90115" name="Rectangle 3"/>
          <p:cNvSpPr>
            <a:spLocks noGrp="1" noChangeArrowheads="1"/>
          </p:cNvSpPr>
          <p:nvPr>
            <p:ph type="ctrTitle" idx="4294967295"/>
          </p:nvPr>
        </p:nvSpPr>
        <p:spPr>
          <a:xfrm>
            <a:off x="0" y="381000"/>
            <a:ext cx="5638800" cy="549275"/>
          </a:xfrm>
          <a:prstGeom prst="rect">
            <a:avLst/>
          </a:prstGeom>
          <a:solidFill>
            <a:schemeClr val="accent1">
              <a:lumMod val="75000"/>
            </a:schemeClr>
          </a:solidFill>
        </p:spPr>
        <p:txBody>
          <a:bodyPr>
            <a:noAutofit/>
          </a:bodyPr>
          <a:lstStyle/>
          <a:p>
            <a:r>
              <a:rPr lang="en-US" sz="3200" b="1" i="1" dirty="0">
                <a:latin typeface="Arial" panose="020B0604020202020204" pitchFamily="34" charset="0"/>
                <a:cs typeface="Arial" panose="020B0604020202020204" pitchFamily="34" charset="0"/>
              </a:rPr>
              <a:t>CSU’s Budget Build</a:t>
            </a:r>
            <a:br>
              <a:rPr lang="en-US" sz="3200" b="1" i="1" dirty="0"/>
            </a:br>
            <a:r>
              <a:rPr lang="en-US" sz="2400" dirty="0"/>
              <a:t>   </a:t>
            </a:r>
            <a:br>
              <a:rPr lang="en-US" sz="2400" dirty="0"/>
            </a:br>
            <a:br>
              <a:rPr lang="en-US" sz="2400" dirty="0"/>
            </a:br>
            <a:br>
              <a:rPr lang="en-US" sz="2400" dirty="0"/>
            </a:br>
            <a:br>
              <a:rPr lang="en-US" sz="2400" dirty="0"/>
            </a:br>
            <a:br>
              <a:rPr lang="en-US" sz="2400" dirty="0"/>
            </a:br>
            <a:br>
              <a:rPr lang="en-US" sz="2400" dirty="0"/>
            </a:br>
            <a:r>
              <a:rPr lang="en-US" sz="100" dirty="0"/>
              <a:t>     </a:t>
            </a:r>
            <a:br>
              <a:rPr lang="en-US" sz="100" dirty="0"/>
            </a:br>
            <a:br>
              <a:rPr lang="en-US" sz="100" dirty="0"/>
            </a:br>
            <a:r>
              <a:rPr lang="en-US" sz="100" dirty="0"/>
              <a:t>     </a:t>
            </a:r>
            <a:br>
              <a:rPr lang="en-US" sz="100" dirty="0"/>
            </a:br>
            <a:br>
              <a:rPr lang="en-US" sz="100" b="1" dirty="0">
                <a:solidFill>
                  <a:sysClr val="windowText" lastClr="000000"/>
                </a:solidFill>
              </a:rPr>
            </a:br>
            <a:br>
              <a:rPr lang="en-US" sz="100" b="1" dirty="0">
                <a:solidFill>
                  <a:sysClr val="windowText" lastClr="000000"/>
                </a:solidFill>
              </a:rPr>
            </a:br>
            <a:r>
              <a:rPr lang="en-US" sz="100" b="1" dirty="0">
                <a:solidFill>
                  <a:sysClr val="windowText" lastClr="000000"/>
                </a:solidFill>
              </a:rPr>
              <a:t>                   </a:t>
            </a:r>
            <a:endParaRPr lang="en-US" sz="100" dirty="0"/>
          </a:p>
        </p:txBody>
      </p:sp>
      <p:sp>
        <p:nvSpPr>
          <p:cNvPr id="90116" name="Rectangle 4"/>
          <p:cNvSpPr>
            <a:spLocks noGrp="1" noChangeArrowheads="1"/>
          </p:cNvSpPr>
          <p:nvPr>
            <p:ph type="subTitle" idx="4294967295"/>
          </p:nvPr>
        </p:nvSpPr>
        <p:spPr>
          <a:xfrm>
            <a:off x="2097088" y="3468688"/>
            <a:ext cx="7046912" cy="1560512"/>
          </a:xfrm>
          <a:prstGeom prst="rect">
            <a:avLst/>
          </a:prstGeom>
        </p:spPr>
        <p:txBody>
          <a:bodyPr/>
          <a:lstStyle/>
          <a:p>
            <a:endParaRPr lang="en-US" dirty="0"/>
          </a:p>
          <a:p>
            <a:endParaRPr lang="en-US" dirty="0"/>
          </a:p>
        </p:txBody>
      </p:sp>
      <p:graphicFrame>
        <p:nvGraphicFramePr>
          <p:cNvPr id="9" name="Object 8"/>
          <p:cNvGraphicFramePr>
            <a:graphicFrameLocks noChangeAspect="1"/>
          </p:cNvGraphicFramePr>
          <p:nvPr>
            <p:extLst>
              <p:ext uri="{D42A27DB-BD31-4B8C-83A1-F6EECF244321}">
                <p14:modId xmlns:p14="http://schemas.microsoft.com/office/powerpoint/2010/main" val="2170596797"/>
              </p:ext>
            </p:extLst>
          </p:nvPr>
        </p:nvGraphicFramePr>
        <p:xfrm>
          <a:off x="5377789" y="1536950"/>
          <a:ext cx="3556151" cy="1892051"/>
        </p:xfrm>
        <a:graphic>
          <a:graphicData uri="http://schemas.openxmlformats.org/presentationml/2006/ole">
            <mc:AlternateContent xmlns:mc="http://schemas.openxmlformats.org/markup-compatibility/2006">
              <mc:Choice xmlns:v="urn:schemas-microsoft-com:vml" Requires="v">
                <p:oleObj spid="_x0000_s5291" name="Document" r:id="rId4" imgW="8235289" imgH="5918849" progId="Word.Document.12">
                  <p:embed/>
                </p:oleObj>
              </mc:Choice>
              <mc:Fallback>
                <p:oleObj name="Document" r:id="rId4" imgW="8235289" imgH="5918849" progId="Word.Document.12">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77789" y="1536950"/>
                        <a:ext cx="3556151" cy="189205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2" name="Rectangle 21"/>
          <p:cNvSpPr/>
          <p:nvPr/>
        </p:nvSpPr>
        <p:spPr>
          <a:xfrm>
            <a:off x="152401" y="6686266"/>
            <a:ext cx="8801529" cy="171734"/>
          </a:xfrm>
          <a:prstGeom prst="rect">
            <a:avLst/>
          </a:prstGeom>
          <a:solidFill>
            <a:srgbClr val="F79646">
              <a:lumMod val="75000"/>
            </a:srgbClr>
          </a:solidFill>
          <a:ln w="25400" cap="flat" cmpd="sng" algn="ctr">
            <a:solidFill>
              <a:srgbClr val="4F81BD">
                <a:shade val="50000"/>
              </a:srgbClr>
            </a:solidFill>
            <a:prstDash val="solid"/>
          </a:ln>
          <a:effectLst/>
        </p:spPr>
        <p:txBody>
          <a:bodyPr rtlCol="0" anchor="ctr"/>
          <a:lstStyle/>
          <a:p>
            <a:pPr algn="ctr">
              <a:defRPr/>
            </a:pPr>
            <a:endParaRPr lang="en-US" kern="0" dirty="0">
              <a:solidFill>
                <a:sysClr val="window" lastClr="FFFFFF"/>
              </a:solidFill>
              <a:latin typeface="Calibri"/>
            </a:endParaRPr>
          </a:p>
        </p:txBody>
      </p:sp>
      <p:graphicFrame>
        <p:nvGraphicFramePr>
          <p:cNvPr id="3" name="Table 2"/>
          <p:cNvGraphicFramePr>
            <a:graphicFrameLocks noGrp="1"/>
          </p:cNvGraphicFramePr>
          <p:nvPr>
            <p:extLst>
              <p:ext uri="{D42A27DB-BD31-4B8C-83A1-F6EECF244321}">
                <p14:modId xmlns:p14="http://schemas.microsoft.com/office/powerpoint/2010/main" val="3120087600"/>
              </p:ext>
            </p:extLst>
          </p:nvPr>
        </p:nvGraphicFramePr>
        <p:xfrm>
          <a:off x="914400" y="1143001"/>
          <a:ext cx="7315200" cy="4900265"/>
        </p:xfrm>
        <a:graphic>
          <a:graphicData uri="http://schemas.openxmlformats.org/drawingml/2006/table">
            <a:tbl>
              <a:tblPr/>
              <a:tblGrid>
                <a:gridCol w="4581237">
                  <a:extLst>
                    <a:ext uri="{9D8B030D-6E8A-4147-A177-3AD203B41FA5}">
                      <a16:colId xmlns:a16="http://schemas.microsoft.com/office/drawing/2014/main" val="1562219258"/>
                    </a:ext>
                  </a:extLst>
                </a:gridCol>
                <a:gridCol w="1141950">
                  <a:extLst>
                    <a:ext uri="{9D8B030D-6E8A-4147-A177-3AD203B41FA5}">
                      <a16:colId xmlns:a16="http://schemas.microsoft.com/office/drawing/2014/main" val="2693312384"/>
                    </a:ext>
                  </a:extLst>
                </a:gridCol>
                <a:gridCol w="836311">
                  <a:extLst>
                    <a:ext uri="{9D8B030D-6E8A-4147-A177-3AD203B41FA5}">
                      <a16:colId xmlns:a16="http://schemas.microsoft.com/office/drawing/2014/main" val="3778201600"/>
                    </a:ext>
                  </a:extLst>
                </a:gridCol>
                <a:gridCol w="755702">
                  <a:extLst>
                    <a:ext uri="{9D8B030D-6E8A-4147-A177-3AD203B41FA5}">
                      <a16:colId xmlns:a16="http://schemas.microsoft.com/office/drawing/2014/main" val="2909236162"/>
                    </a:ext>
                  </a:extLst>
                </a:gridCol>
              </a:tblGrid>
              <a:tr h="184495">
                <a:tc gridSpan="4">
                  <a:txBody>
                    <a:bodyPr/>
                    <a:lstStyle/>
                    <a:p>
                      <a:pPr algn="ctr" fontAlgn="b"/>
                      <a:r>
                        <a:rPr lang="en-US" sz="1200" b="1" i="0" u="none" strike="noStrike" dirty="0">
                          <a:solidFill>
                            <a:srgbClr val="000000"/>
                          </a:solidFill>
                          <a:effectLst/>
                          <a:latin typeface="+mn-lt"/>
                        </a:rPr>
                        <a:t>FY20 BUDGET BUILD SCENARIO</a:t>
                      </a:r>
                    </a:p>
                  </a:txBody>
                  <a:tcPr marL="6309" marR="6309" marT="6309"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190258546"/>
                  </a:ext>
                </a:extLst>
              </a:tr>
              <a:tr h="184495">
                <a:tc>
                  <a:txBody>
                    <a:bodyPr/>
                    <a:lstStyle/>
                    <a:p>
                      <a:pPr algn="l" fontAlgn="b"/>
                      <a:endParaRPr lang="en-US" sz="1200" b="0" i="0" u="none" strike="noStrike" dirty="0">
                        <a:solidFill>
                          <a:srgbClr val="000000"/>
                        </a:solidFill>
                        <a:effectLst/>
                        <a:latin typeface="+mn-lt"/>
                      </a:endParaRPr>
                    </a:p>
                  </a:txBody>
                  <a:tcPr marL="6309" marR="6309" marT="6309" marB="0" anchor="b">
                    <a:lnL>
                      <a:noFill/>
                    </a:lnL>
                    <a:lnR>
                      <a:noFill/>
                    </a:lnR>
                    <a:lnT>
                      <a:noFill/>
                    </a:lnT>
                    <a:lnB>
                      <a:noFill/>
                    </a:lnB>
                  </a:tcPr>
                </a:tc>
                <a:tc>
                  <a:txBody>
                    <a:bodyPr/>
                    <a:lstStyle/>
                    <a:p>
                      <a:pPr algn="l" fontAlgn="b"/>
                      <a:endParaRPr lang="en-US" sz="1200" b="0" i="0" u="none" strike="noStrike">
                        <a:solidFill>
                          <a:srgbClr val="000000"/>
                        </a:solidFill>
                        <a:effectLst/>
                        <a:latin typeface="+mn-lt"/>
                      </a:endParaRPr>
                    </a:p>
                  </a:txBody>
                  <a:tcPr marL="6309" marR="6309" marT="6309" marB="0" anchor="b">
                    <a:lnL>
                      <a:noFill/>
                    </a:lnL>
                    <a:lnR>
                      <a:noFill/>
                    </a:lnR>
                    <a:lnT>
                      <a:noFill/>
                    </a:lnT>
                    <a:lnB>
                      <a:noFill/>
                    </a:lnB>
                  </a:tcPr>
                </a:tc>
                <a:tc>
                  <a:txBody>
                    <a:bodyPr/>
                    <a:lstStyle/>
                    <a:p>
                      <a:pPr algn="l" fontAlgn="b"/>
                      <a:endParaRPr lang="en-US" sz="1200" b="0" i="0" u="none" strike="noStrike">
                        <a:solidFill>
                          <a:srgbClr val="000000"/>
                        </a:solidFill>
                        <a:effectLst/>
                        <a:latin typeface="+mn-lt"/>
                      </a:endParaRPr>
                    </a:p>
                  </a:txBody>
                  <a:tcPr marL="6309" marR="6309" marT="6309" marB="0" anchor="b">
                    <a:lnL>
                      <a:noFill/>
                    </a:lnL>
                    <a:lnR>
                      <a:noFill/>
                    </a:lnR>
                    <a:lnT>
                      <a:noFill/>
                    </a:lnT>
                    <a:lnB>
                      <a:noFill/>
                    </a:lnB>
                  </a:tcPr>
                </a:tc>
                <a:tc>
                  <a:txBody>
                    <a:bodyPr/>
                    <a:lstStyle/>
                    <a:p>
                      <a:pPr algn="l" fontAlgn="b"/>
                      <a:endParaRPr lang="en-US" sz="1200" b="0" i="0" u="none" strike="noStrike">
                        <a:solidFill>
                          <a:srgbClr val="000000"/>
                        </a:solidFill>
                        <a:effectLst/>
                        <a:latin typeface="+mn-lt"/>
                      </a:endParaRPr>
                    </a:p>
                  </a:txBody>
                  <a:tcPr marL="6309" marR="6309" marT="6309" marB="0" anchor="b">
                    <a:lnL>
                      <a:noFill/>
                    </a:lnL>
                    <a:lnR>
                      <a:noFill/>
                    </a:lnR>
                    <a:lnT>
                      <a:noFill/>
                    </a:lnT>
                    <a:lnB>
                      <a:noFill/>
                    </a:lnB>
                  </a:tcPr>
                </a:tc>
                <a:extLst>
                  <a:ext uri="{0D108BD9-81ED-4DB2-BD59-A6C34878D82A}">
                    <a16:rowId xmlns:a16="http://schemas.microsoft.com/office/drawing/2014/main" val="3314748093"/>
                  </a:ext>
                </a:extLst>
              </a:tr>
              <a:tr h="197716">
                <a:tc>
                  <a:txBody>
                    <a:bodyPr/>
                    <a:lstStyle/>
                    <a:p>
                      <a:pPr algn="l" rtl="0" fontAlgn="b"/>
                      <a:r>
                        <a:rPr lang="en-US" sz="1200" b="1" i="0" u="none" strike="noStrike" dirty="0">
                          <a:solidFill>
                            <a:srgbClr val="000000"/>
                          </a:solidFill>
                          <a:effectLst/>
                          <a:latin typeface="+mn-lt"/>
                        </a:rPr>
                        <a:t>Revenue - 7,000 Fall Enrollment</a:t>
                      </a:r>
                    </a:p>
                  </a:txBody>
                  <a:tcPr marL="6309" marR="6309" marT="630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200" b="0" i="0" u="none" strike="noStrike">
                        <a:solidFill>
                          <a:srgbClr val="000000"/>
                        </a:solidFill>
                        <a:effectLst/>
                        <a:latin typeface="+mn-lt"/>
                      </a:endParaRPr>
                    </a:p>
                  </a:txBody>
                  <a:tcPr marL="6309" marR="6309" marT="6309" marB="0" anchor="b">
                    <a:lnL>
                      <a:noFill/>
                    </a:lnL>
                    <a:lnR>
                      <a:noFill/>
                    </a:lnR>
                    <a:lnT>
                      <a:noFill/>
                    </a:lnT>
                    <a:lnB>
                      <a:noFill/>
                    </a:lnB>
                  </a:tcPr>
                </a:tc>
                <a:tc>
                  <a:txBody>
                    <a:bodyPr/>
                    <a:lstStyle/>
                    <a:p>
                      <a:pPr algn="l" fontAlgn="b"/>
                      <a:endParaRPr lang="en-US" sz="1200" b="0" i="0" u="none" strike="noStrike">
                        <a:solidFill>
                          <a:srgbClr val="000000"/>
                        </a:solidFill>
                        <a:effectLst/>
                        <a:latin typeface="+mn-lt"/>
                      </a:endParaRPr>
                    </a:p>
                  </a:txBody>
                  <a:tcPr marL="6309" marR="6309" marT="6309" marB="0" anchor="b">
                    <a:lnL>
                      <a:noFill/>
                    </a:lnL>
                    <a:lnR>
                      <a:noFill/>
                    </a:lnR>
                    <a:lnT>
                      <a:noFill/>
                    </a:lnT>
                    <a:lnB>
                      <a:noFill/>
                    </a:lnB>
                  </a:tcPr>
                </a:tc>
                <a:tc>
                  <a:txBody>
                    <a:bodyPr/>
                    <a:lstStyle/>
                    <a:p>
                      <a:pPr algn="l" fontAlgn="b"/>
                      <a:endParaRPr lang="en-US" sz="1200" b="0" i="0" u="none" strike="noStrike">
                        <a:solidFill>
                          <a:srgbClr val="000000"/>
                        </a:solidFill>
                        <a:effectLst/>
                        <a:latin typeface="+mn-lt"/>
                      </a:endParaRPr>
                    </a:p>
                  </a:txBody>
                  <a:tcPr marL="6309" marR="6309" marT="6309" marB="0" anchor="b">
                    <a:lnL>
                      <a:noFill/>
                    </a:lnL>
                    <a:lnR>
                      <a:noFill/>
                    </a:lnR>
                    <a:lnT>
                      <a:noFill/>
                    </a:lnT>
                    <a:lnB>
                      <a:noFill/>
                    </a:lnB>
                  </a:tcPr>
                </a:tc>
                <a:extLst>
                  <a:ext uri="{0D108BD9-81ED-4DB2-BD59-A6C34878D82A}">
                    <a16:rowId xmlns:a16="http://schemas.microsoft.com/office/drawing/2014/main" val="4096928161"/>
                  </a:ext>
                </a:extLst>
              </a:tr>
              <a:tr h="197716">
                <a:tc>
                  <a:txBody>
                    <a:bodyPr/>
                    <a:lstStyle/>
                    <a:p>
                      <a:pPr algn="l" fontAlgn="b"/>
                      <a:r>
                        <a:rPr lang="en-US" sz="1200" b="0" i="0" u="none" strike="noStrike" dirty="0">
                          <a:solidFill>
                            <a:srgbClr val="000000"/>
                          </a:solidFill>
                          <a:effectLst/>
                          <a:latin typeface="+mn-lt"/>
                        </a:rPr>
                        <a:t> </a:t>
                      </a:r>
                    </a:p>
                  </a:txBody>
                  <a:tcPr marL="6309" marR="6309" marT="630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rtl="0" fontAlgn="b"/>
                      <a:r>
                        <a:rPr lang="en-US" sz="1200" b="1" i="0" u="none" strike="noStrike">
                          <a:solidFill>
                            <a:srgbClr val="000000"/>
                          </a:solidFill>
                          <a:effectLst/>
                          <a:latin typeface="+mn-lt"/>
                        </a:rPr>
                        <a:t>FY20 Budget</a:t>
                      </a:r>
                    </a:p>
                  </a:txBody>
                  <a:tcPr marL="6309" marR="6309" marT="630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200" b="0" i="0" u="none" strike="noStrike">
                        <a:solidFill>
                          <a:srgbClr val="000000"/>
                        </a:solidFill>
                        <a:effectLst/>
                        <a:latin typeface="+mn-lt"/>
                      </a:endParaRPr>
                    </a:p>
                  </a:txBody>
                  <a:tcPr marL="6309" marR="6309" marT="6309" marB="0" anchor="b">
                    <a:lnL>
                      <a:noFill/>
                    </a:lnL>
                    <a:lnR>
                      <a:noFill/>
                    </a:lnR>
                    <a:lnT>
                      <a:noFill/>
                    </a:lnT>
                    <a:lnB>
                      <a:noFill/>
                    </a:lnB>
                  </a:tcPr>
                </a:tc>
                <a:tc>
                  <a:txBody>
                    <a:bodyPr/>
                    <a:lstStyle/>
                    <a:p>
                      <a:pPr algn="l" fontAlgn="b"/>
                      <a:endParaRPr lang="en-US" sz="1200" b="0" i="0" u="none" strike="noStrike">
                        <a:solidFill>
                          <a:srgbClr val="000000"/>
                        </a:solidFill>
                        <a:effectLst/>
                        <a:latin typeface="+mn-lt"/>
                      </a:endParaRPr>
                    </a:p>
                  </a:txBody>
                  <a:tcPr marL="6309" marR="6309" marT="6309" marB="0" anchor="b">
                    <a:lnL>
                      <a:noFill/>
                    </a:lnL>
                    <a:lnR>
                      <a:noFill/>
                    </a:lnR>
                    <a:lnT>
                      <a:noFill/>
                    </a:lnT>
                    <a:lnB>
                      <a:noFill/>
                    </a:lnB>
                  </a:tcPr>
                </a:tc>
                <a:extLst>
                  <a:ext uri="{0D108BD9-81ED-4DB2-BD59-A6C34878D82A}">
                    <a16:rowId xmlns:a16="http://schemas.microsoft.com/office/drawing/2014/main" val="3823020192"/>
                  </a:ext>
                </a:extLst>
              </a:tr>
              <a:tr h="197716">
                <a:tc>
                  <a:txBody>
                    <a:bodyPr/>
                    <a:lstStyle/>
                    <a:p>
                      <a:pPr algn="l" rtl="0" fontAlgn="b"/>
                      <a:r>
                        <a:rPr lang="en-US" sz="1200" b="1" i="0" u="none" strike="noStrike" dirty="0">
                          <a:solidFill>
                            <a:srgbClr val="000000"/>
                          </a:solidFill>
                          <a:effectLst/>
                          <a:latin typeface="+mn-lt"/>
                        </a:rPr>
                        <a:t>State Appropriation</a:t>
                      </a:r>
                    </a:p>
                  </a:txBody>
                  <a:tcPr marL="6309" marR="6309" marT="6309" marB="0" anchor="b">
                    <a:lnL>
                      <a:noFill/>
                    </a:lnL>
                    <a:lnR>
                      <a:noFill/>
                    </a:lnR>
                    <a:lnT>
                      <a:noFill/>
                    </a:lnT>
                    <a:lnB>
                      <a:noFill/>
                    </a:lnB>
                  </a:tcPr>
                </a:tc>
                <a:tc>
                  <a:txBody>
                    <a:bodyPr/>
                    <a:lstStyle/>
                    <a:p>
                      <a:pPr algn="r" rtl="0" fontAlgn="b"/>
                      <a:r>
                        <a:rPr lang="en-US" sz="1200" b="0" i="0" u="none" strike="noStrike">
                          <a:solidFill>
                            <a:srgbClr val="000000"/>
                          </a:solidFill>
                          <a:effectLst/>
                          <a:latin typeface="+mn-lt"/>
                        </a:rPr>
                        <a:t>28,227,903</a:t>
                      </a:r>
                    </a:p>
                  </a:txBody>
                  <a:tcPr marL="6309" marR="6309" marT="630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200" b="0" i="0" u="none" strike="noStrike">
                        <a:solidFill>
                          <a:srgbClr val="000000"/>
                        </a:solidFill>
                        <a:effectLst/>
                        <a:latin typeface="+mn-lt"/>
                      </a:endParaRPr>
                    </a:p>
                  </a:txBody>
                  <a:tcPr marL="6309" marR="6309" marT="6309" marB="0" anchor="b">
                    <a:lnL>
                      <a:noFill/>
                    </a:lnL>
                    <a:lnR>
                      <a:noFill/>
                    </a:lnR>
                    <a:lnT>
                      <a:noFill/>
                    </a:lnT>
                    <a:lnB>
                      <a:noFill/>
                    </a:lnB>
                  </a:tcPr>
                </a:tc>
                <a:tc>
                  <a:txBody>
                    <a:bodyPr/>
                    <a:lstStyle/>
                    <a:p>
                      <a:pPr algn="l" fontAlgn="b"/>
                      <a:endParaRPr lang="en-US" sz="1200" b="0" i="0" u="none" strike="noStrike">
                        <a:solidFill>
                          <a:srgbClr val="000000"/>
                        </a:solidFill>
                        <a:effectLst/>
                        <a:latin typeface="+mn-lt"/>
                      </a:endParaRPr>
                    </a:p>
                  </a:txBody>
                  <a:tcPr marL="6309" marR="6309" marT="6309" marB="0" anchor="b">
                    <a:lnL>
                      <a:noFill/>
                    </a:lnL>
                    <a:lnR>
                      <a:noFill/>
                    </a:lnR>
                    <a:lnT>
                      <a:noFill/>
                    </a:lnT>
                    <a:lnB>
                      <a:noFill/>
                    </a:lnB>
                  </a:tcPr>
                </a:tc>
                <a:extLst>
                  <a:ext uri="{0D108BD9-81ED-4DB2-BD59-A6C34878D82A}">
                    <a16:rowId xmlns:a16="http://schemas.microsoft.com/office/drawing/2014/main" val="300920403"/>
                  </a:ext>
                </a:extLst>
              </a:tr>
              <a:tr h="197716">
                <a:tc>
                  <a:txBody>
                    <a:bodyPr/>
                    <a:lstStyle/>
                    <a:p>
                      <a:pPr algn="l" rtl="0" fontAlgn="b"/>
                      <a:r>
                        <a:rPr lang="en-US" sz="1200" b="1" i="0" u="none" strike="noStrike">
                          <a:solidFill>
                            <a:srgbClr val="000000"/>
                          </a:solidFill>
                          <a:effectLst/>
                          <a:latin typeface="+mn-lt"/>
                        </a:rPr>
                        <a:t>Tuition </a:t>
                      </a:r>
                    </a:p>
                  </a:txBody>
                  <a:tcPr marL="6309" marR="6309" marT="6309" marB="0" anchor="b">
                    <a:lnL>
                      <a:noFill/>
                    </a:lnL>
                    <a:lnR>
                      <a:noFill/>
                    </a:lnR>
                    <a:lnT>
                      <a:noFill/>
                    </a:lnT>
                    <a:lnB>
                      <a:noFill/>
                    </a:lnB>
                  </a:tcPr>
                </a:tc>
                <a:tc>
                  <a:txBody>
                    <a:bodyPr/>
                    <a:lstStyle/>
                    <a:p>
                      <a:pPr algn="r" rtl="0" fontAlgn="b"/>
                      <a:r>
                        <a:rPr lang="en-US" sz="1200" b="0" i="0" u="none" strike="noStrike">
                          <a:solidFill>
                            <a:srgbClr val="000000"/>
                          </a:solidFill>
                          <a:effectLst/>
                          <a:latin typeface="+mn-lt"/>
                        </a:rPr>
                        <a:t>29,296,125</a:t>
                      </a:r>
                    </a:p>
                  </a:txBody>
                  <a:tcPr marL="6309" marR="6309" marT="6309" marB="0" anchor="b">
                    <a:lnL>
                      <a:noFill/>
                    </a:lnL>
                    <a:lnR>
                      <a:noFill/>
                    </a:lnR>
                    <a:lnT>
                      <a:noFill/>
                    </a:lnT>
                    <a:lnB>
                      <a:noFill/>
                    </a:lnB>
                  </a:tcPr>
                </a:tc>
                <a:tc>
                  <a:txBody>
                    <a:bodyPr/>
                    <a:lstStyle/>
                    <a:p>
                      <a:pPr algn="l" rtl="0" fontAlgn="b"/>
                      <a:endParaRPr lang="en-US" sz="1200" b="1" i="0" u="none" strike="noStrike">
                        <a:solidFill>
                          <a:srgbClr val="000000"/>
                        </a:solidFill>
                        <a:effectLst/>
                        <a:latin typeface="+mn-lt"/>
                      </a:endParaRPr>
                    </a:p>
                  </a:txBody>
                  <a:tcPr marL="6309" marR="6309" marT="6309" marB="0" anchor="b">
                    <a:lnL>
                      <a:noFill/>
                    </a:lnL>
                    <a:lnR>
                      <a:noFill/>
                    </a:lnR>
                    <a:lnT>
                      <a:noFill/>
                    </a:lnT>
                    <a:lnB>
                      <a:noFill/>
                    </a:lnB>
                  </a:tcPr>
                </a:tc>
                <a:tc>
                  <a:txBody>
                    <a:bodyPr/>
                    <a:lstStyle/>
                    <a:p>
                      <a:pPr algn="l" fontAlgn="b"/>
                      <a:endParaRPr lang="en-US" sz="1200" b="0" i="0" u="none" strike="noStrike">
                        <a:solidFill>
                          <a:srgbClr val="000000"/>
                        </a:solidFill>
                        <a:effectLst/>
                        <a:latin typeface="+mn-lt"/>
                      </a:endParaRPr>
                    </a:p>
                  </a:txBody>
                  <a:tcPr marL="6309" marR="6309" marT="6309" marB="0" anchor="b">
                    <a:lnL>
                      <a:noFill/>
                    </a:lnL>
                    <a:lnR>
                      <a:noFill/>
                    </a:lnR>
                    <a:lnT>
                      <a:noFill/>
                    </a:lnT>
                    <a:lnB>
                      <a:noFill/>
                    </a:lnB>
                  </a:tcPr>
                </a:tc>
                <a:extLst>
                  <a:ext uri="{0D108BD9-81ED-4DB2-BD59-A6C34878D82A}">
                    <a16:rowId xmlns:a16="http://schemas.microsoft.com/office/drawing/2014/main" val="578700513"/>
                  </a:ext>
                </a:extLst>
              </a:tr>
              <a:tr h="197716">
                <a:tc>
                  <a:txBody>
                    <a:bodyPr/>
                    <a:lstStyle/>
                    <a:p>
                      <a:pPr algn="l" rtl="0" fontAlgn="b"/>
                      <a:r>
                        <a:rPr lang="en-US" sz="1200" b="1" i="0" u="none" strike="noStrike">
                          <a:solidFill>
                            <a:srgbClr val="000000"/>
                          </a:solidFill>
                          <a:effectLst/>
                          <a:latin typeface="+mn-lt"/>
                        </a:rPr>
                        <a:t>Fees &amp; Other General</a:t>
                      </a:r>
                    </a:p>
                  </a:txBody>
                  <a:tcPr marL="6309" marR="6309" marT="6309" marB="0" anchor="b">
                    <a:lnL>
                      <a:noFill/>
                    </a:lnL>
                    <a:lnR>
                      <a:noFill/>
                    </a:lnR>
                    <a:lnT>
                      <a:noFill/>
                    </a:lnT>
                    <a:lnB>
                      <a:noFill/>
                    </a:lnB>
                  </a:tcPr>
                </a:tc>
                <a:tc>
                  <a:txBody>
                    <a:bodyPr/>
                    <a:lstStyle/>
                    <a:p>
                      <a:pPr algn="r" rtl="0" fontAlgn="b"/>
                      <a:r>
                        <a:rPr lang="en-US" sz="1200" b="0" i="0" u="none" strike="noStrike" dirty="0">
                          <a:solidFill>
                            <a:srgbClr val="000000"/>
                          </a:solidFill>
                          <a:effectLst/>
                          <a:latin typeface="+mn-lt"/>
                        </a:rPr>
                        <a:t>5,053,900</a:t>
                      </a:r>
                    </a:p>
                  </a:txBody>
                  <a:tcPr marL="6309" marR="6309" marT="6309" marB="0" anchor="b">
                    <a:lnL>
                      <a:noFill/>
                    </a:lnL>
                    <a:lnR>
                      <a:noFill/>
                    </a:lnR>
                    <a:lnT>
                      <a:noFill/>
                    </a:lnT>
                    <a:lnB>
                      <a:noFill/>
                    </a:lnB>
                  </a:tcPr>
                </a:tc>
                <a:tc>
                  <a:txBody>
                    <a:bodyPr/>
                    <a:lstStyle/>
                    <a:p>
                      <a:pPr algn="l" fontAlgn="b"/>
                      <a:endParaRPr lang="en-US" sz="1200" b="0" i="0" u="none" strike="noStrike">
                        <a:solidFill>
                          <a:srgbClr val="000000"/>
                        </a:solidFill>
                        <a:effectLst/>
                        <a:latin typeface="+mn-lt"/>
                      </a:endParaRPr>
                    </a:p>
                  </a:txBody>
                  <a:tcPr marL="6309" marR="6309" marT="6309" marB="0" anchor="b">
                    <a:lnL>
                      <a:noFill/>
                    </a:lnL>
                    <a:lnR>
                      <a:noFill/>
                    </a:lnR>
                    <a:lnT>
                      <a:noFill/>
                    </a:lnT>
                    <a:lnB>
                      <a:noFill/>
                    </a:lnB>
                  </a:tcPr>
                </a:tc>
                <a:tc>
                  <a:txBody>
                    <a:bodyPr/>
                    <a:lstStyle/>
                    <a:p>
                      <a:pPr algn="l" fontAlgn="b"/>
                      <a:endParaRPr lang="en-US" sz="1200" b="0" i="0" u="none" strike="noStrike">
                        <a:solidFill>
                          <a:srgbClr val="000000"/>
                        </a:solidFill>
                        <a:effectLst/>
                        <a:latin typeface="+mn-lt"/>
                      </a:endParaRPr>
                    </a:p>
                  </a:txBody>
                  <a:tcPr marL="6309" marR="6309" marT="6309" marB="0" anchor="b">
                    <a:lnL>
                      <a:noFill/>
                    </a:lnL>
                    <a:lnR>
                      <a:noFill/>
                    </a:lnR>
                    <a:lnT>
                      <a:noFill/>
                    </a:lnT>
                    <a:lnB>
                      <a:noFill/>
                    </a:lnB>
                  </a:tcPr>
                </a:tc>
                <a:extLst>
                  <a:ext uri="{0D108BD9-81ED-4DB2-BD59-A6C34878D82A}">
                    <a16:rowId xmlns:a16="http://schemas.microsoft.com/office/drawing/2014/main" val="3884076217"/>
                  </a:ext>
                </a:extLst>
              </a:tr>
              <a:tr h="197716">
                <a:tc>
                  <a:txBody>
                    <a:bodyPr/>
                    <a:lstStyle/>
                    <a:p>
                      <a:pPr algn="l" rtl="0" fontAlgn="b"/>
                      <a:r>
                        <a:rPr lang="en-US" sz="1200" b="1" i="0" u="none" strike="noStrike">
                          <a:solidFill>
                            <a:srgbClr val="000000"/>
                          </a:solidFill>
                          <a:effectLst/>
                          <a:latin typeface="+mn-lt"/>
                        </a:rPr>
                        <a:t>Carry Forward Funds</a:t>
                      </a:r>
                    </a:p>
                  </a:txBody>
                  <a:tcPr marL="6309" marR="6309" marT="6309" marB="0" anchor="b">
                    <a:lnL>
                      <a:noFill/>
                    </a:lnL>
                    <a:lnR>
                      <a:noFill/>
                    </a:lnR>
                    <a:lnT>
                      <a:noFill/>
                    </a:lnT>
                    <a:lnB>
                      <a:noFill/>
                    </a:lnB>
                  </a:tcPr>
                </a:tc>
                <a:tc>
                  <a:txBody>
                    <a:bodyPr/>
                    <a:lstStyle/>
                    <a:p>
                      <a:pPr algn="r" rtl="0" fontAlgn="b"/>
                      <a:r>
                        <a:rPr lang="en-US" sz="1200" b="0" i="0" u="none" strike="noStrike" dirty="0">
                          <a:solidFill>
                            <a:srgbClr val="000000"/>
                          </a:solidFill>
                          <a:effectLst/>
                          <a:latin typeface="+mn-lt"/>
                        </a:rPr>
                        <a:t>870,000</a:t>
                      </a:r>
                    </a:p>
                  </a:txBody>
                  <a:tcPr marL="6309" marR="6309" marT="630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rtl="0" fontAlgn="b"/>
                      <a:r>
                        <a:rPr lang="en-US" sz="1200" b="0" i="0" u="none" strike="noStrike">
                          <a:solidFill>
                            <a:srgbClr val="000000"/>
                          </a:solidFill>
                          <a:effectLst/>
                          <a:latin typeface="+mn-lt"/>
                        </a:rPr>
                        <a:t> </a:t>
                      </a:r>
                    </a:p>
                  </a:txBody>
                  <a:tcPr marL="6309" marR="6309" marT="630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200" b="0" i="0" u="none" strike="noStrike">
                        <a:solidFill>
                          <a:srgbClr val="000000"/>
                        </a:solidFill>
                        <a:effectLst/>
                        <a:latin typeface="+mn-lt"/>
                      </a:endParaRPr>
                    </a:p>
                  </a:txBody>
                  <a:tcPr marL="6309" marR="6309" marT="6309" marB="0" anchor="b">
                    <a:lnL>
                      <a:noFill/>
                    </a:lnL>
                    <a:lnR>
                      <a:noFill/>
                    </a:lnR>
                    <a:lnT>
                      <a:noFill/>
                    </a:lnT>
                    <a:lnB>
                      <a:noFill/>
                    </a:lnB>
                  </a:tcPr>
                </a:tc>
                <a:extLst>
                  <a:ext uri="{0D108BD9-81ED-4DB2-BD59-A6C34878D82A}">
                    <a16:rowId xmlns:a16="http://schemas.microsoft.com/office/drawing/2014/main" val="284231520"/>
                  </a:ext>
                </a:extLst>
              </a:tr>
              <a:tr h="197716">
                <a:tc>
                  <a:txBody>
                    <a:bodyPr/>
                    <a:lstStyle/>
                    <a:p>
                      <a:pPr algn="l" fontAlgn="b"/>
                      <a:endParaRPr lang="en-US" sz="1200" b="0" i="0" u="none" strike="noStrike">
                        <a:solidFill>
                          <a:srgbClr val="000000"/>
                        </a:solidFill>
                        <a:effectLst/>
                        <a:latin typeface="+mn-lt"/>
                      </a:endParaRPr>
                    </a:p>
                  </a:txBody>
                  <a:tcPr marL="6309" marR="6309" marT="6309" marB="0" anchor="b">
                    <a:lnL>
                      <a:noFill/>
                    </a:lnL>
                    <a:lnR>
                      <a:noFill/>
                    </a:lnR>
                    <a:lnT>
                      <a:noFill/>
                    </a:lnT>
                    <a:lnB>
                      <a:noFill/>
                    </a:lnB>
                  </a:tcPr>
                </a:tc>
                <a:tc>
                  <a:txBody>
                    <a:bodyPr/>
                    <a:lstStyle/>
                    <a:p>
                      <a:pPr algn="l" fontAlgn="b"/>
                      <a:r>
                        <a:rPr lang="en-US" sz="1200" b="0" i="0" u="none" strike="noStrike" dirty="0">
                          <a:solidFill>
                            <a:srgbClr val="000000"/>
                          </a:solidFill>
                          <a:effectLst/>
                          <a:latin typeface="+mn-lt"/>
                        </a:rPr>
                        <a:t> </a:t>
                      </a:r>
                    </a:p>
                  </a:txBody>
                  <a:tcPr marL="6309" marR="6309" marT="630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rtl="0" fontAlgn="b"/>
                      <a:r>
                        <a:rPr lang="en-US" sz="1200" b="1" i="0" u="none" strike="noStrike">
                          <a:solidFill>
                            <a:srgbClr val="000000"/>
                          </a:solidFill>
                          <a:effectLst/>
                          <a:latin typeface="+mn-lt"/>
                        </a:rPr>
                        <a:t>63,447,928</a:t>
                      </a:r>
                    </a:p>
                  </a:txBody>
                  <a:tcPr marL="6309" marR="6309" marT="630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200" b="0" i="0" u="none" strike="noStrike">
                        <a:solidFill>
                          <a:srgbClr val="000000"/>
                        </a:solidFill>
                        <a:effectLst/>
                        <a:latin typeface="+mn-lt"/>
                      </a:endParaRPr>
                    </a:p>
                  </a:txBody>
                  <a:tcPr marL="6309" marR="6309" marT="6309" marB="0" anchor="b">
                    <a:lnL>
                      <a:noFill/>
                    </a:lnL>
                    <a:lnR>
                      <a:noFill/>
                    </a:lnR>
                    <a:lnT>
                      <a:noFill/>
                    </a:lnT>
                    <a:lnB>
                      <a:noFill/>
                    </a:lnB>
                  </a:tcPr>
                </a:tc>
                <a:extLst>
                  <a:ext uri="{0D108BD9-81ED-4DB2-BD59-A6C34878D82A}">
                    <a16:rowId xmlns:a16="http://schemas.microsoft.com/office/drawing/2014/main" val="1500557306"/>
                  </a:ext>
                </a:extLst>
              </a:tr>
              <a:tr h="184495">
                <a:tc>
                  <a:txBody>
                    <a:bodyPr/>
                    <a:lstStyle/>
                    <a:p>
                      <a:pPr algn="l" fontAlgn="b"/>
                      <a:endParaRPr lang="en-US" sz="1200" b="0" i="0" u="none" strike="noStrike">
                        <a:solidFill>
                          <a:srgbClr val="000000"/>
                        </a:solidFill>
                        <a:effectLst/>
                        <a:latin typeface="+mn-lt"/>
                      </a:endParaRPr>
                    </a:p>
                  </a:txBody>
                  <a:tcPr marL="6309" marR="6309" marT="6309" marB="0" anchor="b">
                    <a:lnL>
                      <a:noFill/>
                    </a:lnL>
                    <a:lnR>
                      <a:noFill/>
                    </a:lnR>
                    <a:lnT>
                      <a:noFill/>
                    </a:lnT>
                    <a:lnB>
                      <a:noFill/>
                    </a:lnB>
                  </a:tcPr>
                </a:tc>
                <a:tc>
                  <a:txBody>
                    <a:bodyPr/>
                    <a:lstStyle/>
                    <a:p>
                      <a:pPr algn="l" fontAlgn="b"/>
                      <a:endParaRPr lang="en-US" sz="1200" b="0" i="0" u="none" strike="noStrike" dirty="0">
                        <a:solidFill>
                          <a:srgbClr val="000000"/>
                        </a:solidFill>
                        <a:effectLst/>
                        <a:latin typeface="+mn-lt"/>
                      </a:endParaRPr>
                    </a:p>
                  </a:txBody>
                  <a:tcPr marL="6309" marR="6309" marT="6309" marB="0" anchor="b">
                    <a:lnL>
                      <a:noFill/>
                    </a:lnL>
                    <a:lnR>
                      <a:noFill/>
                    </a:lnR>
                    <a:lnT>
                      <a:noFill/>
                    </a:lnT>
                    <a:lnB>
                      <a:noFill/>
                    </a:lnB>
                  </a:tcPr>
                </a:tc>
                <a:tc>
                  <a:txBody>
                    <a:bodyPr/>
                    <a:lstStyle/>
                    <a:p>
                      <a:pPr algn="l" fontAlgn="b"/>
                      <a:r>
                        <a:rPr lang="en-US" sz="1200" b="0" i="0" u="none" strike="noStrike">
                          <a:solidFill>
                            <a:srgbClr val="000000"/>
                          </a:solidFill>
                          <a:effectLst/>
                          <a:latin typeface="+mn-lt"/>
                        </a:rPr>
                        <a:t> </a:t>
                      </a:r>
                    </a:p>
                  </a:txBody>
                  <a:tcPr marL="6309" marR="6309" marT="630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200" b="0" i="0" u="none" strike="noStrike">
                        <a:solidFill>
                          <a:srgbClr val="000000"/>
                        </a:solidFill>
                        <a:effectLst/>
                        <a:latin typeface="+mn-lt"/>
                      </a:endParaRPr>
                    </a:p>
                  </a:txBody>
                  <a:tcPr marL="6309" marR="6309" marT="6309" marB="0" anchor="b">
                    <a:lnL>
                      <a:noFill/>
                    </a:lnL>
                    <a:lnR>
                      <a:noFill/>
                    </a:lnR>
                    <a:lnT>
                      <a:noFill/>
                    </a:lnT>
                    <a:lnB>
                      <a:noFill/>
                    </a:lnB>
                  </a:tcPr>
                </a:tc>
                <a:extLst>
                  <a:ext uri="{0D108BD9-81ED-4DB2-BD59-A6C34878D82A}">
                    <a16:rowId xmlns:a16="http://schemas.microsoft.com/office/drawing/2014/main" val="2464827763"/>
                  </a:ext>
                </a:extLst>
              </a:tr>
              <a:tr h="197716">
                <a:tc>
                  <a:txBody>
                    <a:bodyPr/>
                    <a:lstStyle/>
                    <a:p>
                      <a:pPr algn="l" rtl="0" fontAlgn="b"/>
                      <a:r>
                        <a:rPr lang="en-US" sz="1200" b="1" i="0" u="none" strike="noStrike">
                          <a:solidFill>
                            <a:srgbClr val="000000"/>
                          </a:solidFill>
                          <a:effectLst/>
                          <a:latin typeface="+mn-lt"/>
                        </a:rPr>
                        <a:t>Expenditures</a:t>
                      </a:r>
                    </a:p>
                  </a:txBody>
                  <a:tcPr marL="6309" marR="6309" marT="630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200" b="0" i="0" u="none" strike="noStrike" dirty="0">
                        <a:solidFill>
                          <a:srgbClr val="000000"/>
                        </a:solidFill>
                        <a:effectLst/>
                        <a:latin typeface="+mn-lt"/>
                      </a:endParaRPr>
                    </a:p>
                  </a:txBody>
                  <a:tcPr marL="6309" marR="6309" marT="6309" marB="0" anchor="b">
                    <a:lnL>
                      <a:noFill/>
                    </a:lnL>
                    <a:lnR>
                      <a:noFill/>
                    </a:lnR>
                    <a:lnT>
                      <a:noFill/>
                    </a:lnT>
                    <a:lnB>
                      <a:noFill/>
                    </a:lnB>
                  </a:tcPr>
                </a:tc>
                <a:tc>
                  <a:txBody>
                    <a:bodyPr/>
                    <a:lstStyle/>
                    <a:p>
                      <a:pPr algn="l" fontAlgn="b"/>
                      <a:endParaRPr lang="en-US" sz="1200" b="0" i="0" u="none" strike="noStrike">
                        <a:solidFill>
                          <a:srgbClr val="000000"/>
                        </a:solidFill>
                        <a:effectLst/>
                        <a:latin typeface="+mn-lt"/>
                      </a:endParaRPr>
                    </a:p>
                  </a:txBody>
                  <a:tcPr marL="6309" marR="6309" marT="630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200" b="0" i="0" u="none" strike="noStrike">
                        <a:solidFill>
                          <a:srgbClr val="000000"/>
                        </a:solidFill>
                        <a:effectLst/>
                        <a:latin typeface="+mn-lt"/>
                      </a:endParaRPr>
                    </a:p>
                  </a:txBody>
                  <a:tcPr marL="6309" marR="6309" marT="6309" marB="0" anchor="b">
                    <a:lnL>
                      <a:noFill/>
                    </a:lnL>
                    <a:lnR>
                      <a:noFill/>
                    </a:lnR>
                    <a:lnT>
                      <a:noFill/>
                    </a:lnT>
                    <a:lnB>
                      <a:noFill/>
                    </a:lnB>
                  </a:tcPr>
                </a:tc>
                <a:extLst>
                  <a:ext uri="{0D108BD9-81ED-4DB2-BD59-A6C34878D82A}">
                    <a16:rowId xmlns:a16="http://schemas.microsoft.com/office/drawing/2014/main" val="637805264"/>
                  </a:ext>
                </a:extLst>
              </a:tr>
              <a:tr h="197716">
                <a:tc>
                  <a:txBody>
                    <a:bodyPr/>
                    <a:lstStyle/>
                    <a:p>
                      <a:pPr algn="l" rtl="0" fontAlgn="b"/>
                      <a:r>
                        <a:rPr lang="en-US" sz="1200" b="0" i="0" u="none" strike="noStrike">
                          <a:solidFill>
                            <a:srgbClr val="000000"/>
                          </a:solidFill>
                          <a:effectLst/>
                          <a:latin typeface="+mn-lt"/>
                        </a:rPr>
                        <a:t>Updated current budget with 2% Merit Salary Increase</a:t>
                      </a:r>
                    </a:p>
                  </a:txBody>
                  <a:tcPr marL="6309" marR="6309" marT="630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rtl="0" fontAlgn="b"/>
                      <a:endParaRPr lang="en-US" sz="1200" b="0" i="0" u="none" strike="noStrike">
                        <a:solidFill>
                          <a:srgbClr val="000000"/>
                        </a:solidFill>
                        <a:effectLst/>
                        <a:latin typeface="+mn-lt"/>
                      </a:endParaRPr>
                    </a:p>
                  </a:txBody>
                  <a:tcPr marL="6309" marR="6309" marT="6309" marB="0" anchor="b">
                    <a:lnL>
                      <a:noFill/>
                    </a:lnL>
                    <a:lnR>
                      <a:noFill/>
                    </a:lnR>
                    <a:lnT>
                      <a:noFill/>
                    </a:lnT>
                    <a:lnB>
                      <a:noFill/>
                    </a:lnB>
                  </a:tcPr>
                </a:tc>
                <a:tc>
                  <a:txBody>
                    <a:bodyPr/>
                    <a:lstStyle/>
                    <a:p>
                      <a:pPr algn="r" fontAlgn="b"/>
                      <a:r>
                        <a:rPr lang="en-US" sz="1200" b="1" i="0" u="none" strike="noStrike">
                          <a:solidFill>
                            <a:srgbClr val="1F497D"/>
                          </a:solidFill>
                          <a:effectLst/>
                          <a:latin typeface="+mn-lt"/>
                        </a:rPr>
                        <a:t>62,305,858 </a:t>
                      </a:r>
                    </a:p>
                  </a:txBody>
                  <a:tcPr marL="6309" marR="6309" marT="630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200" b="0" i="0" u="none" strike="noStrike">
                        <a:solidFill>
                          <a:srgbClr val="000000"/>
                        </a:solidFill>
                        <a:effectLst/>
                        <a:latin typeface="+mn-lt"/>
                      </a:endParaRPr>
                    </a:p>
                  </a:txBody>
                  <a:tcPr marL="6309" marR="6309" marT="6309" marB="0" anchor="b">
                    <a:lnL>
                      <a:noFill/>
                    </a:lnL>
                    <a:lnR>
                      <a:noFill/>
                    </a:lnR>
                    <a:lnT>
                      <a:noFill/>
                    </a:lnT>
                    <a:lnB>
                      <a:noFill/>
                    </a:lnB>
                  </a:tcPr>
                </a:tc>
                <a:extLst>
                  <a:ext uri="{0D108BD9-81ED-4DB2-BD59-A6C34878D82A}">
                    <a16:rowId xmlns:a16="http://schemas.microsoft.com/office/drawing/2014/main" val="1046915498"/>
                  </a:ext>
                </a:extLst>
              </a:tr>
              <a:tr h="184495">
                <a:tc>
                  <a:txBody>
                    <a:bodyPr/>
                    <a:lstStyle/>
                    <a:p>
                      <a:pPr algn="l" rtl="0" fontAlgn="b"/>
                      <a:endParaRPr lang="en-US" sz="1200" b="0" i="0" u="none" strike="noStrike">
                        <a:solidFill>
                          <a:srgbClr val="000000"/>
                        </a:solidFill>
                        <a:effectLst/>
                        <a:latin typeface="+mn-lt"/>
                      </a:endParaRPr>
                    </a:p>
                  </a:txBody>
                  <a:tcPr marL="6309" marR="6309" marT="6309" marB="0" anchor="b">
                    <a:lnL>
                      <a:noFill/>
                    </a:lnL>
                    <a:lnR>
                      <a:noFill/>
                    </a:lnR>
                    <a:lnT>
                      <a:noFill/>
                    </a:lnT>
                    <a:lnB>
                      <a:noFill/>
                    </a:lnB>
                  </a:tcPr>
                </a:tc>
                <a:tc>
                  <a:txBody>
                    <a:bodyPr/>
                    <a:lstStyle/>
                    <a:p>
                      <a:pPr algn="r" rtl="0" fontAlgn="b"/>
                      <a:endParaRPr lang="en-US" sz="1200" b="0" i="0" u="none" strike="noStrike" dirty="0">
                        <a:solidFill>
                          <a:srgbClr val="000000"/>
                        </a:solidFill>
                        <a:effectLst/>
                        <a:latin typeface="+mn-lt"/>
                      </a:endParaRPr>
                    </a:p>
                  </a:txBody>
                  <a:tcPr marL="6309" marR="6309" marT="6309" marB="0" anchor="b">
                    <a:lnL>
                      <a:noFill/>
                    </a:lnL>
                    <a:lnR>
                      <a:noFill/>
                    </a:lnR>
                    <a:lnT>
                      <a:noFill/>
                    </a:lnT>
                    <a:lnB>
                      <a:noFill/>
                    </a:lnB>
                  </a:tcPr>
                </a:tc>
                <a:tc>
                  <a:txBody>
                    <a:bodyPr/>
                    <a:lstStyle/>
                    <a:p>
                      <a:pPr algn="l" fontAlgn="b"/>
                      <a:endParaRPr lang="en-US" sz="1200" b="1" i="0" u="none" strike="noStrike">
                        <a:solidFill>
                          <a:srgbClr val="1F497D"/>
                        </a:solidFill>
                        <a:effectLst/>
                        <a:latin typeface="+mn-lt"/>
                      </a:endParaRPr>
                    </a:p>
                  </a:txBody>
                  <a:tcPr marL="6309" marR="6309" marT="630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200" b="0" i="0" u="none" strike="noStrike">
                        <a:solidFill>
                          <a:srgbClr val="000000"/>
                        </a:solidFill>
                        <a:effectLst/>
                        <a:latin typeface="+mn-lt"/>
                      </a:endParaRPr>
                    </a:p>
                  </a:txBody>
                  <a:tcPr marL="6309" marR="6309" marT="6309" marB="0" anchor="b">
                    <a:lnL>
                      <a:noFill/>
                    </a:lnL>
                    <a:lnR>
                      <a:noFill/>
                    </a:lnR>
                    <a:lnT>
                      <a:noFill/>
                    </a:lnT>
                    <a:lnB>
                      <a:noFill/>
                    </a:lnB>
                  </a:tcPr>
                </a:tc>
                <a:extLst>
                  <a:ext uri="{0D108BD9-81ED-4DB2-BD59-A6C34878D82A}">
                    <a16:rowId xmlns:a16="http://schemas.microsoft.com/office/drawing/2014/main" val="976072312"/>
                  </a:ext>
                </a:extLst>
              </a:tr>
              <a:tr h="197716">
                <a:tc>
                  <a:txBody>
                    <a:bodyPr/>
                    <a:lstStyle/>
                    <a:p>
                      <a:pPr algn="l" fontAlgn="b"/>
                      <a:endParaRPr lang="en-US" sz="1200" b="0" i="0" u="none" strike="noStrike">
                        <a:solidFill>
                          <a:srgbClr val="000000"/>
                        </a:solidFill>
                        <a:effectLst/>
                        <a:latin typeface="+mn-lt"/>
                      </a:endParaRPr>
                    </a:p>
                  </a:txBody>
                  <a:tcPr marL="6309" marR="6309" marT="6309" marB="0" anchor="b">
                    <a:lnL>
                      <a:noFill/>
                    </a:lnL>
                    <a:lnR>
                      <a:noFill/>
                    </a:lnR>
                    <a:lnT>
                      <a:noFill/>
                    </a:lnT>
                    <a:lnB>
                      <a:noFill/>
                    </a:lnB>
                  </a:tcPr>
                </a:tc>
                <a:tc>
                  <a:txBody>
                    <a:bodyPr/>
                    <a:lstStyle/>
                    <a:p>
                      <a:pPr algn="l" fontAlgn="b"/>
                      <a:endParaRPr lang="en-US" sz="1200" b="0" i="0" u="none" strike="noStrike" dirty="0">
                        <a:solidFill>
                          <a:srgbClr val="000000"/>
                        </a:solidFill>
                        <a:effectLst/>
                        <a:latin typeface="+mn-lt"/>
                      </a:endParaRPr>
                    </a:p>
                  </a:txBody>
                  <a:tcPr marL="6309" marR="6309" marT="6309" marB="0" anchor="b">
                    <a:lnL>
                      <a:noFill/>
                    </a:lnL>
                    <a:lnR>
                      <a:noFill/>
                    </a:lnR>
                    <a:lnT>
                      <a:noFill/>
                    </a:lnT>
                    <a:lnB>
                      <a:noFill/>
                    </a:lnB>
                  </a:tcPr>
                </a:tc>
                <a:tc>
                  <a:txBody>
                    <a:bodyPr/>
                    <a:lstStyle/>
                    <a:p>
                      <a:pPr algn="l" fontAlgn="b"/>
                      <a:r>
                        <a:rPr lang="en-US" sz="1200" b="0" i="0" u="none" strike="noStrike">
                          <a:solidFill>
                            <a:srgbClr val="000000"/>
                          </a:solidFill>
                          <a:effectLst/>
                          <a:latin typeface="+mn-lt"/>
                        </a:rPr>
                        <a:t> </a:t>
                      </a:r>
                    </a:p>
                  </a:txBody>
                  <a:tcPr marL="6309" marR="6309" marT="630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200" b="0" i="0" u="none" strike="noStrike">
                        <a:solidFill>
                          <a:srgbClr val="000000"/>
                        </a:solidFill>
                        <a:effectLst/>
                        <a:latin typeface="+mn-lt"/>
                      </a:endParaRPr>
                    </a:p>
                  </a:txBody>
                  <a:tcPr marL="6309" marR="6309" marT="6309" marB="0" anchor="b">
                    <a:lnL>
                      <a:noFill/>
                    </a:lnL>
                    <a:lnR>
                      <a:noFill/>
                    </a:lnR>
                    <a:lnT>
                      <a:noFill/>
                    </a:lnT>
                    <a:lnB>
                      <a:noFill/>
                    </a:lnB>
                  </a:tcPr>
                </a:tc>
                <a:extLst>
                  <a:ext uri="{0D108BD9-81ED-4DB2-BD59-A6C34878D82A}">
                    <a16:rowId xmlns:a16="http://schemas.microsoft.com/office/drawing/2014/main" val="2502240333"/>
                  </a:ext>
                </a:extLst>
              </a:tr>
              <a:tr h="197716">
                <a:tc>
                  <a:txBody>
                    <a:bodyPr/>
                    <a:lstStyle/>
                    <a:p>
                      <a:pPr algn="l" rtl="0" fontAlgn="b"/>
                      <a:r>
                        <a:rPr lang="en-US" sz="1200" b="1" i="0" u="none" strike="noStrike">
                          <a:solidFill>
                            <a:srgbClr val="000000"/>
                          </a:solidFill>
                          <a:effectLst/>
                          <a:latin typeface="+mn-lt"/>
                        </a:rPr>
                        <a:t>Funding Available to Distribute</a:t>
                      </a:r>
                    </a:p>
                  </a:txBody>
                  <a:tcPr marL="6309" marR="6309" marT="630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200" b="0" i="0" u="none" strike="noStrike" dirty="0">
                        <a:solidFill>
                          <a:srgbClr val="000000"/>
                        </a:solidFill>
                        <a:effectLst/>
                        <a:latin typeface="+mn-lt"/>
                      </a:endParaRPr>
                    </a:p>
                  </a:txBody>
                  <a:tcPr marL="6309" marR="6309" marT="6309" marB="0" anchor="b">
                    <a:lnL>
                      <a:noFill/>
                    </a:lnL>
                    <a:lnR>
                      <a:noFill/>
                    </a:lnR>
                    <a:lnT>
                      <a:noFill/>
                    </a:lnT>
                    <a:lnB>
                      <a:noFill/>
                    </a:lnB>
                  </a:tcPr>
                </a:tc>
                <a:tc>
                  <a:txBody>
                    <a:bodyPr/>
                    <a:lstStyle/>
                    <a:p>
                      <a:pPr algn="r" rtl="0" fontAlgn="b"/>
                      <a:r>
                        <a:rPr lang="en-US" sz="1200" b="1" i="0" u="none" strike="noStrike">
                          <a:solidFill>
                            <a:srgbClr val="000000"/>
                          </a:solidFill>
                          <a:effectLst/>
                          <a:latin typeface="+mn-lt"/>
                        </a:rPr>
                        <a:t>1,142,070 </a:t>
                      </a:r>
                    </a:p>
                  </a:txBody>
                  <a:tcPr marL="6309" marR="6309" marT="630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200" b="0" i="0" u="none" strike="noStrike">
                        <a:solidFill>
                          <a:srgbClr val="000000"/>
                        </a:solidFill>
                        <a:effectLst/>
                        <a:latin typeface="+mn-lt"/>
                      </a:endParaRPr>
                    </a:p>
                  </a:txBody>
                  <a:tcPr marL="6309" marR="6309" marT="6309" marB="0" anchor="b">
                    <a:lnL>
                      <a:noFill/>
                    </a:lnL>
                    <a:lnR>
                      <a:noFill/>
                    </a:lnR>
                    <a:lnT>
                      <a:noFill/>
                    </a:lnT>
                    <a:lnB>
                      <a:noFill/>
                    </a:lnB>
                  </a:tcPr>
                </a:tc>
                <a:extLst>
                  <a:ext uri="{0D108BD9-81ED-4DB2-BD59-A6C34878D82A}">
                    <a16:rowId xmlns:a16="http://schemas.microsoft.com/office/drawing/2014/main" val="2611552004"/>
                  </a:ext>
                </a:extLst>
              </a:tr>
              <a:tr h="184495">
                <a:tc>
                  <a:txBody>
                    <a:bodyPr/>
                    <a:lstStyle/>
                    <a:p>
                      <a:pPr algn="l" fontAlgn="b"/>
                      <a:r>
                        <a:rPr lang="en-US" sz="1200" b="0" i="0" u="none" strike="noStrike">
                          <a:solidFill>
                            <a:srgbClr val="000000"/>
                          </a:solidFill>
                          <a:effectLst/>
                          <a:latin typeface="+mn-lt"/>
                        </a:rPr>
                        <a:t> </a:t>
                      </a:r>
                    </a:p>
                  </a:txBody>
                  <a:tcPr marL="6309" marR="6309" marT="630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200" b="0" i="0" u="none" strike="noStrike" dirty="0">
                        <a:solidFill>
                          <a:srgbClr val="000000"/>
                        </a:solidFill>
                        <a:effectLst/>
                        <a:latin typeface="+mn-lt"/>
                      </a:endParaRPr>
                    </a:p>
                  </a:txBody>
                  <a:tcPr marL="6309" marR="6309" marT="6309" marB="0" anchor="b">
                    <a:lnL>
                      <a:noFill/>
                    </a:lnL>
                    <a:lnR>
                      <a:noFill/>
                    </a:lnR>
                    <a:lnT>
                      <a:noFill/>
                    </a:lnT>
                    <a:lnB>
                      <a:noFill/>
                    </a:lnB>
                  </a:tcPr>
                </a:tc>
                <a:tc>
                  <a:txBody>
                    <a:bodyPr/>
                    <a:lstStyle/>
                    <a:p>
                      <a:pPr algn="l" fontAlgn="b"/>
                      <a:r>
                        <a:rPr lang="en-US" sz="1200" b="0" i="0" u="none" strike="noStrike">
                          <a:solidFill>
                            <a:srgbClr val="000000"/>
                          </a:solidFill>
                          <a:effectLst/>
                          <a:latin typeface="+mn-lt"/>
                        </a:rPr>
                        <a:t> </a:t>
                      </a:r>
                    </a:p>
                  </a:txBody>
                  <a:tcPr marL="6309" marR="6309" marT="630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200" b="0" i="0" u="none" strike="noStrike">
                        <a:solidFill>
                          <a:srgbClr val="000000"/>
                        </a:solidFill>
                        <a:effectLst/>
                        <a:latin typeface="+mn-lt"/>
                      </a:endParaRPr>
                    </a:p>
                  </a:txBody>
                  <a:tcPr marL="6309" marR="6309" marT="6309" marB="0" anchor="b">
                    <a:lnL>
                      <a:noFill/>
                    </a:lnL>
                    <a:lnR>
                      <a:noFill/>
                    </a:lnR>
                    <a:lnT>
                      <a:noFill/>
                    </a:lnT>
                    <a:lnB>
                      <a:noFill/>
                    </a:lnB>
                  </a:tcPr>
                </a:tc>
                <a:extLst>
                  <a:ext uri="{0D108BD9-81ED-4DB2-BD59-A6C34878D82A}">
                    <a16:rowId xmlns:a16="http://schemas.microsoft.com/office/drawing/2014/main" val="3775346787"/>
                  </a:ext>
                </a:extLst>
              </a:tr>
              <a:tr h="197716">
                <a:tc>
                  <a:txBody>
                    <a:bodyPr/>
                    <a:lstStyle/>
                    <a:p>
                      <a:pPr algn="l" rtl="0" fontAlgn="b"/>
                      <a:r>
                        <a:rPr lang="en-US" sz="1200" b="1" i="0" u="none" strike="noStrike">
                          <a:solidFill>
                            <a:srgbClr val="000000"/>
                          </a:solidFill>
                          <a:effectLst/>
                          <a:latin typeface="+mn-lt"/>
                        </a:rPr>
                        <a:t>Required Funding Items added:</a:t>
                      </a:r>
                    </a:p>
                  </a:txBody>
                  <a:tcPr marL="6309" marR="6309" marT="6309" marB="0" anchor="b">
                    <a:lnL>
                      <a:noFill/>
                    </a:lnL>
                    <a:lnR>
                      <a:noFill/>
                    </a:lnR>
                    <a:lnT>
                      <a:noFill/>
                    </a:lnT>
                    <a:lnB>
                      <a:noFill/>
                    </a:lnB>
                  </a:tcPr>
                </a:tc>
                <a:tc>
                  <a:txBody>
                    <a:bodyPr/>
                    <a:lstStyle/>
                    <a:p>
                      <a:pPr algn="l" fontAlgn="b"/>
                      <a:endParaRPr lang="en-US" sz="1200" b="0" i="0" u="none" strike="noStrike" dirty="0">
                        <a:solidFill>
                          <a:srgbClr val="000000"/>
                        </a:solidFill>
                        <a:effectLst/>
                        <a:latin typeface="+mn-lt"/>
                      </a:endParaRPr>
                    </a:p>
                  </a:txBody>
                  <a:tcPr marL="6309" marR="6309" marT="6309" marB="0" anchor="b">
                    <a:lnL>
                      <a:noFill/>
                    </a:lnL>
                    <a:lnR>
                      <a:noFill/>
                    </a:lnR>
                    <a:lnT>
                      <a:noFill/>
                    </a:lnT>
                    <a:lnB>
                      <a:noFill/>
                    </a:lnB>
                  </a:tcPr>
                </a:tc>
                <a:tc>
                  <a:txBody>
                    <a:bodyPr/>
                    <a:lstStyle/>
                    <a:p>
                      <a:pPr algn="l" fontAlgn="b"/>
                      <a:endParaRPr lang="en-US" sz="1200" b="0" i="0" u="none" strike="noStrike" dirty="0">
                        <a:solidFill>
                          <a:srgbClr val="000000"/>
                        </a:solidFill>
                        <a:effectLst/>
                        <a:latin typeface="+mn-lt"/>
                      </a:endParaRPr>
                    </a:p>
                  </a:txBody>
                  <a:tcPr marL="6309" marR="6309" marT="6309" marB="0" anchor="b">
                    <a:lnL>
                      <a:noFill/>
                    </a:lnL>
                    <a:lnR>
                      <a:noFill/>
                    </a:lnR>
                    <a:lnT>
                      <a:noFill/>
                    </a:lnT>
                    <a:lnB>
                      <a:noFill/>
                    </a:lnB>
                  </a:tcPr>
                </a:tc>
                <a:tc>
                  <a:txBody>
                    <a:bodyPr/>
                    <a:lstStyle/>
                    <a:p>
                      <a:pPr algn="l" fontAlgn="b"/>
                      <a:endParaRPr lang="en-US" sz="1200" b="0" i="0" u="none" strike="noStrike">
                        <a:solidFill>
                          <a:srgbClr val="000000"/>
                        </a:solidFill>
                        <a:effectLst/>
                        <a:latin typeface="+mn-lt"/>
                      </a:endParaRPr>
                    </a:p>
                  </a:txBody>
                  <a:tcPr marL="6309" marR="6309" marT="6309" marB="0" anchor="b">
                    <a:lnL>
                      <a:noFill/>
                    </a:lnL>
                    <a:lnR>
                      <a:noFill/>
                    </a:lnR>
                    <a:lnT>
                      <a:noFill/>
                    </a:lnT>
                    <a:lnB>
                      <a:noFill/>
                    </a:lnB>
                  </a:tcPr>
                </a:tc>
                <a:extLst>
                  <a:ext uri="{0D108BD9-81ED-4DB2-BD59-A6C34878D82A}">
                    <a16:rowId xmlns:a16="http://schemas.microsoft.com/office/drawing/2014/main" val="3822184008"/>
                  </a:ext>
                </a:extLst>
              </a:tr>
              <a:tr h="197716">
                <a:tc>
                  <a:txBody>
                    <a:bodyPr/>
                    <a:lstStyle/>
                    <a:p>
                      <a:pPr algn="l" rtl="0" fontAlgn="b"/>
                      <a:r>
                        <a:rPr lang="en-US" sz="1200" b="0" i="0" u="none" strike="noStrike">
                          <a:solidFill>
                            <a:srgbClr val="000000"/>
                          </a:solidFill>
                          <a:effectLst/>
                          <a:latin typeface="+mn-lt"/>
                        </a:rPr>
                        <a:t>   University Contingency</a:t>
                      </a:r>
                    </a:p>
                  </a:txBody>
                  <a:tcPr marL="6309" marR="6309" marT="6309" marB="0" anchor="b">
                    <a:lnL>
                      <a:noFill/>
                    </a:lnL>
                    <a:lnR>
                      <a:noFill/>
                    </a:lnR>
                    <a:lnT>
                      <a:noFill/>
                    </a:lnT>
                    <a:lnB>
                      <a:noFill/>
                    </a:lnB>
                  </a:tcPr>
                </a:tc>
                <a:tc>
                  <a:txBody>
                    <a:bodyPr/>
                    <a:lstStyle/>
                    <a:p>
                      <a:pPr algn="r" rtl="0" fontAlgn="b"/>
                      <a:r>
                        <a:rPr lang="en-US" sz="1200" b="0" i="0" u="none" strike="noStrike">
                          <a:solidFill>
                            <a:srgbClr val="000000"/>
                          </a:solidFill>
                          <a:effectLst/>
                          <a:latin typeface="+mn-lt"/>
                        </a:rPr>
                        <a:t>250,000</a:t>
                      </a:r>
                    </a:p>
                  </a:txBody>
                  <a:tcPr marL="6309" marR="6309" marT="6309" marB="0" anchor="b">
                    <a:lnL>
                      <a:noFill/>
                    </a:lnL>
                    <a:lnR>
                      <a:noFill/>
                    </a:lnR>
                    <a:lnT>
                      <a:noFill/>
                    </a:lnT>
                    <a:lnB>
                      <a:noFill/>
                    </a:lnB>
                  </a:tcPr>
                </a:tc>
                <a:tc>
                  <a:txBody>
                    <a:bodyPr/>
                    <a:lstStyle/>
                    <a:p>
                      <a:pPr algn="l" fontAlgn="b"/>
                      <a:endParaRPr lang="en-US" sz="1200" b="0" i="0" u="none" strike="noStrike" dirty="0">
                        <a:solidFill>
                          <a:srgbClr val="000000"/>
                        </a:solidFill>
                        <a:effectLst/>
                        <a:latin typeface="+mn-lt"/>
                      </a:endParaRPr>
                    </a:p>
                  </a:txBody>
                  <a:tcPr marL="6309" marR="6309" marT="6309" marB="0" anchor="b">
                    <a:lnL>
                      <a:noFill/>
                    </a:lnL>
                    <a:lnR>
                      <a:noFill/>
                    </a:lnR>
                    <a:lnT>
                      <a:noFill/>
                    </a:lnT>
                    <a:lnB>
                      <a:noFill/>
                    </a:lnB>
                  </a:tcPr>
                </a:tc>
                <a:tc>
                  <a:txBody>
                    <a:bodyPr/>
                    <a:lstStyle/>
                    <a:p>
                      <a:pPr algn="l" fontAlgn="b"/>
                      <a:endParaRPr lang="en-US" sz="1200" b="0" i="0" u="none" strike="noStrike">
                        <a:solidFill>
                          <a:srgbClr val="000000"/>
                        </a:solidFill>
                        <a:effectLst/>
                        <a:latin typeface="+mn-lt"/>
                      </a:endParaRPr>
                    </a:p>
                  </a:txBody>
                  <a:tcPr marL="6309" marR="6309" marT="6309" marB="0" anchor="b">
                    <a:lnL>
                      <a:noFill/>
                    </a:lnL>
                    <a:lnR>
                      <a:noFill/>
                    </a:lnR>
                    <a:lnT>
                      <a:noFill/>
                    </a:lnT>
                    <a:lnB>
                      <a:noFill/>
                    </a:lnB>
                  </a:tcPr>
                </a:tc>
                <a:extLst>
                  <a:ext uri="{0D108BD9-81ED-4DB2-BD59-A6C34878D82A}">
                    <a16:rowId xmlns:a16="http://schemas.microsoft.com/office/drawing/2014/main" val="2311116501"/>
                  </a:ext>
                </a:extLst>
              </a:tr>
              <a:tr h="197716">
                <a:tc>
                  <a:txBody>
                    <a:bodyPr/>
                    <a:lstStyle/>
                    <a:p>
                      <a:pPr algn="l" rtl="0" fontAlgn="b"/>
                      <a:r>
                        <a:rPr lang="en-US" sz="1200" b="0" i="0" u="none" strike="noStrike">
                          <a:solidFill>
                            <a:srgbClr val="000000"/>
                          </a:solidFill>
                          <a:effectLst/>
                          <a:latin typeface="+mn-lt"/>
                        </a:rPr>
                        <a:t>   Increase in software licenses</a:t>
                      </a:r>
                    </a:p>
                  </a:txBody>
                  <a:tcPr marL="6309" marR="6309" marT="6309" marB="0" anchor="b">
                    <a:lnL>
                      <a:noFill/>
                    </a:lnL>
                    <a:lnR>
                      <a:noFill/>
                    </a:lnR>
                    <a:lnT>
                      <a:noFill/>
                    </a:lnT>
                    <a:lnB>
                      <a:noFill/>
                    </a:lnB>
                  </a:tcPr>
                </a:tc>
                <a:tc>
                  <a:txBody>
                    <a:bodyPr/>
                    <a:lstStyle/>
                    <a:p>
                      <a:pPr algn="r" rtl="0" fontAlgn="b"/>
                      <a:r>
                        <a:rPr lang="en-US" sz="1200" b="0" i="0" u="none" strike="noStrike">
                          <a:solidFill>
                            <a:srgbClr val="000000"/>
                          </a:solidFill>
                          <a:effectLst/>
                          <a:latin typeface="+mn-lt"/>
                        </a:rPr>
                        <a:t>73,586</a:t>
                      </a:r>
                    </a:p>
                  </a:txBody>
                  <a:tcPr marL="6309" marR="6309" marT="6309" marB="0" anchor="b">
                    <a:lnL>
                      <a:noFill/>
                    </a:lnL>
                    <a:lnR>
                      <a:noFill/>
                    </a:lnR>
                    <a:lnT>
                      <a:noFill/>
                    </a:lnT>
                    <a:lnB>
                      <a:noFill/>
                    </a:lnB>
                  </a:tcPr>
                </a:tc>
                <a:tc>
                  <a:txBody>
                    <a:bodyPr/>
                    <a:lstStyle/>
                    <a:p>
                      <a:pPr algn="l" fontAlgn="b"/>
                      <a:endParaRPr lang="en-US" sz="1200" b="0" i="0" u="none" strike="noStrike" dirty="0">
                        <a:solidFill>
                          <a:srgbClr val="000000"/>
                        </a:solidFill>
                        <a:effectLst/>
                        <a:latin typeface="+mn-lt"/>
                      </a:endParaRPr>
                    </a:p>
                  </a:txBody>
                  <a:tcPr marL="6309" marR="6309" marT="6309" marB="0" anchor="b">
                    <a:lnL>
                      <a:noFill/>
                    </a:lnL>
                    <a:lnR>
                      <a:noFill/>
                    </a:lnR>
                    <a:lnT>
                      <a:noFill/>
                    </a:lnT>
                    <a:lnB>
                      <a:noFill/>
                    </a:lnB>
                  </a:tcPr>
                </a:tc>
                <a:tc>
                  <a:txBody>
                    <a:bodyPr/>
                    <a:lstStyle/>
                    <a:p>
                      <a:pPr algn="l" fontAlgn="b"/>
                      <a:endParaRPr lang="en-US" sz="1200" b="0" i="0" u="none" strike="noStrike">
                        <a:solidFill>
                          <a:srgbClr val="000000"/>
                        </a:solidFill>
                        <a:effectLst/>
                        <a:latin typeface="+mn-lt"/>
                      </a:endParaRPr>
                    </a:p>
                  </a:txBody>
                  <a:tcPr marL="6309" marR="6309" marT="6309" marB="0" anchor="b">
                    <a:lnL>
                      <a:noFill/>
                    </a:lnL>
                    <a:lnR>
                      <a:noFill/>
                    </a:lnR>
                    <a:lnT>
                      <a:noFill/>
                    </a:lnT>
                    <a:lnB>
                      <a:noFill/>
                    </a:lnB>
                  </a:tcPr>
                </a:tc>
                <a:extLst>
                  <a:ext uri="{0D108BD9-81ED-4DB2-BD59-A6C34878D82A}">
                    <a16:rowId xmlns:a16="http://schemas.microsoft.com/office/drawing/2014/main" val="3348884901"/>
                  </a:ext>
                </a:extLst>
              </a:tr>
              <a:tr h="197716">
                <a:tc>
                  <a:txBody>
                    <a:bodyPr/>
                    <a:lstStyle/>
                    <a:p>
                      <a:pPr algn="l" rtl="0" fontAlgn="b"/>
                      <a:r>
                        <a:rPr lang="en-US" sz="1200" b="0" i="0" u="none" strike="noStrike">
                          <a:solidFill>
                            <a:srgbClr val="000000"/>
                          </a:solidFill>
                          <a:effectLst/>
                          <a:latin typeface="+mn-lt"/>
                        </a:rPr>
                        <a:t>   Benefits Associated with 2% Merit Salary Increase</a:t>
                      </a:r>
                    </a:p>
                  </a:txBody>
                  <a:tcPr marL="6309" marR="6309" marT="6309" marB="0" anchor="b">
                    <a:lnL>
                      <a:noFill/>
                    </a:lnL>
                    <a:lnR>
                      <a:noFill/>
                    </a:lnR>
                    <a:lnT>
                      <a:noFill/>
                    </a:lnT>
                    <a:lnB>
                      <a:noFill/>
                    </a:lnB>
                  </a:tcPr>
                </a:tc>
                <a:tc>
                  <a:txBody>
                    <a:bodyPr/>
                    <a:lstStyle/>
                    <a:p>
                      <a:pPr algn="r" rtl="0" fontAlgn="b"/>
                      <a:r>
                        <a:rPr lang="en-US" sz="1200" b="0" i="0" u="none" strike="noStrike">
                          <a:solidFill>
                            <a:srgbClr val="000000"/>
                          </a:solidFill>
                          <a:effectLst/>
                          <a:latin typeface="+mn-lt"/>
                        </a:rPr>
                        <a:t>157,231</a:t>
                      </a:r>
                    </a:p>
                  </a:txBody>
                  <a:tcPr marL="6309" marR="6309" marT="6309" marB="0" anchor="b">
                    <a:lnL>
                      <a:noFill/>
                    </a:lnL>
                    <a:lnR>
                      <a:noFill/>
                    </a:lnR>
                    <a:lnT>
                      <a:noFill/>
                    </a:lnT>
                    <a:lnB>
                      <a:noFill/>
                    </a:lnB>
                  </a:tcPr>
                </a:tc>
                <a:tc>
                  <a:txBody>
                    <a:bodyPr/>
                    <a:lstStyle/>
                    <a:p>
                      <a:pPr algn="l" fontAlgn="b"/>
                      <a:endParaRPr lang="en-US" sz="1200" b="0" i="0" u="none" strike="noStrike" dirty="0">
                        <a:solidFill>
                          <a:srgbClr val="000000"/>
                        </a:solidFill>
                        <a:effectLst/>
                        <a:latin typeface="+mn-lt"/>
                      </a:endParaRPr>
                    </a:p>
                  </a:txBody>
                  <a:tcPr marL="6309" marR="6309" marT="6309" marB="0" anchor="b">
                    <a:lnL>
                      <a:noFill/>
                    </a:lnL>
                    <a:lnR>
                      <a:noFill/>
                    </a:lnR>
                    <a:lnT>
                      <a:noFill/>
                    </a:lnT>
                    <a:lnB>
                      <a:noFill/>
                    </a:lnB>
                  </a:tcPr>
                </a:tc>
                <a:tc>
                  <a:txBody>
                    <a:bodyPr/>
                    <a:lstStyle/>
                    <a:p>
                      <a:pPr algn="l" fontAlgn="b"/>
                      <a:endParaRPr lang="en-US" sz="1200" b="0" i="0" u="none" strike="noStrike">
                        <a:solidFill>
                          <a:srgbClr val="000000"/>
                        </a:solidFill>
                        <a:effectLst/>
                        <a:latin typeface="+mn-lt"/>
                      </a:endParaRPr>
                    </a:p>
                  </a:txBody>
                  <a:tcPr marL="6309" marR="6309" marT="6309" marB="0" anchor="b">
                    <a:lnL>
                      <a:noFill/>
                    </a:lnL>
                    <a:lnR>
                      <a:noFill/>
                    </a:lnR>
                    <a:lnT>
                      <a:noFill/>
                    </a:lnT>
                    <a:lnB>
                      <a:noFill/>
                    </a:lnB>
                  </a:tcPr>
                </a:tc>
                <a:extLst>
                  <a:ext uri="{0D108BD9-81ED-4DB2-BD59-A6C34878D82A}">
                    <a16:rowId xmlns:a16="http://schemas.microsoft.com/office/drawing/2014/main" val="3995194262"/>
                  </a:ext>
                </a:extLst>
              </a:tr>
              <a:tr h="197716">
                <a:tc>
                  <a:txBody>
                    <a:bodyPr/>
                    <a:lstStyle/>
                    <a:p>
                      <a:pPr algn="l" rtl="0" fontAlgn="b"/>
                      <a:r>
                        <a:rPr lang="en-US" sz="1200" b="0" i="0" u="none" strike="noStrike">
                          <a:solidFill>
                            <a:srgbClr val="000000"/>
                          </a:solidFill>
                          <a:effectLst/>
                          <a:latin typeface="+mn-lt"/>
                        </a:rPr>
                        <a:t>   Faculty Promotions including benefits</a:t>
                      </a:r>
                    </a:p>
                  </a:txBody>
                  <a:tcPr marL="6309" marR="6309" marT="6309" marB="0" anchor="b">
                    <a:lnL>
                      <a:noFill/>
                    </a:lnL>
                    <a:lnR>
                      <a:noFill/>
                    </a:lnR>
                    <a:lnT>
                      <a:noFill/>
                    </a:lnT>
                    <a:lnB>
                      <a:noFill/>
                    </a:lnB>
                  </a:tcPr>
                </a:tc>
                <a:tc>
                  <a:txBody>
                    <a:bodyPr/>
                    <a:lstStyle/>
                    <a:p>
                      <a:pPr algn="r" rtl="0" fontAlgn="b"/>
                      <a:r>
                        <a:rPr lang="en-US" sz="1200" b="0" i="0" u="none" strike="noStrike">
                          <a:solidFill>
                            <a:srgbClr val="000000"/>
                          </a:solidFill>
                          <a:effectLst/>
                          <a:latin typeface="+mn-lt"/>
                        </a:rPr>
                        <a:t>60,003</a:t>
                      </a:r>
                    </a:p>
                  </a:txBody>
                  <a:tcPr marL="6309" marR="6309" marT="6309" marB="0" anchor="b">
                    <a:lnL>
                      <a:noFill/>
                    </a:lnL>
                    <a:lnR>
                      <a:noFill/>
                    </a:lnR>
                    <a:lnT>
                      <a:noFill/>
                    </a:lnT>
                    <a:lnB>
                      <a:noFill/>
                    </a:lnB>
                  </a:tcPr>
                </a:tc>
                <a:tc>
                  <a:txBody>
                    <a:bodyPr/>
                    <a:lstStyle/>
                    <a:p>
                      <a:pPr algn="l" fontAlgn="b"/>
                      <a:endParaRPr lang="en-US" sz="1200" b="0" i="0" u="none" strike="noStrike" dirty="0">
                        <a:solidFill>
                          <a:srgbClr val="000000"/>
                        </a:solidFill>
                        <a:effectLst/>
                        <a:latin typeface="+mn-lt"/>
                      </a:endParaRPr>
                    </a:p>
                  </a:txBody>
                  <a:tcPr marL="6309" marR="6309" marT="6309" marB="0" anchor="b">
                    <a:lnL>
                      <a:noFill/>
                    </a:lnL>
                    <a:lnR>
                      <a:noFill/>
                    </a:lnR>
                    <a:lnT>
                      <a:noFill/>
                    </a:lnT>
                    <a:lnB>
                      <a:noFill/>
                    </a:lnB>
                  </a:tcPr>
                </a:tc>
                <a:tc>
                  <a:txBody>
                    <a:bodyPr/>
                    <a:lstStyle/>
                    <a:p>
                      <a:pPr algn="l" fontAlgn="b"/>
                      <a:endParaRPr lang="en-US" sz="1200" b="0" i="0" u="none" strike="noStrike">
                        <a:solidFill>
                          <a:srgbClr val="000000"/>
                        </a:solidFill>
                        <a:effectLst/>
                        <a:latin typeface="+mn-lt"/>
                      </a:endParaRPr>
                    </a:p>
                  </a:txBody>
                  <a:tcPr marL="6309" marR="6309" marT="6309" marB="0" anchor="b">
                    <a:lnL>
                      <a:noFill/>
                    </a:lnL>
                    <a:lnR>
                      <a:noFill/>
                    </a:lnR>
                    <a:lnT>
                      <a:noFill/>
                    </a:lnT>
                    <a:lnB>
                      <a:noFill/>
                    </a:lnB>
                  </a:tcPr>
                </a:tc>
                <a:extLst>
                  <a:ext uri="{0D108BD9-81ED-4DB2-BD59-A6C34878D82A}">
                    <a16:rowId xmlns:a16="http://schemas.microsoft.com/office/drawing/2014/main" val="3211469575"/>
                  </a:ext>
                </a:extLst>
              </a:tr>
              <a:tr h="197716">
                <a:tc>
                  <a:txBody>
                    <a:bodyPr/>
                    <a:lstStyle/>
                    <a:p>
                      <a:pPr algn="l" rtl="0" fontAlgn="b"/>
                      <a:r>
                        <a:rPr lang="en-US" sz="1200" b="0" i="0" u="none" strike="noStrike">
                          <a:solidFill>
                            <a:srgbClr val="000000"/>
                          </a:solidFill>
                          <a:effectLst/>
                          <a:latin typeface="+mn-lt"/>
                        </a:rPr>
                        <a:t>   Stressors-Public Safety Retention</a:t>
                      </a:r>
                    </a:p>
                  </a:txBody>
                  <a:tcPr marL="6309" marR="6309" marT="6309" marB="0" anchor="b">
                    <a:lnL>
                      <a:noFill/>
                    </a:lnL>
                    <a:lnR>
                      <a:noFill/>
                    </a:lnR>
                    <a:lnT>
                      <a:noFill/>
                    </a:lnT>
                    <a:lnB>
                      <a:noFill/>
                    </a:lnB>
                  </a:tcPr>
                </a:tc>
                <a:tc>
                  <a:txBody>
                    <a:bodyPr/>
                    <a:lstStyle/>
                    <a:p>
                      <a:pPr algn="r" rtl="0" fontAlgn="b"/>
                      <a:r>
                        <a:rPr lang="en-US" sz="1200" b="0" i="0" u="none" strike="noStrike">
                          <a:solidFill>
                            <a:srgbClr val="000000"/>
                          </a:solidFill>
                          <a:effectLst/>
                          <a:latin typeface="+mn-lt"/>
                        </a:rPr>
                        <a:t>8,000</a:t>
                      </a:r>
                    </a:p>
                  </a:txBody>
                  <a:tcPr marL="6309" marR="6309" marT="6309" marB="0" anchor="b">
                    <a:lnL>
                      <a:noFill/>
                    </a:lnL>
                    <a:lnR>
                      <a:noFill/>
                    </a:lnR>
                    <a:lnT>
                      <a:noFill/>
                    </a:lnT>
                    <a:lnB>
                      <a:noFill/>
                    </a:lnB>
                  </a:tcPr>
                </a:tc>
                <a:tc>
                  <a:txBody>
                    <a:bodyPr/>
                    <a:lstStyle/>
                    <a:p>
                      <a:pPr algn="l" fontAlgn="b"/>
                      <a:endParaRPr lang="en-US" sz="1200" b="0" i="0" u="none" strike="noStrike">
                        <a:solidFill>
                          <a:srgbClr val="000000"/>
                        </a:solidFill>
                        <a:effectLst/>
                        <a:latin typeface="+mn-lt"/>
                      </a:endParaRPr>
                    </a:p>
                  </a:txBody>
                  <a:tcPr marL="6309" marR="6309" marT="630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200" b="0" i="0" u="none" strike="noStrike">
                        <a:solidFill>
                          <a:srgbClr val="000000"/>
                        </a:solidFill>
                        <a:effectLst/>
                        <a:latin typeface="+mn-lt"/>
                      </a:endParaRPr>
                    </a:p>
                  </a:txBody>
                  <a:tcPr marL="6309" marR="6309" marT="6309" marB="0" anchor="b">
                    <a:lnL>
                      <a:noFill/>
                    </a:lnL>
                    <a:lnR>
                      <a:noFill/>
                    </a:lnR>
                    <a:lnT>
                      <a:noFill/>
                    </a:lnT>
                    <a:lnB>
                      <a:noFill/>
                    </a:lnB>
                  </a:tcPr>
                </a:tc>
                <a:extLst>
                  <a:ext uri="{0D108BD9-81ED-4DB2-BD59-A6C34878D82A}">
                    <a16:rowId xmlns:a16="http://schemas.microsoft.com/office/drawing/2014/main" val="4185612033"/>
                  </a:ext>
                </a:extLst>
              </a:tr>
              <a:tr h="197716">
                <a:tc>
                  <a:txBody>
                    <a:bodyPr/>
                    <a:lstStyle/>
                    <a:p>
                      <a:pPr algn="l" fontAlgn="b"/>
                      <a:endParaRPr lang="en-US" sz="1200" b="0" i="0" u="none" strike="noStrike">
                        <a:solidFill>
                          <a:srgbClr val="000000"/>
                        </a:solidFill>
                        <a:effectLst/>
                        <a:latin typeface="+mn-lt"/>
                      </a:endParaRPr>
                    </a:p>
                  </a:txBody>
                  <a:tcPr marL="6309" marR="6309" marT="6309" marB="0" anchor="b">
                    <a:lnL>
                      <a:noFill/>
                    </a:lnL>
                    <a:lnR>
                      <a:noFill/>
                    </a:lnR>
                    <a:lnT>
                      <a:noFill/>
                    </a:lnT>
                    <a:lnB>
                      <a:noFill/>
                    </a:lnB>
                  </a:tcPr>
                </a:tc>
                <a:tc>
                  <a:txBody>
                    <a:bodyPr/>
                    <a:lstStyle/>
                    <a:p>
                      <a:pPr algn="r" fontAlgn="b"/>
                      <a:endParaRPr lang="en-US" sz="1200" b="0" i="0" u="none" strike="noStrike">
                        <a:solidFill>
                          <a:srgbClr val="000000"/>
                        </a:solidFill>
                        <a:effectLst/>
                        <a:latin typeface="+mn-lt"/>
                      </a:endParaRPr>
                    </a:p>
                  </a:txBody>
                  <a:tcPr marL="6309" marR="6309" marT="6309" marB="0" anchor="b">
                    <a:lnL>
                      <a:noFill/>
                    </a:lnL>
                    <a:lnR>
                      <a:noFill/>
                    </a:lnR>
                    <a:lnT>
                      <a:noFill/>
                    </a:lnT>
                    <a:lnB>
                      <a:noFill/>
                    </a:lnB>
                  </a:tcPr>
                </a:tc>
                <a:tc>
                  <a:txBody>
                    <a:bodyPr/>
                    <a:lstStyle/>
                    <a:p>
                      <a:pPr algn="r" rtl="0" fontAlgn="b"/>
                      <a:r>
                        <a:rPr lang="en-US" sz="1200" b="1" i="0" u="none" strike="noStrike" dirty="0">
                          <a:solidFill>
                            <a:srgbClr val="000000"/>
                          </a:solidFill>
                          <a:effectLst/>
                          <a:latin typeface="+mn-lt"/>
                        </a:rPr>
                        <a:t>548,820</a:t>
                      </a:r>
                    </a:p>
                  </a:txBody>
                  <a:tcPr marL="6309" marR="6309" marT="630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200" b="1" i="0" u="none" strike="noStrike">
                        <a:solidFill>
                          <a:srgbClr val="000000"/>
                        </a:solidFill>
                        <a:effectLst/>
                        <a:latin typeface="+mn-lt"/>
                      </a:endParaRPr>
                    </a:p>
                  </a:txBody>
                  <a:tcPr marL="6309" marR="6309" marT="6309" marB="0" anchor="b">
                    <a:lnL>
                      <a:noFill/>
                    </a:lnL>
                    <a:lnR>
                      <a:noFill/>
                    </a:lnR>
                    <a:lnT>
                      <a:noFill/>
                    </a:lnT>
                    <a:lnB>
                      <a:noFill/>
                    </a:lnB>
                  </a:tcPr>
                </a:tc>
                <a:extLst>
                  <a:ext uri="{0D108BD9-81ED-4DB2-BD59-A6C34878D82A}">
                    <a16:rowId xmlns:a16="http://schemas.microsoft.com/office/drawing/2014/main" val="2038718456"/>
                  </a:ext>
                </a:extLst>
              </a:tr>
              <a:tr h="197716">
                <a:tc>
                  <a:txBody>
                    <a:bodyPr/>
                    <a:lstStyle/>
                    <a:p>
                      <a:pPr algn="l" fontAlgn="b"/>
                      <a:endParaRPr lang="en-US" sz="1200" b="0" i="0" u="none" strike="noStrike">
                        <a:solidFill>
                          <a:srgbClr val="000000"/>
                        </a:solidFill>
                        <a:effectLst/>
                        <a:latin typeface="+mn-lt"/>
                      </a:endParaRPr>
                    </a:p>
                  </a:txBody>
                  <a:tcPr marL="6309" marR="6309" marT="6309" marB="0" anchor="b">
                    <a:lnL>
                      <a:noFill/>
                    </a:lnL>
                    <a:lnR>
                      <a:noFill/>
                    </a:lnR>
                    <a:lnT>
                      <a:noFill/>
                    </a:lnT>
                    <a:lnB>
                      <a:noFill/>
                    </a:lnB>
                  </a:tcPr>
                </a:tc>
                <a:tc>
                  <a:txBody>
                    <a:bodyPr/>
                    <a:lstStyle/>
                    <a:p>
                      <a:pPr algn="l" fontAlgn="b"/>
                      <a:endParaRPr lang="en-US" sz="1200" b="0" i="0" u="none" strike="noStrike">
                        <a:solidFill>
                          <a:srgbClr val="000000"/>
                        </a:solidFill>
                        <a:effectLst/>
                        <a:latin typeface="+mn-lt"/>
                      </a:endParaRPr>
                    </a:p>
                  </a:txBody>
                  <a:tcPr marL="6309" marR="6309" marT="6309" marB="0" anchor="b">
                    <a:lnL>
                      <a:noFill/>
                    </a:lnL>
                    <a:lnR>
                      <a:noFill/>
                    </a:lnR>
                    <a:lnT>
                      <a:noFill/>
                    </a:lnT>
                    <a:lnB>
                      <a:noFill/>
                    </a:lnB>
                  </a:tcPr>
                </a:tc>
                <a:tc>
                  <a:txBody>
                    <a:bodyPr/>
                    <a:lstStyle/>
                    <a:p>
                      <a:pPr algn="l" fontAlgn="b"/>
                      <a:r>
                        <a:rPr lang="en-US" sz="1200" b="0" i="0" u="none" strike="noStrike" dirty="0">
                          <a:solidFill>
                            <a:srgbClr val="000000"/>
                          </a:solidFill>
                          <a:effectLst/>
                          <a:latin typeface="+mn-lt"/>
                        </a:rPr>
                        <a:t> </a:t>
                      </a:r>
                    </a:p>
                  </a:txBody>
                  <a:tcPr marL="6309" marR="6309" marT="630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200" b="0" i="0" u="none" strike="noStrike" dirty="0">
                        <a:solidFill>
                          <a:srgbClr val="000000"/>
                        </a:solidFill>
                        <a:effectLst/>
                        <a:latin typeface="+mn-lt"/>
                      </a:endParaRPr>
                    </a:p>
                  </a:txBody>
                  <a:tcPr marL="6309" marR="6309" marT="6309" marB="0" anchor="b">
                    <a:lnL>
                      <a:noFill/>
                    </a:lnL>
                    <a:lnR>
                      <a:noFill/>
                    </a:lnR>
                    <a:lnT>
                      <a:noFill/>
                    </a:lnT>
                    <a:lnB>
                      <a:noFill/>
                    </a:lnB>
                  </a:tcPr>
                </a:tc>
                <a:extLst>
                  <a:ext uri="{0D108BD9-81ED-4DB2-BD59-A6C34878D82A}">
                    <a16:rowId xmlns:a16="http://schemas.microsoft.com/office/drawing/2014/main" val="860868136"/>
                  </a:ext>
                </a:extLst>
              </a:tr>
              <a:tr h="197716">
                <a:tc>
                  <a:txBody>
                    <a:bodyPr/>
                    <a:lstStyle/>
                    <a:p>
                      <a:pPr algn="l" fontAlgn="b"/>
                      <a:r>
                        <a:rPr lang="en-US" sz="1200" b="1" i="0" u="none" strike="noStrike">
                          <a:solidFill>
                            <a:srgbClr val="000000"/>
                          </a:solidFill>
                          <a:effectLst/>
                          <a:latin typeface="+mn-lt"/>
                        </a:rPr>
                        <a:t>Additional Funds Available</a:t>
                      </a:r>
                    </a:p>
                  </a:txBody>
                  <a:tcPr marL="6309" marR="6309" marT="6309" marB="0" anchor="b">
                    <a:lnL>
                      <a:noFill/>
                    </a:lnL>
                    <a:lnR>
                      <a:noFill/>
                    </a:lnR>
                    <a:lnT>
                      <a:noFill/>
                    </a:lnT>
                    <a:lnB>
                      <a:noFill/>
                    </a:lnB>
                  </a:tcPr>
                </a:tc>
                <a:tc>
                  <a:txBody>
                    <a:bodyPr/>
                    <a:lstStyle/>
                    <a:p>
                      <a:pPr algn="l" fontAlgn="b"/>
                      <a:endParaRPr lang="en-US" sz="1200" b="0" i="0" u="none" strike="noStrike">
                        <a:solidFill>
                          <a:srgbClr val="000000"/>
                        </a:solidFill>
                        <a:effectLst/>
                        <a:latin typeface="+mn-lt"/>
                      </a:endParaRPr>
                    </a:p>
                  </a:txBody>
                  <a:tcPr marL="6309" marR="6309" marT="6309" marB="0" anchor="b">
                    <a:lnL>
                      <a:noFill/>
                    </a:lnL>
                    <a:lnR>
                      <a:noFill/>
                    </a:lnR>
                    <a:lnT>
                      <a:noFill/>
                    </a:lnT>
                    <a:lnB>
                      <a:noFill/>
                    </a:lnB>
                  </a:tcPr>
                </a:tc>
                <a:tc>
                  <a:txBody>
                    <a:bodyPr/>
                    <a:lstStyle/>
                    <a:p>
                      <a:pPr algn="l" fontAlgn="b"/>
                      <a:endParaRPr lang="en-US" sz="1200" b="0" i="0" u="none" strike="noStrike">
                        <a:solidFill>
                          <a:srgbClr val="000000"/>
                        </a:solidFill>
                        <a:effectLst/>
                        <a:latin typeface="+mn-lt"/>
                      </a:endParaRPr>
                    </a:p>
                  </a:txBody>
                  <a:tcPr marL="6309" marR="6309" marT="6309" marB="0" anchor="b">
                    <a:lnL>
                      <a:noFill/>
                    </a:lnL>
                    <a:lnR>
                      <a:noFill/>
                    </a:lnR>
                    <a:lnT>
                      <a:noFill/>
                    </a:lnT>
                    <a:lnB>
                      <a:noFill/>
                    </a:lnB>
                  </a:tcPr>
                </a:tc>
                <a:tc>
                  <a:txBody>
                    <a:bodyPr/>
                    <a:lstStyle/>
                    <a:p>
                      <a:pPr algn="r" fontAlgn="b"/>
                      <a:r>
                        <a:rPr lang="en-US" sz="1200" b="1" i="0" u="none" strike="noStrike" dirty="0">
                          <a:solidFill>
                            <a:srgbClr val="000000"/>
                          </a:solidFill>
                          <a:effectLst/>
                          <a:latin typeface="+mn-lt"/>
                        </a:rPr>
                        <a:t>593,250 </a:t>
                      </a:r>
                    </a:p>
                  </a:txBody>
                  <a:tcPr marL="6309" marR="6309" marT="6309" marB="0" anchor="b">
                    <a:lnL>
                      <a:noFill/>
                    </a:lnL>
                    <a:lnR>
                      <a:noFill/>
                    </a:lnR>
                    <a:lnT>
                      <a:noFill/>
                    </a:lnT>
                    <a:lnB w="2540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2490148587"/>
                  </a:ext>
                </a:extLst>
              </a:tr>
            </a:tbl>
          </a:graphicData>
        </a:graphic>
      </p:graphicFrame>
    </p:spTree>
    <p:extLst>
      <p:ext uri="{BB962C8B-B14F-4D97-AF65-F5344CB8AC3E}">
        <p14:creationId xmlns:p14="http://schemas.microsoft.com/office/powerpoint/2010/main" val="12266548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9906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2" name="Slide Number Placeholder 1"/>
          <p:cNvSpPr>
            <a:spLocks noGrp="1"/>
          </p:cNvSpPr>
          <p:nvPr>
            <p:ph type="sldNum" sz="quarter" idx="12"/>
          </p:nvPr>
        </p:nvSpPr>
        <p:spPr/>
        <p:txBody>
          <a:bodyPr/>
          <a:lstStyle/>
          <a:p>
            <a:pPr algn="r"/>
            <a:fld id="{B3ACB187-37F7-4C51-A504-D64E49A8D6D4}" type="slidenum">
              <a:rPr lang="en-US" smtClean="0">
                <a:solidFill>
                  <a:srgbClr val="000000"/>
                </a:solidFill>
              </a:rPr>
              <a:pPr algn="r"/>
              <a:t>18</a:t>
            </a:fld>
            <a:endParaRPr lang="en-US" dirty="0">
              <a:solidFill>
                <a:srgbClr val="000000"/>
              </a:solidFill>
            </a:endParaRPr>
          </a:p>
        </p:txBody>
      </p:sp>
      <p:sp>
        <p:nvSpPr>
          <p:cNvPr id="90115" name="Rectangle 3"/>
          <p:cNvSpPr>
            <a:spLocks noGrp="1" noChangeArrowheads="1"/>
          </p:cNvSpPr>
          <p:nvPr>
            <p:ph type="ctrTitle" idx="4294967295"/>
          </p:nvPr>
        </p:nvSpPr>
        <p:spPr>
          <a:xfrm>
            <a:off x="0" y="331788"/>
            <a:ext cx="5029200" cy="609600"/>
          </a:xfrm>
          <a:prstGeom prst="rect">
            <a:avLst/>
          </a:prstGeom>
        </p:spPr>
        <p:txBody>
          <a:bodyPr/>
          <a:lstStyle/>
          <a:p>
            <a:r>
              <a:rPr lang="en-US" sz="2800" dirty="0"/>
              <a:t>   Open Budget Meeting</a:t>
            </a:r>
          </a:p>
        </p:txBody>
      </p:sp>
      <p:sp>
        <p:nvSpPr>
          <p:cNvPr id="90116" name="Rectangle 4"/>
          <p:cNvSpPr>
            <a:spLocks noGrp="1" noChangeArrowheads="1"/>
          </p:cNvSpPr>
          <p:nvPr>
            <p:ph type="subTitle" idx="4294967295"/>
          </p:nvPr>
        </p:nvSpPr>
        <p:spPr>
          <a:xfrm>
            <a:off x="2097088" y="3352800"/>
            <a:ext cx="7046912" cy="1676400"/>
          </a:xfrm>
          <a:prstGeom prst="rect">
            <a:avLst/>
          </a:prstGeom>
        </p:spPr>
        <p:txBody>
          <a:bodyPr/>
          <a:lstStyle/>
          <a:p>
            <a:endParaRPr lang="en-US" dirty="0"/>
          </a:p>
          <a:p>
            <a:endParaRPr lang="en-US" dirty="0"/>
          </a:p>
        </p:txBody>
      </p:sp>
      <p:sp>
        <p:nvSpPr>
          <p:cNvPr id="3" name="Rectangle 2"/>
          <p:cNvSpPr/>
          <p:nvPr/>
        </p:nvSpPr>
        <p:spPr>
          <a:xfrm>
            <a:off x="685800" y="1143000"/>
            <a:ext cx="7696200" cy="4601260"/>
          </a:xfrm>
          <a:prstGeom prst="rect">
            <a:avLst/>
          </a:prstGeom>
        </p:spPr>
        <p:txBody>
          <a:bodyPr wrap="square">
            <a:spAutoFit/>
          </a:bodyPr>
          <a:lstStyle/>
          <a:p>
            <a:endParaRPr lang="en-US" sz="1200" dirty="0">
              <a:solidFill>
                <a:srgbClr val="000000"/>
              </a:solidFill>
              <a:latin typeface="Times New Roman" panose="02020603050405020304" pitchFamily="18" charset="0"/>
            </a:endParaRPr>
          </a:p>
          <a:p>
            <a:r>
              <a:rPr lang="en-US" sz="1200" dirty="0">
                <a:solidFill>
                  <a:srgbClr val="000000"/>
                </a:solidFill>
                <a:latin typeface="Times New Roman" panose="02020603050405020304" pitchFamily="18" charset="0"/>
              </a:rPr>
              <a:t> </a:t>
            </a:r>
            <a:r>
              <a:rPr lang="en-US" sz="1700" b="1" dirty="0">
                <a:solidFill>
                  <a:srgbClr val="001F5F"/>
                </a:solidFill>
                <a:latin typeface="Times New Roman" panose="02020603050405020304" pitchFamily="18" charset="0"/>
              </a:rPr>
              <a:t>Fiscal Year 2020 Salary and Wage Administration Guidelines </a:t>
            </a:r>
            <a:endParaRPr lang="en-US" sz="1700" dirty="0">
              <a:solidFill>
                <a:srgbClr val="001F5F"/>
              </a:solidFill>
              <a:latin typeface="Times New Roman" panose="02020603050405020304" pitchFamily="18" charset="0"/>
            </a:endParaRPr>
          </a:p>
          <a:p>
            <a:r>
              <a:rPr lang="en-US" sz="1200" dirty="0">
                <a:solidFill>
                  <a:srgbClr val="000000"/>
                </a:solidFill>
                <a:latin typeface="Times New Roman" panose="02020603050405020304" pitchFamily="18" charset="0"/>
              </a:rPr>
              <a:t>The FY 2020 budget includes $47.0 million in state funds for merit-based pay adjustments and employee recruitment and retention initiatives. The merit increase is to be effective July 1, 2019. The FY 2020 Allocation Sheet reflects the institution’s share of these funds. </a:t>
            </a:r>
          </a:p>
          <a:p>
            <a:endParaRPr lang="en-US" sz="1200" dirty="0">
              <a:solidFill>
                <a:srgbClr val="000000"/>
              </a:solidFill>
              <a:latin typeface="Times New Roman" panose="02020603050405020304" pitchFamily="18" charset="0"/>
            </a:endParaRPr>
          </a:p>
          <a:p>
            <a:r>
              <a:rPr lang="en-US" sz="1200" dirty="0">
                <a:solidFill>
                  <a:srgbClr val="000000"/>
                </a:solidFill>
                <a:latin typeface="Times New Roman" panose="02020603050405020304" pitchFamily="18" charset="0"/>
              </a:rPr>
              <a:t>The Board of Regents allocated to each institution funds to provide for salary increases for employees. Salary increases shall be awarded solely on merit, ranging from 0% to a high of 4%. Institution presidents are permitted to narrow the range but may not exceed the range. Institutions are strongly encouraged to give priority to salary increases for teaching faculty. The established salary pool for merit may not exceed 2%.</a:t>
            </a:r>
          </a:p>
          <a:p>
            <a:r>
              <a:rPr lang="en-US" sz="1200" dirty="0">
                <a:solidFill>
                  <a:srgbClr val="000000"/>
                </a:solidFill>
                <a:latin typeface="Times New Roman" panose="02020603050405020304" pitchFamily="18" charset="0"/>
              </a:rPr>
              <a:t> </a:t>
            </a:r>
          </a:p>
          <a:p>
            <a:r>
              <a:rPr lang="en-US" sz="1200" dirty="0">
                <a:solidFill>
                  <a:srgbClr val="000000"/>
                </a:solidFill>
                <a:latin typeface="Times New Roman" panose="02020603050405020304" pitchFamily="18" charset="0"/>
              </a:rPr>
              <a:t>Institutions are required to develop and submit a merit increase matrix demonstrating reasonable distribution based on employee performance. This matrix must align with your established performance management/evaluation rating scale. Across-the-board increases are not permitted. This matrix must be submitted as a part of the FY 2020 budget submission. </a:t>
            </a:r>
          </a:p>
          <a:p>
            <a:endParaRPr lang="en-US" sz="1200" dirty="0">
              <a:solidFill>
                <a:srgbClr val="000000"/>
              </a:solidFill>
              <a:latin typeface="Times New Roman" panose="02020603050405020304" pitchFamily="18" charset="0"/>
            </a:endParaRPr>
          </a:p>
          <a:p>
            <a:r>
              <a:rPr lang="en-US" sz="1200" dirty="0">
                <a:solidFill>
                  <a:srgbClr val="000000"/>
                </a:solidFill>
                <a:latin typeface="Times New Roman" panose="02020603050405020304" pitchFamily="18" charset="0"/>
              </a:rPr>
              <a:t>Employees covered from other fund sources such as sponsored funds and auxiliary funds will be subject to the same policy requirements noted above and must be paid from the corresponding fund source rather than state funds. </a:t>
            </a:r>
          </a:p>
          <a:p>
            <a:endParaRPr lang="en-US" sz="1200" dirty="0">
              <a:solidFill>
                <a:srgbClr val="000000"/>
              </a:solidFill>
              <a:latin typeface="Times New Roman" panose="02020603050405020304" pitchFamily="18" charset="0"/>
            </a:endParaRPr>
          </a:p>
          <a:p>
            <a:r>
              <a:rPr lang="en-US" sz="1200" dirty="0">
                <a:solidFill>
                  <a:srgbClr val="000000"/>
                </a:solidFill>
                <a:latin typeface="Times New Roman" panose="02020603050405020304" pitchFamily="18" charset="0"/>
              </a:rPr>
              <a:t>Institutions will need to identify other appropriate sources to fund salary adjustments related to promotions or position reclassifications, adjustments for targeted populations or adjustments to address market and compression issues. Institutions are encouraged to prioritize adjustments for lower paid employees contingent upon availability of funding. These salary adjustments must be supported by appropriate documentation (e.g., market analysis or internal salary studies) and must be in compliance with Board of Regents Policy 8.2.24 Policy on Salary Administration and Incentive Rewards Program. These salary adjustments may also be effective July 1, 2019. </a:t>
            </a:r>
            <a:endParaRPr lang="en-US" dirty="0"/>
          </a:p>
        </p:txBody>
      </p:sp>
    </p:spTree>
    <p:extLst>
      <p:ext uri="{BB962C8B-B14F-4D97-AF65-F5344CB8AC3E}">
        <p14:creationId xmlns:p14="http://schemas.microsoft.com/office/powerpoint/2010/main" val="26517451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Summer Budget</a:t>
            </a:r>
          </a:p>
        </p:txBody>
      </p:sp>
      <p:sp>
        <p:nvSpPr>
          <p:cNvPr id="3" name="Content Placeholder 2"/>
          <p:cNvSpPr>
            <a:spLocks noGrp="1"/>
          </p:cNvSpPr>
          <p:nvPr>
            <p:ph idx="1"/>
          </p:nvPr>
        </p:nvSpPr>
        <p:spPr/>
        <p:txBody>
          <a:bodyPr/>
          <a:lstStyle/>
          <a:p>
            <a:r>
              <a:rPr lang="en-US" dirty="0"/>
              <a:t>CSU Annual Budget is divided into three parts: Fall/Spring/Summer</a:t>
            </a:r>
          </a:p>
          <a:p>
            <a:r>
              <a:rPr lang="en-US" dirty="0"/>
              <a:t>Summer 2019 Revenue is split about 27% for FY20 and 73% FY19</a:t>
            </a:r>
          </a:p>
          <a:p>
            <a:pPr marL="0" indent="0">
              <a:buNone/>
            </a:pPr>
            <a:endParaRPr lang="en-US" sz="1400" dirty="0"/>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870169-AD81-4CCB-A565-E783BD912983}" type="slidenum">
              <a:rPr kumimoji="0" lang="en-US" sz="18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pic>
        <p:nvPicPr>
          <p:cNvPr id="5" name="Picture 4"/>
          <p:cNvPicPr>
            <a:picLocks noChangeAspect="1"/>
          </p:cNvPicPr>
          <p:nvPr/>
        </p:nvPicPr>
        <p:blipFill>
          <a:blip r:embed="rId3"/>
          <a:stretch>
            <a:fillRect/>
          </a:stretch>
        </p:blipFill>
        <p:spPr>
          <a:xfrm>
            <a:off x="1798079" y="3617440"/>
            <a:ext cx="5547841" cy="2523963"/>
          </a:xfrm>
          <a:prstGeom prst="rect">
            <a:avLst/>
          </a:prstGeom>
        </p:spPr>
      </p:pic>
    </p:spTree>
    <p:extLst>
      <p:ext uri="{BB962C8B-B14F-4D97-AF65-F5344CB8AC3E}">
        <p14:creationId xmlns:p14="http://schemas.microsoft.com/office/powerpoint/2010/main" val="26235152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A4AA153-FC2A-4E51-833B-68D6B118CEB9}" type="slidenum">
              <a:rPr lang="en-US" smtClean="0"/>
              <a:t>2</a:t>
            </a:fld>
            <a:endParaRPr lang="en-US" dirty="0"/>
          </a:p>
        </p:txBody>
      </p:sp>
      <p:pic>
        <p:nvPicPr>
          <p:cNvPr id="3" name="Picture 2"/>
          <p:cNvPicPr>
            <a:picLocks noChangeAspect="1"/>
          </p:cNvPicPr>
          <p:nvPr/>
        </p:nvPicPr>
        <p:blipFill>
          <a:blip r:embed="rId2"/>
          <a:stretch>
            <a:fillRect/>
          </a:stretch>
        </p:blipFill>
        <p:spPr>
          <a:xfrm>
            <a:off x="456487" y="1447800"/>
            <a:ext cx="8230313" cy="4578493"/>
          </a:xfrm>
          <a:prstGeom prst="rect">
            <a:avLst/>
          </a:prstGeom>
        </p:spPr>
      </p:pic>
      <p:pic>
        <p:nvPicPr>
          <p:cNvPr id="4" name="Picture 3"/>
          <p:cNvPicPr>
            <a:picLocks noChangeAspect="1"/>
          </p:cNvPicPr>
          <p:nvPr/>
        </p:nvPicPr>
        <p:blipFill>
          <a:blip r:embed="rId3"/>
          <a:stretch>
            <a:fillRect/>
          </a:stretch>
        </p:blipFill>
        <p:spPr>
          <a:xfrm>
            <a:off x="762000" y="533321"/>
            <a:ext cx="8090093" cy="914479"/>
          </a:xfrm>
          <a:prstGeom prst="rect">
            <a:avLst/>
          </a:prstGeom>
        </p:spPr>
      </p:pic>
    </p:spTree>
    <p:extLst>
      <p:ext uri="{BB962C8B-B14F-4D97-AF65-F5344CB8AC3E}">
        <p14:creationId xmlns:p14="http://schemas.microsoft.com/office/powerpoint/2010/main" val="33104944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9906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2" name="Slide Number Placeholder 1"/>
          <p:cNvSpPr>
            <a:spLocks noGrp="1"/>
          </p:cNvSpPr>
          <p:nvPr>
            <p:ph type="sldNum" sz="quarter" idx="12"/>
          </p:nvPr>
        </p:nvSpPr>
        <p:spPr/>
        <p:txBody>
          <a:bodyPr/>
          <a:lstStyle/>
          <a:p>
            <a:pPr algn="r"/>
            <a:fld id="{B3ACB187-37F7-4C51-A504-D64E49A8D6D4}" type="slidenum">
              <a:rPr lang="en-US" smtClean="0">
                <a:solidFill>
                  <a:srgbClr val="000000"/>
                </a:solidFill>
              </a:rPr>
              <a:pPr algn="r"/>
              <a:t>20</a:t>
            </a:fld>
            <a:endParaRPr lang="en-US" dirty="0">
              <a:solidFill>
                <a:srgbClr val="000000"/>
              </a:solidFill>
            </a:endParaRPr>
          </a:p>
        </p:txBody>
      </p:sp>
      <p:sp>
        <p:nvSpPr>
          <p:cNvPr id="90115" name="Rectangle 3"/>
          <p:cNvSpPr>
            <a:spLocks noGrp="1" noChangeArrowheads="1"/>
          </p:cNvSpPr>
          <p:nvPr>
            <p:ph type="ctrTitle" idx="4294967295"/>
          </p:nvPr>
        </p:nvSpPr>
        <p:spPr>
          <a:xfrm>
            <a:off x="0" y="152400"/>
            <a:ext cx="5029200" cy="685800"/>
          </a:xfrm>
          <a:prstGeom prst="rect">
            <a:avLst/>
          </a:prstGeom>
        </p:spPr>
        <p:txBody>
          <a:bodyPr/>
          <a:lstStyle/>
          <a:p>
            <a:r>
              <a:rPr lang="en-US" sz="2800" dirty="0"/>
              <a:t>   Open Budget Meeting</a:t>
            </a:r>
          </a:p>
        </p:txBody>
      </p:sp>
      <p:sp>
        <p:nvSpPr>
          <p:cNvPr id="90116" name="Rectangle 4"/>
          <p:cNvSpPr>
            <a:spLocks noGrp="1" noChangeArrowheads="1"/>
          </p:cNvSpPr>
          <p:nvPr>
            <p:ph type="subTitle" idx="4294967295"/>
          </p:nvPr>
        </p:nvSpPr>
        <p:spPr>
          <a:xfrm>
            <a:off x="2097088" y="3468688"/>
            <a:ext cx="7046912" cy="1560512"/>
          </a:xfrm>
          <a:prstGeom prst="rect">
            <a:avLst/>
          </a:prstGeom>
        </p:spPr>
        <p:txBody>
          <a:bodyPr/>
          <a:lstStyle/>
          <a:p>
            <a:endParaRPr lang="en-US" dirty="0"/>
          </a:p>
          <a:p>
            <a:endParaRPr lang="en-US" dirty="0"/>
          </a:p>
        </p:txBody>
      </p:sp>
      <p:graphicFrame>
        <p:nvGraphicFramePr>
          <p:cNvPr id="7" name="Object 6"/>
          <p:cNvGraphicFramePr>
            <a:graphicFrameLocks noChangeAspect="1"/>
          </p:cNvGraphicFramePr>
          <p:nvPr>
            <p:extLst>
              <p:ext uri="{D42A27DB-BD31-4B8C-83A1-F6EECF244321}">
                <p14:modId xmlns:p14="http://schemas.microsoft.com/office/powerpoint/2010/main" val="1241960135"/>
              </p:ext>
            </p:extLst>
          </p:nvPr>
        </p:nvGraphicFramePr>
        <p:xfrm>
          <a:off x="457200" y="1143000"/>
          <a:ext cx="7839075" cy="5600700"/>
        </p:xfrm>
        <a:graphic>
          <a:graphicData uri="http://schemas.openxmlformats.org/presentationml/2006/ole">
            <mc:AlternateContent xmlns:mc="http://schemas.openxmlformats.org/markup-compatibility/2006">
              <mc:Choice xmlns:v="urn:schemas-microsoft-com:vml" Requires="v">
                <p:oleObj spid="_x0000_s6312" name="Document" r:id="rId4" imgW="8540988" imgH="6082798" progId="Word.Document.12">
                  <p:embed/>
                </p:oleObj>
              </mc:Choice>
              <mc:Fallback>
                <p:oleObj name="Document" r:id="rId4" imgW="8540988" imgH="6082798" progId="Word.Document.12">
                  <p:embed/>
                  <p:pic>
                    <p:nvPicPr>
                      <p:cNvPr id="3" name="Object 2"/>
                      <p:cNvPicPr>
                        <a:picLocks noChangeAspect="1" noChangeArrowheads="1"/>
                      </p:cNvPicPr>
                      <p:nvPr/>
                    </p:nvPicPr>
                    <p:blipFill>
                      <a:blip r:embed="rId5"/>
                      <a:srcRect/>
                      <a:stretch>
                        <a:fillRect/>
                      </a:stretch>
                    </p:blipFill>
                    <p:spPr bwMode="auto">
                      <a:xfrm>
                        <a:off x="457200" y="1143000"/>
                        <a:ext cx="7839075" cy="560070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6581487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057400"/>
            <a:ext cx="8229600" cy="2590800"/>
          </a:xfrm>
        </p:spPr>
        <p:txBody>
          <a:bodyPr/>
          <a:lstStyle/>
          <a:p>
            <a:br>
              <a:rPr lang="en-US" i="1" dirty="0">
                <a:latin typeface="Arial"/>
                <a:cs typeface="Arial"/>
              </a:rPr>
            </a:br>
            <a:r>
              <a:rPr lang="en-US" b="1" i="1" dirty="0">
                <a:latin typeface="Arial"/>
                <a:cs typeface="Arial"/>
              </a:rPr>
              <a:t>Discussion and Questions</a:t>
            </a:r>
          </a:p>
        </p:txBody>
      </p:sp>
      <p:sp>
        <p:nvSpPr>
          <p:cNvPr id="4" name="Content Placeholder 3"/>
          <p:cNvSpPr>
            <a:spLocks noGrp="1"/>
          </p:cNvSpPr>
          <p:nvPr>
            <p:ph idx="1"/>
          </p:nvPr>
        </p:nvSpPr>
        <p:spPr>
          <a:xfrm>
            <a:off x="457200" y="4267200"/>
            <a:ext cx="8229600" cy="1858963"/>
          </a:xfrm>
        </p:spPr>
        <p:txBody>
          <a:bodyPr/>
          <a:lstStyle/>
          <a:p>
            <a:pPr marL="0" indent="0">
              <a:buNone/>
            </a:pPr>
            <a:r>
              <a:rPr lang="en-US" dirty="0"/>
              <a:t>                                          </a:t>
            </a:r>
          </a:p>
        </p:txBody>
      </p:sp>
      <p:sp>
        <p:nvSpPr>
          <p:cNvPr id="2" name="Slide Number Placeholder 1"/>
          <p:cNvSpPr>
            <a:spLocks noGrp="1"/>
          </p:cNvSpPr>
          <p:nvPr>
            <p:ph type="sldNum" sz="quarter" idx="12"/>
          </p:nvPr>
        </p:nvSpPr>
        <p:spPr/>
        <p:txBody>
          <a:bodyPr/>
          <a:lstStyle/>
          <a:p>
            <a:pPr algn="r"/>
            <a:fld id="{1A4AA153-FC2A-4E51-833B-68D6B118CEB9}" type="slidenum">
              <a:rPr lang="en-US" smtClean="0"/>
              <a:pPr algn="r"/>
              <a:t>21</a:t>
            </a:fld>
            <a:endParaRPr lang="en-US" dirty="0"/>
          </a:p>
        </p:txBody>
      </p:sp>
    </p:spTree>
    <p:extLst>
      <p:ext uri="{BB962C8B-B14F-4D97-AF65-F5344CB8AC3E}">
        <p14:creationId xmlns:p14="http://schemas.microsoft.com/office/powerpoint/2010/main" val="7157319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8C4ECF-8936-4B4D-B0D3-21D1557547FF}"/>
              </a:ext>
            </a:extLst>
          </p:cNvPr>
          <p:cNvSpPr>
            <a:spLocks noGrp="1"/>
          </p:cNvSpPr>
          <p:nvPr>
            <p:ph type="title"/>
          </p:nvPr>
        </p:nvSpPr>
        <p:spPr>
          <a:xfrm>
            <a:off x="0" y="274638"/>
            <a:ext cx="8686800" cy="639762"/>
          </a:xfrm>
        </p:spPr>
        <p:txBody>
          <a:bodyPr/>
          <a:lstStyle/>
          <a:p>
            <a:pPr algn="l"/>
            <a:r>
              <a:rPr lang="en-US" sz="2500" dirty="0"/>
              <a:t>	Open Budget Meeting</a:t>
            </a:r>
          </a:p>
        </p:txBody>
      </p:sp>
      <p:sp>
        <p:nvSpPr>
          <p:cNvPr id="3" name="Slide Number Placeholder 2">
            <a:extLst>
              <a:ext uri="{FF2B5EF4-FFF2-40B4-BE49-F238E27FC236}">
                <a16:creationId xmlns:a16="http://schemas.microsoft.com/office/drawing/2014/main" id="{5A6F6061-E4AF-4076-9DF6-A4C66610D38B}"/>
              </a:ext>
            </a:extLst>
          </p:cNvPr>
          <p:cNvSpPr>
            <a:spLocks noGrp="1"/>
          </p:cNvSpPr>
          <p:nvPr>
            <p:ph type="sldNum" sz="quarter" idx="12"/>
          </p:nvPr>
        </p:nvSpPr>
        <p:spPr/>
        <p:txBody>
          <a:bodyPr/>
          <a:lstStyle/>
          <a:p>
            <a:pPr algn="r"/>
            <a:fld id="{1A4AA153-FC2A-4E51-833B-68D6B118CEB9}" type="slidenum">
              <a:rPr lang="en-US" smtClean="0"/>
              <a:pPr algn="r"/>
              <a:t>3</a:t>
            </a:fld>
            <a:endParaRPr lang="en-US" dirty="0"/>
          </a:p>
        </p:txBody>
      </p:sp>
      <p:graphicFrame>
        <p:nvGraphicFramePr>
          <p:cNvPr id="4" name="Object 3">
            <a:extLst>
              <a:ext uri="{FF2B5EF4-FFF2-40B4-BE49-F238E27FC236}">
                <a16:creationId xmlns:a16="http://schemas.microsoft.com/office/drawing/2014/main" id="{9987D2FA-7046-44A9-BEEC-BC21A54414A1}"/>
              </a:ext>
            </a:extLst>
          </p:cNvPr>
          <p:cNvGraphicFramePr>
            <a:graphicFrameLocks noChangeAspect="1"/>
          </p:cNvGraphicFramePr>
          <p:nvPr>
            <p:extLst>
              <p:ext uri="{D42A27DB-BD31-4B8C-83A1-F6EECF244321}">
                <p14:modId xmlns:p14="http://schemas.microsoft.com/office/powerpoint/2010/main" val="2779529623"/>
              </p:ext>
            </p:extLst>
          </p:nvPr>
        </p:nvGraphicFramePr>
        <p:xfrm>
          <a:off x="1371600" y="914400"/>
          <a:ext cx="6324599" cy="5105395"/>
        </p:xfrm>
        <a:graphic>
          <a:graphicData uri="http://schemas.openxmlformats.org/presentationml/2006/ole">
            <mc:AlternateContent xmlns:mc="http://schemas.openxmlformats.org/markup-compatibility/2006">
              <mc:Choice xmlns:v="urn:schemas-microsoft-com:vml" Requires="v">
                <p:oleObj spid="_x0000_s7199" name="Document" r:id="rId3" imgW="6301397" imgH="8538171" progId="Word.Document.12">
                  <p:embed/>
                </p:oleObj>
              </mc:Choice>
              <mc:Fallback>
                <p:oleObj name="Document" r:id="rId3" imgW="6301397" imgH="8538171" progId="Word.Document.12">
                  <p:embed/>
                  <p:pic>
                    <p:nvPicPr>
                      <p:cNvPr id="2" name="Object 1">
                        <a:extLst>
                          <a:ext uri="{FF2B5EF4-FFF2-40B4-BE49-F238E27FC236}">
                            <a16:creationId xmlns:a16="http://schemas.microsoft.com/office/drawing/2014/main" id="{7BBD1786-7434-4B37-8779-A411CCF451DB}"/>
                          </a:ext>
                        </a:extLst>
                      </p:cNvPr>
                      <p:cNvPicPr/>
                      <p:nvPr/>
                    </p:nvPicPr>
                    <p:blipFill>
                      <a:blip r:embed="rId4"/>
                      <a:stretch>
                        <a:fillRect/>
                      </a:stretch>
                    </p:blipFill>
                    <p:spPr>
                      <a:xfrm>
                        <a:off x="1371600" y="914400"/>
                        <a:ext cx="6324599" cy="5105395"/>
                      </a:xfrm>
                      <a:prstGeom prst="rect">
                        <a:avLst/>
                      </a:prstGeom>
                    </p:spPr>
                  </p:pic>
                </p:oleObj>
              </mc:Fallback>
            </mc:AlternateContent>
          </a:graphicData>
        </a:graphic>
      </p:graphicFrame>
      <p:sp>
        <p:nvSpPr>
          <p:cNvPr id="5" name="Line 2">
            <a:extLst>
              <a:ext uri="{FF2B5EF4-FFF2-40B4-BE49-F238E27FC236}">
                <a16:creationId xmlns:a16="http://schemas.microsoft.com/office/drawing/2014/main" id="{8CED785B-B618-4149-8671-54A90A747646}"/>
              </a:ext>
            </a:extLst>
          </p:cNvPr>
          <p:cNvSpPr>
            <a:spLocks noChangeShapeType="1"/>
          </p:cNvSpPr>
          <p:nvPr/>
        </p:nvSpPr>
        <p:spPr bwMode="auto">
          <a:xfrm>
            <a:off x="-76200" y="914400"/>
            <a:ext cx="87630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Tree>
    <p:extLst>
      <p:ext uri="{BB962C8B-B14F-4D97-AF65-F5344CB8AC3E}">
        <p14:creationId xmlns:p14="http://schemas.microsoft.com/office/powerpoint/2010/main" val="37824042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10668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latin typeface="Arial" panose="020B0604020202020204" pitchFamily="34" charset="0"/>
              <a:cs typeface="Arial" panose="020B0604020202020204" pitchFamily="34" charset="0"/>
            </a:endParaRPr>
          </a:p>
        </p:txBody>
      </p:sp>
      <p:sp>
        <p:nvSpPr>
          <p:cNvPr id="2" name="Slide Number Placeholder 1"/>
          <p:cNvSpPr>
            <a:spLocks noGrp="1"/>
          </p:cNvSpPr>
          <p:nvPr>
            <p:ph type="sldNum" sz="quarter" idx="12"/>
          </p:nvPr>
        </p:nvSpPr>
        <p:spPr/>
        <p:txBody>
          <a:bodyPr/>
          <a:lstStyle/>
          <a:p>
            <a:pPr algn="r"/>
            <a:fld id="{B3ACB187-37F7-4C51-A504-D64E49A8D6D4}" type="slidenum">
              <a:rPr lang="en-US" smtClean="0">
                <a:solidFill>
                  <a:srgbClr val="000000"/>
                </a:solidFill>
                <a:latin typeface="Arial" panose="020B0604020202020204" pitchFamily="34" charset="0"/>
                <a:cs typeface="Arial" panose="020B0604020202020204" pitchFamily="34" charset="0"/>
              </a:rPr>
              <a:pPr algn="r"/>
              <a:t>4</a:t>
            </a:fld>
            <a:endParaRPr lang="en-US" dirty="0">
              <a:solidFill>
                <a:srgbClr val="000000"/>
              </a:solidFill>
              <a:latin typeface="Arial" panose="020B0604020202020204" pitchFamily="34" charset="0"/>
              <a:cs typeface="Arial" panose="020B0604020202020204" pitchFamily="34" charset="0"/>
            </a:endParaRPr>
          </a:p>
        </p:txBody>
      </p:sp>
      <p:sp>
        <p:nvSpPr>
          <p:cNvPr id="90115" name="Rectangle 3"/>
          <p:cNvSpPr>
            <a:spLocks noGrp="1" noChangeArrowheads="1"/>
          </p:cNvSpPr>
          <p:nvPr>
            <p:ph type="ctrTitle" idx="4294967295"/>
          </p:nvPr>
        </p:nvSpPr>
        <p:spPr>
          <a:xfrm>
            <a:off x="0" y="457200"/>
            <a:ext cx="5562600" cy="457200"/>
          </a:xfrm>
          <a:prstGeom prst="rect">
            <a:avLst/>
          </a:prstGeom>
        </p:spPr>
        <p:txBody>
          <a:bodyPr>
            <a:normAutofit fontScale="90000"/>
          </a:bodyPr>
          <a:lstStyle/>
          <a:p>
            <a:r>
              <a:rPr lang="en-US" sz="2800" dirty="0">
                <a:latin typeface="Arial" panose="020B0604020202020204" pitchFamily="34" charset="0"/>
                <a:cs typeface="Arial" panose="020B0604020202020204" pitchFamily="34" charset="0"/>
              </a:rPr>
              <a:t>   </a:t>
            </a:r>
            <a:br>
              <a:rPr lang="en-US" sz="2800" dirty="0">
                <a:latin typeface="Arial" panose="020B0604020202020204" pitchFamily="34" charset="0"/>
                <a:cs typeface="Arial" panose="020B0604020202020204" pitchFamily="34" charset="0"/>
              </a:rPr>
            </a:br>
            <a:br>
              <a:rPr lang="en-US" sz="2800" dirty="0">
                <a:latin typeface="Arial" panose="020B0604020202020204" pitchFamily="34" charset="0"/>
                <a:cs typeface="Arial" panose="020B0604020202020204" pitchFamily="34" charset="0"/>
              </a:rPr>
            </a:br>
            <a:br>
              <a:rPr lang="en-US" sz="2800" dirty="0">
                <a:latin typeface="Arial" panose="020B0604020202020204" pitchFamily="34" charset="0"/>
                <a:cs typeface="Arial" panose="020B0604020202020204" pitchFamily="34" charset="0"/>
              </a:rPr>
            </a:br>
            <a:br>
              <a:rPr lang="en-US" sz="2800" dirty="0">
                <a:latin typeface="Arial" panose="020B0604020202020204" pitchFamily="34" charset="0"/>
                <a:cs typeface="Arial" panose="020B0604020202020204" pitchFamily="34" charset="0"/>
              </a:rPr>
            </a:br>
            <a:br>
              <a:rPr lang="en-US" sz="2800" dirty="0">
                <a:latin typeface="Arial" panose="020B0604020202020204" pitchFamily="34" charset="0"/>
                <a:cs typeface="Arial" panose="020B0604020202020204" pitchFamily="34" charset="0"/>
              </a:rPr>
            </a:br>
            <a:br>
              <a:rPr lang="en-US" sz="2800" dirty="0">
                <a:latin typeface="Arial" panose="020B0604020202020204" pitchFamily="34" charset="0"/>
                <a:cs typeface="Arial" panose="020B0604020202020204" pitchFamily="34" charset="0"/>
              </a:rPr>
            </a:br>
            <a:br>
              <a:rPr lang="en-US" sz="2800"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     </a:t>
            </a:r>
            <a:br>
              <a:rPr lang="en-US" sz="2800" dirty="0">
                <a:latin typeface="Arial" panose="020B0604020202020204" pitchFamily="34" charset="0"/>
                <a:cs typeface="Arial" panose="020B0604020202020204" pitchFamily="34" charset="0"/>
              </a:rPr>
            </a:br>
            <a:br>
              <a:rPr lang="en-US" sz="2800"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     </a:t>
            </a:r>
            <a:br>
              <a:rPr lang="en-US" sz="2400" dirty="0">
                <a:latin typeface="Arial" panose="020B0604020202020204" pitchFamily="34" charset="0"/>
                <a:cs typeface="Arial" panose="020B0604020202020204" pitchFamily="34" charset="0"/>
              </a:rPr>
            </a:br>
            <a:br>
              <a:rPr lang="en-US" sz="1600" b="1" dirty="0">
                <a:solidFill>
                  <a:sysClr val="windowText" lastClr="000000"/>
                </a:solidFill>
                <a:latin typeface="Arial" panose="020B0604020202020204" pitchFamily="34" charset="0"/>
                <a:cs typeface="Arial" panose="020B0604020202020204" pitchFamily="34" charset="0"/>
              </a:rPr>
            </a:br>
            <a:br>
              <a:rPr lang="en-US" sz="1600" b="1" dirty="0">
                <a:solidFill>
                  <a:sysClr val="windowText" lastClr="000000"/>
                </a:solidFill>
                <a:latin typeface="Arial" panose="020B0604020202020204" pitchFamily="34" charset="0"/>
                <a:cs typeface="Arial" panose="020B0604020202020204" pitchFamily="34" charset="0"/>
              </a:rPr>
            </a:br>
            <a:r>
              <a:rPr lang="en-US" sz="1600" b="1" dirty="0">
                <a:solidFill>
                  <a:sysClr val="windowText" lastClr="000000"/>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
        <p:nvSpPr>
          <p:cNvPr id="90116" name="Rectangle 4"/>
          <p:cNvSpPr>
            <a:spLocks noGrp="1" noChangeArrowheads="1"/>
          </p:cNvSpPr>
          <p:nvPr>
            <p:ph type="subTitle" idx="4294967295"/>
          </p:nvPr>
        </p:nvSpPr>
        <p:spPr>
          <a:xfrm>
            <a:off x="2097088" y="3468688"/>
            <a:ext cx="7046912" cy="1560512"/>
          </a:xfrm>
          <a:prstGeom prst="rect">
            <a:avLst/>
          </a:prstGeom>
        </p:spPr>
        <p:txBody>
          <a:bodyPr/>
          <a:lstStyle/>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graphicFrame>
        <p:nvGraphicFramePr>
          <p:cNvPr id="14" name="Chart 13"/>
          <p:cNvGraphicFramePr/>
          <p:nvPr>
            <p:extLst>
              <p:ext uri="{D42A27DB-BD31-4B8C-83A1-F6EECF244321}">
                <p14:modId xmlns:p14="http://schemas.microsoft.com/office/powerpoint/2010/main" val="2929568944"/>
              </p:ext>
            </p:extLst>
          </p:nvPr>
        </p:nvGraphicFramePr>
        <p:xfrm>
          <a:off x="2631303" y="1536949"/>
          <a:ext cx="3312297" cy="2089946"/>
        </p:xfrm>
        <a:graphic>
          <a:graphicData uri="http://schemas.openxmlformats.org/drawingml/2006/chart">
            <c:chart xmlns:c="http://schemas.openxmlformats.org/drawingml/2006/chart" xmlns:r="http://schemas.openxmlformats.org/officeDocument/2006/relationships" r:id="rId3"/>
          </a:graphicData>
        </a:graphic>
      </p:graphicFrame>
      <p:sp>
        <p:nvSpPr>
          <p:cNvPr id="15" name="TextBox 14"/>
          <p:cNvSpPr txBox="1"/>
          <p:nvPr/>
        </p:nvSpPr>
        <p:spPr>
          <a:xfrm>
            <a:off x="0" y="4376420"/>
            <a:ext cx="3156594" cy="1985159"/>
          </a:xfrm>
          <a:prstGeom prst="rect">
            <a:avLst/>
          </a:prstGeom>
          <a:noFill/>
        </p:spPr>
        <p:txBody>
          <a:bodyPr wrap="square" rtlCol="0">
            <a:spAutoFit/>
          </a:bodyPr>
          <a:lstStyle/>
          <a:p>
            <a:pPr marL="285750" indent="-285750">
              <a:buFont typeface="Arial" pitchFamily="34" charset="0"/>
              <a:buChar char="•"/>
              <a:defRPr/>
            </a:pPr>
            <a:r>
              <a:rPr lang="en-US" sz="1500" kern="0" dirty="0">
                <a:solidFill>
                  <a:sysClr val="windowText" lastClr="000000"/>
                </a:solidFill>
                <a:latin typeface="Arial" panose="020B0604020202020204" pitchFamily="34" charset="0"/>
                <a:cs typeface="Arial" panose="020B0604020202020204" pitchFamily="34" charset="0"/>
              </a:rPr>
              <a:t>Salaries and Wages</a:t>
            </a:r>
          </a:p>
          <a:p>
            <a:pPr marL="285750" indent="-285750">
              <a:buFont typeface="Arial" pitchFamily="34" charset="0"/>
              <a:buChar char="•"/>
              <a:defRPr/>
            </a:pPr>
            <a:r>
              <a:rPr lang="en-US" sz="1500" kern="0" dirty="0">
                <a:solidFill>
                  <a:sysClr val="windowText" lastClr="000000"/>
                </a:solidFill>
                <a:latin typeface="Arial" panose="020B0604020202020204" pitchFamily="34" charset="0"/>
                <a:cs typeface="Arial" panose="020B0604020202020204" pitchFamily="34" charset="0"/>
              </a:rPr>
              <a:t>Utilities</a:t>
            </a:r>
          </a:p>
          <a:p>
            <a:pPr marL="285750" indent="-285750">
              <a:buFont typeface="Arial" pitchFamily="34" charset="0"/>
              <a:buChar char="•"/>
              <a:defRPr/>
            </a:pPr>
            <a:r>
              <a:rPr lang="en-US" sz="1500" kern="0" dirty="0">
                <a:solidFill>
                  <a:sysClr val="windowText" lastClr="000000"/>
                </a:solidFill>
                <a:latin typeface="Arial" panose="020B0604020202020204" pitchFamily="34" charset="0"/>
                <a:cs typeface="Arial" panose="020B0604020202020204" pitchFamily="34" charset="0"/>
              </a:rPr>
              <a:t>Supplies and Equipment</a:t>
            </a:r>
          </a:p>
          <a:p>
            <a:pPr marL="285750" indent="-285750">
              <a:buFont typeface="Arial" pitchFamily="34" charset="0"/>
              <a:buChar char="•"/>
              <a:defRPr/>
            </a:pPr>
            <a:r>
              <a:rPr lang="en-US" sz="1500" kern="0" dirty="0">
                <a:solidFill>
                  <a:sysClr val="windowText" lastClr="000000"/>
                </a:solidFill>
                <a:latin typeface="Arial" panose="020B0604020202020204" pitchFamily="34" charset="0"/>
                <a:cs typeface="Arial" panose="020B0604020202020204" pitchFamily="34" charset="0"/>
              </a:rPr>
              <a:t>Technology</a:t>
            </a:r>
          </a:p>
          <a:p>
            <a:pPr marL="285750" indent="-285750">
              <a:buFont typeface="Arial" pitchFamily="34" charset="0"/>
              <a:buChar char="•"/>
              <a:defRPr/>
            </a:pPr>
            <a:r>
              <a:rPr lang="en-US" sz="1500" kern="0" dirty="0">
                <a:solidFill>
                  <a:sysClr val="windowText" lastClr="000000"/>
                </a:solidFill>
                <a:latin typeface="Arial" panose="020B0604020202020204" pitchFamily="34" charset="0"/>
                <a:cs typeface="Arial" panose="020B0604020202020204" pitchFamily="34" charset="0"/>
              </a:rPr>
              <a:t>Facilities and Maintenance</a:t>
            </a:r>
          </a:p>
          <a:p>
            <a:pPr marL="285750" indent="-285750">
              <a:buFont typeface="Arial" pitchFamily="34" charset="0"/>
              <a:buChar char="•"/>
              <a:defRPr/>
            </a:pPr>
            <a:r>
              <a:rPr lang="en-US" sz="1500" kern="0" dirty="0">
                <a:solidFill>
                  <a:sysClr val="windowText" lastClr="000000"/>
                </a:solidFill>
                <a:latin typeface="Arial" panose="020B0604020202020204" pitchFamily="34" charset="0"/>
                <a:cs typeface="Arial" panose="020B0604020202020204" pitchFamily="34" charset="0"/>
              </a:rPr>
              <a:t>Public Safety</a:t>
            </a:r>
          </a:p>
          <a:p>
            <a:pPr marL="285750" indent="-285750">
              <a:buFont typeface="Arial" pitchFamily="34" charset="0"/>
              <a:buChar char="•"/>
              <a:defRPr/>
            </a:pPr>
            <a:r>
              <a:rPr lang="en-US" sz="1500" kern="0" dirty="0">
                <a:solidFill>
                  <a:sysClr val="windowText" lastClr="000000"/>
                </a:solidFill>
                <a:latin typeface="Arial" panose="020B0604020202020204" pitchFamily="34" charset="0"/>
                <a:cs typeface="Arial" panose="020B0604020202020204" pitchFamily="34" charset="0"/>
              </a:rPr>
              <a:t>Campus Activities and Services</a:t>
            </a:r>
          </a:p>
          <a:p>
            <a:pPr>
              <a:defRPr/>
            </a:pPr>
            <a:endParaRPr lang="en-US" kern="0" dirty="0">
              <a:solidFill>
                <a:sysClr val="windowText" lastClr="000000"/>
              </a:solidFill>
              <a:latin typeface="Arial" panose="020B0604020202020204" pitchFamily="34" charset="0"/>
              <a:cs typeface="Arial" panose="020B0604020202020204" pitchFamily="34" charset="0"/>
            </a:endParaRPr>
          </a:p>
        </p:txBody>
      </p:sp>
      <p:sp>
        <p:nvSpPr>
          <p:cNvPr id="16" name="TextBox 15"/>
          <p:cNvSpPr txBox="1"/>
          <p:nvPr/>
        </p:nvSpPr>
        <p:spPr>
          <a:xfrm>
            <a:off x="2811062" y="4429881"/>
            <a:ext cx="3235279" cy="1708160"/>
          </a:xfrm>
          <a:prstGeom prst="rect">
            <a:avLst/>
          </a:prstGeom>
          <a:noFill/>
        </p:spPr>
        <p:txBody>
          <a:bodyPr wrap="square" rtlCol="0">
            <a:spAutoFit/>
          </a:bodyPr>
          <a:lstStyle/>
          <a:p>
            <a:pPr marL="285750" indent="-285750" eaLnBrk="0" fontAlgn="base" hangingPunct="0">
              <a:spcBef>
                <a:spcPct val="0"/>
              </a:spcBef>
              <a:spcAft>
                <a:spcPct val="0"/>
              </a:spcAft>
              <a:buFont typeface="Arial" pitchFamily="34" charset="0"/>
              <a:buChar char="•"/>
            </a:pPr>
            <a:r>
              <a:rPr lang="en-US" sz="1500" dirty="0">
                <a:solidFill>
                  <a:srgbClr val="000000"/>
                </a:solidFill>
                <a:latin typeface="Arial" panose="020B0604020202020204" pitchFamily="34" charset="0"/>
                <a:cs typeface="Arial" panose="020B0604020202020204" pitchFamily="34" charset="0"/>
              </a:rPr>
              <a:t>Capital funds can not be used to pay for salaries and wages</a:t>
            </a:r>
          </a:p>
          <a:p>
            <a:pPr marL="285750" indent="-285750" eaLnBrk="0" fontAlgn="base" hangingPunct="0">
              <a:spcBef>
                <a:spcPct val="0"/>
              </a:spcBef>
              <a:spcAft>
                <a:spcPct val="0"/>
              </a:spcAft>
              <a:buFont typeface="Arial" pitchFamily="34" charset="0"/>
              <a:buChar char="•"/>
            </a:pPr>
            <a:r>
              <a:rPr lang="en-US" sz="1500" dirty="0">
                <a:solidFill>
                  <a:srgbClr val="000000"/>
                </a:solidFill>
                <a:latin typeface="Arial" panose="020B0604020202020204" pitchFamily="34" charset="0"/>
                <a:cs typeface="Arial" panose="020B0604020202020204" pitchFamily="34" charset="0"/>
              </a:rPr>
              <a:t>State procurement guidelines must be followed</a:t>
            </a:r>
          </a:p>
          <a:p>
            <a:pPr marL="285750" indent="-285750" eaLnBrk="0" fontAlgn="base" hangingPunct="0">
              <a:spcBef>
                <a:spcPct val="0"/>
              </a:spcBef>
              <a:spcAft>
                <a:spcPct val="0"/>
              </a:spcAft>
              <a:buFont typeface="Arial" pitchFamily="34" charset="0"/>
              <a:buChar char="•"/>
            </a:pPr>
            <a:r>
              <a:rPr lang="en-US" sz="1500" dirty="0">
                <a:solidFill>
                  <a:srgbClr val="000000"/>
                </a:solidFill>
                <a:latin typeface="Arial" panose="020B0604020202020204" pitchFamily="34" charset="0"/>
                <a:cs typeface="Arial" panose="020B0604020202020204" pitchFamily="34" charset="0"/>
              </a:rPr>
              <a:t>Student fees must be used in conjunction with specific services</a:t>
            </a:r>
          </a:p>
        </p:txBody>
      </p:sp>
      <p:sp>
        <p:nvSpPr>
          <p:cNvPr id="17" name="TextBox 16"/>
          <p:cNvSpPr txBox="1"/>
          <p:nvPr/>
        </p:nvSpPr>
        <p:spPr>
          <a:xfrm>
            <a:off x="6071170" y="4370738"/>
            <a:ext cx="3097659" cy="2292935"/>
          </a:xfrm>
          <a:prstGeom prst="rect">
            <a:avLst/>
          </a:prstGeom>
          <a:noFill/>
        </p:spPr>
        <p:txBody>
          <a:bodyPr wrap="square" rtlCol="0">
            <a:spAutoFit/>
          </a:bodyPr>
          <a:lstStyle/>
          <a:p>
            <a:pPr marL="285750" indent="-285750">
              <a:buFont typeface="Arial" pitchFamily="34" charset="0"/>
              <a:buChar char="•"/>
              <a:defRPr/>
            </a:pPr>
            <a:r>
              <a:rPr lang="en-US" sz="1500" kern="0" dirty="0">
                <a:solidFill>
                  <a:sysClr val="windowText" lastClr="000000"/>
                </a:solidFill>
                <a:latin typeface="Arial" panose="020B0604020202020204" pitchFamily="34" charset="0"/>
                <a:cs typeface="Arial" panose="020B0604020202020204" pitchFamily="34" charset="0"/>
              </a:rPr>
              <a:t>Prudent fiscal management required for all sources</a:t>
            </a:r>
          </a:p>
          <a:p>
            <a:pPr marL="285750" indent="-285750">
              <a:buFont typeface="Arial" pitchFamily="34" charset="0"/>
              <a:buChar char="•"/>
              <a:defRPr/>
            </a:pPr>
            <a:r>
              <a:rPr lang="en-US" sz="1500" kern="0" dirty="0">
                <a:solidFill>
                  <a:sysClr val="windowText" lastClr="000000"/>
                </a:solidFill>
                <a:latin typeface="Arial" panose="020B0604020202020204" pitchFamily="34" charset="0"/>
                <a:cs typeface="Arial" panose="020B0604020202020204" pitchFamily="34" charset="0"/>
              </a:rPr>
              <a:t>State Appropriation varies</a:t>
            </a:r>
          </a:p>
          <a:p>
            <a:pPr marL="285750" indent="-285750">
              <a:buFont typeface="Arial" pitchFamily="34" charset="0"/>
              <a:buChar char="•"/>
              <a:defRPr/>
            </a:pPr>
            <a:r>
              <a:rPr lang="en-US" sz="1500" kern="0" dirty="0">
                <a:solidFill>
                  <a:sysClr val="windowText" lastClr="000000"/>
                </a:solidFill>
                <a:latin typeface="Arial" panose="020B0604020202020204" pitchFamily="34" charset="0"/>
                <a:cs typeface="Arial" panose="020B0604020202020204" pitchFamily="34" charset="0"/>
              </a:rPr>
              <a:t>Focus on Financial Ratios</a:t>
            </a:r>
          </a:p>
          <a:p>
            <a:pPr marL="285750" indent="-285750">
              <a:buFont typeface="Arial" pitchFamily="34" charset="0"/>
              <a:buChar char="•"/>
              <a:defRPr/>
            </a:pPr>
            <a:r>
              <a:rPr lang="en-US" sz="1500" kern="0" dirty="0">
                <a:solidFill>
                  <a:sysClr val="windowText" lastClr="000000"/>
                </a:solidFill>
                <a:latin typeface="Arial" panose="020B0604020202020204" pitchFamily="34" charset="0"/>
                <a:cs typeface="Arial" panose="020B0604020202020204" pitchFamily="34" charset="0"/>
              </a:rPr>
              <a:t>Economic conditions have a direct impact on our ability to collect the revenues necessary to satisfy the needs and obligations of the University</a:t>
            </a:r>
          </a:p>
          <a:p>
            <a:pPr>
              <a:defRPr/>
            </a:pPr>
            <a:endParaRPr lang="en-US" sz="800" kern="0" dirty="0">
              <a:solidFill>
                <a:sysClr val="windowText" lastClr="000000"/>
              </a:solidFill>
              <a:latin typeface="Arial" panose="020B0604020202020204" pitchFamily="34" charset="0"/>
              <a:cs typeface="Arial" panose="020B0604020202020204" pitchFamily="34" charset="0"/>
            </a:endParaRPr>
          </a:p>
        </p:txBody>
      </p:sp>
      <p:sp>
        <p:nvSpPr>
          <p:cNvPr id="18" name="TextBox 17"/>
          <p:cNvSpPr txBox="1"/>
          <p:nvPr/>
        </p:nvSpPr>
        <p:spPr>
          <a:xfrm>
            <a:off x="7560" y="4074421"/>
            <a:ext cx="1623391" cy="381000"/>
          </a:xfrm>
          <a:prstGeom prst="rect">
            <a:avLst/>
          </a:prstGeom>
          <a:noFill/>
        </p:spPr>
        <p:txBody>
          <a:bodyPr wrap="square" rtlCol="0">
            <a:spAutoFit/>
          </a:bodyPr>
          <a:lstStyle/>
          <a:p>
            <a:pPr>
              <a:defRPr/>
            </a:pPr>
            <a:r>
              <a:rPr lang="en-US" b="1" kern="0" dirty="0">
                <a:solidFill>
                  <a:sysClr val="windowText" lastClr="000000"/>
                </a:solidFill>
                <a:latin typeface="Arial" panose="020B0604020202020204" pitchFamily="34" charset="0"/>
                <a:cs typeface="Arial" panose="020B0604020202020204" pitchFamily="34" charset="0"/>
              </a:rPr>
              <a:t>Uses</a:t>
            </a:r>
          </a:p>
        </p:txBody>
      </p:sp>
      <p:sp>
        <p:nvSpPr>
          <p:cNvPr id="19" name="TextBox 18"/>
          <p:cNvSpPr txBox="1"/>
          <p:nvPr/>
        </p:nvSpPr>
        <p:spPr>
          <a:xfrm>
            <a:off x="2744480" y="4105194"/>
            <a:ext cx="1803768" cy="369332"/>
          </a:xfrm>
          <a:prstGeom prst="rect">
            <a:avLst/>
          </a:prstGeom>
          <a:noFill/>
        </p:spPr>
        <p:txBody>
          <a:bodyPr wrap="square" rtlCol="0">
            <a:spAutoFit/>
          </a:bodyPr>
          <a:lstStyle/>
          <a:p>
            <a:pPr>
              <a:defRPr/>
            </a:pPr>
            <a:r>
              <a:rPr lang="en-US" b="1" kern="0" dirty="0">
                <a:solidFill>
                  <a:sysClr val="windowText" lastClr="000000"/>
                </a:solidFill>
                <a:latin typeface="Arial" panose="020B0604020202020204" pitchFamily="34" charset="0"/>
                <a:cs typeface="Arial" panose="020B0604020202020204" pitchFamily="34" charset="0"/>
              </a:rPr>
              <a:t>Restrictions</a:t>
            </a:r>
          </a:p>
        </p:txBody>
      </p:sp>
      <p:sp>
        <p:nvSpPr>
          <p:cNvPr id="20" name="TextBox 19"/>
          <p:cNvSpPr txBox="1"/>
          <p:nvPr/>
        </p:nvSpPr>
        <p:spPr>
          <a:xfrm>
            <a:off x="6071170" y="4066401"/>
            <a:ext cx="2254710" cy="369332"/>
          </a:xfrm>
          <a:prstGeom prst="rect">
            <a:avLst/>
          </a:prstGeom>
          <a:noFill/>
        </p:spPr>
        <p:txBody>
          <a:bodyPr wrap="square" rtlCol="0">
            <a:spAutoFit/>
          </a:bodyPr>
          <a:lstStyle/>
          <a:p>
            <a:pPr>
              <a:defRPr/>
            </a:pPr>
            <a:r>
              <a:rPr lang="en-US" b="1" kern="0" dirty="0">
                <a:solidFill>
                  <a:sysClr val="windowText" lastClr="000000"/>
                </a:solidFill>
                <a:latin typeface="Arial" panose="020B0604020202020204" pitchFamily="34" charset="0"/>
                <a:cs typeface="Arial" panose="020B0604020202020204" pitchFamily="34" charset="0"/>
              </a:rPr>
              <a:t>Realities</a:t>
            </a:r>
          </a:p>
        </p:txBody>
      </p:sp>
      <p:sp>
        <p:nvSpPr>
          <p:cNvPr id="22" name="Rectangle 21"/>
          <p:cNvSpPr/>
          <p:nvPr/>
        </p:nvSpPr>
        <p:spPr>
          <a:xfrm>
            <a:off x="152400" y="6686266"/>
            <a:ext cx="8801529" cy="171734"/>
          </a:xfrm>
          <a:prstGeom prst="rect">
            <a:avLst/>
          </a:prstGeom>
          <a:solidFill>
            <a:srgbClr val="F79646">
              <a:lumMod val="75000"/>
            </a:srgbClr>
          </a:solidFill>
          <a:ln w="25400" cap="flat" cmpd="sng" algn="ctr">
            <a:solidFill>
              <a:srgbClr val="4F81BD">
                <a:shade val="50000"/>
              </a:srgbClr>
            </a:solidFill>
            <a:prstDash val="solid"/>
          </a:ln>
          <a:effectLst/>
        </p:spPr>
        <p:txBody>
          <a:bodyPr rtlCol="0" anchor="ctr"/>
          <a:lstStyle/>
          <a:p>
            <a:pPr algn="ctr">
              <a:defRPr/>
            </a:pPr>
            <a:endParaRPr lang="en-US" kern="0" dirty="0">
              <a:solidFill>
                <a:sysClr val="window" lastClr="FFFFFF"/>
              </a:solidFill>
              <a:latin typeface="Arial" panose="020B0604020202020204" pitchFamily="34" charset="0"/>
              <a:cs typeface="Arial" panose="020B0604020202020204" pitchFamily="34" charset="0"/>
            </a:endParaRPr>
          </a:p>
        </p:txBody>
      </p:sp>
      <p:sp>
        <p:nvSpPr>
          <p:cNvPr id="25" name="TextBox 24"/>
          <p:cNvSpPr txBox="1"/>
          <p:nvPr/>
        </p:nvSpPr>
        <p:spPr>
          <a:xfrm>
            <a:off x="1219200" y="381000"/>
            <a:ext cx="5715000" cy="400110"/>
          </a:xfrm>
          <a:prstGeom prst="rect">
            <a:avLst/>
          </a:prstGeom>
          <a:noFill/>
        </p:spPr>
        <p:txBody>
          <a:bodyPr wrap="square" rtlCol="0">
            <a:spAutoFit/>
          </a:bodyPr>
          <a:lstStyle/>
          <a:p>
            <a:r>
              <a:rPr lang="en-US" dirty="0">
                <a:latin typeface="Arial" panose="020B0604020202020204" pitchFamily="34" charset="0"/>
                <a:cs typeface="Arial" panose="020B0604020202020204" pitchFamily="34" charset="0"/>
              </a:rPr>
              <a:t>             </a:t>
            </a:r>
            <a:r>
              <a:rPr lang="en-US" sz="2000" b="1" i="1" dirty="0">
                <a:latin typeface="Arial" panose="020B0604020202020204" pitchFamily="34" charset="0"/>
                <a:cs typeface="Arial" panose="020B0604020202020204" pitchFamily="34" charset="0"/>
              </a:rPr>
              <a:t>Clayton State University’s Resources</a:t>
            </a:r>
          </a:p>
        </p:txBody>
      </p:sp>
      <p:graphicFrame>
        <p:nvGraphicFramePr>
          <p:cNvPr id="21" name="Chart 20"/>
          <p:cNvGraphicFramePr>
            <a:graphicFrameLocks/>
          </p:cNvGraphicFramePr>
          <p:nvPr>
            <p:extLst>
              <p:ext uri="{D42A27DB-BD31-4B8C-83A1-F6EECF244321}">
                <p14:modId xmlns:p14="http://schemas.microsoft.com/office/powerpoint/2010/main" val="41486123"/>
              </p:ext>
            </p:extLst>
          </p:nvPr>
        </p:nvGraphicFramePr>
        <p:xfrm>
          <a:off x="533400" y="1040953"/>
          <a:ext cx="8077200" cy="310624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136178581"/>
      </p:ext>
    </p:extLst>
  </p:cSld>
  <p:clrMapOvr>
    <a:masterClrMapping/>
  </p:clrMapOvr>
  <p:transition spd="med">
    <p:cover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1000" fill="hold"/>
                                        <p:tgtEl>
                                          <p:spTgt spid="14"/>
                                        </p:tgtEl>
                                        <p:attrNameLst>
                                          <p:attrName>ppt_w</p:attrName>
                                        </p:attrNameLst>
                                      </p:cBhvr>
                                      <p:tavLst>
                                        <p:tav tm="0">
                                          <p:val>
                                            <p:fltVal val="0"/>
                                          </p:val>
                                        </p:tav>
                                        <p:tav tm="100000">
                                          <p:val>
                                            <p:strVal val="#ppt_w"/>
                                          </p:val>
                                        </p:tav>
                                      </p:tavLst>
                                    </p:anim>
                                    <p:anim calcmode="lin" valueType="num">
                                      <p:cBhvr>
                                        <p:cTn id="8" dur="1000" fill="hold"/>
                                        <p:tgtEl>
                                          <p:spTgt spid="14"/>
                                        </p:tgtEl>
                                        <p:attrNameLst>
                                          <p:attrName>ppt_h</p:attrName>
                                        </p:attrNameLst>
                                      </p:cBhvr>
                                      <p:tavLst>
                                        <p:tav tm="0">
                                          <p:val>
                                            <p:fltVal val="0"/>
                                          </p:val>
                                        </p:tav>
                                        <p:tav tm="100000">
                                          <p:val>
                                            <p:strVal val="#ppt_h"/>
                                          </p:val>
                                        </p:tav>
                                      </p:tavLst>
                                    </p:anim>
                                    <p:anim calcmode="lin" valueType="num">
                                      <p:cBhvr>
                                        <p:cTn id="9" dur="1000" fill="hold"/>
                                        <p:tgtEl>
                                          <p:spTgt spid="14"/>
                                        </p:tgtEl>
                                        <p:attrNameLst>
                                          <p:attrName>style.rotation</p:attrName>
                                        </p:attrNameLst>
                                      </p:cBhvr>
                                      <p:tavLst>
                                        <p:tav tm="0">
                                          <p:val>
                                            <p:fltVal val="90"/>
                                          </p:val>
                                        </p:tav>
                                        <p:tav tm="100000">
                                          <p:val>
                                            <p:fltVal val="0"/>
                                          </p:val>
                                        </p:tav>
                                      </p:tavLst>
                                    </p:anim>
                                    <p:animEffect transition="in" filter="fade">
                                      <p:cBhvr>
                                        <p:cTn id="10"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4" grpId="0">
        <p:bldAsOne/>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A4AA153-FC2A-4E51-833B-68D6B118CEB9}" type="slidenum">
              <a:rPr lang="en-US" smtClean="0"/>
              <a:t>5</a:t>
            </a:fld>
            <a:endParaRPr lang="en-US" dirty="0"/>
          </a:p>
        </p:txBody>
      </p:sp>
      <p:graphicFrame>
        <p:nvGraphicFramePr>
          <p:cNvPr id="3" name="Object 2"/>
          <p:cNvGraphicFramePr>
            <a:graphicFrameLocks noChangeAspect="1"/>
          </p:cNvGraphicFramePr>
          <p:nvPr>
            <p:extLst>
              <p:ext uri="{D42A27DB-BD31-4B8C-83A1-F6EECF244321}">
                <p14:modId xmlns:p14="http://schemas.microsoft.com/office/powerpoint/2010/main" val="1572510420"/>
              </p:ext>
            </p:extLst>
          </p:nvPr>
        </p:nvGraphicFramePr>
        <p:xfrm>
          <a:off x="1543293" y="838200"/>
          <a:ext cx="6457706" cy="5153024"/>
        </p:xfrm>
        <a:graphic>
          <a:graphicData uri="http://schemas.openxmlformats.org/presentationml/2006/ole">
            <mc:AlternateContent xmlns:mc="http://schemas.openxmlformats.org/markup-compatibility/2006">
              <mc:Choice xmlns:v="urn:schemas-microsoft-com:vml" Requires="v">
                <p:oleObj spid="_x0000_s8213" name="Worksheet" r:id="rId3" imgW="6181556" imgH="6972300" progId="Excel.Sheet.12">
                  <p:embed/>
                </p:oleObj>
              </mc:Choice>
              <mc:Fallback>
                <p:oleObj name="Worksheet" r:id="rId3" imgW="6181556" imgH="6972300" progId="Excel.Sheet.12">
                  <p:embed/>
                  <p:pic>
                    <p:nvPicPr>
                      <p:cNvPr id="3" name="Object 2"/>
                      <p:cNvPicPr/>
                      <p:nvPr/>
                    </p:nvPicPr>
                    <p:blipFill>
                      <a:blip r:embed="rId4"/>
                      <a:stretch>
                        <a:fillRect/>
                      </a:stretch>
                    </p:blipFill>
                    <p:spPr>
                      <a:xfrm>
                        <a:off x="1543293" y="838200"/>
                        <a:ext cx="6457706" cy="5153024"/>
                      </a:xfrm>
                      <a:prstGeom prst="rect">
                        <a:avLst/>
                      </a:prstGeom>
                    </p:spPr>
                  </p:pic>
                </p:oleObj>
              </mc:Fallback>
            </mc:AlternateContent>
          </a:graphicData>
        </a:graphic>
      </p:graphicFrame>
    </p:spTree>
    <p:extLst>
      <p:ext uri="{BB962C8B-B14F-4D97-AF65-F5344CB8AC3E}">
        <p14:creationId xmlns:p14="http://schemas.microsoft.com/office/powerpoint/2010/main" val="33456039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10668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2" name="Slide Number Placeholder 1"/>
          <p:cNvSpPr>
            <a:spLocks noGrp="1"/>
          </p:cNvSpPr>
          <p:nvPr>
            <p:ph type="sldNum" sz="quarter" idx="12"/>
          </p:nvPr>
        </p:nvSpPr>
        <p:spPr/>
        <p:txBody>
          <a:bodyPr/>
          <a:lstStyle/>
          <a:p>
            <a:pPr algn="r"/>
            <a:fld id="{B3ACB187-37F7-4C51-A504-D64E49A8D6D4}" type="slidenum">
              <a:rPr lang="en-US" smtClean="0">
                <a:solidFill>
                  <a:srgbClr val="000000"/>
                </a:solidFill>
              </a:rPr>
              <a:pPr algn="r"/>
              <a:t>6</a:t>
            </a:fld>
            <a:endParaRPr lang="en-US" dirty="0">
              <a:solidFill>
                <a:srgbClr val="000000"/>
              </a:solidFill>
            </a:endParaRPr>
          </a:p>
        </p:txBody>
      </p:sp>
      <p:sp>
        <p:nvSpPr>
          <p:cNvPr id="90115" name="Rectangle 3"/>
          <p:cNvSpPr>
            <a:spLocks noGrp="1" noChangeArrowheads="1"/>
          </p:cNvSpPr>
          <p:nvPr>
            <p:ph type="ctrTitle" idx="4294967295"/>
          </p:nvPr>
        </p:nvSpPr>
        <p:spPr>
          <a:xfrm>
            <a:off x="0" y="381000"/>
            <a:ext cx="5562600" cy="457200"/>
          </a:xfrm>
          <a:prstGeom prst="rect">
            <a:avLst/>
          </a:prstGeom>
        </p:spPr>
        <p:txBody>
          <a:bodyPr>
            <a:normAutofit fontScale="90000"/>
          </a:bodyPr>
          <a:lstStyle/>
          <a:p>
            <a:r>
              <a:rPr lang="en-US" sz="2800" dirty="0"/>
              <a:t> Open Budget Meeting</a:t>
            </a:r>
            <a:br>
              <a:rPr lang="en-US" sz="2800" dirty="0"/>
            </a:br>
            <a:br>
              <a:rPr lang="en-US" sz="2800" dirty="0"/>
            </a:br>
            <a:r>
              <a:rPr lang="en-US" sz="2800" dirty="0"/>
              <a:t>     </a:t>
            </a:r>
            <a:br>
              <a:rPr lang="en-US" sz="2800" dirty="0"/>
            </a:br>
            <a:br>
              <a:rPr lang="en-US" sz="2800" dirty="0"/>
            </a:br>
            <a:r>
              <a:rPr lang="en-US" sz="2800" dirty="0"/>
              <a:t>     </a:t>
            </a:r>
            <a:br>
              <a:rPr lang="en-US" sz="2400" dirty="0"/>
            </a:br>
            <a:br>
              <a:rPr lang="en-US" sz="1600" b="1" dirty="0">
                <a:solidFill>
                  <a:sysClr val="windowText" lastClr="000000"/>
                </a:solidFill>
              </a:rPr>
            </a:br>
            <a:br>
              <a:rPr lang="en-US" sz="1600" b="1" dirty="0">
                <a:solidFill>
                  <a:sysClr val="windowText" lastClr="000000"/>
                </a:solidFill>
              </a:rPr>
            </a:br>
            <a:r>
              <a:rPr lang="en-US" sz="1600" b="1" dirty="0">
                <a:solidFill>
                  <a:sysClr val="windowText" lastClr="000000"/>
                </a:solidFill>
              </a:rPr>
              <a:t>                   </a:t>
            </a:r>
            <a:endParaRPr lang="en-US" sz="1600" dirty="0"/>
          </a:p>
        </p:txBody>
      </p:sp>
      <p:sp>
        <p:nvSpPr>
          <p:cNvPr id="90116" name="Rectangle 4"/>
          <p:cNvSpPr>
            <a:spLocks noGrp="1" noChangeArrowheads="1"/>
          </p:cNvSpPr>
          <p:nvPr>
            <p:ph type="subTitle" idx="4294967295"/>
          </p:nvPr>
        </p:nvSpPr>
        <p:spPr>
          <a:xfrm>
            <a:off x="2097088" y="3468688"/>
            <a:ext cx="7046912" cy="1560512"/>
          </a:xfrm>
          <a:prstGeom prst="rect">
            <a:avLst/>
          </a:prstGeom>
        </p:spPr>
        <p:txBody>
          <a:bodyPr/>
          <a:lstStyle/>
          <a:p>
            <a:endParaRPr lang="en-US" dirty="0"/>
          </a:p>
          <a:p>
            <a:endParaRPr lang="en-US" dirty="0"/>
          </a:p>
        </p:txBody>
      </p:sp>
      <p:sp>
        <p:nvSpPr>
          <p:cNvPr id="22" name="Rectangle 21"/>
          <p:cNvSpPr/>
          <p:nvPr/>
        </p:nvSpPr>
        <p:spPr>
          <a:xfrm>
            <a:off x="152401" y="6686266"/>
            <a:ext cx="8801529" cy="171734"/>
          </a:xfrm>
          <a:prstGeom prst="rect">
            <a:avLst/>
          </a:prstGeom>
          <a:solidFill>
            <a:srgbClr val="F79646">
              <a:lumMod val="75000"/>
            </a:srgbClr>
          </a:solidFill>
          <a:ln w="25400" cap="flat" cmpd="sng" algn="ctr">
            <a:solidFill>
              <a:srgbClr val="4F81BD">
                <a:shade val="50000"/>
              </a:srgbClr>
            </a:solidFill>
            <a:prstDash val="solid"/>
          </a:ln>
          <a:effectLst/>
        </p:spPr>
        <p:txBody>
          <a:bodyPr rtlCol="0" anchor="ctr"/>
          <a:lstStyle/>
          <a:p>
            <a:pPr algn="ctr">
              <a:defRPr/>
            </a:pPr>
            <a:endParaRPr lang="en-US" kern="0" dirty="0">
              <a:solidFill>
                <a:sysClr val="window" lastClr="FFFFFF"/>
              </a:solidFill>
              <a:latin typeface="Calibri"/>
            </a:endParaRPr>
          </a:p>
        </p:txBody>
      </p:sp>
      <p:sp>
        <p:nvSpPr>
          <p:cNvPr id="3" name="TextBox 2"/>
          <p:cNvSpPr txBox="1"/>
          <p:nvPr/>
        </p:nvSpPr>
        <p:spPr>
          <a:xfrm>
            <a:off x="6400800" y="6110129"/>
            <a:ext cx="2171270" cy="246221"/>
          </a:xfrm>
          <a:prstGeom prst="rect">
            <a:avLst/>
          </a:prstGeom>
          <a:noFill/>
        </p:spPr>
        <p:txBody>
          <a:bodyPr wrap="square" rtlCol="0">
            <a:spAutoFit/>
          </a:bodyPr>
          <a:lstStyle/>
          <a:p>
            <a:r>
              <a:rPr lang="en-US" sz="1000" dirty="0"/>
              <a:t>* FY19 Tuition is projected</a:t>
            </a:r>
          </a:p>
        </p:txBody>
      </p:sp>
      <p:graphicFrame>
        <p:nvGraphicFramePr>
          <p:cNvPr id="12" name="Table 11"/>
          <p:cNvGraphicFramePr>
            <a:graphicFrameLocks noGrp="1"/>
          </p:cNvGraphicFramePr>
          <p:nvPr>
            <p:extLst>
              <p:ext uri="{D42A27DB-BD31-4B8C-83A1-F6EECF244321}">
                <p14:modId xmlns:p14="http://schemas.microsoft.com/office/powerpoint/2010/main" val="1757722876"/>
              </p:ext>
            </p:extLst>
          </p:nvPr>
        </p:nvGraphicFramePr>
        <p:xfrm>
          <a:off x="1143000" y="1033321"/>
          <a:ext cx="5867401" cy="1895475"/>
        </p:xfrm>
        <a:graphic>
          <a:graphicData uri="http://schemas.openxmlformats.org/drawingml/2006/table">
            <a:tbl>
              <a:tblPr/>
              <a:tblGrid>
                <a:gridCol w="1483333">
                  <a:extLst>
                    <a:ext uri="{9D8B030D-6E8A-4147-A177-3AD203B41FA5}">
                      <a16:colId xmlns:a16="http://schemas.microsoft.com/office/drawing/2014/main" val="20000"/>
                    </a:ext>
                  </a:extLst>
                </a:gridCol>
                <a:gridCol w="2323886">
                  <a:extLst>
                    <a:ext uri="{9D8B030D-6E8A-4147-A177-3AD203B41FA5}">
                      <a16:colId xmlns:a16="http://schemas.microsoft.com/office/drawing/2014/main" val="20001"/>
                    </a:ext>
                  </a:extLst>
                </a:gridCol>
                <a:gridCol w="2060182">
                  <a:extLst>
                    <a:ext uri="{9D8B030D-6E8A-4147-A177-3AD203B41FA5}">
                      <a16:colId xmlns:a16="http://schemas.microsoft.com/office/drawing/2014/main" val="20002"/>
                    </a:ext>
                  </a:extLst>
                </a:gridCol>
              </a:tblGrid>
              <a:tr h="228600">
                <a:tc gridSpan="3">
                  <a:txBody>
                    <a:bodyPr/>
                    <a:lstStyle/>
                    <a:p>
                      <a:pPr algn="ctr" fontAlgn="b"/>
                      <a:r>
                        <a:rPr lang="en-US" sz="1100" b="1" i="0" u="none" strike="noStrike" dirty="0">
                          <a:solidFill>
                            <a:srgbClr val="000000"/>
                          </a:solidFill>
                          <a:effectLst/>
                          <a:latin typeface="Arial" panose="020B0604020202020204" pitchFamily="34" charset="0"/>
                          <a:cs typeface="Arial" panose="020B0604020202020204" pitchFamily="34" charset="0"/>
                        </a:rPr>
                        <a:t>STATE APPROPRIATION &amp; TUITION TRENDS FY15 - FY19</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238125">
                <a:tc>
                  <a:txBody>
                    <a:bodyPr/>
                    <a:lstStyle/>
                    <a:p>
                      <a:pPr algn="l" fontAlgn="b"/>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38125">
                <a:tc>
                  <a:txBody>
                    <a:bodyPr/>
                    <a:lstStyle/>
                    <a:p>
                      <a:pPr algn="ctr" fontAlgn="b"/>
                      <a:r>
                        <a:rPr lang="en-US" sz="1100" b="1" i="0" u="none" strike="noStrike" dirty="0">
                          <a:solidFill>
                            <a:srgbClr val="000000"/>
                          </a:solidFill>
                          <a:effectLst/>
                          <a:latin typeface="Arial" panose="020B0604020202020204" pitchFamily="34" charset="0"/>
                          <a:cs typeface="Arial" panose="020B0604020202020204" pitchFamily="34" charset="0"/>
                        </a:rPr>
                        <a:t>Fiscal Year</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dirty="0">
                          <a:solidFill>
                            <a:srgbClr val="000000"/>
                          </a:solidFill>
                          <a:effectLst/>
                          <a:latin typeface="Arial" panose="020B0604020202020204" pitchFamily="34" charset="0"/>
                          <a:cs typeface="Arial" panose="020B0604020202020204" pitchFamily="34" charset="0"/>
                        </a:rPr>
                        <a:t> State Appropriation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dirty="0">
                          <a:solidFill>
                            <a:srgbClr val="000000"/>
                          </a:solidFill>
                          <a:effectLst/>
                          <a:latin typeface="Arial" panose="020B0604020202020204" pitchFamily="34" charset="0"/>
                          <a:cs typeface="Arial" panose="020B0604020202020204" pitchFamily="34" charset="0"/>
                        </a:rPr>
                        <a:t>Tuition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38125">
                <a:tc>
                  <a:txBody>
                    <a:bodyPr/>
                    <a:lstStyle/>
                    <a:p>
                      <a:pPr algn="ctr" fontAlgn="b"/>
                      <a:r>
                        <a:rPr lang="en-US" sz="1100" b="0" i="0" u="none" strike="noStrike" dirty="0">
                          <a:solidFill>
                            <a:srgbClr val="000000"/>
                          </a:solidFill>
                          <a:effectLst/>
                          <a:latin typeface="Arial" panose="020B0604020202020204" pitchFamily="34" charset="0"/>
                          <a:cs typeface="Arial" panose="020B0604020202020204" pitchFamily="34" charset="0"/>
                        </a:rPr>
                        <a:t>FY15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Arial" panose="020B0604020202020204" pitchFamily="34" charset="0"/>
                          <a:cs typeface="Arial" panose="020B0604020202020204" pitchFamily="34" charset="0"/>
                        </a:rPr>
                        <a:t>$24,067,121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Arial" panose="020B0604020202020204" pitchFamily="34" charset="0"/>
                          <a:cs typeface="Arial" panose="020B0604020202020204" pitchFamily="34" charset="0"/>
                        </a:rPr>
                        <a:t>$27,333,575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38125">
                <a:tc>
                  <a:txBody>
                    <a:bodyPr/>
                    <a:lstStyle/>
                    <a:p>
                      <a:pPr algn="ctr" fontAlgn="b"/>
                      <a:r>
                        <a:rPr lang="en-US" sz="1100" b="0" i="0" u="none" strike="noStrike" dirty="0">
                          <a:solidFill>
                            <a:srgbClr val="000000"/>
                          </a:solidFill>
                          <a:effectLst/>
                          <a:latin typeface="Arial" panose="020B0604020202020204" pitchFamily="34" charset="0"/>
                          <a:cs typeface="Arial" panose="020B0604020202020204" pitchFamily="34" charset="0"/>
                        </a:rPr>
                        <a:t>FY16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Arial" panose="020B0604020202020204" pitchFamily="34" charset="0"/>
                          <a:cs typeface="Arial" panose="020B0604020202020204" pitchFamily="34" charset="0"/>
                        </a:rPr>
                        <a:t>$25,198,595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Arial" panose="020B0604020202020204" pitchFamily="34" charset="0"/>
                          <a:cs typeface="Arial" panose="020B0604020202020204" pitchFamily="34" charset="0"/>
                        </a:rPr>
                        <a:t>$27,831,086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38125">
                <a:tc>
                  <a:txBody>
                    <a:bodyPr/>
                    <a:lstStyle/>
                    <a:p>
                      <a:pPr algn="ctr" fontAlgn="b"/>
                      <a:r>
                        <a:rPr lang="en-US" sz="1100" b="0" i="0" u="none" strike="noStrike" dirty="0">
                          <a:solidFill>
                            <a:srgbClr val="000000"/>
                          </a:solidFill>
                          <a:effectLst/>
                          <a:latin typeface="Arial" panose="020B0604020202020204" pitchFamily="34" charset="0"/>
                          <a:cs typeface="Arial" panose="020B0604020202020204" pitchFamily="34" charset="0"/>
                        </a:rPr>
                        <a:t>FY17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Arial" panose="020B0604020202020204" pitchFamily="34" charset="0"/>
                          <a:cs typeface="Arial" panose="020B0604020202020204" pitchFamily="34" charset="0"/>
                        </a:rPr>
                        <a:t>$24,687,217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Arial" panose="020B0604020202020204" pitchFamily="34" charset="0"/>
                          <a:cs typeface="Arial" panose="020B0604020202020204" pitchFamily="34" charset="0"/>
                        </a:rPr>
                        <a:t>$28,129,766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38125">
                <a:tc>
                  <a:txBody>
                    <a:bodyPr/>
                    <a:lstStyle/>
                    <a:p>
                      <a:pPr algn="ctr" fontAlgn="b"/>
                      <a:r>
                        <a:rPr lang="en-US" sz="1100" b="0" i="0" u="none" strike="noStrike" dirty="0">
                          <a:solidFill>
                            <a:srgbClr val="000000"/>
                          </a:solidFill>
                          <a:effectLst/>
                          <a:latin typeface="Arial" panose="020B0604020202020204" pitchFamily="34" charset="0"/>
                          <a:cs typeface="Arial" panose="020B0604020202020204" pitchFamily="34" charset="0"/>
                        </a:rPr>
                        <a:t>FY18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Arial" panose="020B0604020202020204" pitchFamily="34" charset="0"/>
                          <a:cs typeface="Arial" panose="020B0604020202020204" pitchFamily="34" charset="0"/>
                        </a:rPr>
                        <a:t>$25,539,423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Arial" panose="020B0604020202020204" pitchFamily="34" charset="0"/>
                          <a:cs typeface="Arial" panose="020B0604020202020204" pitchFamily="34" charset="0"/>
                        </a:rPr>
                        <a:t>$28,641,372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38125">
                <a:tc>
                  <a:txBody>
                    <a:bodyPr/>
                    <a:lstStyle/>
                    <a:p>
                      <a:pPr algn="ctr" fontAlgn="b"/>
                      <a:r>
                        <a:rPr lang="en-US" sz="1100" b="0" i="0" u="none" strike="noStrike" dirty="0">
                          <a:solidFill>
                            <a:srgbClr val="000000"/>
                          </a:solidFill>
                          <a:effectLst/>
                          <a:latin typeface="Arial" panose="020B0604020202020204" pitchFamily="34" charset="0"/>
                          <a:cs typeface="Arial" panose="020B0604020202020204" pitchFamily="34" charset="0"/>
                        </a:rPr>
                        <a:t>FY19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Arial" panose="020B0604020202020204" pitchFamily="34" charset="0"/>
                          <a:cs typeface="Arial" panose="020B0604020202020204" pitchFamily="34" charset="0"/>
                        </a:rPr>
                        <a:t>$27,229,079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Arial" panose="020B0604020202020204" pitchFamily="34" charset="0"/>
                          <a:cs typeface="Arial" panose="020B0604020202020204" pitchFamily="34" charset="0"/>
                        </a:rPr>
                        <a:t>$29,088,093*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pic>
        <p:nvPicPr>
          <p:cNvPr id="13" name="Picture 12"/>
          <p:cNvPicPr>
            <a:picLocks noChangeAspect="1"/>
          </p:cNvPicPr>
          <p:nvPr/>
        </p:nvPicPr>
        <p:blipFill>
          <a:blip r:embed="rId3"/>
          <a:stretch>
            <a:fillRect/>
          </a:stretch>
        </p:blipFill>
        <p:spPr>
          <a:xfrm>
            <a:off x="481229" y="2962275"/>
            <a:ext cx="8181541" cy="3057525"/>
          </a:xfrm>
          <a:prstGeom prst="rect">
            <a:avLst/>
          </a:prstGeom>
        </p:spPr>
      </p:pic>
    </p:spTree>
    <p:extLst>
      <p:ext uri="{BB962C8B-B14F-4D97-AF65-F5344CB8AC3E}">
        <p14:creationId xmlns:p14="http://schemas.microsoft.com/office/powerpoint/2010/main" val="14183513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10668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2" name="Slide Number Placeholder 1"/>
          <p:cNvSpPr>
            <a:spLocks noGrp="1"/>
          </p:cNvSpPr>
          <p:nvPr>
            <p:ph type="sldNum" sz="quarter" idx="12"/>
          </p:nvPr>
        </p:nvSpPr>
        <p:spPr/>
        <p:txBody>
          <a:bodyPr/>
          <a:lstStyle/>
          <a:p>
            <a:pPr algn="r"/>
            <a:fld id="{B3ACB187-37F7-4C51-A504-D64E49A8D6D4}" type="slidenum">
              <a:rPr lang="en-US" smtClean="0">
                <a:solidFill>
                  <a:srgbClr val="000000"/>
                </a:solidFill>
              </a:rPr>
              <a:pPr algn="r"/>
              <a:t>7</a:t>
            </a:fld>
            <a:endParaRPr lang="en-US" dirty="0">
              <a:solidFill>
                <a:srgbClr val="000000"/>
              </a:solidFill>
            </a:endParaRPr>
          </a:p>
        </p:txBody>
      </p:sp>
      <p:sp>
        <p:nvSpPr>
          <p:cNvPr id="90115" name="Rectangle 3"/>
          <p:cNvSpPr>
            <a:spLocks noGrp="1" noChangeArrowheads="1"/>
          </p:cNvSpPr>
          <p:nvPr>
            <p:ph type="ctrTitle" idx="4294967295"/>
          </p:nvPr>
        </p:nvSpPr>
        <p:spPr>
          <a:xfrm>
            <a:off x="0" y="381000"/>
            <a:ext cx="5562600" cy="457200"/>
          </a:xfrm>
          <a:prstGeom prst="rect">
            <a:avLst/>
          </a:prstGeom>
        </p:spPr>
        <p:txBody>
          <a:bodyPr>
            <a:normAutofit fontScale="90000"/>
          </a:bodyPr>
          <a:lstStyle/>
          <a:p>
            <a:r>
              <a:rPr lang="en-US" sz="2800" dirty="0"/>
              <a:t> Open Budget Meeting</a:t>
            </a:r>
            <a:br>
              <a:rPr lang="en-US" sz="2800" dirty="0"/>
            </a:br>
            <a:br>
              <a:rPr lang="en-US" sz="2800" dirty="0"/>
            </a:br>
            <a:r>
              <a:rPr lang="en-US" sz="2800" dirty="0"/>
              <a:t>     </a:t>
            </a:r>
            <a:br>
              <a:rPr lang="en-US" sz="2800" dirty="0"/>
            </a:br>
            <a:br>
              <a:rPr lang="en-US" sz="2800" dirty="0"/>
            </a:br>
            <a:r>
              <a:rPr lang="en-US" sz="2800" dirty="0"/>
              <a:t>     </a:t>
            </a:r>
            <a:br>
              <a:rPr lang="en-US" sz="2400" dirty="0"/>
            </a:br>
            <a:br>
              <a:rPr lang="en-US" sz="1600" b="1" dirty="0">
                <a:solidFill>
                  <a:sysClr val="windowText" lastClr="000000"/>
                </a:solidFill>
              </a:rPr>
            </a:br>
            <a:br>
              <a:rPr lang="en-US" sz="1600" b="1" dirty="0">
                <a:solidFill>
                  <a:sysClr val="windowText" lastClr="000000"/>
                </a:solidFill>
              </a:rPr>
            </a:br>
            <a:r>
              <a:rPr lang="en-US" sz="1600" b="1" dirty="0">
                <a:solidFill>
                  <a:sysClr val="windowText" lastClr="000000"/>
                </a:solidFill>
              </a:rPr>
              <a:t>                   </a:t>
            </a:r>
            <a:endParaRPr lang="en-US" sz="1600" dirty="0"/>
          </a:p>
        </p:txBody>
      </p:sp>
      <p:sp>
        <p:nvSpPr>
          <p:cNvPr id="90116" name="Rectangle 4"/>
          <p:cNvSpPr>
            <a:spLocks noGrp="1" noChangeArrowheads="1"/>
          </p:cNvSpPr>
          <p:nvPr>
            <p:ph type="subTitle" idx="4294967295"/>
          </p:nvPr>
        </p:nvSpPr>
        <p:spPr>
          <a:xfrm>
            <a:off x="2097088" y="3468688"/>
            <a:ext cx="7046912" cy="1560512"/>
          </a:xfrm>
          <a:prstGeom prst="rect">
            <a:avLst/>
          </a:prstGeom>
        </p:spPr>
        <p:txBody>
          <a:bodyPr/>
          <a:lstStyle/>
          <a:p>
            <a:endParaRPr lang="en-US" dirty="0"/>
          </a:p>
          <a:p>
            <a:endParaRPr lang="en-US" dirty="0"/>
          </a:p>
        </p:txBody>
      </p:sp>
      <p:sp>
        <p:nvSpPr>
          <p:cNvPr id="22" name="Rectangle 21"/>
          <p:cNvSpPr/>
          <p:nvPr/>
        </p:nvSpPr>
        <p:spPr>
          <a:xfrm>
            <a:off x="152401" y="6686266"/>
            <a:ext cx="8801529" cy="171734"/>
          </a:xfrm>
          <a:prstGeom prst="rect">
            <a:avLst/>
          </a:prstGeom>
          <a:solidFill>
            <a:srgbClr val="F79646">
              <a:lumMod val="75000"/>
            </a:srgbClr>
          </a:solidFill>
          <a:ln w="25400" cap="flat" cmpd="sng" algn="ctr">
            <a:solidFill>
              <a:srgbClr val="4F81BD">
                <a:shade val="50000"/>
              </a:srgbClr>
            </a:solidFill>
            <a:prstDash val="solid"/>
          </a:ln>
          <a:effectLst/>
        </p:spPr>
        <p:txBody>
          <a:bodyPr rtlCol="0" anchor="ctr"/>
          <a:lstStyle/>
          <a:p>
            <a:pPr algn="ctr">
              <a:defRPr/>
            </a:pPr>
            <a:endParaRPr lang="en-US" kern="0" dirty="0">
              <a:solidFill>
                <a:sysClr val="window" lastClr="FFFFFF"/>
              </a:solidFill>
              <a:latin typeface="Calibri"/>
            </a:endParaRPr>
          </a:p>
        </p:txBody>
      </p:sp>
      <p:sp>
        <p:nvSpPr>
          <p:cNvPr id="10" name="Rectangle 2"/>
          <p:cNvSpPr txBox="1">
            <a:spLocks noChangeArrowheads="1"/>
          </p:cNvSpPr>
          <p:nvPr/>
        </p:nvSpPr>
        <p:spPr bwMode="auto">
          <a:xfrm>
            <a:off x="376881" y="1155984"/>
            <a:ext cx="8229600" cy="368016"/>
          </a:xfrm>
          <a:prstGeom prst="rect">
            <a:avLst/>
          </a:prstGeom>
          <a:noFill/>
          <a:ln>
            <a:noFill/>
          </a:ln>
          <a:extLst/>
        </p:spPr>
        <p:txBody>
          <a:bodyPr vert="horz" wrap="square" lIns="91440" tIns="45720" rIns="91440" bIns="45720" numCol="1" anchor="ctr" anchorCtr="0" compatLnSpc="1">
            <a:prstTxWarp prst="textNoShape">
              <a:avLst/>
            </a:prstTxWarp>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i="1" dirty="0">
                <a:latin typeface="Arial Bold"/>
                <a:cs typeface="Arial Bold"/>
              </a:rPr>
              <a:t>Fall Enrollment 2012-2018</a:t>
            </a:r>
            <a:endParaRPr lang="en-US" sz="3200" b="1" i="1" dirty="0">
              <a:solidFill>
                <a:srgbClr val="000000"/>
              </a:solidFill>
              <a:latin typeface="Arial Bold"/>
              <a:cs typeface="Arial Bold"/>
            </a:endParaRPr>
          </a:p>
        </p:txBody>
      </p:sp>
      <p:graphicFrame>
        <p:nvGraphicFramePr>
          <p:cNvPr id="9" name="Content Placeholder 5">
            <a:extLst>
              <a:ext uri="{FF2B5EF4-FFF2-40B4-BE49-F238E27FC236}">
                <a16:creationId xmlns:a16="http://schemas.microsoft.com/office/drawing/2014/main" id="{38336C3D-68FC-4C7F-9F1E-73B422D371E9}"/>
              </a:ext>
            </a:extLst>
          </p:cNvPr>
          <p:cNvGraphicFramePr>
            <a:graphicFrameLocks/>
          </p:cNvGraphicFramePr>
          <p:nvPr>
            <p:extLst>
              <p:ext uri="{D42A27DB-BD31-4B8C-83A1-F6EECF244321}">
                <p14:modId xmlns:p14="http://schemas.microsoft.com/office/powerpoint/2010/main" val="2485274931"/>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87944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9906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2" name="Slide Number Placeholder 1"/>
          <p:cNvSpPr>
            <a:spLocks noGrp="1"/>
          </p:cNvSpPr>
          <p:nvPr>
            <p:ph type="sldNum" sz="quarter" idx="12"/>
          </p:nvPr>
        </p:nvSpPr>
        <p:spPr/>
        <p:txBody>
          <a:bodyPr/>
          <a:lstStyle/>
          <a:p>
            <a:pPr algn="r"/>
            <a:fld id="{B3ACB187-37F7-4C51-A504-D64E49A8D6D4}" type="slidenum">
              <a:rPr lang="en-US" smtClean="0">
                <a:solidFill>
                  <a:srgbClr val="000000"/>
                </a:solidFill>
              </a:rPr>
              <a:pPr algn="r"/>
              <a:t>8</a:t>
            </a:fld>
            <a:endParaRPr lang="en-US" dirty="0">
              <a:solidFill>
                <a:srgbClr val="000000"/>
              </a:solidFill>
            </a:endParaRPr>
          </a:p>
        </p:txBody>
      </p:sp>
      <p:sp>
        <p:nvSpPr>
          <p:cNvPr id="90115" name="Rectangle 3"/>
          <p:cNvSpPr>
            <a:spLocks noGrp="1" noChangeArrowheads="1"/>
          </p:cNvSpPr>
          <p:nvPr>
            <p:ph type="ctrTitle" idx="4294967295"/>
          </p:nvPr>
        </p:nvSpPr>
        <p:spPr>
          <a:xfrm>
            <a:off x="0" y="152400"/>
            <a:ext cx="5029200" cy="685800"/>
          </a:xfrm>
          <a:prstGeom prst="rect">
            <a:avLst/>
          </a:prstGeom>
        </p:spPr>
        <p:txBody>
          <a:bodyPr/>
          <a:lstStyle/>
          <a:p>
            <a:r>
              <a:rPr lang="en-US" sz="2800" dirty="0"/>
              <a:t>   Open Budget Meeting</a:t>
            </a:r>
          </a:p>
        </p:txBody>
      </p:sp>
      <p:sp>
        <p:nvSpPr>
          <p:cNvPr id="90116" name="Rectangle 4"/>
          <p:cNvSpPr>
            <a:spLocks noGrp="1" noChangeArrowheads="1"/>
          </p:cNvSpPr>
          <p:nvPr>
            <p:ph type="subTitle" idx="4294967295"/>
          </p:nvPr>
        </p:nvSpPr>
        <p:spPr>
          <a:xfrm>
            <a:off x="2097088" y="3468688"/>
            <a:ext cx="7046912" cy="1560512"/>
          </a:xfrm>
          <a:prstGeom prst="rect">
            <a:avLst/>
          </a:prstGeom>
        </p:spPr>
        <p:txBody>
          <a:bodyPr/>
          <a:lstStyle/>
          <a:p>
            <a:endParaRPr lang="en-US" dirty="0"/>
          </a:p>
          <a:p>
            <a:endParaRPr lang="en-US" dirty="0"/>
          </a:p>
        </p:txBody>
      </p:sp>
      <p:sp>
        <p:nvSpPr>
          <p:cNvPr id="3" name="TextBox 2"/>
          <p:cNvSpPr txBox="1"/>
          <p:nvPr/>
        </p:nvSpPr>
        <p:spPr>
          <a:xfrm>
            <a:off x="1371600" y="1219200"/>
            <a:ext cx="6248400" cy="5801588"/>
          </a:xfrm>
          <a:prstGeom prst="rect">
            <a:avLst/>
          </a:prstGeom>
          <a:noFill/>
        </p:spPr>
        <p:txBody>
          <a:bodyPr wrap="square" rtlCol="0">
            <a:spAutoFit/>
          </a:bodyPr>
          <a:lstStyle/>
          <a:p>
            <a:pPr algn="ctr"/>
            <a:r>
              <a:rPr lang="en-US" sz="2800" b="1" dirty="0"/>
              <a:t>Fees &amp; Changes</a:t>
            </a:r>
          </a:p>
          <a:p>
            <a:pPr algn="ctr"/>
            <a:endParaRPr lang="en-US" sz="2800" b="1" dirty="0"/>
          </a:p>
          <a:p>
            <a:pPr marL="285750" indent="-285750">
              <a:buFont typeface="Arial" panose="020B0604020202020204" pitchFamily="34" charset="0"/>
              <a:buChar char="•"/>
            </a:pPr>
            <a:r>
              <a:rPr lang="en-US" sz="2800" b="1" dirty="0"/>
              <a:t>Mandatory Fees</a:t>
            </a:r>
          </a:p>
          <a:p>
            <a:pPr marL="742950" lvl="1" indent="-285750">
              <a:buFont typeface="Arial" panose="020B0604020202020204" pitchFamily="34" charset="0"/>
              <a:buChar char="•"/>
            </a:pPr>
            <a:r>
              <a:rPr lang="en-US" sz="2800" b="1" dirty="0"/>
              <a:t>No changes</a:t>
            </a:r>
          </a:p>
          <a:p>
            <a:pPr marL="285750" indent="-285750">
              <a:buFont typeface="Arial" panose="020B0604020202020204" pitchFamily="34" charset="0"/>
              <a:buChar char="•"/>
            </a:pPr>
            <a:endParaRPr lang="en-US" sz="2800" b="1" dirty="0"/>
          </a:p>
          <a:p>
            <a:pPr marL="285750" indent="-285750">
              <a:buFont typeface="Arial" panose="020B0604020202020204" pitchFamily="34" charset="0"/>
              <a:buChar char="•"/>
            </a:pPr>
            <a:r>
              <a:rPr lang="en-US" sz="2800" b="1" dirty="0"/>
              <a:t>Special Institutional Fees</a:t>
            </a:r>
          </a:p>
          <a:p>
            <a:pPr marL="742950" lvl="1" indent="-285750">
              <a:buFont typeface="Arial" panose="020B0604020202020204" pitchFamily="34" charset="0"/>
              <a:buChar char="•"/>
            </a:pPr>
            <a:r>
              <a:rPr lang="en-US" sz="2800" b="1" dirty="0"/>
              <a:t>No changes</a:t>
            </a:r>
          </a:p>
          <a:p>
            <a:pPr marL="285750" indent="-285750">
              <a:buFont typeface="Arial" panose="020B0604020202020204" pitchFamily="34" charset="0"/>
              <a:buChar char="•"/>
            </a:pPr>
            <a:endParaRPr lang="en-US" sz="2800" b="1" dirty="0"/>
          </a:p>
          <a:p>
            <a:pPr marL="285750" indent="-285750">
              <a:buFont typeface="Arial" panose="020B0604020202020204" pitchFamily="34" charset="0"/>
              <a:buChar char="•"/>
            </a:pPr>
            <a:r>
              <a:rPr lang="en-US" sz="2800" b="1" dirty="0"/>
              <a:t>Other Fees</a:t>
            </a:r>
          </a:p>
          <a:p>
            <a:pPr marL="742950" lvl="1" indent="-285750">
              <a:buFont typeface="Arial" panose="020B0604020202020204" pitchFamily="34" charset="0"/>
              <a:buChar char="•"/>
            </a:pPr>
            <a:r>
              <a:rPr lang="en-US" sz="2800" b="1" dirty="0"/>
              <a:t>Distance Learning-2</a:t>
            </a:r>
            <a:r>
              <a:rPr lang="en-US" sz="2800" b="1" baseline="30000" dirty="0"/>
              <a:t>nd</a:t>
            </a:r>
            <a:r>
              <a:rPr lang="en-US" sz="2800" b="1" dirty="0"/>
              <a:t> phase of reduction at an additional 33.3%</a:t>
            </a:r>
          </a:p>
          <a:p>
            <a:endParaRPr lang="en-US" b="1" dirty="0"/>
          </a:p>
          <a:p>
            <a:endParaRPr lang="en-US" b="1" dirty="0"/>
          </a:p>
          <a:p>
            <a:pPr>
              <a:lnSpc>
                <a:spcPct val="150000"/>
              </a:lnSpc>
            </a:pPr>
            <a:r>
              <a:rPr lang="en-US" dirty="0"/>
              <a:t>                                                                                   </a:t>
            </a:r>
          </a:p>
        </p:txBody>
      </p:sp>
    </p:spTree>
    <p:extLst>
      <p:ext uri="{BB962C8B-B14F-4D97-AF65-F5344CB8AC3E}">
        <p14:creationId xmlns:p14="http://schemas.microsoft.com/office/powerpoint/2010/main" val="41113076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90114" name="Line 2"/>
          <p:cNvSpPr>
            <a:spLocks noChangeShapeType="1"/>
          </p:cNvSpPr>
          <p:nvPr/>
        </p:nvSpPr>
        <p:spPr bwMode="auto">
          <a:xfrm>
            <a:off x="0" y="10668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2" name="Slide Number Placeholder 1"/>
          <p:cNvSpPr>
            <a:spLocks noGrp="1"/>
          </p:cNvSpPr>
          <p:nvPr>
            <p:ph type="sldNum" sz="quarter" idx="12"/>
          </p:nvPr>
        </p:nvSpPr>
        <p:spPr/>
        <p:txBody>
          <a:bodyPr/>
          <a:lstStyle/>
          <a:p>
            <a:pPr algn="r"/>
            <a:fld id="{B3ACB187-37F7-4C51-A504-D64E49A8D6D4}" type="slidenum">
              <a:rPr lang="en-US" smtClean="0">
                <a:solidFill>
                  <a:srgbClr val="000000"/>
                </a:solidFill>
              </a:rPr>
              <a:pPr algn="r"/>
              <a:t>9</a:t>
            </a:fld>
            <a:endParaRPr lang="en-US" dirty="0">
              <a:solidFill>
                <a:srgbClr val="000000"/>
              </a:solidFill>
            </a:endParaRPr>
          </a:p>
        </p:txBody>
      </p:sp>
      <p:sp>
        <p:nvSpPr>
          <p:cNvPr id="90115" name="Rectangle 3"/>
          <p:cNvSpPr>
            <a:spLocks noGrp="1" noChangeArrowheads="1"/>
          </p:cNvSpPr>
          <p:nvPr>
            <p:ph type="ctrTitle" idx="4294967295"/>
          </p:nvPr>
        </p:nvSpPr>
        <p:spPr>
          <a:xfrm>
            <a:off x="0" y="381000"/>
            <a:ext cx="5562600" cy="457200"/>
          </a:xfrm>
          <a:prstGeom prst="rect">
            <a:avLst/>
          </a:prstGeom>
        </p:spPr>
        <p:txBody>
          <a:bodyPr>
            <a:normAutofit fontScale="90000"/>
          </a:bodyPr>
          <a:lstStyle/>
          <a:p>
            <a:r>
              <a:rPr lang="en-US" sz="2800" dirty="0"/>
              <a:t> Open Budget Meeting</a:t>
            </a:r>
            <a:br>
              <a:rPr lang="en-US" sz="2800" dirty="0"/>
            </a:br>
            <a:br>
              <a:rPr lang="en-US" sz="2800" dirty="0"/>
            </a:br>
            <a:r>
              <a:rPr lang="en-US" sz="2800" dirty="0"/>
              <a:t>     </a:t>
            </a:r>
            <a:br>
              <a:rPr lang="en-US" sz="2800" dirty="0"/>
            </a:br>
            <a:br>
              <a:rPr lang="en-US" sz="2800" dirty="0"/>
            </a:br>
            <a:r>
              <a:rPr lang="en-US" sz="2800" dirty="0"/>
              <a:t>     </a:t>
            </a:r>
            <a:br>
              <a:rPr lang="en-US" sz="2400" dirty="0"/>
            </a:br>
            <a:br>
              <a:rPr lang="en-US" sz="1600" b="1" dirty="0">
                <a:solidFill>
                  <a:sysClr val="windowText" lastClr="000000"/>
                </a:solidFill>
              </a:rPr>
            </a:br>
            <a:br>
              <a:rPr lang="en-US" sz="1600" b="1" dirty="0">
                <a:solidFill>
                  <a:sysClr val="windowText" lastClr="000000"/>
                </a:solidFill>
              </a:rPr>
            </a:br>
            <a:r>
              <a:rPr lang="en-US" sz="1600" b="1" dirty="0">
                <a:solidFill>
                  <a:sysClr val="windowText" lastClr="000000"/>
                </a:solidFill>
              </a:rPr>
              <a:t>                   </a:t>
            </a:r>
            <a:endParaRPr lang="en-US" sz="1600" dirty="0"/>
          </a:p>
        </p:txBody>
      </p:sp>
      <p:sp>
        <p:nvSpPr>
          <p:cNvPr id="22" name="Rectangle 21"/>
          <p:cNvSpPr/>
          <p:nvPr/>
        </p:nvSpPr>
        <p:spPr>
          <a:xfrm>
            <a:off x="152401" y="6686266"/>
            <a:ext cx="8801529" cy="171734"/>
          </a:xfrm>
          <a:prstGeom prst="rect">
            <a:avLst/>
          </a:prstGeom>
          <a:solidFill>
            <a:srgbClr val="F79646">
              <a:lumMod val="75000"/>
            </a:srgbClr>
          </a:solidFill>
          <a:ln w="25400" cap="flat" cmpd="sng" algn="ctr">
            <a:solidFill>
              <a:srgbClr val="4F81BD">
                <a:shade val="50000"/>
              </a:srgbClr>
            </a:solidFill>
            <a:prstDash val="solid"/>
          </a:ln>
          <a:effectLst/>
        </p:spPr>
        <p:txBody>
          <a:bodyPr rtlCol="0" anchor="ctr"/>
          <a:lstStyle/>
          <a:p>
            <a:pPr algn="ctr">
              <a:defRPr/>
            </a:pPr>
            <a:endParaRPr lang="en-US" kern="0" dirty="0">
              <a:solidFill>
                <a:sysClr val="window" lastClr="FFFFFF"/>
              </a:solidFill>
              <a:latin typeface="Calibri"/>
            </a:endParaRPr>
          </a:p>
        </p:txBody>
      </p:sp>
      <p:sp>
        <p:nvSpPr>
          <p:cNvPr id="3" name="TextBox 2"/>
          <p:cNvSpPr txBox="1"/>
          <p:nvPr/>
        </p:nvSpPr>
        <p:spPr>
          <a:xfrm>
            <a:off x="419100" y="4000900"/>
            <a:ext cx="8077200" cy="923330"/>
          </a:xfrm>
          <a:prstGeom prst="rect">
            <a:avLst/>
          </a:prstGeom>
          <a:noFill/>
        </p:spPr>
        <p:txBody>
          <a:bodyPr wrap="square" rtlCol="0">
            <a:spAutoFit/>
          </a:bodyPr>
          <a:lstStyle/>
          <a:p>
            <a:r>
              <a:rPr lang="en-US" dirty="0"/>
              <a:t>Family Nurse Practitioner Program Fee reduced to $481</a:t>
            </a:r>
          </a:p>
          <a:p>
            <a:r>
              <a:rPr lang="en-US" dirty="0"/>
              <a:t>New Family Nurse Practitioner Course (NURS 6690) Fee approved for $469</a:t>
            </a:r>
          </a:p>
          <a:p>
            <a:r>
              <a:rPr lang="en-US" dirty="0"/>
              <a:t>Online Course Fee Reduced to $15 per course with maximum of $75 per term</a:t>
            </a:r>
          </a:p>
        </p:txBody>
      </p:sp>
      <p:graphicFrame>
        <p:nvGraphicFramePr>
          <p:cNvPr id="5" name="Table 4"/>
          <p:cNvGraphicFramePr>
            <a:graphicFrameLocks noGrp="1"/>
          </p:cNvGraphicFramePr>
          <p:nvPr>
            <p:extLst>
              <p:ext uri="{D42A27DB-BD31-4B8C-83A1-F6EECF244321}">
                <p14:modId xmlns:p14="http://schemas.microsoft.com/office/powerpoint/2010/main" val="1696920391"/>
              </p:ext>
            </p:extLst>
          </p:nvPr>
        </p:nvGraphicFramePr>
        <p:xfrm>
          <a:off x="419100" y="1710330"/>
          <a:ext cx="7886700" cy="1718671"/>
        </p:xfrm>
        <a:graphic>
          <a:graphicData uri="http://schemas.openxmlformats.org/drawingml/2006/table">
            <a:tbl>
              <a:tblPr firstRow="1" firstCol="1" bandRow="1"/>
              <a:tblGrid>
                <a:gridCol w="6243351">
                  <a:extLst>
                    <a:ext uri="{9D8B030D-6E8A-4147-A177-3AD203B41FA5}">
                      <a16:colId xmlns:a16="http://schemas.microsoft.com/office/drawing/2014/main" val="2324354136"/>
                    </a:ext>
                  </a:extLst>
                </a:gridCol>
                <a:gridCol w="543199">
                  <a:extLst>
                    <a:ext uri="{9D8B030D-6E8A-4147-A177-3AD203B41FA5}">
                      <a16:colId xmlns:a16="http://schemas.microsoft.com/office/drawing/2014/main" val="776484541"/>
                    </a:ext>
                  </a:extLst>
                </a:gridCol>
                <a:gridCol w="1100150">
                  <a:extLst>
                    <a:ext uri="{9D8B030D-6E8A-4147-A177-3AD203B41FA5}">
                      <a16:colId xmlns:a16="http://schemas.microsoft.com/office/drawing/2014/main" val="2011842246"/>
                    </a:ext>
                  </a:extLst>
                </a:gridCol>
              </a:tblGrid>
              <a:tr h="427525">
                <a:tc>
                  <a:txBody>
                    <a:bodyPr/>
                    <a:lstStyle/>
                    <a:p>
                      <a:pPr marL="0" marR="0" algn="ctr">
                        <a:spcBef>
                          <a:spcPts val="0"/>
                        </a:spcBef>
                        <a:spcAft>
                          <a:spcPts val="0"/>
                        </a:spcAft>
                      </a:pPr>
                      <a:r>
                        <a:rPr lang="en-US" sz="1100" b="1" dirty="0">
                          <a:effectLst/>
                          <a:latin typeface="Times New Roman" panose="02020603050405020304" pitchFamily="18" charset="0"/>
                          <a:ea typeface="Calibri" panose="020F0502020204030204" pitchFamily="34" charset="0"/>
                        </a:rPr>
                        <a:t>Description</a:t>
                      </a:r>
                      <a:endParaRPr lang="en-US" sz="1100" dirty="0">
                        <a:effectLst/>
                        <a:latin typeface="Times New Roman" panose="02020603050405020304" pitchFamily="18" charset="0"/>
                        <a:ea typeface="Calibri" panose="020F0502020204030204" pitchFamily="34" charset="0"/>
                      </a:endParaRPr>
                    </a:p>
                  </a:txBody>
                  <a:tcPr marL="60753" marR="60753"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marL="0" marR="0" algn="ctr">
                        <a:spcBef>
                          <a:spcPts val="0"/>
                        </a:spcBef>
                        <a:spcAft>
                          <a:spcPts val="0"/>
                        </a:spcAft>
                      </a:pPr>
                      <a:r>
                        <a:rPr lang="en-US" sz="1100" b="1" dirty="0">
                          <a:effectLst/>
                          <a:latin typeface="Times New Roman" panose="02020603050405020304" pitchFamily="18" charset="0"/>
                          <a:ea typeface="Calibri" panose="020F0502020204030204" pitchFamily="34" charset="0"/>
                        </a:rPr>
                        <a:t>FY 2019 </a:t>
                      </a:r>
                      <a:endParaRPr lang="en-US" sz="1100" dirty="0">
                        <a:effectLst/>
                        <a:latin typeface="Times New Roman" panose="02020603050405020304" pitchFamily="18" charset="0"/>
                        <a:ea typeface="Calibri" panose="020F0502020204030204" pitchFamily="34" charset="0"/>
                      </a:endParaRPr>
                    </a:p>
                  </a:txBody>
                  <a:tcPr marL="60753" marR="60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marL="0" marR="0" algn="ctr">
                        <a:spcBef>
                          <a:spcPts val="0"/>
                        </a:spcBef>
                        <a:spcAft>
                          <a:spcPts val="0"/>
                        </a:spcAft>
                      </a:pPr>
                      <a:r>
                        <a:rPr lang="en-US" sz="1100" b="1" dirty="0">
                          <a:effectLst/>
                          <a:latin typeface="Times New Roman" panose="02020603050405020304" pitchFamily="18" charset="0"/>
                          <a:ea typeface="Calibri" panose="020F0502020204030204" pitchFamily="34" charset="0"/>
                        </a:rPr>
                        <a:t> FY 2020</a:t>
                      </a:r>
                      <a:br>
                        <a:rPr lang="en-US" sz="1100" b="1" dirty="0">
                          <a:effectLst/>
                          <a:latin typeface="Times New Roman" panose="02020603050405020304" pitchFamily="18" charset="0"/>
                          <a:ea typeface="Calibri" panose="020F0502020204030204" pitchFamily="34" charset="0"/>
                        </a:rPr>
                      </a:br>
                      <a:r>
                        <a:rPr lang="en-US" sz="1100" b="1" dirty="0">
                          <a:effectLst/>
                          <a:latin typeface="Times New Roman" panose="02020603050405020304" pitchFamily="18" charset="0"/>
                          <a:ea typeface="Calibri" panose="020F0502020204030204" pitchFamily="34" charset="0"/>
                        </a:rPr>
                        <a:t>Approved Rate </a:t>
                      </a:r>
                      <a:endParaRPr lang="en-US" sz="1100" dirty="0">
                        <a:effectLst/>
                        <a:latin typeface="Times New Roman" panose="02020603050405020304" pitchFamily="18" charset="0"/>
                        <a:ea typeface="Calibri" panose="020F0502020204030204" pitchFamily="34" charset="0"/>
                      </a:endParaRPr>
                    </a:p>
                  </a:txBody>
                  <a:tcPr marL="60753" marR="60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14951645"/>
                  </a:ext>
                </a:extLst>
              </a:tr>
              <a:tr h="215191">
                <a:tc>
                  <a:txBody>
                    <a:bodyPr/>
                    <a:lstStyle/>
                    <a:p>
                      <a:pPr marL="0" marR="0">
                        <a:spcBef>
                          <a:spcPts val="0"/>
                        </a:spcBef>
                        <a:spcAft>
                          <a:spcPts val="0"/>
                        </a:spcAft>
                      </a:pPr>
                      <a:r>
                        <a:rPr lang="en-US" sz="1100" dirty="0">
                          <a:solidFill>
                            <a:srgbClr val="000000"/>
                          </a:solidFill>
                          <a:effectLst/>
                          <a:latin typeface="Times New Roman" panose="02020603050405020304" pitchFamily="18" charset="0"/>
                          <a:ea typeface="Calibri" panose="020F0502020204030204" pitchFamily="34" charset="0"/>
                        </a:rPr>
                        <a:t> </a:t>
                      </a:r>
                      <a:endParaRPr lang="en-US" sz="1100" dirty="0">
                        <a:effectLst/>
                        <a:latin typeface="Times New Roman" panose="02020603050405020304" pitchFamily="18" charset="0"/>
                        <a:ea typeface="Calibri" panose="020F0502020204030204" pitchFamily="34" charset="0"/>
                      </a:endParaRPr>
                    </a:p>
                  </a:txBody>
                  <a:tcPr marL="60753" marR="60753"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9C9C9"/>
                    </a:solidFill>
                  </a:tcPr>
                </a:tc>
                <a:tc>
                  <a:txBody>
                    <a:bodyPr/>
                    <a:lstStyle/>
                    <a:p>
                      <a:pPr marL="0" marR="0" algn="r">
                        <a:spcBef>
                          <a:spcPts val="0"/>
                        </a:spcBef>
                        <a:spcAft>
                          <a:spcPts val="0"/>
                        </a:spcAft>
                      </a:pPr>
                      <a:r>
                        <a:rPr lang="en-US" sz="1100" dirty="0">
                          <a:solidFill>
                            <a:srgbClr val="000000"/>
                          </a:solidFill>
                          <a:effectLst/>
                          <a:latin typeface="Times New Roman" panose="02020603050405020304" pitchFamily="18" charset="0"/>
                          <a:ea typeface="Calibri" panose="020F0502020204030204" pitchFamily="34" charset="0"/>
                        </a:rPr>
                        <a:t> </a:t>
                      </a:r>
                      <a:endParaRPr lang="en-US" sz="1100" dirty="0">
                        <a:effectLst/>
                        <a:latin typeface="Times New Roman" panose="02020603050405020304" pitchFamily="18" charset="0"/>
                        <a:ea typeface="Calibri" panose="020F0502020204030204" pitchFamily="34" charset="0"/>
                      </a:endParaRPr>
                    </a:p>
                  </a:txBody>
                  <a:tcPr marL="60753" marR="60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9C9C9"/>
                    </a:solidFill>
                  </a:tcPr>
                </a:tc>
                <a:tc>
                  <a:txBody>
                    <a:bodyPr/>
                    <a:lstStyle/>
                    <a:p>
                      <a:pPr marL="0" marR="0" algn="r">
                        <a:spcBef>
                          <a:spcPts val="0"/>
                        </a:spcBef>
                        <a:spcAft>
                          <a:spcPts val="0"/>
                        </a:spcAft>
                      </a:pPr>
                      <a:r>
                        <a:rPr lang="en-US" sz="1100" dirty="0">
                          <a:solidFill>
                            <a:srgbClr val="000000"/>
                          </a:solidFill>
                          <a:effectLst/>
                          <a:latin typeface="Times New Roman" panose="02020603050405020304" pitchFamily="18" charset="0"/>
                          <a:ea typeface="Calibri" panose="020F0502020204030204" pitchFamily="34" charset="0"/>
                        </a:rPr>
                        <a:t> </a:t>
                      </a:r>
                      <a:endParaRPr lang="en-US" sz="1100" dirty="0">
                        <a:effectLst/>
                        <a:latin typeface="Times New Roman" panose="02020603050405020304" pitchFamily="18" charset="0"/>
                        <a:ea typeface="Calibri" panose="020F0502020204030204" pitchFamily="34" charset="0"/>
                      </a:endParaRPr>
                    </a:p>
                  </a:txBody>
                  <a:tcPr marL="60753" marR="60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9C9C9"/>
                    </a:solidFill>
                  </a:tcPr>
                </a:tc>
                <a:extLst>
                  <a:ext uri="{0D108BD9-81ED-4DB2-BD59-A6C34878D82A}">
                    <a16:rowId xmlns:a16="http://schemas.microsoft.com/office/drawing/2014/main" val="114295266"/>
                  </a:ext>
                </a:extLst>
              </a:tr>
              <a:tr h="215191">
                <a:tc>
                  <a:txBody>
                    <a:bodyPr/>
                    <a:lstStyle/>
                    <a:p>
                      <a:pPr marL="0" marR="0">
                        <a:spcBef>
                          <a:spcPts val="0"/>
                        </a:spcBef>
                        <a:spcAft>
                          <a:spcPts val="0"/>
                        </a:spcAft>
                      </a:pPr>
                      <a:r>
                        <a:rPr lang="en-US" sz="1100" dirty="0">
                          <a:solidFill>
                            <a:srgbClr val="000000"/>
                          </a:solidFill>
                          <a:effectLst/>
                          <a:latin typeface="Times New Roman" panose="02020603050405020304" pitchFamily="18" charset="0"/>
                          <a:ea typeface="Calibri" panose="020F0502020204030204" pitchFamily="34" charset="0"/>
                        </a:rPr>
                        <a:t>BSN Program Fee (Per Semester Nursing Majors)</a:t>
                      </a:r>
                      <a:endParaRPr lang="en-US" sz="1100" dirty="0">
                        <a:effectLst/>
                        <a:latin typeface="Times New Roman" panose="02020603050405020304" pitchFamily="18" charset="0"/>
                        <a:ea typeface="Calibri" panose="020F0502020204030204" pitchFamily="34" charset="0"/>
                      </a:endParaRPr>
                    </a:p>
                  </a:txBody>
                  <a:tcPr marL="60753" marR="60753"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Times New Roman" panose="02020603050405020304" pitchFamily="18" charset="0"/>
                          <a:ea typeface="Calibri" panose="020F0502020204030204" pitchFamily="34" charset="0"/>
                        </a:rPr>
                        <a:t>$283</a:t>
                      </a:r>
                      <a:endParaRPr lang="en-US" sz="1100" dirty="0">
                        <a:effectLst/>
                        <a:latin typeface="Times New Roman" panose="02020603050405020304" pitchFamily="18" charset="0"/>
                        <a:ea typeface="Calibri" panose="020F0502020204030204" pitchFamily="34" charset="0"/>
                      </a:endParaRPr>
                    </a:p>
                  </a:txBody>
                  <a:tcPr marL="60753" marR="60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Times New Roman" panose="02020603050405020304" pitchFamily="18" charset="0"/>
                          <a:ea typeface="Calibri" panose="020F0502020204030204" pitchFamily="34" charset="0"/>
                        </a:rPr>
                        <a:t>$283</a:t>
                      </a:r>
                      <a:endParaRPr lang="en-US" sz="1100" dirty="0">
                        <a:effectLst/>
                        <a:latin typeface="Times New Roman" panose="02020603050405020304" pitchFamily="18" charset="0"/>
                        <a:ea typeface="Calibri" panose="020F0502020204030204" pitchFamily="34" charset="0"/>
                      </a:endParaRPr>
                    </a:p>
                  </a:txBody>
                  <a:tcPr marL="60753" marR="60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13248596"/>
                  </a:ext>
                </a:extLst>
              </a:tr>
              <a:tr h="215191">
                <a:tc>
                  <a:txBody>
                    <a:bodyPr/>
                    <a:lstStyle/>
                    <a:p>
                      <a:pPr marL="0" marR="0">
                        <a:spcBef>
                          <a:spcPts val="0"/>
                        </a:spcBef>
                        <a:spcAft>
                          <a:spcPts val="0"/>
                        </a:spcAft>
                      </a:pPr>
                      <a:r>
                        <a:rPr lang="en-US" sz="1100" dirty="0">
                          <a:solidFill>
                            <a:srgbClr val="000000"/>
                          </a:solidFill>
                          <a:effectLst/>
                          <a:latin typeface="Times New Roman" panose="02020603050405020304" pitchFamily="18" charset="0"/>
                          <a:ea typeface="Calibri" panose="020F0502020204030204" pitchFamily="34" charset="0"/>
                        </a:rPr>
                        <a:t>Family Nurse Practitioner Program Fee (paid 1st semester upon acceptance into program)</a:t>
                      </a:r>
                      <a:endParaRPr lang="en-US" sz="1100" dirty="0">
                        <a:effectLst/>
                        <a:latin typeface="Times New Roman" panose="02020603050405020304" pitchFamily="18" charset="0"/>
                        <a:ea typeface="Calibri" panose="020F0502020204030204" pitchFamily="34" charset="0"/>
                      </a:endParaRPr>
                    </a:p>
                  </a:txBody>
                  <a:tcPr marL="60753" marR="60753"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Times New Roman" panose="02020603050405020304" pitchFamily="18" charset="0"/>
                          <a:ea typeface="Calibri" panose="020F0502020204030204" pitchFamily="34" charset="0"/>
                        </a:rPr>
                        <a:t>$1,029</a:t>
                      </a:r>
                      <a:endParaRPr lang="en-US" sz="1100" dirty="0">
                        <a:effectLst/>
                        <a:latin typeface="Times New Roman" panose="02020603050405020304" pitchFamily="18" charset="0"/>
                        <a:ea typeface="Calibri" panose="020F0502020204030204" pitchFamily="34" charset="0"/>
                      </a:endParaRPr>
                    </a:p>
                  </a:txBody>
                  <a:tcPr marL="60753" marR="60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Times New Roman" panose="02020603050405020304" pitchFamily="18" charset="0"/>
                          <a:ea typeface="Calibri" panose="020F0502020204030204" pitchFamily="34" charset="0"/>
                        </a:rPr>
                        <a:t>$481</a:t>
                      </a:r>
                      <a:endParaRPr lang="en-US" sz="1100" dirty="0">
                        <a:effectLst/>
                        <a:latin typeface="Times New Roman" panose="02020603050405020304" pitchFamily="18" charset="0"/>
                        <a:ea typeface="Calibri" panose="020F0502020204030204" pitchFamily="34" charset="0"/>
                      </a:endParaRPr>
                    </a:p>
                  </a:txBody>
                  <a:tcPr marL="60753" marR="60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21343564"/>
                  </a:ext>
                </a:extLst>
              </a:tr>
              <a:tr h="215191">
                <a:tc>
                  <a:txBody>
                    <a:bodyPr/>
                    <a:lstStyle/>
                    <a:p>
                      <a:pPr marL="0" marR="0">
                        <a:spcBef>
                          <a:spcPts val="0"/>
                        </a:spcBef>
                        <a:spcAft>
                          <a:spcPts val="0"/>
                        </a:spcAft>
                      </a:pPr>
                      <a:r>
                        <a:rPr lang="en-US" sz="1100" dirty="0">
                          <a:solidFill>
                            <a:srgbClr val="000000"/>
                          </a:solidFill>
                          <a:effectLst/>
                          <a:latin typeface="Times New Roman" panose="02020603050405020304" pitchFamily="18" charset="0"/>
                          <a:ea typeface="Calibri" panose="020F0502020204030204" pitchFamily="34" charset="0"/>
                        </a:rPr>
                        <a:t>Family Nurse Practitioner Course Fee</a:t>
                      </a:r>
                      <a:endParaRPr lang="en-US" sz="1100" dirty="0">
                        <a:effectLst/>
                        <a:latin typeface="Times New Roman" panose="02020603050405020304" pitchFamily="18" charset="0"/>
                        <a:ea typeface="Calibri" panose="020F0502020204030204" pitchFamily="34" charset="0"/>
                      </a:endParaRPr>
                    </a:p>
                  </a:txBody>
                  <a:tcPr marL="60753" marR="60753"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Times New Roman" panose="02020603050405020304" pitchFamily="18" charset="0"/>
                          <a:ea typeface="Calibri" panose="020F0502020204030204" pitchFamily="34" charset="0"/>
                        </a:rPr>
                        <a:t>$0</a:t>
                      </a:r>
                      <a:endParaRPr lang="en-US" sz="1100" dirty="0">
                        <a:effectLst/>
                        <a:latin typeface="Times New Roman" panose="02020603050405020304" pitchFamily="18" charset="0"/>
                        <a:ea typeface="Calibri" panose="020F0502020204030204" pitchFamily="34" charset="0"/>
                      </a:endParaRPr>
                    </a:p>
                  </a:txBody>
                  <a:tcPr marL="60753" marR="60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Times New Roman" panose="02020603050405020304" pitchFamily="18" charset="0"/>
                          <a:ea typeface="Calibri" panose="020F0502020204030204" pitchFamily="34" charset="0"/>
                        </a:rPr>
                        <a:t>$469</a:t>
                      </a:r>
                      <a:endParaRPr lang="en-US" sz="1100" dirty="0">
                        <a:effectLst/>
                        <a:latin typeface="Times New Roman" panose="02020603050405020304" pitchFamily="18" charset="0"/>
                        <a:ea typeface="Calibri" panose="020F0502020204030204" pitchFamily="34" charset="0"/>
                      </a:endParaRPr>
                    </a:p>
                  </a:txBody>
                  <a:tcPr marL="60753" marR="60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84805698"/>
                  </a:ext>
                </a:extLst>
              </a:tr>
              <a:tr h="215191">
                <a:tc>
                  <a:txBody>
                    <a:bodyPr/>
                    <a:lstStyle/>
                    <a:p>
                      <a:pPr marL="0" marR="0">
                        <a:spcBef>
                          <a:spcPts val="0"/>
                        </a:spcBef>
                        <a:spcAft>
                          <a:spcPts val="0"/>
                        </a:spcAft>
                      </a:pPr>
                      <a:r>
                        <a:rPr lang="en-US" sz="1100" dirty="0">
                          <a:solidFill>
                            <a:srgbClr val="000000"/>
                          </a:solidFill>
                          <a:effectLst/>
                          <a:latin typeface="Times New Roman" panose="02020603050405020304" pitchFamily="18" charset="0"/>
                          <a:ea typeface="Calibri" panose="020F0502020204030204" pitchFamily="34" charset="0"/>
                        </a:rPr>
                        <a:t>Teacher Education Practicum</a:t>
                      </a:r>
                      <a:endParaRPr lang="en-US" sz="1100" dirty="0">
                        <a:effectLst/>
                        <a:latin typeface="Times New Roman" panose="02020603050405020304" pitchFamily="18" charset="0"/>
                        <a:ea typeface="Calibri" panose="020F0502020204030204" pitchFamily="34" charset="0"/>
                      </a:endParaRPr>
                    </a:p>
                  </a:txBody>
                  <a:tcPr marL="60753" marR="60753"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Times New Roman" panose="02020603050405020304" pitchFamily="18" charset="0"/>
                          <a:ea typeface="Calibri" panose="020F0502020204030204" pitchFamily="34" charset="0"/>
                        </a:rPr>
                        <a:t>$300</a:t>
                      </a:r>
                      <a:endParaRPr lang="en-US" sz="1100" dirty="0">
                        <a:effectLst/>
                        <a:latin typeface="Times New Roman" panose="02020603050405020304" pitchFamily="18" charset="0"/>
                        <a:ea typeface="Calibri" panose="020F0502020204030204" pitchFamily="34" charset="0"/>
                      </a:endParaRPr>
                    </a:p>
                  </a:txBody>
                  <a:tcPr marL="60753" marR="60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Times New Roman" panose="02020603050405020304" pitchFamily="18" charset="0"/>
                          <a:ea typeface="Calibri" panose="020F0502020204030204" pitchFamily="34" charset="0"/>
                        </a:rPr>
                        <a:t>$300</a:t>
                      </a:r>
                      <a:endParaRPr lang="en-US" sz="1100" dirty="0">
                        <a:effectLst/>
                        <a:latin typeface="Times New Roman" panose="02020603050405020304" pitchFamily="18" charset="0"/>
                        <a:ea typeface="Calibri" panose="020F0502020204030204" pitchFamily="34" charset="0"/>
                      </a:endParaRPr>
                    </a:p>
                  </a:txBody>
                  <a:tcPr marL="60753" marR="60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0262560"/>
                  </a:ext>
                </a:extLst>
              </a:tr>
              <a:tr h="215191">
                <a:tc>
                  <a:txBody>
                    <a:bodyPr/>
                    <a:lstStyle/>
                    <a:p>
                      <a:pPr marL="0" marR="0">
                        <a:spcBef>
                          <a:spcPts val="0"/>
                        </a:spcBef>
                        <a:spcAft>
                          <a:spcPts val="0"/>
                        </a:spcAft>
                      </a:pPr>
                      <a:r>
                        <a:rPr lang="en-US" sz="1100" dirty="0">
                          <a:solidFill>
                            <a:srgbClr val="000000"/>
                          </a:solidFill>
                          <a:effectLst/>
                          <a:latin typeface="Times New Roman" panose="02020603050405020304" pitchFamily="18" charset="0"/>
                          <a:ea typeface="Calibri" panose="020F0502020204030204" pitchFamily="34" charset="0"/>
                        </a:rPr>
                        <a:t>Telecourse/Online Course Fee (Capped at $75/semester)</a:t>
                      </a:r>
                      <a:endParaRPr lang="en-US" sz="1100" dirty="0">
                        <a:effectLst/>
                        <a:latin typeface="Times New Roman" panose="02020603050405020304" pitchFamily="18" charset="0"/>
                        <a:ea typeface="Calibri" panose="020F0502020204030204" pitchFamily="34" charset="0"/>
                      </a:endParaRPr>
                    </a:p>
                  </a:txBody>
                  <a:tcPr marL="60753" marR="60753"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Times New Roman" panose="02020603050405020304" pitchFamily="18" charset="0"/>
                          <a:ea typeface="Calibri" panose="020F0502020204030204" pitchFamily="34" charset="0"/>
                        </a:rPr>
                        <a:t>$25</a:t>
                      </a:r>
                      <a:endParaRPr lang="en-US" sz="1100" dirty="0">
                        <a:effectLst/>
                        <a:latin typeface="Times New Roman" panose="02020603050405020304" pitchFamily="18" charset="0"/>
                        <a:ea typeface="Calibri" panose="020F0502020204030204" pitchFamily="34" charset="0"/>
                      </a:endParaRPr>
                    </a:p>
                  </a:txBody>
                  <a:tcPr marL="60753" marR="60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Times New Roman" panose="02020603050405020304" pitchFamily="18" charset="0"/>
                          <a:ea typeface="Calibri" panose="020F0502020204030204" pitchFamily="34" charset="0"/>
                        </a:rPr>
                        <a:t>$15</a:t>
                      </a:r>
                      <a:endParaRPr lang="en-US" sz="1100" dirty="0">
                        <a:effectLst/>
                        <a:latin typeface="Times New Roman" panose="02020603050405020304" pitchFamily="18" charset="0"/>
                        <a:ea typeface="Calibri" panose="020F0502020204030204" pitchFamily="34" charset="0"/>
                      </a:endParaRPr>
                    </a:p>
                  </a:txBody>
                  <a:tcPr marL="60753" marR="60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49751611"/>
                  </a:ext>
                </a:extLst>
              </a:tr>
            </a:tbl>
          </a:graphicData>
        </a:graphic>
      </p:graphicFrame>
    </p:spTree>
    <p:extLst>
      <p:ext uri="{BB962C8B-B14F-4D97-AF65-F5344CB8AC3E}">
        <p14:creationId xmlns:p14="http://schemas.microsoft.com/office/powerpoint/2010/main" val="4263307393"/>
      </p:ext>
    </p:extLst>
  </p:cSld>
  <p:clrMapOvr>
    <a:masterClrMapping/>
  </p:clrMapOvr>
</p:sld>
</file>

<file path=ppt/theme/theme1.xml><?xml version="1.0" encoding="utf-8"?>
<a:theme xmlns:a="http://schemas.openxmlformats.org/drawingml/2006/main" name="DM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6267</TotalTime>
  <Words>1239</Words>
  <Application>Microsoft Macintosh PowerPoint</Application>
  <PresentationFormat>On-screen Show (4:3)</PresentationFormat>
  <Paragraphs>326</Paragraphs>
  <Slides>21</Slides>
  <Notes>16</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2</vt:i4>
      </vt:variant>
      <vt:variant>
        <vt:lpstr>Slide Titles</vt:lpstr>
      </vt:variant>
      <vt:variant>
        <vt:i4>21</vt:i4>
      </vt:variant>
    </vt:vector>
  </HeadingPairs>
  <TitlesOfParts>
    <vt:vector size="28" baseType="lpstr">
      <vt:lpstr>Arial</vt:lpstr>
      <vt:lpstr>Arial Bold</vt:lpstr>
      <vt:lpstr>Calibri</vt:lpstr>
      <vt:lpstr>Times New Roman</vt:lpstr>
      <vt:lpstr>DMR</vt:lpstr>
      <vt:lpstr>Document</vt:lpstr>
      <vt:lpstr>Worksheet</vt:lpstr>
      <vt:lpstr>Open Budget Meeting</vt:lpstr>
      <vt:lpstr>PowerPoint Presentation</vt:lpstr>
      <vt:lpstr> Open Budget Meeting</vt:lpstr>
      <vt:lpstr>                                            </vt:lpstr>
      <vt:lpstr>PowerPoint Presentation</vt:lpstr>
      <vt:lpstr> Open Budget Meeting                                    </vt:lpstr>
      <vt:lpstr> Open Budget Meeting                                    </vt:lpstr>
      <vt:lpstr>   Open Budget Meeting</vt:lpstr>
      <vt:lpstr> Open Budget Meeting                                    </vt:lpstr>
      <vt:lpstr>Open Budget Meeting                                    </vt:lpstr>
      <vt:lpstr>Open Budget Meeting                                    </vt:lpstr>
      <vt:lpstr>   Open Budget Meeting</vt:lpstr>
      <vt:lpstr>   Open Budget Meeting  </vt:lpstr>
      <vt:lpstr>   Open Budget Meeting</vt:lpstr>
      <vt:lpstr>PowerPoint Presentation</vt:lpstr>
      <vt:lpstr> Open Budget Meeting                                    </vt:lpstr>
      <vt:lpstr>CSU’s Budget Build                                            </vt:lpstr>
      <vt:lpstr>   Open Budget Meeting</vt:lpstr>
      <vt:lpstr>Summer Budget</vt:lpstr>
      <vt:lpstr>   Open Budget Meeting</vt:lpstr>
      <vt:lpstr> Discussion and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Leanne Bradberry</dc:creator>
  <cp:lastModifiedBy>Leanne Bradberry</cp:lastModifiedBy>
  <cp:revision>198</cp:revision>
  <cp:lastPrinted>2018-05-01T20:52:53Z</cp:lastPrinted>
  <dcterms:created xsi:type="dcterms:W3CDTF">2014-03-18T19:38:06Z</dcterms:created>
  <dcterms:modified xsi:type="dcterms:W3CDTF">2019-04-26T11:53:04Z</dcterms:modified>
</cp:coreProperties>
</file>