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65" r:id="rId2"/>
    <p:sldId id="286" r:id="rId3"/>
    <p:sldId id="268" r:id="rId4"/>
    <p:sldId id="269" r:id="rId5"/>
    <p:sldId id="270" r:id="rId6"/>
    <p:sldId id="271" r:id="rId7"/>
    <p:sldId id="272" r:id="rId8"/>
    <p:sldId id="273" r:id="rId9"/>
    <p:sldId id="274" r:id="rId10"/>
    <p:sldId id="276" r:id="rId11"/>
    <p:sldId id="285" r:id="rId12"/>
    <p:sldId id="284"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8" autoAdjust="0"/>
    <p:restoredTop sz="94150" autoAdjust="0"/>
  </p:normalViewPr>
  <p:slideViewPr>
    <p:cSldViewPr snapToGrid="0">
      <p:cViewPr varScale="1">
        <p:scale>
          <a:sx n="120" d="100"/>
          <a:sy n="120" d="100"/>
        </p:scale>
        <p:origin x="784" y="192"/>
      </p:cViewPr>
      <p:guideLst/>
    </p:cSldViewPr>
  </p:slideViewPr>
  <p:notesTextViewPr>
    <p:cViewPr>
      <p:scale>
        <a:sx n="1" d="1"/>
        <a:sy n="1" d="1"/>
      </p:scale>
      <p:origin x="0" y="0"/>
    </p:cViewPr>
  </p:notesTextViewPr>
  <p:notesViewPr>
    <p:cSldViewPr snapToGrid="0">
      <p:cViewPr>
        <p:scale>
          <a:sx n="110" d="100"/>
          <a:sy n="110" d="100"/>
        </p:scale>
        <p:origin x="3294" y="-60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972"/>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1344" y="2"/>
            <a:ext cx="3037840" cy="466972"/>
          </a:xfrm>
          <a:prstGeom prst="rect">
            <a:avLst/>
          </a:prstGeom>
        </p:spPr>
        <p:txBody>
          <a:bodyPr vert="horz" lIns="93177" tIns="46589" rIns="93177" bIns="46589" rtlCol="0"/>
          <a:lstStyle>
            <a:lvl1pPr algn="r">
              <a:defRPr sz="1200"/>
            </a:lvl1pPr>
          </a:lstStyle>
          <a:p>
            <a:fld id="{75DAD899-7A7E-496A-A07B-671C010BA029}" type="datetimeFigureOut">
              <a:rPr lang="en-US" smtClean="0"/>
              <a:t>12/4/19</a:t>
            </a:fld>
            <a:endParaRPr lang="en-US" dirty="0"/>
          </a:p>
        </p:txBody>
      </p:sp>
      <p:sp>
        <p:nvSpPr>
          <p:cNvPr id="4" name="Footer Placeholder 3"/>
          <p:cNvSpPr>
            <a:spLocks noGrp="1"/>
          </p:cNvSpPr>
          <p:nvPr>
            <p:ph type="ftr" sz="quarter" idx="2"/>
          </p:nvPr>
        </p:nvSpPr>
        <p:spPr>
          <a:xfrm>
            <a:off x="0" y="8829430"/>
            <a:ext cx="3037840" cy="466971"/>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344" y="8829430"/>
            <a:ext cx="3037840" cy="466971"/>
          </a:xfrm>
          <a:prstGeom prst="rect">
            <a:avLst/>
          </a:prstGeom>
        </p:spPr>
        <p:txBody>
          <a:bodyPr vert="horz" lIns="93177" tIns="46589" rIns="93177" bIns="46589" rtlCol="0" anchor="b"/>
          <a:lstStyle>
            <a:lvl1pPr algn="r">
              <a:defRPr sz="1200"/>
            </a:lvl1pPr>
          </a:lstStyle>
          <a:p>
            <a:fld id="{99BC698F-6070-4B33-AA69-8CE1B3091F98}" type="slidenum">
              <a:rPr lang="en-US" smtClean="0"/>
              <a:t>‹#›</a:t>
            </a:fld>
            <a:endParaRPr lang="en-US" dirty="0"/>
          </a:p>
        </p:txBody>
      </p:sp>
    </p:spTree>
    <p:extLst>
      <p:ext uri="{BB962C8B-B14F-4D97-AF65-F5344CB8AC3E}">
        <p14:creationId xmlns:p14="http://schemas.microsoft.com/office/powerpoint/2010/main" val="102904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2"/>
            <a:ext cx="3037840" cy="466434"/>
          </a:xfrm>
          <a:prstGeom prst="rect">
            <a:avLst/>
          </a:prstGeom>
        </p:spPr>
        <p:txBody>
          <a:bodyPr vert="horz" lIns="93177" tIns="46589" rIns="93177" bIns="46589" rtlCol="0"/>
          <a:lstStyle>
            <a:lvl1pPr algn="r">
              <a:defRPr sz="1200"/>
            </a:lvl1pPr>
          </a:lstStyle>
          <a:p>
            <a:fld id="{004C5DBC-BEA4-4585-8113-07CA2CD4CF81}" type="datetimeFigureOut">
              <a:rPr lang="en-US" smtClean="0"/>
              <a:t>12/4/19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9"/>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E01AADF-A072-493E-9A45-B5DE64F3225B}" type="slidenum">
              <a:rPr lang="en-US" smtClean="0"/>
              <a:t>‹#›</a:t>
            </a:fld>
            <a:endParaRPr lang="en-US" dirty="0"/>
          </a:p>
        </p:txBody>
      </p:sp>
    </p:spTree>
    <p:extLst>
      <p:ext uri="{BB962C8B-B14F-4D97-AF65-F5344CB8AC3E}">
        <p14:creationId xmlns:p14="http://schemas.microsoft.com/office/powerpoint/2010/main" val="400789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1</a:t>
            </a:fld>
            <a:endParaRPr lang="en-US" dirty="0"/>
          </a:p>
        </p:txBody>
      </p:sp>
    </p:spTree>
    <p:extLst>
      <p:ext uri="{BB962C8B-B14F-4D97-AF65-F5344CB8AC3E}">
        <p14:creationId xmlns:p14="http://schemas.microsoft.com/office/powerpoint/2010/main" val="771614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10</a:t>
            </a:fld>
            <a:endParaRPr lang="en-US" dirty="0"/>
          </a:p>
        </p:txBody>
      </p:sp>
    </p:spTree>
    <p:extLst>
      <p:ext uri="{BB962C8B-B14F-4D97-AF65-F5344CB8AC3E}">
        <p14:creationId xmlns:p14="http://schemas.microsoft.com/office/powerpoint/2010/main" val="3041469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11</a:t>
            </a:fld>
            <a:endParaRPr lang="en-US" dirty="0"/>
          </a:p>
        </p:txBody>
      </p:sp>
    </p:spTree>
    <p:extLst>
      <p:ext uri="{BB962C8B-B14F-4D97-AF65-F5344CB8AC3E}">
        <p14:creationId xmlns:p14="http://schemas.microsoft.com/office/powerpoint/2010/main" val="2329969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12</a:t>
            </a:fld>
            <a:endParaRPr lang="en-US" dirty="0"/>
          </a:p>
        </p:txBody>
      </p:sp>
    </p:spTree>
    <p:extLst>
      <p:ext uri="{BB962C8B-B14F-4D97-AF65-F5344CB8AC3E}">
        <p14:creationId xmlns:p14="http://schemas.microsoft.com/office/powerpoint/2010/main" val="304004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2</a:t>
            </a:fld>
            <a:endParaRPr lang="en-US" dirty="0"/>
          </a:p>
        </p:txBody>
      </p:sp>
    </p:spTree>
    <p:extLst>
      <p:ext uri="{BB962C8B-B14F-4D97-AF65-F5344CB8AC3E}">
        <p14:creationId xmlns:p14="http://schemas.microsoft.com/office/powerpoint/2010/main" val="3414323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3</a:t>
            </a:fld>
            <a:endParaRPr lang="en-US" dirty="0"/>
          </a:p>
        </p:txBody>
      </p:sp>
    </p:spTree>
    <p:extLst>
      <p:ext uri="{BB962C8B-B14F-4D97-AF65-F5344CB8AC3E}">
        <p14:creationId xmlns:p14="http://schemas.microsoft.com/office/powerpoint/2010/main" val="3146601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4</a:t>
            </a:fld>
            <a:endParaRPr lang="en-US" dirty="0"/>
          </a:p>
        </p:txBody>
      </p:sp>
    </p:spTree>
    <p:extLst>
      <p:ext uri="{BB962C8B-B14F-4D97-AF65-F5344CB8AC3E}">
        <p14:creationId xmlns:p14="http://schemas.microsoft.com/office/powerpoint/2010/main" val="908968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5</a:t>
            </a:fld>
            <a:endParaRPr lang="en-US" dirty="0"/>
          </a:p>
        </p:txBody>
      </p:sp>
    </p:spTree>
    <p:extLst>
      <p:ext uri="{BB962C8B-B14F-4D97-AF65-F5344CB8AC3E}">
        <p14:creationId xmlns:p14="http://schemas.microsoft.com/office/powerpoint/2010/main" val="3481676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6</a:t>
            </a:fld>
            <a:endParaRPr lang="en-US" dirty="0"/>
          </a:p>
        </p:txBody>
      </p:sp>
    </p:spTree>
    <p:extLst>
      <p:ext uri="{BB962C8B-B14F-4D97-AF65-F5344CB8AC3E}">
        <p14:creationId xmlns:p14="http://schemas.microsoft.com/office/powerpoint/2010/main" val="2951720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7</a:t>
            </a:fld>
            <a:endParaRPr lang="en-US" dirty="0"/>
          </a:p>
        </p:txBody>
      </p:sp>
    </p:spTree>
    <p:extLst>
      <p:ext uri="{BB962C8B-B14F-4D97-AF65-F5344CB8AC3E}">
        <p14:creationId xmlns:p14="http://schemas.microsoft.com/office/powerpoint/2010/main" val="1250242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8</a:t>
            </a:fld>
            <a:endParaRPr lang="en-US" dirty="0"/>
          </a:p>
        </p:txBody>
      </p:sp>
    </p:spTree>
    <p:extLst>
      <p:ext uri="{BB962C8B-B14F-4D97-AF65-F5344CB8AC3E}">
        <p14:creationId xmlns:p14="http://schemas.microsoft.com/office/powerpoint/2010/main" val="1257703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1AADF-A072-493E-9A45-B5DE64F3225B}" type="slidenum">
              <a:rPr lang="en-US" smtClean="0"/>
              <a:t>9</a:t>
            </a:fld>
            <a:endParaRPr lang="en-US" dirty="0"/>
          </a:p>
        </p:txBody>
      </p:sp>
    </p:spTree>
    <p:extLst>
      <p:ext uri="{BB962C8B-B14F-4D97-AF65-F5344CB8AC3E}">
        <p14:creationId xmlns:p14="http://schemas.microsoft.com/office/powerpoint/2010/main" val="26255066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7" name="Picture 6" descr="PP_newtemplate_Page_07.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1970717" cy="365125"/>
          </a:xfrm>
        </p:spPr>
        <p:txBody>
          <a:bodyPr/>
          <a:lstStyle/>
          <a:p>
            <a:fld id="{E1146826-B594-084B-9C81-1B21EE761828}" type="datetimeFigureOut">
              <a:rPr lang="en-US" smtClean="0"/>
              <a:t>12/4/19</a:t>
            </a:fld>
            <a:endParaRPr lang="en-US" dirty="0"/>
          </a:p>
        </p:txBody>
      </p:sp>
      <p:sp>
        <p:nvSpPr>
          <p:cNvPr id="5" name="Footer Placeholder 4"/>
          <p:cNvSpPr>
            <a:spLocks noGrp="1"/>
          </p:cNvSpPr>
          <p:nvPr>
            <p:ph type="ftr" sz="quarter" idx="11"/>
          </p:nvPr>
        </p:nvSpPr>
        <p:spPr>
          <a:xfrm>
            <a:off x="2762552" y="6356351"/>
            <a:ext cx="3860800" cy="365125"/>
          </a:xfrm>
        </p:spPr>
        <p:txBody>
          <a:bodyPr/>
          <a:lstStyle/>
          <a:p>
            <a:endParaRPr lang="en-US" dirty="0"/>
          </a:p>
        </p:txBody>
      </p:sp>
      <p:sp>
        <p:nvSpPr>
          <p:cNvPr id="6" name="Slide Number Placeholder 5"/>
          <p:cNvSpPr>
            <a:spLocks noGrp="1"/>
          </p:cNvSpPr>
          <p:nvPr>
            <p:ph type="sldNum" sz="quarter" idx="12"/>
          </p:nvPr>
        </p:nvSpPr>
        <p:spPr>
          <a:xfrm>
            <a:off x="6834617" y="6356351"/>
            <a:ext cx="1309511" cy="365125"/>
          </a:xfrm>
        </p:spPr>
        <p:txBody>
          <a:bodyPr/>
          <a:lstStyle/>
          <a:p>
            <a:fld id="{6A88091A-0DFB-D34A-8A34-68CFB60B6CF8}" type="slidenum">
              <a:rPr lang="en-US" smtClean="0"/>
              <a:t>‹#›</a:t>
            </a:fld>
            <a:endParaRPr lang="en-US" dirty="0"/>
          </a:p>
        </p:txBody>
      </p:sp>
    </p:spTree>
    <p:extLst>
      <p:ext uri="{BB962C8B-B14F-4D97-AF65-F5344CB8AC3E}">
        <p14:creationId xmlns:p14="http://schemas.microsoft.com/office/powerpoint/2010/main" val="3089091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146826-B594-084B-9C81-1B21EE761828}" type="datetimeFigureOut">
              <a:rPr lang="en-US" smtClean="0"/>
              <a:t>12/4/19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88091A-0DFB-D34A-8A34-68CFB60B6CF8}" type="slidenum">
              <a:rPr lang="en-US" smtClean="0"/>
              <a:t>‹#›</a:t>
            </a:fld>
            <a:endParaRPr lang="en-US" dirty="0"/>
          </a:p>
        </p:txBody>
      </p:sp>
    </p:spTree>
    <p:extLst>
      <p:ext uri="{BB962C8B-B14F-4D97-AF65-F5344CB8AC3E}">
        <p14:creationId xmlns:p14="http://schemas.microsoft.com/office/powerpoint/2010/main" val="199620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146826-B594-084B-9C81-1B21EE761828}" type="datetimeFigureOut">
              <a:rPr lang="en-US" smtClean="0"/>
              <a:t>12/4/19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88091A-0DFB-D34A-8A34-68CFB60B6CF8}" type="slidenum">
              <a:rPr lang="en-US" smtClean="0"/>
              <a:t>‹#›</a:t>
            </a:fld>
            <a:endParaRPr lang="en-US" dirty="0"/>
          </a:p>
        </p:txBody>
      </p:sp>
    </p:spTree>
    <p:extLst>
      <p:ext uri="{BB962C8B-B14F-4D97-AF65-F5344CB8AC3E}">
        <p14:creationId xmlns:p14="http://schemas.microsoft.com/office/powerpoint/2010/main" val="420827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06093" y="274638"/>
            <a:ext cx="8776307" cy="1143000"/>
          </a:xfrm>
        </p:spPr>
        <p:txBody>
          <a:bodyPr/>
          <a:lstStyle/>
          <a:p>
            <a:r>
              <a:rPr lang="en-US"/>
              <a:t>Click to edit Master title style</a:t>
            </a:r>
            <a:endParaRPr lang="en-US" dirty="0"/>
          </a:p>
        </p:txBody>
      </p:sp>
      <p:sp>
        <p:nvSpPr>
          <p:cNvPr id="3" name="Content Placeholder 2"/>
          <p:cNvSpPr>
            <a:spLocks noGrp="1"/>
          </p:cNvSpPr>
          <p:nvPr>
            <p:ph idx="1"/>
          </p:nvPr>
        </p:nvSpPr>
        <p:spPr>
          <a:xfrm>
            <a:off x="2806094" y="1600201"/>
            <a:ext cx="8776305"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850998" y="6356351"/>
            <a:ext cx="1357892" cy="365125"/>
          </a:xfrm>
        </p:spPr>
        <p:txBody>
          <a:bodyPr/>
          <a:lstStyle/>
          <a:p>
            <a:fld id="{E1146826-B594-084B-9C81-1B21EE761828}" type="datetimeFigureOut">
              <a:rPr lang="en-US" smtClean="0"/>
              <a:t>12/4/19</a:t>
            </a:fld>
            <a:endParaRPr lang="en-US" dirty="0"/>
          </a:p>
        </p:txBody>
      </p:sp>
      <p:sp>
        <p:nvSpPr>
          <p:cNvPr id="5" name="Footer Placeholder 4"/>
          <p:cNvSpPr>
            <a:spLocks noGrp="1"/>
          </p:cNvSpPr>
          <p:nvPr>
            <p:ph type="ftr" sz="quarter" idx="11"/>
          </p:nvPr>
        </p:nvSpPr>
        <p:spPr>
          <a:xfrm>
            <a:off x="6708828" y="6356351"/>
            <a:ext cx="3575352" cy="365125"/>
          </a:xfrm>
        </p:spPr>
        <p:txBody>
          <a:bodyPr/>
          <a:lstStyle/>
          <a:p>
            <a:endParaRPr lang="en-US" dirty="0"/>
          </a:p>
        </p:txBody>
      </p:sp>
      <p:sp>
        <p:nvSpPr>
          <p:cNvPr id="6" name="Slide Number Placeholder 5"/>
          <p:cNvSpPr>
            <a:spLocks noGrp="1"/>
          </p:cNvSpPr>
          <p:nvPr>
            <p:ph type="sldNum" sz="quarter" idx="12"/>
          </p:nvPr>
        </p:nvSpPr>
        <p:spPr>
          <a:xfrm>
            <a:off x="10659936" y="6356351"/>
            <a:ext cx="922464" cy="365125"/>
          </a:xfrm>
        </p:spPr>
        <p:txBody>
          <a:bodyPr/>
          <a:lstStyle/>
          <a:p>
            <a:fld id="{6A88091A-0DFB-D34A-8A34-68CFB60B6CF8}" type="slidenum">
              <a:rPr lang="en-US" smtClean="0"/>
              <a:t>‹#›</a:t>
            </a:fld>
            <a:endParaRPr lang="en-US" dirty="0"/>
          </a:p>
        </p:txBody>
      </p:sp>
    </p:spTree>
    <p:extLst>
      <p:ext uri="{BB962C8B-B14F-4D97-AF65-F5344CB8AC3E}">
        <p14:creationId xmlns:p14="http://schemas.microsoft.com/office/powerpoint/2010/main" val="192801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146826-B594-084B-9C81-1B21EE761828}" type="datetimeFigureOut">
              <a:rPr lang="en-US" smtClean="0"/>
              <a:t>12/4/19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88091A-0DFB-D34A-8A34-68CFB60B6CF8}" type="slidenum">
              <a:rPr lang="en-US" smtClean="0"/>
              <a:t>‹#›</a:t>
            </a:fld>
            <a:endParaRPr lang="en-US" dirty="0"/>
          </a:p>
        </p:txBody>
      </p:sp>
    </p:spTree>
    <p:extLst>
      <p:ext uri="{BB962C8B-B14F-4D97-AF65-F5344CB8AC3E}">
        <p14:creationId xmlns:p14="http://schemas.microsoft.com/office/powerpoint/2010/main" val="2442060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1146826-B594-084B-9C81-1B21EE761828}" type="datetimeFigureOut">
              <a:rPr lang="en-US" smtClean="0"/>
              <a:t>12/4/19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88091A-0DFB-D34A-8A34-68CFB60B6CF8}" type="slidenum">
              <a:rPr lang="en-US" smtClean="0"/>
              <a:t>‹#›</a:t>
            </a:fld>
            <a:endParaRPr lang="en-US" dirty="0"/>
          </a:p>
        </p:txBody>
      </p:sp>
    </p:spTree>
    <p:extLst>
      <p:ext uri="{BB962C8B-B14F-4D97-AF65-F5344CB8AC3E}">
        <p14:creationId xmlns:p14="http://schemas.microsoft.com/office/powerpoint/2010/main" val="2242880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1146826-B594-084B-9C81-1B21EE761828}" type="datetimeFigureOut">
              <a:rPr lang="en-US" smtClean="0"/>
              <a:t>12/4/19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A88091A-0DFB-D34A-8A34-68CFB60B6CF8}" type="slidenum">
              <a:rPr lang="en-US" smtClean="0"/>
              <a:t>‹#›</a:t>
            </a:fld>
            <a:endParaRPr lang="en-US" dirty="0"/>
          </a:p>
        </p:txBody>
      </p:sp>
    </p:spTree>
    <p:extLst>
      <p:ext uri="{BB962C8B-B14F-4D97-AF65-F5344CB8AC3E}">
        <p14:creationId xmlns:p14="http://schemas.microsoft.com/office/powerpoint/2010/main" val="3384631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146826-B594-084B-9C81-1B21EE761828}" type="datetimeFigureOut">
              <a:rPr lang="en-US" smtClean="0"/>
              <a:t>12/4/19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A88091A-0DFB-D34A-8A34-68CFB60B6CF8}" type="slidenum">
              <a:rPr lang="en-US" smtClean="0"/>
              <a:t>‹#›</a:t>
            </a:fld>
            <a:endParaRPr lang="en-US" dirty="0"/>
          </a:p>
        </p:txBody>
      </p:sp>
    </p:spTree>
    <p:extLst>
      <p:ext uri="{BB962C8B-B14F-4D97-AF65-F5344CB8AC3E}">
        <p14:creationId xmlns:p14="http://schemas.microsoft.com/office/powerpoint/2010/main" val="230872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146826-B594-084B-9C81-1B21EE761828}" type="datetimeFigureOut">
              <a:rPr lang="en-US" smtClean="0"/>
              <a:t>12/4/19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A88091A-0DFB-D34A-8A34-68CFB60B6CF8}" type="slidenum">
              <a:rPr lang="en-US" smtClean="0"/>
              <a:t>‹#›</a:t>
            </a:fld>
            <a:endParaRPr lang="en-US" dirty="0"/>
          </a:p>
        </p:txBody>
      </p:sp>
    </p:spTree>
    <p:extLst>
      <p:ext uri="{BB962C8B-B14F-4D97-AF65-F5344CB8AC3E}">
        <p14:creationId xmlns:p14="http://schemas.microsoft.com/office/powerpoint/2010/main" val="436823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1146826-B594-084B-9C81-1B21EE761828}" type="datetimeFigureOut">
              <a:rPr lang="en-US" smtClean="0"/>
              <a:t>12/4/19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88091A-0DFB-D34A-8A34-68CFB60B6CF8}" type="slidenum">
              <a:rPr lang="en-US" smtClean="0"/>
              <a:t>‹#›</a:t>
            </a:fld>
            <a:endParaRPr lang="en-US" dirty="0"/>
          </a:p>
        </p:txBody>
      </p:sp>
    </p:spTree>
    <p:extLst>
      <p:ext uri="{BB962C8B-B14F-4D97-AF65-F5344CB8AC3E}">
        <p14:creationId xmlns:p14="http://schemas.microsoft.com/office/powerpoint/2010/main" val="3770635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1146826-B594-084B-9C81-1B21EE761828}" type="datetimeFigureOut">
              <a:rPr lang="en-US" smtClean="0"/>
              <a:t>12/4/19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88091A-0DFB-D34A-8A34-68CFB60B6CF8}" type="slidenum">
              <a:rPr lang="en-US" smtClean="0"/>
              <a:t>‹#›</a:t>
            </a:fld>
            <a:endParaRPr lang="en-US" dirty="0"/>
          </a:p>
        </p:txBody>
      </p:sp>
    </p:spTree>
    <p:extLst>
      <p:ext uri="{BB962C8B-B14F-4D97-AF65-F5344CB8AC3E}">
        <p14:creationId xmlns:p14="http://schemas.microsoft.com/office/powerpoint/2010/main" val="3675335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pic>
        <p:nvPicPr>
          <p:cNvPr id="7" name="Picture 6" descr="PP_newtemplate_Page_08.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146826-B594-084B-9C81-1B21EE761828}" type="datetimeFigureOut">
              <a:rPr lang="en-US" smtClean="0"/>
              <a:t>12/4/19</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88091A-0DFB-D34A-8A34-68CFB60B6CF8}" type="slidenum">
              <a:rPr lang="en-US" smtClean="0"/>
              <a:t>‹#›</a:t>
            </a:fld>
            <a:endParaRPr lang="en-US" dirty="0"/>
          </a:p>
        </p:txBody>
      </p:sp>
    </p:spTree>
    <p:extLst>
      <p:ext uri="{BB962C8B-B14F-4D97-AF65-F5344CB8AC3E}">
        <p14:creationId xmlns:p14="http://schemas.microsoft.com/office/powerpoint/2010/main" val="35417027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30426"/>
            <a:ext cx="7772400" cy="1216457"/>
          </a:xfrm>
        </p:spPr>
        <p:txBody>
          <a:bodyPr>
            <a:noAutofit/>
          </a:bodyPr>
          <a:lstStyle/>
          <a:p>
            <a:br>
              <a:rPr lang="en-US" b="1" dirty="0">
                <a:solidFill>
                  <a:schemeClr val="bg2"/>
                </a:solidFill>
              </a:rPr>
            </a:br>
            <a:br>
              <a:rPr lang="en-US" b="1" dirty="0">
                <a:solidFill>
                  <a:schemeClr val="bg2"/>
                </a:solidFill>
              </a:rPr>
            </a:br>
            <a:br>
              <a:rPr lang="en-US" b="1" dirty="0">
                <a:solidFill>
                  <a:schemeClr val="bg2"/>
                </a:solidFill>
              </a:rPr>
            </a:br>
            <a:r>
              <a:rPr lang="en-US" b="1" dirty="0">
                <a:solidFill>
                  <a:schemeClr val="bg2"/>
                </a:solidFill>
              </a:rPr>
              <a:t>Conflicts of Interest, Conflicts of Commitment &amp; Outside Activities</a:t>
            </a:r>
            <a:br>
              <a:rPr lang="en-US" dirty="0">
                <a:solidFill>
                  <a:schemeClr val="bg2"/>
                </a:solidFill>
              </a:rPr>
            </a:br>
            <a:br>
              <a:rPr lang="en-US" dirty="0">
                <a:solidFill>
                  <a:schemeClr val="bg2"/>
                </a:solidFill>
              </a:rPr>
            </a:br>
            <a:r>
              <a:rPr lang="en-US" dirty="0">
                <a:solidFill>
                  <a:schemeClr val="bg2"/>
                </a:solidFill>
              </a:rPr>
              <a:t>University System of Georgia Policy 8.2.18.2 Overview</a:t>
            </a:r>
            <a:br>
              <a:rPr lang="en-US" dirty="0">
                <a:solidFill>
                  <a:schemeClr val="bg2"/>
                </a:solidFill>
              </a:rPr>
            </a:br>
            <a:br>
              <a:rPr lang="en-US" sz="4000" i="1" dirty="0">
                <a:solidFill>
                  <a:schemeClr val="bg2"/>
                </a:solidFill>
              </a:rPr>
            </a:br>
            <a:endParaRPr lang="en-US" sz="4000" i="1" dirty="0">
              <a:solidFill>
                <a:schemeClr val="bg2"/>
              </a:solidFill>
            </a:endParaRPr>
          </a:p>
        </p:txBody>
      </p:sp>
    </p:spTree>
    <p:extLst>
      <p:ext uri="{BB962C8B-B14F-4D97-AF65-F5344CB8AC3E}">
        <p14:creationId xmlns:p14="http://schemas.microsoft.com/office/powerpoint/2010/main" val="13346663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98231" y="0"/>
            <a:ext cx="6906127" cy="6858000"/>
          </a:xfrm>
        </p:spPr>
      </p:pic>
    </p:spTree>
    <p:extLst>
      <p:ext uri="{BB962C8B-B14F-4D97-AF65-F5344CB8AC3E}">
        <p14:creationId xmlns:p14="http://schemas.microsoft.com/office/powerpoint/2010/main" val="3442563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19926" y="517357"/>
            <a:ext cx="8229599" cy="5739063"/>
          </a:xfrm>
        </p:spPr>
      </p:pic>
    </p:spTree>
    <p:extLst>
      <p:ext uri="{BB962C8B-B14F-4D97-AF65-F5344CB8AC3E}">
        <p14:creationId xmlns:p14="http://schemas.microsoft.com/office/powerpoint/2010/main" val="1370059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093" y="274638"/>
            <a:ext cx="8776307" cy="5668962"/>
          </a:xfrm>
        </p:spPr>
        <p:txBody>
          <a:bodyPr>
            <a:normAutofit/>
          </a:bodyPr>
          <a:lstStyle/>
          <a:p>
            <a:r>
              <a:rPr lang="en-US" dirty="0"/>
              <a:t>Questions</a:t>
            </a:r>
            <a:br>
              <a:rPr lang="en-US" dirty="0"/>
            </a:br>
            <a:r>
              <a:rPr lang="en-US" dirty="0"/>
              <a:t>                                                          </a:t>
            </a:r>
            <a:endParaRPr lang="en-US" sz="1300" b="1" dirty="0"/>
          </a:p>
        </p:txBody>
      </p:sp>
    </p:spTree>
    <p:extLst>
      <p:ext uri="{BB962C8B-B14F-4D97-AF65-F5344CB8AC3E}">
        <p14:creationId xmlns:p14="http://schemas.microsoft.com/office/powerpoint/2010/main" val="1736132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Core Disclosures</a:t>
            </a:r>
            <a:br>
              <a:rPr lang="en-US" dirty="0"/>
            </a:br>
            <a:r>
              <a:rPr lang="en-US" dirty="0"/>
              <a:t>                                                          </a:t>
            </a:r>
            <a:endParaRPr lang="en-US" sz="1300" b="1" dirty="0"/>
          </a:p>
        </p:txBody>
      </p:sp>
      <p:sp>
        <p:nvSpPr>
          <p:cNvPr id="3" name="Content Placeholder 2"/>
          <p:cNvSpPr>
            <a:spLocks noGrp="1"/>
          </p:cNvSpPr>
          <p:nvPr>
            <p:ph idx="1"/>
          </p:nvPr>
        </p:nvSpPr>
        <p:spPr>
          <a:xfrm>
            <a:off x="2806095" y="938463"/>
            <a:ext cx="8776305" cy="5173579"/>
          </a:xfrm>
        </p:spPr>
        <p:txBody>
          <a:bodyPr>
            <a:noAutofit/>
          </a:bodyPr>
          <a:lstStyle/>
          <a:p>
            <a:r>
              <a:rPr lang="en-US" sz="2600" dirty="0"/>
              <a:t>Employees </a:t>
            </a:r>
            <a:r>
              <a:rPr lang="en-US" sz="2600"/>
              <a:t>have a </a:t>
            </a:r>
            <a:r>
              <a:rPr lang="en-US" sz="2600" dirty="0"/>
              <a:t>responsibility to fully disclose any relationships or activities that may compromise an employee’s objectivity &amp; responsibilities.</a:t>
            </a:r>
          </a:p>
          <a:p>
            <a:pPr marL="0" indent="0">
              <a:buNone/>
            </a:pPr>
            <a:endParaRPr lang="en-US" sz="2600" dirty="0"/>
          </a:p>
          <a:p>
            <a:r>
              <a:rPr lang="en-US" sz="2600" dirty="0"/>
              <a:t>Financial and business interests related to the USG employee’s expertise must be disclosed. This includes interests of:</a:t>
            </a:r>
          </a:p>
          <a:p>
            <a:pPr lvl="1"/>
            <a:r>
              <a:rPr lang="en-US" sz="2600" dirty="0"/>
              <a:t>Employee</a:t>
            </a:r>
          </a:p>
          <a:p>
            <a:pPr lvl="1"/>
            <a:r>
              <a:rPr lang="en-US" sz="2600" dirty="0"/>
              <a:t>Spouse or Partner</a:t>
            </a:r>
          </a:p>
          <a:p>
            <a:pPr lvl="1"/>
            <a:r>
              <a:rPr lang="en-US" sz="2600" dirty="0"/>
              <a:t>Parent, Child, or Sibling</a:t>
            </a:r>
          </a:p>
          <a:p>
            <a:pPr lvl="1"/>
            <a:r>
              <a:rPr lang="en-US" sz="2600" dirty="0"/>
              <a:t>In-laws</a:t>
            </a:r>
          </a:p>
        </p:txBody>
      </p:sp>
    </p:spTree>
    <p:extLst>
      <p:ext uri="{BB962C8B-B14F-4D97-AF65-F5344CB8AC3E}">
        <p14:creationId xmlns:p14="http://schemas.microsoft.com/office/powerpoint/2010/main" val="20677370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CONFLICTS OF INTEREST</a:t>
            </a:r>
            <a:br>
              <a:rPr lang="en-US" dirty="0"/>
            </a:br>
            <a:r>
              <a:rPr lang="en-US" dirty="0"/>
              <a:t>                                                          </a:t>
            </a:r>
            <a:endParaRPr lang="en-US" sz="1300" b="1" dirty="0"/>
          </a:p>
        </p:txBody>
      </p:sp>
      <p:sp>
        <p:nvSpPr>
          <p:cNvPr id="3" name="Content Placeholder 2"/>
          <p:cNvSpPr>
            <a:spLocks noGrp="1"/>
          </p:cNvSpPr>
          <p:nvPr>
            <p:ph idx="1"/>
          </p:nvPr>
        </p:nvSpPr>
        <p:spPr>
          <a:xfrm>
            <a:off x="2806093" y="1106906"/>
            <a:ext cx="8776305" cy="5089357"/>
          </a:xfrm>
        </p:spPr>
        <p:txBody>
          <a:bodyPr>
            <a:normAutofit fontScale="85000" lnSpcReduction="20000"/>
          </a:bodyPr>
          <a:lstStyle/>
          <a:p>
            <a:r>
              <a:rPr lang="en-US" dirty="0"/>
              <a:t>Employees shall make every reasonable effort to avoid actual or apparent conflicts of interests.</a:t>
            </a:r>
          </a:p>
          <a:p>
            <a:pPr marL="0" indent="0">
              <a:buNone/>
            </a:pPr>
            <a:endParaRPr lang="en-US" dirty="0"/>
          </a:p>
          <a:p>
            <a:r>
              <a:rPr lang="en-US" dirty="0"/>
              <a:t>An apparent conflict of interest exists when a reasonable person would conclude that the employee’s ability to protect public interest or perform public duties is compromised by a:</a:t>
            </a:r>
          </a:p>
          <a:p>
            <a:pPr lvl="1"/>
            <a:r>
              <a:rPr lang="en-US" dirty="0"/>
              <a:t>Personal Interest</a:t>
            </a:r>
          </a:p>
          <a:p>
            <a:pPr lvl="1"/>
            <a:r>
              <a:rPr lang="en-US" dirty="0"/>
              <a:t>Financial Interest</a:t>
            </a:r>
          </a:p>
          <a:p>
            <a:pPr lvl="1"/>
            <a:r>
              <a:rPr lang="en-US" dirty="0"/>
              <a:t>Business Interest</a:t>
            </a:r>
          </a:p>
          <a:p>
            <a:pPr lvl="1"/>
            <a:endParaRPr lang="en-US" dirty="0"/>
          </a:p>
          <a:p>
            <a:r>
              <a:rPr lang="en-US" dirty="0"/>
              <a:t>An apparent conflict of interest can exist even in the absence of a legal conflict of interest.</a:t>
            </a:r>
          </a:p>
          <a:p>
            <a:pPr marL="0" indent="0">
              <a:buNone/>
            </a:pPr>
            <a:endParaRPr lang="en-US" dirty="0"/>
          </a:p>
        </p:txBody>
      </p:sp>
    </p:spTree>
    <p:extLst>
      <p:ext uri="{BB962C8B-B14F-4D97-AF65-F5344CB8AC3E}">
        <p14:creationId xmlns:p14="http://schemas.microsoft.com/office/powerpoint/2010/main" val="37286233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CONFLICTS OF INTEREST</a:t>
            </a:r>
            <a:br>
              <a:rPr lang="en-US" dirty="0"/>
            </a:br>
            <a:r>
              <a:rPr lang="en-US" dirty="0"/>
              <a:t>                                                          </a:t>
            </a:r>
            <a:endParaRPr lang="en-US" sz="1300" b="1" dirty="0"/>
          </a:p>
        </p:txBody>
      </p:sp>
      <p:sp>
        <p:nvSpPr>
          <p:cNvPr id="3" name="Content Placeholder 2"/>
          <p:cNvSpPr>
            <a:spLocks noGrp="1"/>
          </p:cNvSpPr>
          <p:nvPr>
            <p:ph idx="1"/>
          </p:nvPr>
        </p:nvSpPr>
        <p:spPr>
          <a:xfrm>
            <a:off x="2806093" y="1106906"/>
            <a:ext cx="8776305" cy="5089357"/>
          </a:xfrm>
        </p:spPr>
        <p:txBody>
          <a:bodyPr>
            <a:normAutofit/>
          </a:bodyPr>
          <a:lstStyle/>
          <a:p>
            <a:r>
              <a:rPr lang="en-US" dirty="0"/>
              <a:t>Employees have a responsibility to report and fully disclose ANY relationship or activity that has the potential to create an actual or apparent conflict of interest.</a:t>
            </a:r>
          </a:p>
          <a:p>
            <a:pPr marL="0" indent="0">
              <a:buNone/>
            </a:pPr>
            <a:endParaRPr lang="en-US" dirty="0"/>
          </a:p>
          <a:p>
            <a:r>
              <a:rPr lang="en-US" dirty="0"/>
              <a:t>Under no circumstances should a grant, gift, contract, or other funding be accepted that limits employees from adhering to required standards in research.</a:t>
            </a:r>
          </a:p>
        </p:txBody>
      </p:sp>
    </p:spTree>
    <p:extLst>
      <p:ext uri="{BB962C8B-B14F-4D97-AF65-F5344CB8AC3E}">
        <p14:creationId xmlns:p14="http://schemas.microsoft.com/office/powerpoint/2010/main" val="2504987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CONFLICTS OF COMMITMENT</a:t>
            </a:r>
            <a:br>
              <a:rPr lang="en-US" dirty="0"/>
            </a:br>
            <a:r>
              <a:rPr lang="en-US" dirty="0"/>
              <a:t>                                                          </a:t>
            </a:r>
            <a:endParaRPr lang="en-US" sz="1300" b="1" dirty="0"/>
          </a:p>
        </p:txBody>
      </p:sp>
      <p:sp>
        <p:nvSpPr>
          <p:cNvPr id="3" name="Content Placeholder 2"/>
          <p:cNvSpPr>
            <a:spLocks noGrp="1"/>
          </p:cNvSpPr>
          <p:nvPr>
            <p:ph idx="1"/>
          </p:nvPr>
        </p:nvSpPr>
        <p:spPr>
          <a:xfrm>
            <a:off x="2806093" y="1106906"/>
            <a:ext cx="8776305" cy="5089357"/>
          </a:xfrm>
        </p:spPr>
        <p:txBody>
          <a:bodyPr>
            <a:normAutofit/>
          </a:bodyPr>
          <a:lstStyle/>
          <a:p>
            <a:pPr marL="0" indent="0">
              <a:buNone/>
            </a:pPr>
            <a:endParaRPr lang="en-US" dirty="0"/>
          </a:p>
          <a:p>
            <a:pPr marL="0" indent="0" algn="ctr">
              <a:buNone/>
            </a:pPr>
            <a:r>
              <a:rPr lang="en-US" dirty="0"/>
              <a:t>A USG employee shall not engage in any occupation, pursuit, or endeavor that will interfere with the regular and punctual discharge of that employee’s official duties.</a:t>
            </a:r>
          </a:p>
        </p:txBody>
      </p:sp>
    </p:spTree>
    <p:extLst>
      <p:ext uri="{BB962C8B-B14F-4D97-AF65-F5344CB8AC3E}">
        <p14:creationId xmlns:p14="http://schemas.microsoft.com/office/powerpoint/2010/main" val="41508882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OUTSIDE ACTIVITIES</a:t>
            </a:r>
            <a:br>
              <a:rPr lang="en-US" dirty="0"/>
            </a:br>
            <a:r>
              <a:rPr lang="en-US" dirty="0"/>
              <a:t>                                                          </a:t>
            </a:r>
            <a:endParaRPr lang="en-US" sz="1300" b="1" dirty="0"/>
          </a:p>
        </p:txBody>
      </p:sp>
      <p:sp>
        <p:nvSpPr>
          <p:cNvPr id="3" name="Content Placeholder 2"/>
          <p:cNvSpPr>
            <a:spLocks noGrp="1"/>
          </p:cNvSpPr>
          <p:nvPr>
            <p:ph idx="1"/>
          </p:nvPr>
        </p:nvSpPr>
        <p:spPr>
          <a:xfrm>
            <a:off x="2806093" y="1106906"/>
            <a:ext cx="8776305" cy="5089357"/>
          </a:xfrm>
        </p:spPr>
        <p:txBody>
          <a:bodyPr>
            <a:normAutofit/>
          </a:bodyPr>
          <a:lstStyle/>
          <a:p>
            <a:r>
              <a:rPr lang="en-US" dirty="0"/>
              <a:t>Full-time, benefited employees must obtain written approval prior to engaging in compensated outside activities.</a:t>
            </a:r>
          </a:p>
          <a:p>
            <a:pPr marL="0" indent="0">
              <a:buNone/>
            </a:pPr>
            <a:endParaRPr lang="en-US" dirty="0"/>
          </a:p>
          <a:p>
            <a:r>
              <a:rPr lang="en-US" dirty="0"/>
              <a:t>Such activities include but are not limited to:</a:t>
            </a:r>
          </a:p>
          <a:p>
            <a:pPr lvl="1"/>
            <a:r>
              <a:rPr lang="en-US" dirty="0"/>
              <a:t>Consulting</a:t>
            </a:r>
          </a:p>
          <a:p>
            <a:pPr lvl="1"/>
            <a:r>
              <a:rPr lang="en-US" dirty="0"/>
              <a:t>Teaching</a:t>
            </a:r>
          </a:p>
          <a:p>
            <a:pPr lvl="1"/>
            <a:r>
              <a:rPr lang="en-US" dirty="0"/>
              <a:t>Speaking</a:t>
            </a:r>
          </a:p>
          <a:p>
            <a:pPr lvl="1"/>
            <a:r>
              <a:rPr lang="en-US" dirty="0"/>
              <a:t>Business, Professional, or Service Enterprises</a:t>
            </a:r>
          </a:p>
        </p:txBody>
      </p:sp>
    </p:spTree>
    <p:extLst>
      <p:ext uri="{BB962C8B-B14F-4D97-AF65-F5344CB8AC3E}">
        <p14:creationId xmlns:p14="http://schemas.microsoft.com/office/powerpoint/2010/main" val="41743823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OUTSIDE ACTIVITIES</a:t>
            </a:r>
            <a:br>
              <a:rPr lang="en-US" dirty="0"/>
            </a:br>
            <a:r>
              <a:rPr lang="en-US" dirty="0"/>
              <a:t>                                                          </a:t>
            </a:r>
            <a:endParaRPr lang="en-US" sz="1300" b="1" dirty="0"/>
          </a:p>
        </p:txBody>
      </p:sp>
      <p:sp>
        <p:nvSpPr>
          <p:cNvPr id="3" name="Content Placeholder 2"/>
          <p:cNvSpPr>
            <a:spLocks noGrp="1"/>
          </p:cNvSpPr>
          <p:nvPr>
            <p:ph idx="1"/>
          </p:nvPr>
        </p:nvSpPr>
        <p:spPr>
          <a:xfrm>
            <a:off x="2806093" y="1106906"/>
            <a:ext cx="8776305" cy="5089357"/>
          </a:xfrm>
        </p:spPr>
        <p:txBody>
          <a:bodyPr>
            <a:normAutofit lnSpcReduction="10000"/>
          </a:bodyPr>
          <a:lstStyle/>
          <a:p>
            <a:r>
              <a:rPr lang="en-US" dirty="0"/>
              <a:t>Employee’s direct supervisor and/or department head must approve.</a:t>
            </a:r>
          </a:p>
          <a:p>
            <a:pPr marL="0" indent="0">
              <a:buNone/>
            </a:pPr>
            <a:endParaRPr lang="en-US" dirty="0"/>
          </a:p>
          <a:p>
            <a:r>
              <a:rPr lang="en-US" dirty="0"/>
              <a:t>Approval is also needed from the institution President or the President’s designee and use our reporting form.</a:t>
            </a:r>
          </a:p>
          <a:p>
            <a:pPr marL="0" indent="0">
              <a:buNone/>
            </a:pPr>
            <a:endParaRPr lang="en-US" dirty="0"/>
          </a:p>
          <a:p>
            <a:r>
              <a:rPr lang="en-US" dirty="0"/>
              <a:t>USG employees must use appropriate leave for outside activities that occur during the employee’s work hours.</a:t>
            </a:r>
          </a:p>
        </p:txBody>
      </p:sp>
    </p:spTree>
    <p:extLst>
      <p:ext uri="{BB962C8B-B14F-4D97-AF65-F5344CB8AC3E}">
        <p14:creationId xmlns:p14="http://schemas.microsoft.com/office/powerpoint/2010/main" val="40327980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CONSULTING FOR USG VENDORS</a:t>
            </a:r>
            <a:br>
              <a:rPr lang="en-US" dirty="0"/>
            </a:br>
            <a:r>
              <a:rPr lang="en-US" dirty="0"/>
              <a:t>                                                          </a:t>
            </a:r>
            <a:endParaRPr lang="en-US" sz="1300" b="1" dirty="0"/>
          </a:p>
        </p:txBody>
      </p:sp>
      <p:sp>
        <p:nvSpPr>
          <p:cNvPr id="3" name="Content Placeholder 2"/>
          <p:cNvSpPr>
            <a:spLocks noGrp="1"/>
          </p:cNvSpPr>
          <p:nvPr>
            <p:ph idx="1"/>
          </p:nvPr>
        </p:nvSpPr>
        <p:spPr>
          <a:xfrm>
            <a:off x="2806093" y="1106906"/>
            <a:ext cx="8776305" cy="5089357"/>
          </a:xfrm>
        </p:spPr>
        <p:txBody>
          <a:bodyPr>
            <a:normAutofit lnSpcReduction="10000"/>
          </a:bodyPr>
          <a:lstStyle/>
          <a:p>
            <a:r>
              <a:rPr lang="en-US" dirty="0"/>
              <a:t>Employees are generally prohibited from consulting with or receiving compensation from a current CSU vendor or entity seeking a vendor relationship with CSU.</a:t>
            </a:r>
          </a:p>
          <a:p>
            <a:pPr marL="0" indent="0">
              <a:buNone/>
            </a:pPr>
            <a:endParaRPr lang="en-US" dirty="0"/>
          </a:p>
          <a:p>
            <a:r>
              <a:rPr lang="en-US" dirty="0"/>
              <a:t>Exceptions to this provision may be granted by the President (or President’s designee) for employees that do not supervise, regularly interact with, or participate in the selection of vendors for CSU.</a:t>
            </a:r>
          </a:p>
        </p:txBody>
      </p:sp>
    </p:spTree>
    <p:extLst>
      <p:ext uri="{BB962C8B-B14F-4D97-AF65-F5344CB8AC3E}">
        <p14:creationId xmlns:p14="http://schemas.microsoft.com/office/powerpoint/2010/main" val="1296431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POLITICAL ACTIVITIES</a:t>
            </a:r>
            <a:br>
              <a:rPr lang="en-US" dirty="0"/>
            </a:br>
            <a:r>
              <a:rPr lang="en-US" dirty="0"/>
              <a:t>                                                          </a:t>
            </a:r>
            <a:endParaRPr lang="en-US" sz="1300" b="1" dirty="0"/>
          </a:p>
        </p:txBody>
      </p:sp>
      <p:sp>
        <p:nvSpPr>
          <p:cNvPr id="3" name="Content Placeholder 2"/>
          <p:cNvSpPr>
            <a:spLocks noGrp="1"/>
          </p:cNvSpPr>
          <p:nvPr>
            <p:ph idx="1"/>
          </p:nvPr>
        </p:nvSpPr>
        <p:spPr>
          <a:xfrm>
            <a:off x="2806093" y="1106906"/>
            <a:ext cx="8776305" cy="5089357"/>
          </a:xfrm>
        </p:spPr>
        <p:txBody>
          <a:bodyPr>
            <a:normAutofit fontScale="92500" lnSpcReduction="10000"/>
          </a:bodyPr>
          <a:lstStyle/>
          <a:p>
            <a:r>
              <a:rPr lang="en-US" dirty="0"/>
              <a:t>It is inappropriate for employees to manage or enter political campaigns while on duty or performing services for CSU. </a:t>
            </a:r>
          </a:p>
          <a:p>
            <a:pPr marL="0" indent="0">
              <a:buNone/>
            </a:pPr>
            <a:endParaRPr lang="en-US" dirty="0"/>
          </a:p>
          <a:p>
            <a:r>
              <a:rPr lang="en-US" dirty="0"/>
              <a:t>Employees cannot hold elective political office at the state or federal level while employed by CSU.</a:t>
            </a:r>
          </a:p>
          <a:p>
            <a:pPr marL="0" indent="0">
              <a:buNone/>
            </a:pPr>
            <a:endParaRPr lang="en-US" dirty="0"/>
          </a:p>
          <a:p>
            <a:r>
              <a:rPr lang="en-US" dirty="0"/>
              <a:t>Employees may seek and hold elective office at other than the state or federal level, or appointive office, when it does not conflict or interfere with the employee’s duties and responsibilities to CSU.</a:t>
            </a:r>
          </a:p>
        </p:txBody>
      </p:sp>
    </p:spTree>
    <p:extLst>
      <p:ext uri="{BB962C8B-B14F-4D97-AF65-F5344CB8AC3E}">
        <p14:creationId xmlns:p14="http://schemas.microsoft.com/office/powerpoint/2010/main" val="2816132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LakerBlue_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1919</TotalTime>
  <Words>491</Words>
  <Application>Microsoft Macintosh PowerPoint</Application>
  <PresentationFormat>Widescreen</PresentationFormat>
  <Paragraphs>62</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LakerBlue_ppt</vt:lpstr>
      <vt:lpstr>   Conflicts of Interest, Conflicts of Commitment &amp; Outside Activities  University System of Georgia Policy 8.2.18.2 Overview  </vt:lpstr>
      <vt:lpstr>Core Disclosures                                                           </vt:lpstr>
      <vt:lpstr>CONFLICTS OF INTEREST                                                           </vt:lpstr>
      <vt:lpstr>CONFLICTS OF INTEREST                                                           </vt:lpstr>
      <vt:lpstr>CONFLICTS OF COMMITMENT                                                           </vt:lpstr>
      <vt:lpstr>OUTSIDE ACTIVITIES                                                           </vt:lpstr>
      <vt:lpstr>OUTSIDE ACTIVITIES                                                           </vt:lpstr>
      <vt:lpstr>CONSULTING FOR USG VENDORS                                                           </vt:lpstr>
      <vt:lpstr>POLITICAL ACTIVITIES                                                           </vt:lpstr>
      <vt:lpstr>PowerPoint Presentation</vt:lpstr>
      <vt:lpstr>PowerPoint Presentation</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 reports on financial concerns</dc:title>
  <dc:creator>Tim Hynes</dc:creator>
  <cp:lastModifiedBy>Timothy Dempski</cp:lastModifiedBy>
  <cp:revision>113</cp:revision>
  <cp:lastPrinted>2017-03-20T12:55:23Z</cp:lastPrinted>
  <dcterms:created xsi:type="dcterms:W3CDTF">2017-03-09T21:11:07Z</dcterms:created>
  <dcterms:modified xsi:type="dcterms:W3CDTF">2019-12-04T14:23:24Z</dcterms:modified>
</cp:coreProperties>
</file>