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4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campbel\My%20Documents\Arts&amp;Sciences\Curriculum\GrowthStatistic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campbel\My%20Documents\Arts&amp;Sciences\Curriculum\GrowthStatistic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Biology 
Bachelor's Degrees</a:t>
            </a:r>
          </a:p>
        </c:rich>
      </c:tx>
      <c:layout>
        <c:manualLayout>
          <c:xMode val="edge"/>
          <c:yMode val="edge"/>
          <c:x val="0.34343497971844866"/>
          <c:y val="3.438383151746349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131339037521791"/>
          <c:y val="0.25788001695695645"/>
          <c:w val="0.840405698401398"/>
          <c:h val="0.5100293668704205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Sheet1!$AB$79:$AB$90</c:f>
              <c:strCache>
                <c:ptCount val="12"/>
                <c:pt idx="0">
                  <c:v>FY 98</c:v>
                </c:pt>
                <c:pt idx="1">
                  <c:v>FY 99</c:v>
                </c:pt>
                <c:pt idx="2">
                  <c:v>FY 00</c:v>
                </c:pt>
                <c:pt idx="3">
                  <c:v>FY 01</c:v>
                </c:pt>
                <c:pt idx="4">
                  <c:v>FY 02</c:v>
                </c:pt>
                <c:pt idx="5">
                  <c:v>FY 03</c:v>
                </c:pt>
                <c:pt idx="6">
                  <c:v>FY 04</c:v>
                </c:pt>
                <c:pt idx="7">
                  <c:v>FY 05</c:v>
                </c:pt>
                <c:pt idx="8">
                  <c:v>FY 06</c:v>
                </c:pt>
                <c:pt idx="9">
                  <c:v>FY 07</c:v>
                </c:pt>
                <c:pt idx="10">
                  <c:v>FY 08</c:v>
                </c:pt>
                <c:pt idx="11">
                  <c:v>FY 09</c:v>
                </c:pt>
              </c:strCache>
            </c:strRef>
          </c:cat>
          <c:val>
            <c:numRef>
              <c:f>Sheet1!$AI$79:$AI$90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9</c:v>
                </c:pt>
                <c:pt idx="6">
                  <c:v>12</c:v>
                </c:pt>
                <c:pt idx="7">
                  <c:v>15</c:v>
                </c:pt>
                <c:pt idx="8">
                  <c:v>23</c:v>
                </c:pt>
                <c:pt idx="9">
                  <c:v>28</c:v>
                </c:pt>
                <c:pt idx="10">
                  <c:v>40</c:v>
                </c:pt>
                <c:pt idx="11">
                  <c:v>45</c:v>
                </c:pt>
              </c:numCache>
            </c:numRef>
          </c:val>
        </c:ser>
        <c:axId val="49559808"/>
        <c:axId val="54638464"/>
      </c:barChart>
      <c:catAx>
        <c:axId val="495598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Term</a:t>
                </a:r>
              </a:p>
            </c:rich>
          </c:tx>
          <c:layout>
            <c:manualLayout>
              <c:xMode val="edge"/>
              <c:yMode val="edge"/>
              <c:x val="0.51515257562501648"/>
              <c:y val="0.891118790007359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638464"/>
        <c:crosses val="autoZero"/>
        <c:auto val="1"/>
        <c:lblAlgn val="ctr"/>
        <c:lblOffset val="100"/>
        <c:tickLblSkip val="1"/>
        <c:tickMarkSkip val="1"/>
      </c:catAx>
      <c:valAx>
        <c:axId val="5463846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Majors        .</a:t>
                </a:r>
              </a:p>
            </c:rich>
          </c:tx>
          <c:layout>
            <c:manualLayout>
              <c:xMode val="edge"/>
              <c:yMode val="edge"/>
              <c:x val="3.2323232323232406E-2"/>
              <c:y val="0.2951291879881923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559808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Psychology 
Bachelor's Degrees</a:t>
            </a:r>
          </a:p>
        </c:rich>
      </c:tx>
      <c:layout>
        <c:manualLayout>
          <c:xMode val="edge"/>
          <c:yMode val="edge"/>
          <c:x val="0.34274235881805093"/>
          <c:y val="3.4383831517463374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5322595729306845"/>
          <c:y val="0.26074535047869596"/>
          <c:w val="0.81854919290770789"/>
          <c:h val="0.50429869982692999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Sheet1!$AB$79:$AB$90</c:f>
              <c:strCache>
                <c:ptCount val="12"/>
                <c:pt idx="0">
                  <c:v>FY 98</c:v>
                </c:pt>
                <c:pt idx="1">
                  <c:v>FY 99</c:v>
                </c:pt>
                <c:pt idx="2">
                  <c:v>FY 00</c:v>
                </c:pt>
                <c:pt idx="3">
                  <c:v>FY 01</c:v>
                </c:pt>
                <c:pt idx="4">
                  <c:v>FY 02</c:v>
                </c:pt>
                <c:pt idx="5">
                  <c:v>FY 03</c:v>
                </c:pt>
                <c:pt idx="6">
                  <c:v>FY 04</c:v>
                </c:pt>
                <c:pt idx="7">
                  <c:v>FY 05</c:v>
                </c:pt>
                <c:pt idx="8">
                  <c:v>FY 06</c:v>
                </c:pt>
                <c:pt idx="9">
                  <c:v>FY 07</c:v>
                </c:pt>
                <c:pt idx="10">
                  <c:v>FY 08</c:v>
                </c:pt>
                <c:pt idx="11">
                  <c:v>FY 09</c:v>
                </c:pt>
              </c:strCache>
            </c:strRef>
          </c:cat>
          <c:val>
            <c:numRef>
              <c:f>Sheet1!$AJ$79:$AJ$90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22</c:v>
                </c:pt>
                <c:pt idx="6">
                  <c:v>57</c:v>
                </c:pt>
                <c:pt idx="7">
                  <c:v>61</c:v>
                </c:pt>
                <c:pt idx="8">
                  <c:v>75</c:v>
                </c:pt>
                <c:pt idx="9">
                  <c:v>92</c:v>
                </c:pt>
                <c:pt idx="10">
                  <c:v>115</c:v>
                </c:pt>
                <c:pt idx="11">
                  <c:v>118</c:v>
                </c:pt>
              </c:numCache>
            </c:numRef>
          </c:val>
        </c:ser>
        <c:axId val="42395904"/>
        <c:axId val="42398080"/>
      </c:barChart>
      <c:catAx>
        <c:axId val="42395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Term</a:t>
                </a:r>
              </a:p>
            </c:rich>
          </c:tx>
          <c:layout>
            <c:manualLayout>
              <c:xMode val="edge"/>
              <c:yMode val="edge"/>
              <c:x val="0.52419397172127657"/>
              <c:y val="0.8882534287530605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398080"/>
        <c:crosses val="autoZero"/>
        <c:auto val="1"/>
        <c:lblAlgn val="ctr"/>
        <c:lblOffset val="100"/>
        <c:tickLblSkip val="1"/>
        <c:tickMarkSkip val="1"/>
      </c:catAx>
      <c:valAx>
        <c:axId val="42398080"/>
        <c:scaling>
          <c:orientation val="minMax"/>
          <c:max val="12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Majors        .</a:t>
                </a:r>
              </a:p>
            </c:rich>
          </c:tx>
          <c:layout>
            <c:manualLayout>
              <c:xMode val="edge"/>
              <c:yMode val="edge"/>
              <c:x val="3.2258064516129212E-2"/>
              <c:y val="0.2779372722294620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2395904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191547BF-3018-4A3F-99EA-99D0F2172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B6EA50-7AC2-4EFE-AA0A-060CFE22C725}" type="slidenum">
              <a:rPr lang="en-US"/>
              <a:pPr/>
              <a:t>1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35" tIns="45718" rIns="91435" bIns="45718"/>
          <a:lstStyle/>
          <a:p>
            <a:pPr eaLnBrk="1" hangingPunct="1"/>
            <a:endParaRPr lang="en-US" smtClean="0"/>
          </a:p>
        </p:txBody>
      </p:sp>
      <p:sp>
        <p:nvSpPr>
          <p:cNvPr id="4915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7DE3EFCD-98F6-42C2-BF6B-BD4EA4F6287A}" type="slidenum">
              <a:rPr lang="en-US" sz="1200"/>
              <a:pPr algn="r"/>
              <a:t>32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35" tIns="45718" rIns="91435" bIns="45718"/>
          <a:lstStyle/>
          <a:p>
            <a:pPr eaLnBrk="1" hangingPunct="1"/>
            <a:endParaRPr lang="en-US" smtClean="0"/>
          </a:p>
        </p:txBody>
      </p:sp>
      <p:sp>
        <p:nvSpPr>
          <p:cNvPr id="5120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40252BAA-E7BF-4829-84C8-E452C5559224}" type="slidenum">
              <a:rPr lang="en-US" sz="1200"/>
              <a:pPr algn="r"/>
              <a:t>33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0891A0-F6FE-4B04-8388-8E2702553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4DAC-BB31-4226-BAE1-D9E51687E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19B5A-AF25-408F-962D-92E98E82D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D2616-8760-41F2-814C-E4BA4ADD7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6B6F8-93E8-4134-95B2-58638E80B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37A2F-C11B-4EE8-9DDE-318D467CD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B305E-F0C7-4206-B020-186D7F8E3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45316-A31A-494B-AE2F-B3702AEA7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58C37-6444-44BC-9089-59F253B79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45675-D10D-4F89-B777-048643794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87D38-ACBE-4739-B0F9-83D3516B3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87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2082CE4-47AD-4DCC-89F8-C75D4A54C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orner.nationalreview.com/post/?q=MjAyMTZhZmFkNzFlZDAxMjQ2Y2M4YTZhYWExNGE5MTY=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inyquote.com/quotes/quotes/y/yogiberra391900.htm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9"/>
          <p:cNvSpPr>
            <a:spLocks noChangeShapeType="1"/>
          </p:cNvSpPr>
          <p:nvPr/>
        </p:nvSpPr>
        <p:spPr bwMode="auto">
          <a:xfrm>
            <a:off x="304800" y="2133600"/>
            <a:ext cx="8534400" cy="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75" name="Picture 12" descr="Logo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28600"/>
            <a:ext cx="6477000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Inferences from Characteristics of current students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Activities must account for students who are older, non-traditional, likely to have families and work obligations, and are 15% less likely to be full time than students at other peer institutions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Remain optimistic as degree programs better adapt to current demands, and support programs have expanded to better support our students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Current First Time Full Time Retention</a:t>
            </a:r>
          </a:p>
        </p:txBody>
      </p:sp>
      <p:graphicFrame>
        <p:nvGraphicFramePr>
          <p:cNvPr id="17410" name="Object 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presentationml/2006/ole">
            <p:oleObj spid="_x0000_s1026" r:id="rId3" imgW="8230313" imgH="452362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Current Graduation Rates</a:t>
            </a:r>
          </a:p>
        </p:txBody>
      </p:sp>
      <p:graphicFrame>
        <p:nvGraphicFramePr>
          <p:cNvPr id="18434" name="Object 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presentationml/2006/ole">
            <p:oleObj spid="_x0000_s2050" r:id="rId3" imgW="8230313" imgH="452362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Dimensions of current challenges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Inconsistencies in current student preparation</a:t>
            </a:r>
          </a:p>
          <a:p>
            <a:pPr eaLnBrk="1" hangingPunct="1"/>
            <a:r>
              <a:rPr lang="en-US" smtClean="0"/>
              <a:t>College is an unfamiliar environment for many of our students</a:t>
            </a:r>
          </a:p>
          <a:p>
            <a:pPr lvl="1" eaLnBrk="1" hangingPunct="1"/>
            <a:r>
              <a:rPr lang="en-US" smtClean="0"/>
              <a:t>1/3 to 2/3 of students come from families without college graduates</a:t>
            </a:r>
          </a:p>
          <a:p>
            <a:pPr lvl="1" eaLnBrk="1" hangingPunct="1"/>
            <a:r>
              <a:rPr lang="en-US" smtClean="0"/>
              <a:t>40% Fall 2009 undergraduates non-traditional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Dimensions of Challenge, Continued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Students need support for choosing a major—matching abilities, available time, and potential career choices/opportunities (highest reported need by 2009 cohort was career advice, followed by time management; financial advice was in top 5)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Some recent improvements for students for available time for school (23% Fall 2009 work more than 30 hours (vs. 6% of peers); 33% in 2008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Greatest predictor (CSU Fall 2008 data) of year one retention was number of hours worked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Dimensions of Challenge, Continued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Students choose difficult majors, and are not retained in majors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Pre-Nursing– 693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Pre-Business—678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Biology– 412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Evidence supports needs to improve career advising/course advising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Also supports need for intensive support in difficult entry courses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Preparation and first time success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47800" y="1752600"/>
          <a:ext cx="6248400" cy="425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100"/>
                <a:gridCol w="1562100"/>
                <a:gridCol w="1562100"/>
                <a:gridCol w="1562100"/>
              </a:tblGrid>
              <a:tr h="370840">
                <a:tc gridSpan="4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Selected Courses with D/F/W Rates &gt; 40% from the Fall of 2009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Course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Title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Number of students earning D/F/W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% of students earning D/F/W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ACCT 2102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Principles of Financial Accounting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BIOL 1108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Principle of Biology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42.6%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CHEM 1151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Survey of Chemistry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52.9%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CHEM 1152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Survey of Chemistry II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46.5%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CHEM 1211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Principles of Chemistry 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60.6%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CHEM 1212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Principles of Chemistry II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50.9%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MATH 1101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Introduction to Mathematical  Modeling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42.7%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MATH 1241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Survey of Calculus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52.1%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PHYS 1111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Introductory Physics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53.3%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Challenges to Student Learning Habits and Skills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Nine of top ten feeder schools from Clayton County (tenth in Henry County did not make AYP)</a:t>
            </a:r>
          </a:p>
          <a:p>
            <a:pPr eaLnBrk="1" hangingPunct="1"/>
            <a:r>
              <a:rPr lang="en-US" smtClean="0"/>
              <a:t>32% of schools in Clayton County unable to make AYP (2009)—18% state wide</a:t>
            </a:r>
          </a:p>
          <a:p>
            <a:pPr eaLnBrk="1" hangingPunct="1"/>
            <a:r>
              <a:rPr lang="en-US" smtClean="0"/>
              <a:t>Many students come to us without significant expectations for institutional success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Challenges to Student Success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Even with improvements for Fall, 2009, 11% in poor academic standing</a:t>
            </a:r>
          </a:p>
          <a:p>
            <a:pPr eaLnBrk="1" hangingPunct="1"/>
            <a:r>
              <a:rPr lang="en-US" smtClean="0"/>
              <a:t>2007 institutional data indicates 75% students with 2.0 GPA retained to second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Retention by GPA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BY GPA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 Retained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Retained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Retained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Less than 1.99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20.0%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 to 2.499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71.7%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2.50 to 2.999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80.8%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3.0 or above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79.9%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66.8%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Clayton State University 2010</a:t>
            </a:r>
            <a:endParaRPr lang="en-US" dirty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i="1" dirty="0" smtClean="0"/>
              <a:t>"The central conservative truth is that it is culture, not politics, that determines the success of a society. The central liberal truth is that politics can change a culture and </a:t>
            </a:r>
            <a:r>
              <a:rPr lang="en-US" sz="2500" i="1" u="sng" dirty="0" smtClean="0">
                <a:hlinkClick r:id="rId2"/>
              </a:rPr>
              <a:t>save</a:t>
            </a:r>
            <a:r>
              <a:rPr lang="en-US" sz="2500" i="1" dirty="0" smtClean="0"/>
              <a:t> it from itself." Daniel Patrick </a:t>
            </a:r>
            <a:r>
              <a:rPr lang="en-US" sz="2500" i="1" dirty="0" err="1" smtClean="0"/>
              <a:t>Moynahan</a:t>
            </a:r>
            <a:endParaRPr lang="en-US" sz="2500" dirty="0" smtClean="0"/>
          </a:p>
          <a:p>
            <a:pPr eaLnBrk="1" hangingPunct="1">
              <a:lnSpc>
                <a:spcPct val="80000"/>
              </a:lnSpc>
            </a:pPr>
            <a:r>
              <a:rPr lang="en-US" sz="2500" i="1" dirty="0" smtClean="0"/>
              <a:t>“The role of the president in promoting student success at any college or university cannot be overstated. ‘The president should be the daily face of student success, should</a:t>
            </a:r>
            <a:r>
              <a:rPr lang="en-US" sz="2500" dirty="0" smtClean="0"/>
              <a:t> </a:t>
            </a:r>
            <a:r>
              <a:rPr lang="en-US" sz="2500" i="1" dirty="0" smtClean="0"/>
              <a:t>be cheerleading institutional efforts, “walking the talk” with respect to visibly</a:t>
            </a:r>
            <a:r>
              <a:rPr lang="en-US" sz="2500" dirty="0" smtClean="0"/>
              <a:t> </a:t>
            </a:r>
            <a:r>
              <a:rPr lang="en-US" sz="2500" i="1" dirty="0" smtClean="0"/>
              <a:t>helping students in difficulty, and rewarding staff who make real contributions in</a:t>
            </a:r>
            <a:r>
              <a:rPr lang="en-US" sz="2500" dirty="0" smtClean="0"/>
              <a:t> </a:t>
            </a:r>
            <a:r>
              <a:rPr lang="en-US" sz="2500" i="1" dirty="0" smtClean="0"/>
              <a:t>this area.” (AASCU, 2005) </a:t>
            </a:r>
            <a:endParaRPr lang="en-US" sz="2500" dirty="0" smtClean="0"/>
          </a:p>
          <a:p>
            <a:pPr eaLnBrk="1" hangingPunct="1">
              <a:lnSpc>
                <a:spcPct val="80000"/>
              </a:lnSpc>
            </a:pP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Challenges in institutional readiness</a:t>
            </a:r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Better need to improve advising and course selection activities to match student needs</a:t>
            </a:r>
          </a:p>
          <a:p>
            <a:pPr eaLnBrk="1" hangingPunct="1"/>
            <a:r>
              <a:rPr lang="en-US" smtClean="0"/>
              <a:t>Better need to develop clearer career advising and career connections</a:t>
            </a:r>
          </a:p>
          <a:p>
            <a:pPr eaLnBrk="1" hangingPunct="1"/>
            <a:r>
              <a:rPr lang="en-US" smtClean="0"/>
              <a:t>Greater need to systematically increase faculty/student interactions—especially for upper classmen-even with perceived support currently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NSSE Data 2009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43000" y="1600200"/>
          <a:ext cx="7053942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Southeast Public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Carnegie Class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NSSE 2009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Level of Academic Challenge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First-Year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Senior Year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53.5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57.8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52.4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56.1 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53.0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57.7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53.7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57.0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Active and Collaborative Learning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First-Year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Senior Year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44.5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53.2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43.0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51.1 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44.9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53.8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43.2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51.0**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Student-Faculty interaction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First-Year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Senior Year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35.1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43.6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35.5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42.9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37.4 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46.2 **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34.7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42.0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Enriching educational experience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First-Year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Senior Year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27.2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38.4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28.1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40.0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27.1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40.9**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28.0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40.8 **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Supportive Campus Environment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First-Year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Senior Year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64.5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65.3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61.1 **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58.0 ***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63.5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61.6 ***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61.6 *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58.2 ***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Challenges, continued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Historic lack of integration among strong efforts/historic lack of collaboration across divisions</a:t>
            </a:r>
          </a:p>
          <a:p>
            <a:pPr eaLnBrk="1" hangingPunct="1"/>
            <a:r>
              <a:rPr lang="en-US" smtClean="0"/>
              <a:t>Room for improvement in creation of new campus wide culture of collaboration—challenge is not commitment of community, but shared strategies to fulfill the commitment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Challenges, continued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 to improve access to science lab facilities</a:t>
            </a:r>
          </a:p>
          <a:p>
            <a:pPr eaLnBrk="1" hangingPunct="1"/>
            <a:r>
              <a:rPr lang="en-US" smtClean="0"/>
              <a:t>Fall, 2008, 125 student waiting list for biology labs—some relief with 3 additional labs available Spring 2011</a:t>
            </a:r>
          </a:p>
          <a:p>
            <a:pPr eaLnBrk="1" hangingPunct="1"/>
            <a:r>
              <a:rPr lang="en-US" smtClean="0"/>
              <a:t>Without new science building, limits to growth of key programs in nursing, science secondary education limited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Successes and Barriers to Success</a:t>
            </a:r>
          </a:p>
        </p:txBody>
      </p:sp>
      <p:sp>
        <p:nvSpPr>
          <p:cNvPr id="3891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Progress in graduation rates/retention rates—as noted earlier, the institution has recently made improvements (see slide)</a:t>
            </a:r>
          </a:p>
          <a:p>
            <a:pPr eaLnBrk="1" hangingPunct="1"/>
            <a:r>
              <a:rPr lang="en-US" sz="2800" dirty="0" smtClean="0"/>
              <a:t>Progress has roots in many initiatives aimed at improving student success</a:t>
            </a:r>
          </a:p>
          <a:p>
            <a:pPr lvl="1" eaLnBrk="1" hangingPunct="1"/>
            <a:r>
              <a:rPr lang="en-US" sz="2400" dirty="0" smtClean="0"/>
              <a:t>Learning communities</a:t>
            </a:r>
          </a:p>
          <a:p>
            <a:pPr lvl="1" eaLnBrk="1" hangingPunct="1"/>
            <a:r>
              <a:rPr lang="en-US" sz="2400" dirty="0" smtClean="0"/>
              <a:t>First year experience program requirements</a:t>
            </a:r>
          </a:p>
          <a:p>
            <a:pPr lvl="1" eaLnBrk="1" hangingPunct="1"/>
            <a:r>
              <a:rPr lang="en-US" sz="2400" dirty="0" smtClean="0"/>
              <a:t>Center for academic success (serves 40% of undergraduates currently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1" y="457200"/>
          <a:ext cx="7924799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7257"/>
                <a:gridCol w="1886857"/>
                <a:gridCol w="1698171"/>
                <a:gridCol w="1792514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Institution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2008-2009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2004-2005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Inc/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dec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04-05 to 08-09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Albany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520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546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Armstrong Atlantic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898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657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Augusta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608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529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Clayton 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871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558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Columbus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850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651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Fort Valley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242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229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Georgia College &amp;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979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771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Georgia Southwestern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385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334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Kennesaw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3,019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1,908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North Georgia College &amp;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769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669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Savannah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326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286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Southern Polytechnic State University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519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433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University of West Georgia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1,335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1,136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11,321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8,707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Success and Barriers to Success</a:t>
            </a:r>
          </a:p>
        </p:txBody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Mandatory Advising after mid term grades/mandatory reporting of mid term grades</a:t>
            </a:r>
          </a:p>
          <a:p>
            <a:pPr lvl="1"/>
            <a:r>
              <a:rPr lang="en-US" smtClean="0"/>
              <a:t>Additional baccalaureate academic programs significantly support improved graduation rates—examples of psychology and biology—examples follow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09600" y="1752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Less than successful program attempts</a:t>
            </a:r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Summer bridge program—aimed at less prepared students, and provides summer head starts—to date unsuccessful because of habits of late decisions by students to seek admission.</a:t>
            </a:r>
          </a:p>
          <a:p>
            <a:pPr>
              <a:lnSpc>
                <a:spcPct val="90000"/>
              </a:lnSpc>
            </a:pPr>
            <a:r>
              <a:rPr lang="en-US" smtClean="0"/>
              <a:t>Faculty Mentor program—successful insofar as many faculty expressed interest in participating—few students academically challenged expressed interest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 of Discussion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Institutional Characteristics</a:t>
            </a:r>
          </a:p>
          <a:p>
            <a:pPr eaLnBrk="1" hangingPunct="1"/>
            <a:r>
              <a:rPr lang="en-US" smtClean="0"/>
              <a:t>Roots of the Problem</a:t>
            </a:r>
          </a:p>
          <a:p>
            <a:pPr eaLnBrk="1" hangingPunct="1"/>
            <a:r>
              <a:rPr lang="en-US" smtClean="0"/>
              <a:t>Evidence of Current Activities—successes and “unsuccesses”</a:t>
            </a:r>
          </a:p>
          <a:p>
            <a:pPr eaLnBrk="1" hangingPunct="1"/>
            <a:r>
              <a:rPr lang="en-US" smtClean="0"/>
              <a:t>Metrics—and reasoning for choice of metrics</a:t>
            </a:r>
          </a:p>
          <a:p>
            <a:pPr eaLnBrk="1" hangingPunct="1"/>
            <a:r>
              <a:rPr lang="en-US" smtClean="0"/>
              <a:t>Three Year Plan—and links of plan to identified Challenges</a:t>
            </a:r>
          </a:p>
          <a:p>
            <a:pPr eaLnBrk="1" hangingPunct="1"/>
            <a:r>
              <a:rPr lang="en-US" smtClean="0"/>
              <a:t>Graduation as Campus Priority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 in process</a:t>
            </a:r>
          </a:p>
        </p:txBody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Child care potentially affects many students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Business plans for campus child care historically challenging—interest; uneven demand; child care as variable costs to individuals and not fixed costs; high costs for low income students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Current actions—education of local options; initial discussions with potential off campus partners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Metrics for three year goals</a:t>
            </a:r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70% first to second year retention rates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40% (50% system) six year graduation rates (aspiration at 50% and 60%)(Montclair State example)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10% (minimum) improvements in success rates in current high D-W-F courses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Improvements in perceived performances in first year experience program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Time management skills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Financial management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Study and learning strategies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Information seeking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</p:spPr>
        <p:txBody>
          <a:bodyPr bIns="0" anchor="b"/>
          <a:lstStyle/>
          <a:p>
            <a:pPr algn="r">
              <a:defRPr/>
            </a:pPr>
            <a:fld id="{5EB29E30-1297-44F8-8C5E-7EB0E07E0CA5}" type="slidenum">
              <a:rPr lang="en-US" sz="1200">
                <a:solidFill>
                  <a:schemeClr val="tx1">
                    <a:tint val="95000"/>
                  </a:schemeClr>
                </a:solidFill>
                <a:latin typeface="Verdana" pitchFamily="34" charset="0"/>
              </a:rPr>
              <a:pPr algn="r">
                <a:defRPr/>
              </a:pPr>
              <a:t>32</a:t>
            </a:fld>
            <a:endParaRPr lang="en-US" sz="1200">
              <a:solidFill>
                <a:schemeClr val="tx1">
                  <a:tint val="95000"/>
                </a:schemeClr>
              </a:solidFill>
              <a:latin typeface="Verdana" pitchFamily="34" charset="0"/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39825"/>
          </a:xfrm>
        </p:spPr>
        <p:txBody>
          <a:bodyPr rIns="45720"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Retention Trends	</a:t>
            </a:r>
            <a:r>
              <a:rPr lang="en-US" sz="4000" i="1" dirty="0">
                <a:solidFill>
                  <a:schemeClr val="tx1"/>
                </a:solidFill>
              </a:rPr>
              <a:t>1983-2009</a:t>
            </a:r>
            <a:r>
              <a:rPr lang="en-US" sz="4000" b="1" i="1" dirty="0">
                <a:solidFill>
                  <a:schemeClr val="tx1"/>
                </a:solidFill>
              </a:rPr>
              <a:t/>
            </a:r>
            <a:br>
              <a:rPr lang="en-US" sz="4000" b="1" i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     Freshman-Sophomore Year</a:t>
            </a:r>
            <a:endParaRPr lang="en-US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20541" name="Group 61"/>
          <p:cNvGraphicFramePr>
            <a:graphicFrameLocks noGrp="1"/>
          </p:cNvGraphicFramePr>
          <p:nvPr/>
        </p:nvGraphicFramePr>
        <p:xfrm>
          <a:off x="457200" y="1679575"/>
          <a:ext cx="8382000" cy="4140201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438400"/>
                <a:gridCol w="2133600"/>
                <a:gridCol w="2209800"/>
                <a:gridCol w="16002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1EEA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Highest %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Lowest %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Current %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Two-Year Public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 53.7(’08,’09)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51.3(’04)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53.7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BA/BS Public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70.0(’04)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66.4(’96,’05)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67.6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MA/MS Public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71.6(’06)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68.1(’89)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69.8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PhD Public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78.1(’04)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72.9(’08)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74.4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Two-year Private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72.6(‘92)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55.5(’08)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55.5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BA/BS Private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74.0(’89)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69.6(’08)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69.9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MA/MS Private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78.0(’85)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72.3(’08)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72.0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PhD Private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85.0(’85)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80.4(’08)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80.6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</p:spPr>
        <p:txBody>
          <a:bodyPr bIns="0" anchor="b"/>
          <a:lstStyle/>
          <a:p>
            <a:pPr algn="r">
              <a:defRPr/>
            </a:pPr>
            <a:fld id="{8527CAA6-C30E-4075-858E-B94430B9B6B0}" type="slidenum">
              <a:rPr lang="en-US" sz="1200">
                <a:solidFill>
                  <a:schemeClr val="tx1">
                    <a:tint val="95000"/>
                  </a:schemeClr>
                </a:solidFill>
                <a:latin typeface="Verdana" pitchFamily="34" charset="0"/>
              </a:rPr>
              <a:pPr algn="r">
                <a:defRPr/>
              </a:pPr>
              <a:t>33</a:t>
            </a:fld>
            <a:endParaRPr lang="en-US" sz="1200">
              <a:solidFill>
                <a:schemeClr val="tx1">
                  <a:tint val="95000"/>
                </a:schemeClr>
              </a:solidFill>
              <a:latin typeface="Verdana" pitchFamily="34" charset="0"/>
            </a:endParaRP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74638"/>
            <a:ext cx="8839200" cy="1143000"/>
          </a:xfrm>
        </p:spPr>
        <p:txBody>
          <a:bodyPr rIns="45720" rtlCol="0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tx1"/>
                </a:solidFill>
              </a:rPr>
              <a:t>Completion Trends	</a:t>
            </a:r>
            <a:r>
              <a:rPr lang="en-US" sz="4000" i="1" dirty="0">
                <a:solidFill>
                  <a:schemeClr val="tx1"/>
                </a:solidFill>
              </a:rPr>
              <a:t>1983-2009</a:t>
            </a:r>
            <a:r>
              <a:rPr lang="en-US" sz="4000" b="1" i="1" dirty="0">
                <a:solidFill>
                  <a:schemeClr val="tx1"/>
                </a:solidFill>
              </a:rPr>
              <a:t/>
            </a:r>
            <a:br>
              <a:rPr lang="en-US" sz="4000" b="1" i="1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Four-year </a:t>
            </a:r>
            <a:r>
              <a:rPr lang="en-US" sz="2400" dirty="0">
                <a:solidFill>
                  <a:schemeClr val="tx1"/>
                </a:solidFill>
              </a:rPr>
              <a:t>Colleges – Graduation in 5 years or less</a:t>
            </a:r>
          </a:p>
        </p:txBody>
      </p:sp>
      <p:graphicFrame>
        <p:nvGraphicFramePr>
          <p:cNvPr id="21565" name="Group 61"/>
          <p:cNvGraphicFramePr>
            <a:graphicFrameLocks noGrp="1"/>
          </p:cNvGraphicFramePr>
          <p:nvPr/>
        </p:nvGraphicFramePr>
        <p:xfrm>
          <a:off x="457200" y="1600200"/>
          <a:ext cx="8382000" cy="413639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743200"/>
                <a:gridCol w="2286000"/>
                <a:gridCol w="1644650"/>
                <a:gridCol w="170815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1EEA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Highest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Lowest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Current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6969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BA/BS Public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52.8(’86)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39.6(’06)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43.0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MA/MS Public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46.7(’86)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37.0(’00)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38.4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PhD Public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50.6(’89,’90)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45.0(’01)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48.7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1EEAD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1EEAD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BA/BS Private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57.5(’06)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53.3(’01)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55.9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MA/MS Private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58.4(’88)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53.5(’01)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54.8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PhD Private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68.8(’86)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63.1(05)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65.1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NATIONAL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54.6</a:t>
                      </a: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(’90)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50.9</a:t>
                      </a: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(‘01)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52.6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Metrics for success</a:t>
            </a:r>
          </a:p>
        </p:txBody>
      </p:sp>
      <p:sp>
        <p:nvSpPr>
          <p:cNvPr id="614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Greater assessment of individual engagement activities (ex: campus organizations and activities; ex: disaggregated learning communities</a:t>
            </a:r>
          </a:p>
          <a:p>
            <a:r>
              <a:rPr lang="en-US" sz="2800" dirty="0" smtClean="0"/>
              <a:t>Development of, and publication of, clearly reported “dashboard indicators.” ex: retention by major; ex: common definitions of advisement and charting of frequencies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Necessity for Plans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you don't know where you are going, you might wind up someplace else. </a:t>
            </a:r>
            <a:br>
              <a:rPr lang="en-US" smtClean="0"/>
            </a:br>
            <a:r>
              <a:rPr lang="en-US" smtClean="0">
                <a:hlinkClick r:id="rId2" action="ppaction://hlinkfile"/>
              </a:rPr>
              <a:t>Yogi Berra</a:t>
            </a:r>
            <a:r>
              <a:rPr lang="en-US" smtClean="0"/>
              <a:t> </a:t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Three Year Plan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Must Address Previously considered elements</a:t>
            </a:r>
          </a:p>
          <a:p>
            <a:pPr eaLnBrk="1" hangingPunct="1"/>
            <a:r>
              <a:rPr lang="en-US" sz="2800" dirty="0" smtClean="0"/>
              <a:t>Leadership</a:t>
            </a:r>
          </a:p>
          <a:p>
            <a:pPr eaLnBrk="1" hangingPunct="1"/>
            <a:r>
              <a:rPr lang="en-US" sz="2800" dirty="0" smtClean="0"/>
              <a:t>Shared Campus Responsibility</a:t>
            </a:r>
          </a:p>
          <a:p>
            <a:pPr eaLnBrk="1" hangingPunct="1"/>
            <a:r>
              <a:rPr lang="en-US" sz="2800" dirty="0" smtClean="0"/>
              <a:t>Coordination of Campus Efforts</a:t>
            </a:r>
          </a:p>
          <a:p>
            <a:pPr eaLnBrk="1" hangingPunct="1"/>
            <a:r>
              <a:rPr lang="en-US" sz="2800" dirty="0" smtClean="0"/>
              <a:t>Clearer Dashboard Indicators to assess effectiveness</a:t>
            </a:r>
          </a:p>
          <a:p>
            <a:pPr eaLnBrk="1" hangingPunct="1"/>
            <a:r>
              <a:rPr lang="en-US" sz="2800" dirty="0" smtClean="0"/>
              <a:t>Negotiating Financial support for Students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Year One</a:t>
            </a:r>
          </a:p>
        </p:txBody>
      </p:sp>
      <p:sp>
        <p:nvSpPr>
          <p:cNvPr id="6246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Retention and graduation improvements to be integrated in current planning efforts</a:t>
            </a:r>
          </a:p>
          <a:p>
            <a:pPr lvl="1"/>
            <a:r>
              <a:rPr lang="en-US" dirty="0" smtClean="0"/>
              <a:t>Strategic planning</a:t>
            </a:r>
          </a:p>
          <a:p>
            <a:pPr lvl="1"/>
            <a:r>
              <a:rPr lang="en-US" dirty="0" smtClean="0"/>
              <a:t>Facilities master planning</a:t>
            </a:r>
          </a:p>
          <a:p>
            <a:pPr lvl="1"/>
            <a:r>
              <a:rPr lang="en-US" dirty="0" smtClean="0"/>
              <a:t>Strategic enrollment management (recruitment, public school student development through graduation from Clayton State)</a:t>
            </a:r>
          </a:p>
          <a:p>
            <a:pPr lvl="1"/>
            <a:r>
              <a:rPr lang="en-US" dirty="0" smtClean="0"/>
              <a:t>Messaging and communication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 Year One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Newly developed Executive Level Enrollment management committee, jointly directed by Provost and Vice President for Student Affairs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Currently recruiting Associate Vice President for Enrollment Management and Student Success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Creation of pre-made schedules for first year students, to increase chances of success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Refine current graduation review processes for incremental improvements in graduation rates (90+ hours assessed, and graduation plan advised)—preview for possible year two and three development of “graduation coaches.”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Commit the institution to successful improvement of graduation and retention rates with public presidential leadership and leadership actions—ex, teaching first year students and promising need for success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 Year Two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Associate Vice President charged with oversight of coordinated and collaborative strategies for retention, progression and graduation rates</a:t>
            </a:r>
          </a:p>
          <a:p>
            <a:r>
              <a:rPr lang="en-US" sz="2400" dirty="0" smtClean="0"/>
              <a:t>Review must include review of success rates for native (from first time full time cohorts) and transfer students, reviewing means to increase graduation success for both groups</a:t>
            </a:r>
          </a:p>
          <a:p>
            <a:r>
              <a:rPr lang="en-US" sz="2400" dirty="0" smtClean="0"/>
              <a:t>Review and integrate current and evolving FYE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Institutional Characteristics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a statement that we are unusual/special and thus cannot make significant improvements</a:t>
            </a:r>
          </a:p>
          <a:p>
            <a:pPr eaLnBrk="1" hangingPunct="1"/>
            <a:r>
              <a:rPr lang="en-US" smtClean="0"/>
              <a:t>IS a statement that progress must account for those characteristics we can identify through data about our potential and actual students and graduates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 Year Two</a:t>
            </a:r>
          </a:p>
        </p:txBody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Coordinate multi-faceted activities outlined in text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Must include Completion of dashboard indicators, link of advising to career skills and career connections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Must include connections with emerging residential experiences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Must include increasingly institutionalized partnerships with K-12 partners, especially Clayton, Henry and Fayette County schools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Develop plans and programs to expand financial support for students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Target available faculty and staff hiring guided by goal of maximizing student successes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Identify “ombuds” to assist students in avoiding “roadblocks” to success—examples of printer in residence hall and referral to counseling services</a:t>
            </a:r>
          </a:p>
          <a:p>
            <a:pPr>
              <a:lnSpc>
                <a:spcPct val="80000"/>
              </a:lnSpc>
            </a:pPr>
            <a:endParaRPr lang="en-US" sz="2000" smtClean="0"/>
          </a:p>
          <a:p>
            <a:pPr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 Year Three</a:t>
            </a:r>
          </a:p>
        </p:txBody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Three major elements</a:t>
            </a:r>
          </a:p>
          <a:p>
            <a:pPr lvl="1"/>
            <a:r>
              <a:rPr lang="en-US" sz="2400" dirty="0" smtClean="0"/>
              <a:t>Actions based on assessment data from first and second year activities</a:t>
            </a:r>
          </a:p>
          <a:p>
            <a:pPr lvl="1"/>
            <a:r>
              <a:rPr lang="en-US" sz="2400" dirty="0" smtClean="0"/>
              <a:t>Assess relationships between improvements and resources</a:t>
            </a:r>
          </a:p>
          <a:p>
            <a:pPr lvl="1"/>
            <a:r>
              <a:rPr lang="en-US" sz="2400" dirty="0" smtClean="0"/>
              <a:t>Modify activities aimed at first and second year students to achieve improvements for third and fourth year students</a:t>
            </a:r>
          </a:p>
          <a:p>
            <a:pPr lvl="1"/>
            <a:r>
              <a:rPr lang="en-US" sz="2400" dirty="0" smtClean="0"/>
              <a:t>Further assess ability to assist students financially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Graduation as a Campus Priority</a:t>
            </a:r>
          </a:p>
        </p:txBody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Selling this to  the campus is not a hard sell!!</a:t>
            </a:r>
          </a:p>
          <a:p>
            <a:r>
              <a:rPr lang="en-US" smtClean="0"/>
              <a:t>Selling collaboration and shared responsibility will be focus of cultural changes—some evidence of progress already beginning</a:t>
            </a:r>
          </a:p>
          <a:p>
            <a:r>
              <a:rPr lang="en-US" smtClean="0"/>
              <a:t>Presidential and leadership engagement is already a given—clarity of targets will be next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b="1" smtClean="0">
                <a:solidFill>
                  <a:srgbClr val="000000"/>
                </a:solidFill>
                <a:latin typeface="Arial" charset="0"/>
              </a:rPr>
              <a:t>Average Age</a:t>
            </a:r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Semester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Clayton State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State Universities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28.7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24.3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28.4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24.2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24.3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27.9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24.5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b="1" smtClean="0">
                <a:solidFill>
                  <a:srgbClr val="000000"/>
                </a:solidFill>
                <a:latin typeface="Arial" charset="0"/>
              </a:rPr>
              <a:t>Full-Time Status</a:t>
            </a:r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Semester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Clayton State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State Universities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57.0%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72.6%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55.9%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71.1%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55.4%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70.2%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55.4%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68.7%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3100" b="1" smtClean="0">
                <a:solidFill>
                  <a:srgbClr val="000000"/>
                </a:solidFill>
                <a:latin typeface="Arial" charset="0"/>
              </a:rPr>
              <a:t>Non-traditional Undergraduate Students</a:t>
            </a:r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gridSpan="3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Semester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Clayton State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State Universities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39.1%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16.8%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37.7%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16.4%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36.6%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16.9%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36.5%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17.5%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100" b="1" smtClean="0">
                <a:solidFill>
                  <a:srgbClr val="000000"/>
                </a:solidFill>
                <a:latin typeface="Arial" charset="0"/>
              </a:rPr>
              <a:t>Work for pay off campus (First-Year Students)</a:t>
            </a:r>
            <a:endParaRPr lang="en-US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 gridSpan="9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Fall 2007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Hrs/wk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Clayton State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Selected Peers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Clayton State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Selected Peers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Clayton State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Selected Peers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Clayton State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Selected Peers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1-5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6-10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11-15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16-20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21-25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26-30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30+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17%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Arial"/>
              </a:rPr>
              <a:t>Provide Care for Dependents </a:t>
            </a:r>
            <a:r>
              <a:rPr lang="en-US" b="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Arial"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 gridSpan="9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Fall 2006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Hrs/wk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Clayton State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Selected Peers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Clayton State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Selected Peers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Clayton State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Selected Peers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Clayton State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Selected Peers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53%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1-5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6-10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11-15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16-20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21-25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26-30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1%</a:t>
                      </a: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30+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12%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2403</Words>
  <Application>Microsoft Office PowerPoint</Application>
  <PresentationFormat>On-screen Show (4:3)</PresentationFormat>
  <Paragraphs>616</Paragraphs>
  <Slides>42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Profile</vt:lpstr>
      <vt:lpstr>Microsoft Office Excel 97-2003 Worksheet</vt:lpstr>
      <vt:lpstr>Slide 1</vt:lpstr>
      <vt:lpstr>Introduction Clayton State University 2010</vt:lpstr>
      <vt:lpstr>Outline of Discussion</vt:lpstr>
      <vt:lpstr>Institutional Characteristics</vt:lpstr>
      <vt:lpstr>Average Age</vt:lpstr>
      <vt:lpstr>Full-Time Status</vt:lpstr>
      <vt:lpstr>Non-traditional Undergraduate Students</vt:lpstr>
      <vt:lpstr>Work for pay off campus (First-Year Students)</vt:lpstr>
      <vt:lpstr>Provide Care for Dependents  </vt:lpstr>
      <vt:lpstr>Inferences from Characteristics of current students</vt:lpstr>
      <vt:lpstr>Current First Time Full Time Retention</vt:lpstr>
      <vt:lpstr>Current Graduation Rates</vt:lpstr>
      <vt:lpstr>Dimensions of current challenges</vt:lpstr>
      <vt:lpstr>Dimensions of Challenge, Continued</vt:lpstr>
      <vt:lpstr>Dimensions of Challenge, Continued</vt:lpstr>
      <vt:lpstr>Preparation and first time success </vt:lpstr>
      <vt:lpstr>Challenges to Student Learning Habits and Skills</vt:lpstr>
      <vt:lpstr>Challenges to Student Success</vt:lpstr>
      <vt:lpstr>Retention by GPA</vt:lpstr>
      <vt:lpstr>Challenges in institutional readiness</vt:lpstr>
      <vt:lpstr>NSSE Data 2009</vt:lpstr>
      <vt:lpstr>Challenges, continued</vt:lpstr>
      <vt:lpstr>Challenges, continued</vt:lpstr>
      <vt:lpstr>Successes and Barriers to Success</vt:lpstr>
      <vt:lpstr>Slide 25</vt:lpstr>
      <vt:lpstr>Success and Barriers to Success</vt:lpstr>
      <vt:lpstr>Slide 27</vt:lpstr>
      <vt:lpstr>Slide 28</vt:lpstr>
      <vt:lpstr>Less than successful program attempts</vt:lpstr>
      <vt:lpstr>Program in process</vt:lpstr>
      <vt:lpstr>Metrics for three year goals</vt:lpstr>
      <vt:lpstr>Retention Trends 1983-2009      Freshman-Sophomore Year</vt:lpstr>
      <vt:lpstr>Completion Trends 1983-2009 Four-year Colleges – Graduation in 5 years or less</vt:lpstr>
      <vt:lpstr>Metrics for success</vt:lpstr>
      <vt:lpstr>Necessity for Plans</vt:lpstr>
      <vt:lpstr>Three Year Plan</vt:lpstr>
      <vt:lpstr>Plan Year One</vt:lpstr>
      <vt:lpstr>Plan Year One</vt:lpstr>
      <vt:lpstr>Plan Year Two</vt:lpstr>
      <vt:lpstr>Plan Year Two</vt:lpstr>
      <vt:lpstr>Plan Year Three</vt:lpstr>
      <vt:lpstr>Graduation as a Campus Priority</vt:lpstr>
    </vt:vector>
  </TitlesOfParts>
  <Company>CCSU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dcox</dc:creator>
  <cp:lastModifiedBy>vlancast</cp:lastModifiedBy>
  <cp:revision>21</cp:revision>
  <dcterms:created xsi:type="dcterms:W3CDTF">2007-03-09T14:01:45Z</dcterms:created>
  <dcterms:modified xsi:type="dcterms:W3CDTF">2010-03-15T20:41:32Z</dcterms:modified>
</cp:coreProperties>
</file>