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7" r:id="rId2"/>
    <p:sldId id="258" r:id="rId3"/>
    <p:sldId id="259" r:id="rId4"/>
    <p:sldId id="261" r:id="rId5"/>
    <p:sldId id="266" r:id="rId6"/>
    <p:sldId id="267" r:id="rId7"/>
    <p:sldId id="263" r:id="rId8"/>
    <p:sldId id="264" r:id="rId9"/>
    <p:sldId id="265" r:id="rId10"/>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64" y="-5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26487331130571"/>
          <c:y val="7.8501927727128315E-2"/>
          <c:w val="0.43083465823225803"/>
          <c:h val="0.88486383933354706"/>
        </c:manualLayout>
      </c:layout>
      <c:pieChart>
        <c:varyColors val="1"/>
        <c:ser>
          <c:idx val="0"/>
          <c:order val="0"/>
          <c:tx>
            <c:strRef>
              <c:f>Sheet1!$B$1</c:f>
              <c:strCache>
                <c:ptCount val="1"/>
                <c:pt idx="0">
                  <c:v>Revenues</c:v>
                </c:pt>
              </c:strCache>
            </c:strRef>
          </c:tx>
          <c:explosion val="13"/>
          <c:dPt>
            <c:idx val="0"/>
            <c:bubble3D val="0"/>
            <c:explosion val="5"/>
          </c:dPt>
          <c:dPt>
            <c:idx val="1"/>
            <c:bubble3D val="0"/>
            <c:explosion val="4"/>
            <c:spPr>
              <a:solidFill>
                <a:schemeClr val="accent6">
                  <a:lumMod val="75000"/>
                </a:schemeClr>
              </a:solidFill>
            </c:spPr>
          </c:dPt>
          <c:cat>
            <c:strRef>
              <c:f>Sheet1!$A$2:$A$3</c:f>
              <c:strCache>
                <c:ptCount val="2"/>
                <c:pt idx="0">
                  <c:v>State Approp. 40.1%</c:v>
                </c:pt>
                <c:pt idx="1">
                  <c:v>Other 59.9%</c:v>
                </c:pt>
              </c:strCache>
            </c:strRef>
          </c:cat>
          <c:val>
            <c:numRef>
              <c:f>Sheet1!$B$2:$B$3</c:f>
              <c:numCache>
                <c:formatCode>General</c:formatCode>
                <c:ptCount val="2"/>
                <c:pt idx="0">
                  <c:v>23.2</c:v>
                </c:pt>
                <c:pt idx="1">
                  <c:v>34.6</c:v>
                </c:pt>
              </c:numCache>
            </c:numRef>
          </c:val>
        </c:ser>
        <c:dLbls>
          <c:showLegendKey val="0"/>
          <c:showVal val="0"/>
          <c:showCatName val="0"/>
          <c:showSerName val="0"/>
          <c:showPercent val="0"/>
          <c:showBubbleSize val="0"/>
          <c:showLeaderLines val="0"/>
        </c:dLbls>
        <c:firstSliceAng val="0"/>
      </c:pieChart>
    </c:plotArea>
    <c:legend>
      <c:legendPos val="r"/>
      <c:layout>
        <c:manualLayout>
          <c:xMode val="edge"/>
          <c:yMode val="edge"/>
          <c:x val="0.5339423662096946"/>
          <c:y val="0.21533923546951991"/>
          <c:w val="0.40470132962110555"/>
          <c:h val="0.51002846673578672"/>
        </c:manualLayout>
      </c:layout>
      <c:overlay val="0"/>
      <c:txPr>
        <a:bodyPr/>
        <a:lstStyle/>
        <a:p>
          <a:pPr>
            <a:defRPr sz="1400"/>
          </a:pPr>
          <a:endParaRPr lang="en-US"/>
        </a:p>
      </c:txPr>
    </c:legend>
    <c:plotVisOnly val="1"/>
    <c:dispBlanksAs val="zero"/>
    <c:showDLblsOverMax val="0"/>
  </c:chart>
  <c:txPr>
    <a:bodyPr/>
    <a:lstStyle/>
    <a:p>
      <a:pPr>
        <a:defRPr sz="1800"/>
      </a:pPr>
      <a:endParaRPr lang="en-US"/>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55A500A6-630E-4FD6-8D5B-F9DF58AF982B}" type="datetimeFigureOut">
              <a:rPr lang="en-US" smtClean="0"/>
              <a:pPr/>
              <a:t>2/14/2014</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8E84CDE1-95D8-4F01-AF4A-3452A29C84A5}" type="slidenum">
              <a:rPr lang="en-US" smtClean="0"/>
              <a:pPr/>
              <a:t>‹#›</a:t>
            </a:fld>
            <a:endParaRPr lang="en-US"/>
          </a:p>
        </p:txBody>
      </p:sp>
    </p:spTree>
    <p:extLst>
      <p:ext uri="{BB962C8B-B14F-4D97-AF65-F5344CB8AC3E}">
        <p14:creationId xmlns:p14="http://schemas.microsoft.com/office/powerpoint/2010/main" val="1192264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B22F6F14-F863-4BCC-896E-9B6AFDDAA258}" type="datetimeFigureOut">
              <a:rPr lang="en-US" smtClean="0"/>
              <a:pPr/>
              <a:t>2/14/2014</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2D4E4F25-E0B6-4914-974E-74CC2735C05F}" type="slidenum">
              <a:rPr lang="en-US" smtClean="0"/>
              <a:pPr/>
              <a:t>‹#›</a:t>
            </a:fld>
            <a:endParaRPr lang="en-US"/>
          </a:p>
        </p:txBody>
      </p:sp>
    </p:spTree>
    <p:extLst>
      <p:ext uri="{BB962C8B-B14F-4D97-AF65-F5344CB8AC3E}">
        <p14:creationId xmlns:p14="http://schemas.microsoft.com/office/powerpoint/2010/main" val="1792046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3</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4</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5</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6</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7</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8</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9</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938E63-A2F2-4897-A598-691B613070DD}" type="datetimeFigureOut">
              <a:rPr lang="en-US" smtClean="0"/>
              <a:pPr/>
              <a:t>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68A43D-248B-44DE-B1F8-00CBB816F4F2}" type="slidenum">
              <a:rPr lang="en-US" smtClean="0"/>
              <a:pPr/>
              <a:t>‹#›</a:t>
            </a:fld>
            <a:endParaRPr lang="en-US"/>
          </a:p>
        </p:txBody>
      </p:sp>
    </p:spTree>
    <p:extLst>
      <p:ext uri="{BB962C8B-B14F-4D97-AF65-F5344CB8AC3E}">
        <p14:creationId xmlns:p14="http://schemas.microsoft.com/office/powerpoint/2010/main" val="2855227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38E63-A2F2-4897-A598-691B613070DD}" type="datetimeFigureOut">
              <a:rPr lang="en-US" smtClean="0"/>
              <a:pPr/>
              <a:t>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68A43D-248B-44DE-B1F8-00CBB816F4F2}" type="slidenum">
              <a:rPr lang="en-US" smtClean="0"/>
              <a:pPr/>
              <a:t>‹#›</a:t>
            </a:fld>
            <a:endParaRPr lang="en-US"/>
          </a:p>
        </p:txBody>
      </p:sp>
    </p:spTree>
    <p:extLst>
      <p:ext uri="{BB962C8B-B14F-4D97-AF65-F5344CB8AC3E}">
        <p14:creationId xmlns:p14="http://schemas.microsoft.com/office/powerpoint/2010/main" val="4034511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38E63-A2F2-4897-A598-691B613070DD}" type="datetimeFigureOut">
              <a:rPr lang="en-US" smtClean="0"/>
              <a:pPr/>
              <a:t>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68A43D-248B-44DE-B1F8-00CBB816F4F2}" type="slidenum">
              <a:rPr lang="en-US" smtClean="0"/>
              <a:pPr/>
              <a:t>‹#›</a:t>
            </a:fld>
            <a:endParaRPr lang="en-US"/>
          </a:p>
        </p:txBody>
      </p:sp>
    </p:spTree>
    <p:extLst>
      <p:ext uri="{BB962C8B-B14F-4D97-AF65-F5344CB8AC3E}">
        <p14:creationId xmlns:p14="http://schemas.microsoft.com/office/powerpoint/2010/main" val="3275679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38E63-A2F2-4897-A598-691B613070DD}" type="datetimeFigureOut">
              <a:rPr lang="en-US" smtClean="0"/>
              <a:pPr/>
              <a:t>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68A43D-248B-44DE-B1F8-00CBB816F4F2}" type="slidenum">
              <a:rPr lang="en-US" smtClean="0"/>
              <a:pPr/>
              <a:t>‹#›</a:t>
            </a:fld>
            <a:endParaRPr lang="en-US"/>
          </a:p>
        </p:txBody>
      </p:sp>
    </p:spTree>
    <p:extLst>
      <p:ext uri="{BB962C8B-B14F-4D97-AF65-F5344CB8AC3E}">
        <p14:creationId xmlns:p14="http://schemas.microsoft.com/office/powerpoint/2010/main" val="316543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938E63-A2F2-4897-A598-691B613070DD}" type="datetimeFigureOut">
              <a:rPr lang="en-US" smtClean="0"/>
              <a:pPr/>
              <a:t>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68A43D-248B-44DE-B1F8-00CBB816F4F2}" type="slidenum">
              <a:rPr lang="en-US" smtClean="0"/>
              <a:pPr/>
              <a:t>‹#›</a:t>
            </a:fld>
            <a:endParaRPr lang="en-US"/>
          </a:p>
        </p:txBody>
      </p:sp>
    </p:spTree>
    <p:extLst>
      <p:ext uri="{BB962C8B-B14F-4D97-AF65-F5344CB8AC3E}">
        <p14:creationId xmlns:p14="http://schemas.microsoft.com/office/powerpoint/2010/main" val="1358721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938E63-A2F2-4897-A598-691B613070DD}" type="datetimeFigureOut">
              <a:rPr lang="en-US" smtClean="0"/>
              <a:pPr/>
              <a:t>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68A43D-248B-44DE-B1F8-00CBB816F4F2}" type="slidenum">
              <a:rPr lang="en-US" smtClean="0"/>
              <a:pPr/>
              <a:t>‹#›</a:t>
            </a:fld>
            <a:endParaRPr lang="en-US"/>
          </a:p>
        </p:txBody>
      </p:sp>
    </p:spTree>
    <p:extLst>
      <p:ext uri="{BB962C8B-B14F-4D97-AF65-F5344CB8AC3E}">
        <p14:creationId xmlns:p14="http://schemas.microsoft.com/office/powerpoint/2010/main" val="2777315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938E63-A2F2-4897-A598-691B613070DD}" type="datetimeFigureOut">
              <a:rPr lang="en-US" smtClean="0"/>
              <a:pPr/>
              <a:t>2/14/2014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68A43D-248B-44DE-B1F8-00CBB816F4F2}" type="slidenum">
              <a:rPr lang="en-US" smtClean="0"/>
              <a:pPr/>
              <a:t>‹#›</a:t>
            </a:fld>
            <a:endParaRPr lang="en-US"/>
          </a:p>
        </p:txBody>
      </p:sp>
    </p:spTree>
    <p:extLst>
      <p:ext uri="{BB962C8B-B14F-4D97-AF65-F5344CB8AC3E}">
        <p14:creationId xmlns:p14="http://schemas.microsoft.com/office/powerpoint/2010/main" val="513243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938E63-A2F2-4897-A598-691B613070DD}" type="datetimeFigureOut">
              <a:rPr lang="en-US" smtClean="0"/>
              <a:pPr/>
              <a:t>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68A43D-248B-44DE-B1F8-00CBB816F4F2}" type="slidenum">
              <a:rPr lang="en-US" smtClean="0"/>
              <a:pPr/>
              <a:t>‹#›</a:t>
            </a:fld>
            <a:endParaRPr lang="en-US"/>
          </a:p>
        </p:txBody>
      </p:sp>
    </p:spTree>
    <p:extLst>
      <p:ext uri="{BB962C8B-B14F-4D97-AF65-F5344CB8AC3E}">
        <p14:creationId xmlns:p14="http://schemas.microsoft.com/office/powerpoint/2010/main" val="3450714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938E63-A2F2-4897-A598-691B613070DD}" type="datetimeFigureOut">
              <a:rPr lang="en-US" smtClean="0"/>
              <a:pPr/>
              <a:t>2/14/2014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68A43D-248B-44DE-B1F8-00CBB816F4F2}" type="slidenum">
              <a:rPr lang="en-US" smtClean="0"/>
              <a:pPr/>
              <a:t>‹#›</a:t>
            </a:fld>
            <a:endParaRPr lang="en-US"/>
          </a:p>
        </p:txBody>
      </p:sp>
    </p:spTree>
    <p:extLst>
      <p:ext uri="{BB962C8B-B14F-4D97-AF65-F5344CB8AC3E}">
        <p14:creationId xmlns:p14="http://schemas.microsoft.com/office/powerpoint/2010/main" val="64831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938E63-A2F2-4897-A598-691B613070DD}" type="datetimeFigureOut">
              <a:rPr lang="en-US" smtClean="0"/>
              <a:pPr/>
              <a:t>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68A43D-248B-44DE-B1F8-00CBB816F4F2}" type="slidenum">
              <a:rPr lang="en-US" smtClean="0"/>
              <a:pPr/>
              <a:t>‹#›</a:t>
            </a:fld>
            <a:endParaRPr lang="en-US"/>
          </a:p>
        </p:txBody>
      </p:sp>
    </p:spTree>
    <p:extLst>
      <p:ext uri="{BB962C8B-B14F-4D97-AF65-F5344CB8AC3E}">
        <p14:creationId xmlns:p14="http://schemas.microsoft.com/office/powerpoint/2010/main" val="2082427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938E63-A2F2-4897-A598-691B613070DD}" type="datetimeFigureOut">
              <a:rPr lang="en-US" smtClean="0"/>
              <a:pPr/>
              <a:t>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68A43D-248B-44DE-B1F8-00CBB816F4F2}" type="slidenum">
              <a:rPr lang="en-US" smtClean="0"/>
              <a:pPr/>
              <a:t>‹#›</a:t>
            </a:fld>
            <a:endParaRPr lang="en-US"/>
          </a:p>
        </p:txBody>
      </p:sp>
    </p:spTree>
    <p:extLst>
      <p:ext uri="{BB962C8B-B14F-4D97-AF65-F5344CB8AC3E}">
        <p14:creationId xmlns:p14="http://schemas.microsoft.com/office/powerpoint/2010/main" val="1026647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38E63-A2F2-4897-A598-691B613070DD}" type="datetimeFigureOut">
              <a:rPr lang="en-US" smtClean="0"/>
              <a:pPr/>
              <a:t>2/14/2014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68A43D-248B-44DE-B1F8-00CBB816F4F2}" type="slidenum">
              <a:rPr lang="en-US" smtClean="0"/>
              <a:pPr/>
              <a:t>‹#›</a:t>
            </a:fld>
            <a:endParaRPr lang="en-US"/>
          </a:p>
        </p:txBody>
      </p:sp>
    </p:spTree>
    <p:extLst>
      <p:ext uri="{BB962C8B-B14F-4D97-AF65-F5344CB8AC3E}">
        <p14:creationId xmlns:p14="http://schemas.microsoft.com/office/powerpoint/2010/main" val="71916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package" Target="../embeddings/Microsoft_Word_Document1.docx"/><Relationship Id="rId5" Type="http://schemas.openxmlformats.org/officeDocument/2006/relationships/oleObject" Target="../embeddings/oleObject1.bin"/><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notesSlide" Target="../notesSlides/notesSlide2.xml"/><Relationship Id="rId7"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package" Target="../embeddings/Microsoft_Word_Document2.docx"/><Relationship Id="rId5" Type="http://schemas.openxmlformats.org/officeDocument/2006/relationships/oleObject" Target="../embeddings/oleObject2.bin"/><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4.e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package" Target="../embeddings/Microsoft_Word_Document4.docx"/><Relationship Id="rId5" Type="http://schemas.openxmlformats.org/officeDocument/2006/relationships/oleObject" Target="../embeddings/oleObject3.bin"/><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5.emf"/><Relationship Id="rId5" Type="http://schemas.openxmlformats.org/officeDocument/2006/relationships/package" Target="../embeddings/Microsoft_Word_Document5.docx"/><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6.e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package" Target="../embeddings/Microsoft_Word_Document6.docx"/><Relationship Id="rId5" Type="http://schemas.openxmlformats.org/officeDocument/2006/relationships/oleObject" Target="../embeddings/oleObject4.bin"/><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7.e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package" Target="../embeddings/Microsoft_Word_Document7.docx"/><Relationship Id="rId5" Type="http://schemas.openxmlformats.org/officeDocument/2006/relationships/oleObject" Target="../embeddings/oleObject5.bin"/><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8.e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package" Target="../embeddings/Microsoft_Word_Document8.docx"/><Relationship Id="rId5" Type="http://schemas.openxmlformats.org/officeDocument/2006/relationships/oleObject" Target="../embeddings/oleObject6.bin"/><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295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2929311683"/>
              </p:ext>
            </p:extLst>
          </p:nvPr>
        </p:nvGraphicFramePr>
        <p:xfrm>
          <a:off x="457200" y="2132013"/>
          <a:ext cx="7708900" cy="5529262"/>
        </p:xfrm>
        <a:graphic>
          <a:graphicData uri="http://schemas.openxmlformats.org/presentationml/2006/ole">
            <mc:AlternateContent xmlns:mc="http://schemas.openxmlformats.org/markup-compatibility/2006">
              <mc:Choice xmlns:v="urn:schemas-microsoft-com:vml" Requires="v">
                <p:oleObj spid="_x0000_s1038" name="Document" r:id="rId6" imgW="8236942" imgH="5928986" progId="Word.Document.12">
                  <p:embed/>
                </p:oleObj>
              </mc:Choice>
              <mc:Fallback>
                <p:oleObj name="Document" r:id="rId6" imgW="8236942" imgH="5928986" progId="Word.Document.12">
                  <p:embed/>
                  <p:pic>
                    <p:nvPicPr>
                      <p:cNvPr id="0"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2132013"/>
                        <a:ext cx="7708900" cy="5529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1</a:t>
            </a:fld>
            <a:endParaRPr lang="en-US" dirty="0">
              <a:solidFill>
                <a:srgbClr val="000000"/>
              </a:solidFill>
            </a:endParaRPr>
          </a:p>
        </p:txBody>
      </p:sp>
    </p:spTree>
    <p:extLst>
      <p:ext uri="{BB962C8B-B14F-4D97-AF65-F5344CB8AC3E}">
        <p14:creationId xmlns:p14="http://schemas.microsoft.com/office/powerpoint/2010/main" val="991972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609600" y="381000"/>
            <a:ext cx="5562600" cy="457200"/>
          </a:xfrm>
        </p:spPr>
        <p:txBody>
          <a:bodyPr>
            <a:normAutofit fontScale="90000"/>
          </a:bodyPr>
          <a:lstStyle/>
          <a:p>
            <a:r>
              <a:rPr lang="en-US" sz="2800" dirty="0" smtClean="0"/>
              <a:t>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Open Budget Meeting</a:t>
            </a:r>
            <a:br>
              <a:rPr lang="en-US" sz="2800" dirty="0" smtClean="0"/>
            </a:br>
            <a:r>
              <a:rPr lang="en-US" sz="2800" dirty="0" smtClean="0"/>
              <a:t/>
            </a:r>
            <a:br>
              <a:rPr lang="en-US" sz="2800" dirty="0" smtClean="0"/>
            </a:br>
            <a:r>
              <a:rPr lang="en-US" sz="2800" dirty="0"/>
              <a:t> </a:t>
            </a:r>
            <a:r>
              <a:rPr lang="en-US" sz="2800" dirty="0" smtClean="0"/>
              <a:t>    </a:t>
            </a:r>
            <a:br>
              <a:rPr lang="en-US" sz="2800" dirty="0" smtClean="0"/>
            </a:br>
            <a:r>
              <a:rPr lang="en-US" sz="2800" dirty="0"/>
              <a:t/>
            </a:r>
            <a:br>
              <a:rPr lang="en-US" sz="2800" dirty="0"/>
            </a:br>
            <a:r>
              <a:rPr lang="en-US" sz="2800" dirty="0" smtClean="0"/>
              <a:t>     </a:t>
            </a:r>
            <a:r>
              <a:rPr lang="en-US" sz="2400" dirty="0" smtClean="0"/>
              <a:t/>
            </a:r>
            <a:br>
              <a:rPr lang="en-US" sz="2400" dirty="0" smtClean="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smtClean="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3916595292"/>
              </p:ext>
            </p:extLst>
          </p:nvPr>
        </p:nvGraphicFramePr>
        <p:xfrm>
          <a:off x="5377787" y="1536949"/>
          <a:ext cx="3556151" cy="1892051"/>
        </p:xfrm>
        <a:graphic>
          <a:graphicData uri="http://schemas.openxmlformats.org/presentationml/2006/ole">
            <mc:AlternateContent xmlns:mc="http://schemas.openxmlformats.org/markup-compatibility/2006">
              <mc:Choice xmlns:v="urn:schemas-microsoft-com:vml" Requires="v">
                <p:oleObj spid="_x0000_s2062" name="Document" r:id="rId6" imgW="8235289" imgH="5918849" progId="Word.Document.12">
                  <p:embed/>
                </p:oleObj>
              </mc:Choice>
              <mc:Fallback>
                <p:oleObj name="Document" r:id="rId6" imgW="8235289" imgH="5918849" progId="Word.Document.12">
                  <p:embed/>
                  <p:pic>
                    <p:nvPicPr>
                      <p:cNvPr id="0"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77787" y="1536949"/>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2</a:t>
            </a:fld>
            <a:endParaRPr lang="en-US" dirty="0">
              <a:solidFill>
                <a:srgbClr val="000000"/>
              </a:solidFill>
            </a:endParaRPr>
          </a:p>
        </p:txBody>
      </p:sp>
      <p:sp>
        <p:nvSpPr>
          <p:cNvPr id="10" name="TextBox 9"/>
          <p:cNvSpPr txBox="1"/>
          <p:nvPr/>
        </p:nvSpPr>
        <p:spPr>
          <a:xfrm>
            <a:off x="228600" y="1219200"/>
            <a:ext cx="3572336" cy="677108"/>
          </a:xfrm>
          <a:prstGeom prst="rect">
            <a:avLst/>
          </a:prstGeom>
          <a:noFill/>
        </p:spPr>
        <p:txBody>
          <a:bodyPr wrap="square" rtlCol="0">
            <a:spAutoFit/>
          </a:bodyPr>
          <a:lstStyle/>
          <a:p>
            <a:pPr>
              <a:defRPr/>
            </a:pPr>
            <a:endParaRPr lang="en-US" kern="0" dirty="0" smtClean="0"/>
          </a:p>
          <a:p>
            <a:pPr>
              <a:defRPr/>
            </a:pPr>
            <a:r>
              <a:rPr lang="en-US" kern="0" dirty="0" smtClean="0"/>
              <a:t>State</a:t>
            </a:r>
            <a:r>
              <a:rPr lang="en-US" sz="2000" kern="0" dirty="0" smtClean="0"/>
              <a:t> </a:t>
            </a:r>
            <a:r>
              <a:rPr lang="en-US" kern="0" dirty="0"/>
              <a:t>Appropriations</a:t>
            </a:r>
          </a:p>
        </p:txBody>
      </p:sp>
      <p:sp>
        <p:nvSpPr>
          <p:cNvPr id="11" name="TextBox 10"/>
          <p:cNvSpPr txBox="1"/>
          <p:nvPr/>
        </p:nvSpPr>
        <p:spPr>
          <a:xfrm>
            <a:off x="6205795" y="1198395"/>
            <a:ext cx="3692979" cy="677108"/>
          </a:xfrm>
          <a:prstGeom prst="rect">
            <a:avLst/>
          </a:prstGeom>
          <a:noFill/>
        </p:spPr>
        <p:txBody>
          <a:bodyPr wrap="square" rtlCol="0">
            <a:spAutoFit/>
          </a:bodyPr>
          <a:lstStyle/>
          <a:p>
            <a:pPr>
              <a:defRPr/>
            </a:pPr>
            <a:endParaRPr lang="en-US" kern="0" dirty="0" smtClean="0">
              <a:solidFill>
                <a:sysClr val="windowText" lastClr="000000"/>
              </a:solidFill>
            </a:endParaRPr>
          </a:p>
          <a:p>
            <a:pPr>
              <a:defRPr/>
            </a:pPr>
            <a:r>
              <a:rPr lang="en-US" kern="0" dirty="0" smtClean="0">
                <a:solidFill>
                  <a:sysClr val="windowText" lastClr="000000"/>
                </a:solidFill>
              </a:rPr>
              <a:t>Tuition</a:t>
            </a:r>
            <a:r>
              <a:rPr lang="en-US" sz="2000" kern="0" dirty="0" smtClean="0">
                <a:solidFill>
                  <a:sysClr val="windowText" lastClr="000000"/>
                </a:solidFill>
              </a:rPr>
              <a:t> </a:t>
            </a:r>
            <a:r>
              <a:rPr lang="en-US" sz="2000" kern="0" dirty="0">
                <a:solidFill>
                  <a:sysClr val="windowText" lastClr="000000"/>
                </a:solidFill>
              </a:rPr>
              <a:t>&amp; Fees</a:t>
            </a:r>
          </a:p>
        </p:txBody>
      </p:sp>
      <p:sp>
        <p:nvSpPr>
          <p:cNvPr id="12" name="TextBox 11"/>
          <p:cNvSpPr txBox="1"/>
          <p:nvPr/>
        </p:nvSpPr>
        <p:spPr>
          <a:xfrm>
            <a:off x="6205795" y="1598505"/>
            <a:ext cx="3398417" cy="646331"/>
          </a:xfrm>
          <a:prstGeom prst="rect">
            <a:avLst/>
          </a:prstGeom>
          <a:noFill/>
        </p:spPr>
        <p:txBody>
          <a:bodyPr wrap="square" rtlCol="0">
            <a:spAutoFit/>
          </a:bodyPr>
          <a:lstStyle/>
          <a:p>
            <a:pPr>
              <a:defRPr/>
            </a:pPr>
            <a:endParaRPr lang="en-US" kern="0" dirty="0" smtClean="0">
              <a:solidFill>
                <a:sysClr val="windowText" lastClr="000000"/>
              </a:solidFill>
            </a:endParaRPr>
          </a:p>
          <a:p>
            <a:pPr>
              <a:defRPr/>
            </a:pPr>
            <a:r>
              <a:rPr lang="en-US" kern="0" dirty="0" smtClean="0">
                <a:solidFill>
                  <a:sysClr val="windowText" lastClr="000000"/>
                </a:solidFill>
              </a:rPr>
              <a:t>Auxiliary </a:t>
            </a:r>
            <a:r>
              <a:rPr lang="en-US" kern="0" dirty="0">
                <a:solidFill>
                  <a:sysClr val="windowText" lastClr="000000"/>
                </a:solidFill>
              </a:rPr>
              <a:t>Enterprises</a:t>
            </a:r>
          </a:p>
        </p:txBody>
      </p:sp>
      <p:sp>
        <p:nvSpPr>
          <p:cNvPr id="13" name="TextBox 12"/>
          <p:cNvSpPr txBox="1"/>
          <p:nvPr/>
        </p:nvSpPr>
        <p:spPr>
          <a:xfrm>
            <a:off x="253632" y="1566825"/>
            <a:ext cx="2489568" cy="1231106"/>
          </a:xfrm>
          <a:prstGeom prst="rect">
            <a:avLst/>
          </a:prstGeom>
          <a:noFill/>
        </p:spPr>
        <p:txBody>
          <a:bodyPr wrap="square" rtlCol="0">
            <a:spAutoFit/>
          </a:bodyPr>
          <a:lstStyle/>
          <a:p>
            <a:pPr>
              <a:defRPr/>
            </a:pPr>
            <a:endParaRPr lang="en-US" kern="0" dirty="0" smtClean="0">
              <a:solidFill>
                <a:sysClr val="windowText" lastClr="000000"/>
              </a:solidFill>
            </a:endParaRPr>
          </a:p>
          <a:p>
            <a:pPr>
              <a:defRPr/>
            </a:pPr>
            <a:r>
              <a:rPr lang="en-US" kern="0" dirty="0" smtClean="0">
                <a:solidFill>
                  <a:sysClr val="windowText" lastClr="000000"/>
                </a:solidFill>
              </a:rPr>
              <a:t>Major </a:t>
            </a:r>
            <a:r>
              <a:rPr lang="en-US" kern="0" dirty="0">
                <a:solidFill>
                  <a:sysClr val="windowText" lastClr="000000"/>
                </a:solidFill>
              </a:rPr>
              <a:t>Repair &amp; Renovation (MRR)</a:t>
            </a:r>
          </a:p>
          <a:p>
            <a:pPr>
              <a:defRPr/>
            </a:pPr>
            <a:endParaRPr lang="en-US" sz="2000" kern="0" dirty="0">
              <a:solidFill>
                <a:sysClr val="windowText" lastClr="000000"/>
              </a:solidFill>
            </a:endParaRPr>
          </a:p>
        </p:txBody>
      </p:sp>
      <p:graphicFrame>
        <p:nvGraphicFramePr>
          <p:cNvPr id="14" name="Chart 13"/>
          <p:cNvGraphicFramePr/>
          <p:nvPr>
            <p:extLst>
              <p:ext uri="{D42A27DB-BD31-4B8C-83A1-F6EECF244321}">
                <p14:modId xmlns:p14="http://schemas.microsoft.com/office/powerpoint/2010/main" val="3552005288"/>
              </p:ext>
            </p:extLst>
          </p:nvPr>
        </p:nvGraphicFramePr>
        <p:xfrm>
          <a:off x="2667000" y="1447800"/>
          <a:ext cx="3312297" cy="2099017"/>
        </p:xfrm>
        <a:graphic>
          <a:graphicData uri="http://schemas.openxmlformats.org/drawingml/2006/chart">
            <c:chart xmlns:c="http://schemas.openxmlformats.org/drawingml/2006/chart" xmlns:r="http://schemas.openxmlformats.org/officeDocument/2006/relationships" r:id="rId8"/>
          </a:graphicData>
        </a:graphic>
      </p:graphicFrame>
      <p:sp>
        <p:nvSpPr>
          <p:cNvPr id="15" name="TextBox 14"/>
          <p:cNvSpPr txBox="1"/>
          <p:nvPr/>
        </p:nvSpPr>
        <p:spPr>
          <a:xfrm>
            <a:off x="0" y="4191000"/>
            <a:ext cx="3156594" cy="1985159"/>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Calibri" pitchFamily="34" charset="0"/>
              </a:rPr>
              <a:t>Salaries and Wages</a:t>
            </a:r>
          </a:p>
          <a:p>
            <a:pPr marL="285750" indent="-285750">
              <a:buFont typeface="Arial" pitchFamily="34" charset="0"/>
              <a:buChar char="•"/>
              <a:defRPr/>
            </a:pPr>
            <a:r>
              <a:rPr lang="en-US" sz="1500" kern="0" dirty="0">
                <a:solidFill>
                  <a:sysClr val="windowText" lastClr="000000"/>
                </a:solidFill>
                <a:latin typeface="Calibri" pitchFamily="34" charset="0"/>
              </a:rPr>
              <a:t>Utilities</a:t>
            </a:r>
          </a:p>
          <a:p>
            <a:pPr marL="285750" indent="-285750">
              <a:buFont typeface="Arial" pitchFamily="34" charset="0"/>
              <a:buChar char="•"/>
              <a:defRPr/>
            </a:pPr>
            <a:r>
              <a:rPr lang="en-US" sz="1500" kern="0" dirty="0">
                <a:solidFill>
                  <a:sysClr val="windowText" lastClr="000000"/>
                </a:solidFill>
                <a:latin typeface="Calibri" pitchFamily="34" charset="0"/>
              </a:rPr>
              <a:t>Supplies and Equipment</a:t>
            </a:r>
          </a:p>
          <a:p>
            <a:pPr marL="285750" indent="-285750">
              <a:buFont typeface="Arial" pitchFamily="34" charset="0"/>
              <a:buChar char="•"/>
              <a:defRPr/>
            </a:pPr>
            <a:r>
              <a:rPr lang="en-US" sz="1500" kern="0" dirty="0">
                <a:solidFill>
                  <a:sysClr val="windowText" lastClr="000000"/>
                </a:solidFill>
                <a:latin typeface="Calibri" pitchFamily="34" charset="0"/>
              </a:rPr>
              <a:t>Technology</a:t>
            </a:r>
          </a:p>
          <a:p>
            <a:pPr marL="285750" indent="-285750">
              <a:buFont typeface="Arial" pitchFamily="34" charset="0"/>
              <a:buChar char="•"/>
              <a:defRPr/>
            </a:pPr>
            <a:r>
              <a:rPr lang="en-US" sz="1500" kern="0" dirty="0">
                <a:solidFill>
                  <a:sysClr val="windowText" lastClr="000000"/>
                </a:solidFill>
                <a:latin typeface="Calibri" pitchFamily="34" charset="0"/>
              </a:rPr>
              <a:t>Facilities and Maintenance</a:t>
            </a:r>
          </a:p>
          <a:p>
            <a:pPr marL="285750" indent="-285750">
              <a:buFont typeface="Arial" pitchFamily="34" charset="0"/>
              <a:buChar char="•"/>
              <a:defRPr/>
            </a:pPr>
            <a:r>
              <a:rPr lang="en-US" sz="1500" kern="0" dirty="0">
                <a:solidFill>
                  <a:sysClr val="windowText" lastClr="000000"/>
                </a:solidFill>
                <a:latin typeface="Calibri" pitchFamily="34" charset="0"/>
              </a:rPr>
              <a:t>Public Safety</a:t>
            </a:r>
          </a:p>
          <a:p>
            <a:pPr marL="285750" indent="-285750">
              <a:buFont typeface="Arial" pitchFamily="34" charset="0"/>
              <a:buChar char="•"/>
              <a:defRPr/>
            </a:pPr>
            <a:r>
              <a:rPr lang="en-US" sz="1500" kern="0" dirty="0">
                <a:solidFill>
                  <a:sysClr val="windowText" lastClr="000000"/>
                </a:solidFill>
                <a:latin typeface="Calibri" pitchFamily="34" charset="0"/>
              </a:rPr>
              <a:t>Campus Activities and Services</a:t>
            </a:r>
          </a:p>
          <a:p>
            <a:pPr>
              <a:defRPr/>
            </a:pPr>
            <a:endParaRPr lang="en-US" kern="0" dirty="0">
              <a:solidFill>
                <a:sysClr val="windowText" lastClr="000000"/>
              </a:solidFill>
            </a:endParaRPr>
          </a:p>
        </p:txBody>
      </p:sp>
      <p:sp>
        <p:nvSpPr>
          <p:cNvPr id="16" name="TextBox 15"/>
          <p:cNvSpPr txBox="1"/>
          <p:nvPr/>
        </p:nvSpPr>
        <p:spPr>
          <a:xfrm>
            <a:off x="2971800" y="4191000"/>
            <a:ext cx="3235279" cy="1477328"/>
          </a:xfrm>
          <a:prstGeom prst="rect">
            <a:avLst/>
          </a:prstGeom>
          <a:noFill/>
        </p:spPr>
        <p:txBody>
          <a:bodyPr wrap="square" rtlCol="0">
            <a:spAutoFit/>
          </a:bodyPr>
          <a:lstStyle/>
          <a:p>
            <a:pPr marL="285750" indent="-285750" eaLnBrk="0" fontAlgn="base" hangingPunct="0">
              <a:spcBef>
                <a:spcPct val="0"/>
              </a:spcBef>
              <a:spcAft>
                <a:spcPct val="0"/>
              </a:spcAft>
              <a:buFont typeface="Arial" pitchFamily="34" charset="0"/>
              <a:buChar char="•"/>
            </a:pPr>
            <a:r>
              <a:rPr lang="en-US" sz="1500" dirty="0">
                <a:solidFill>
                  <a:srgbClr val="000000"/>
                </a:solidFill>
                <a:latin typeface="Calibri" pitchFamily="34" charset="0"/>
              </a:rPr>
              <a:t>Capital funds can not be used to pay for salaries and wages</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Calibri" pitchFamily="34" charset="0"/>
              </a:rPr>
              <a:t>State </a:t>
            </a:r>
            <a:r>
              <a:rPr lang="en-US" sz="1500" dirty="0" smtClean="0">
                <a:solidFill>
                  <a:srgbClr val="000000"/>
                </a:solidFill>
                <a:latin typeface="Calibri" pitchFamily="34" charset="0"/>
              </a:rPr>
              <a:t>procurement </a:t>
            </a:r>
            <a:r>
              <a:rPr lang="en-US" sz="1500" dirty="0">
                <a:solidFill>
                  <a:srgbClr val="000000"/>
                </a:solidFill>
                <a:latin typeface="Calibri" pitchFamily="34" charset="0"/>
              </a:rPr>
              <a:t>guidelines must be followed</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Calibri" pitchFamily="34" charset="0"/>
              </a:rPr>
              <a:t>Student fees must be used in conjunction with specific services</a:t>
            </a:r>
          </a:p>
        </p:txBody>
      </p:sp>
      <p:sp>
        <p:nvSpPr>
          <p:cNvPr id="17" name="TextBox 16"/>
          <p:cNvSpPr txBox="1"/>
          <p:nvPr/>
        </p:nvSpPr>
        <p:spPr>
          <a:xfrm>
            <a:off x="6046341" y="4191000"/>
            <a:ext cx="3097659" cy="2677656"/>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Calibri" pitchFamily="34" charset="0"/>
              </a:rPr>
              <a:t>Prudent fiscal management required for all sources</a:t>
            </a:r>
          </a:p>
          <a:p>
            <a:pPr marL="285750" indent="-285750">
              <a:buFont typeface="Arial" pitchFamily="34" charset="0"/>
              <a:buChar char="•"/>
              <a:defRPr/>
            </a:pPr>
            <a:r>
              <a:rPr lang="en-US" sz="1500" kern="0" dirty="0">
                <a:solidFill>
                  <a:sysClr val="windowText" lastClr="000000"/>
                </a:solidFill>
                <a:latin typeface="Calibri" pitchFamily="34" charset="0"/>
              </a:rPr>
              <a:t>State </a:t>
            </a:r>
            <a:r>
              <a:rPr lang="en-US" sz="1500" kern="0" dirty="0" smtClean="0">
                <a:solidFill>
                  <a:sysClr val="windowText" lastClr="000000"/>
                </a:solidFill>
                <a:latin typeface="Calibri" pitchFamily="34" charset="0"/>
              </a:rPr>
              <a:t>Appropriation </a:t>
            </a:r>
            <a:r>
              <a:rPr lang="en-US" sz="1500" kern="0" dirty="0">
                <a:solidFill>
                  <a:sysClr val="windowText" lastClr="000000"/>
                </a:solidFill>
                <a:latin typeface="Calibri" pitchFamily="34" charset="0"/>
              </a:rPr>
              <a:t>may be reduced at </a:t>
            </a:r>
            <a:r>
              <a:rPr lang="en-US" sz="1500" kern="0" dirty="0" smtClean="0">
                <a:solidFill>
                  <a:sysClr val="windowText" lastClr="000000"/>
                </a:solidFill>
                <a:latin typeface="Calibri" pitchFamily="34" charset="0"/>
              </a:rPr>
              <a:t>anytime</a:t>
            </a:r>
          </a:p>
          <a:p>
            <a:pPr marL="285750" indent="-285750">
              <a:buFont typeface="Arial" pitchFamily="34" charset="0"/>
              <a:buChar char="•"/>
              <a:defRPr/>
            </a:pPr>
            <a:r>
              <a:rPr lang="en-US" sz="1500" kern="0" dirty="0" smtClean="0">
                <a:solidFill>
                  <a:sysClr val="windowText" lastClr="000000"/>
                </a:solidFill>
                <a:latin typeface="Calibri" pitchFamily="34" charset="0"/>
              </a:rPr>
              <a:t>New focus on Financial Ratios</a:t>
            </a:r>
            <a:endParaRPr lang="en-US" sz="1500" kern="0" dirty="0">
              <a:solidFill>
                <a:sysClr val="windowText" lastClr="000000"/>
              </a:solidFill>
              <a:latin typeface="Calibri" pitchFamily="34" charset="0"/>
            </a:endParaRPr>
          </a:p>
          <a:p>
            <a:pPr marL="285750" indent="-285750">
              <a:buFont typeface="Arial" pitchFamily="34" charset="0"/>
              <a:buChar char="•"/>
              <a:defRPr/>
            </a:pPr>
            <a:r>
              <a:rPr lang="en-US" sz="1500" kern="0" dirty="0">
                <a:solidFill>
                  <a:sysClr val="windowText" lastClr="000000"/>
                </a:solidFill>
                <a:latin typeface="Calibri" pitchFamily="34" charset="0"/>
              </a:rPr>
              <a:t>Economic conditions have a direct impact on our ability to collect the revenues necessary to satisfy the needs and obligations of the University</a:t>
            </a:r>
          </a:p>
          <a:p>
            <a:pPr>
              <a:defRPr/>
            </a:pPr>
            <a:endParaRPr lang="en-US" kern="0" dirty="0">
              <a:solidFill>
                <a:sysClr val="windowText" lastClr="000000"/>
              </a:solidFill>
            </a:endParaRPr>
          </a:p>
        </p:txBody>
      </p:sp>
      <p:sp>
        <p:nvSpPr>
          <p:cNvPr id="18" name="TextBox 17"/>
          <p:cNvSpPr txBox="1"/>
          <p:nvPr/>
        </p:nvSpPr>
        <p:spPr>
          <a:xfrm>
            <a:off x="152400" y="3810000"/>
            <a:ext cx="1623391" cy="381000"/>
          </a:xfrm>
          <a:prstGeom prst="rect">
            <a:avLst/>
          </a:prstGeom>
          <a:noFill/>
        </p:spPr>
        <p:txBody>
          <a:bodyPr wrap="square" rtlCol="0">
            <a:spAutoFit/>
          </a:bodyPr>
          <a:lstStyle/>
          <a:p>
            <a:pPr>
              <a:defRPr/>
            </a:pPr>
            <a:r>
              <a:rPr lang="en-US" b="1" kern="0" dirty="0">
                <a:solidFill>
                  <a:sysClr val="windowText" lastClr="000000"/>
                </a:solidFill>
              </a:rPr>
              <a:t>Uses</a:t>
            </a:r>
          </a:p>
        </p:txBody>
      </p:sp>
      <p:sp>
        <p:nvSpPr>
          <p:cNvPr id="19" name="TextBox 18"/>
          <p:cNvSpPr txBox="1"/>
          <p:nvPr/>
        </p:nvSpPr>
        <p:spPr>
          <a:xfrm>
            <a:off x="2971800" y="3810000"/>
            <a:ext cx="1803768" cy="369332"/>
          </a:xfrm>
          <a:prstGeom prst="rect">
            <a:avLst/>
          </a:prstGeom>
          <a:noFill/>
        </p:spPr>
        <p:txBody>
          <a:bodyPr wrap="square" rtlCol="0">
            <a:spAutoFit/>
          </a:bodyPr>
          <a:lstStyle/>
          <a:p>
            <a:pPr>
              <a:defRPr/>
            </a:pPr>
            <a:r>
              <a:rPr lang="en-US" b="1" kern="0" dirty="0">
                <a:solidFill>
                  <a:sysClr val="windowText" lastClr="000000"/>
                </a:solidFill>
              </a:rPr>
              <a:t>Restrictions</a:t>
            </a:r>
          </a:p>
        </p:txBody>
      </p:sp>
      <p:sp>
        <p:nvSpPr>
          <p:cNvPr id="20" name="TextBox 19"/>
          <p:cNvSpPr txBox="1"/>
          <p:nvPr/>
        </p:nvSpPr>
        <p:spPr>
          <a:xfrm>
            <a:off x="6019800" y="3810000"/>
            <a:ext cx="2254710" cy="369332"/>
          </a:xfrm>
          <a:prstGeom prst="rect">
            <a:avLst/>
          </a:prstGeom>
          <a:noFill/>
        </p:spPr>
        <p:txBody>
          <a:bodyPr wrap="square" rtlCol="0">
            <a:spAutoFit/>
          </a:bodyPr>
          <a:lstStyle/>
          <a:p>
            <a:pPr>
              <a:defRPr/>
            </a:pPr>
            <a:r>
              <a:rPr lang="en-US" b="1" kern="0" dirty="0">
                <a:solidFill>
                  <a:sysClr val="windowText" lastClr="000000"/>
                </a:solidFill>
              </a:rPr>
              <a:t>Realities</a:t>
            </a:r>
          </a:p>
        </p:txBody>
      </p:sp>
      <p:sp>
        <p:nvSpPr>
          <p:cNvPr id="21" name="TextBox 20"/>
          <p:cNvSpPr txBox="1"/>
          <p:nvPr/>
        </p:nvSpPr>
        <p:spPr>
          <a:xfrm>
            <a:off x="6019801" y="1985056"/>
            <a:ext cx="3124199" cy="1754326"/>
          </a:xfrm>
          <a:prstGeom prst="rect">
            <a:avLst/>
          </a:prstGeom>
          <a:noFill/>
        </p:spPr>
        <p:txBody>
          <a:bodyPr wrap="square" rtlCol="0">
            <a:spAutoFit/>
          </a:bodyPr>
          <a:lstStyle/>
          <a:p>
            <a:pPr>
              <a:defRPr/>
            </a:pPr>
            <a:endParaRPr lang="en-US" kern="0" dirty="0" smtClean="0">
              <a:solidFill>
                <a:sysClr val="windowText" lastClr="000000"/>
              </a:solidFill>
            </a:endParaRPr>
          </a:p>
          <a:p>
            <a:pPr>
              <a:defRPr/>
            </a:pPr>
            <a:r>
              <a:rPr lang="en-US" kern="0" dirty="0">
                <a:solidFill>
                  <a:sysClr val="windowText" lastClr="000000"/>
                </a:solidFill>
              </a:rPr>
              <a:t> </a:t>
            </a:r>
            <a:r>
              <a:rPr lang="en-US" kern="0" dirty="0" smtClean="0">
                <a:solidFill>
                  <a:sysClr val="windowText" lastClr="000000"/>
                </a:solidFill>
              </a:rPr>
              <a:t>    CSU </a:t>
            </a:r>
            <a:r>
              <a:rPr lang="en-US" kern="0" dirty="0">
                <a:solidFill>
                  <a:sysClr val="windowText" lastClr="000000"/>
                </a:solidFill>
              </a:rPr>
              <a:t>Foundation</a:t>
            </a:r>
          </a:p>
          <a:p>
            <a:pPr marL="742950" lvl="1" indent="-285750">
              <a:buFont typeface="Arial" pitchFamily="34" charset="0"/>
              <a:buChar char="•"/>
              <a:defRPr/>
            </a:pPr>
            <a:r>
              <a:rPr lang="en-US" kern="0" dirty="0">
                <a:solidFill>
                  <a:sysClr val="windowText" lastClr="000000"/>
                </a:solidFill>
              </a:rPr>
              <a:t>Endowments</a:t>
            </a:r>
          </a:p>
          <a:p>
            <a:pPr marL="742950" lvl="1" indent="-285750">
              <a:buFont typeface="Arial" pitchFamily="34" charset="0"/>
              <a:buChar char="•"/>
              <a:defRPr/>
            </a:pPr>
            <a:r>
              <a:rPr lang="en-US" kern="0" dirty="0">
                <a:solidFill>
                  <a:sysClr val="windowText" lastClr="000000"/>
                </a:solidFill>
              </a:rPr>
              <a:t>Scholarships</a:t>
            </a:r>
          </a:p>
          <a:p>
            <a:pPr marL="742950" lvl="1" indent="-285750">
              <a:buFont typeface="Arial" pitchFamily="34" charset="0"/>
              <a:buChar char="•"/>
              <a:defRPr/>
            </a:pPr>
            <a:r>
              <a:rPr lang="en-US" kern="0" dirty="0">
                <a:solidFill>
                  <a:sysClr val="windowText" lastClr="000000"/>
                </a:solidFill>
              </a:rPr>
              <a:t>Unrestricted Annual Giving</a:t>
            </a:r>
          </a:p>
        </p:txBody>
      </p:sp>
      <p:sp>
        <p:nvSpPr>
          <p:cNvPr id="22" name="Rectangle 21"/>
          <p:cNvSpPr/>
          <p:nvPr/>
        </p:nvSpPr>
        <p:spPr>
          <a:xfrm>
            <a:off x="152400"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23" name="TextBox 22"/>
          <p:cNvSpPr txBox="1"/>
          <p:nvPr/>
        </p:nvSpPr>
        <p:spPr>
          <a:xfrm>
            <a:off x="248494" y="2145627"/>
            <a:ext cx="3211583" cy="646331"/>
          </a:xfrm>
          <a:prstGeom prst="rect">
            <a:avLst/>
          </a:prstGeom>
          <a:noFill/>
        </p:spPr>
        <p:txBody>
          <a:bodyPr wrap="square" rtlCol="0">
            <a:spAutoFit/>
          </a:bodyPr>
          <a:lstStyle/>
          <a:p>
            <a:pPr>
              <a:defRPr/>
            </a:pPr>
            <a:endParaRPr lang="en-US" kern="0" dirty="0" smtClean="0">
              <a:solidFill>
                <a:sysClr val="windowText" lastClr="000000"/>
              </a:solidFill>
            </a:endParaRPr>
          </a:p>
          <a:p>
            <a:pPr>
              <a:defRPr/>
            </a:pPr>
            <a:r>
              <a:rPr lang="en-US" kern="0" dirty="0" smtClean="0">
                <a:solidFill>
                  <a:sysClr val="windowText" lastClr="000000"/>
                </a:solidFill>
              </a:rPr>
              <a:t>Sponsored </a:t>
            </a:r>
            <a:r>
              <a:rPr lang="en-US" kern="0" dirty="0">
                <a:solidFill>
                  <a:sysClr val="windowText" lastClr="000000"/>
                </a:solidFill>
              </a:rPr>
              <a:t>Programs</a:t>
            </a:r>
            <a:endParaRPr lang="en-US" sz="2000" kern="0" dirty="0">
              <a:solidFill>
                <a:sysClr val="windowText" lastClr="000000"/>
              </a:solidFill>
            </a:endParaRPr>
          </a:p>
        </p:txBody>
      </p:sp>
      <p:sp>
        <p:nvSpPr>
          <p:cNvPr id="25" name="TextBox 24"/>
          <p:cNvSpPr txBox="1"/>
          <p:nvPr/>
        </p:nvSpPr>
        <p:spPr>
          <a:xfrm>
            <a:off x="2286000" y="1066800"/>
            <a:ext cx="3657600" cy="381000"/>
          </a:xfrm>
          <a:prstGeom prst="rect">
            <a:avLst/>
          </a:prstGeom>
          <a:noFill/>
        </p:spPr>
        <p:txBody>
          <a:bodyPr wrap="square" rtlCol="0">
            <a:spAutoFit/>
          </a:bodyPr>
          <a:lstStyle/>
          <a:p>
            <a:r>
              <a:rPr lang="en-US" dirty="0" smtClean="0"/>
              <a:t>Clayton State University Resources</a:t>
            </a:r>
            <a:endParaRPr lang="en-US" dirty="0"/>
          </a:p>
        </p:txBody>
      </p:sp>
    </p:spTree>
    <p:extLst>
      <p:ext uri="{BB962C8B-B14F-4D97-AF65-F5344CB8AC3E}">
        <p14:creationId xmlns:p14="http://schemas.microsoft.com/office/powerpoint/2010/main" val="2454843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609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0" y="0"/>
            <a:ext cx="4953000" cy="457200"/>
          </a:xfrm>
        </p:spPr>
        <p:txBody>
          <a:bodyPr>
            <a:normAutofit fontScale="90000"/>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0"/>
            <a:ext cx="3352800" cy="53340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197145044"/>
              </p:ext>
            </p:extLst>
          </p:nvPr>
        </p:nvGraphicFramePr>
        <p:xfrm>
          <a:off x="744538" y="977900"/>
          <a:ext cx="8059737" cy="5816600"/>
        </p:xfrm>
        <a:graphic>
          <a:graphicData uri="http://schemas.openxmlformats.org/presentationml/2006/ole">
            <mc:AlternateContent xmlns:mc="http://schemas.openxmlformats.org/markup-compatibility/2006">
              <mc:Choice xmlns:v="urn:schemas-microsoft-com:vml" Requires="v">
                <p:oleObj spid="_x0000_s3086" name="Document" r:id="rId6" imgW="8236942" imgH="6000776" progId="Word.Document.12">
                  <p:embed/>
                </p:oleObj>
              </mc:Choice>
              <mc:Fallback>
                <p:oleObj name="Document" r:id="rId6" imgW="8236942" imgH="6000776" progId="Word.Document.12">
                  <p:embed/>
                  <p:pic>
                    <p:nvPicPr>
                      <p:cNvPr id="0"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4538" y="977900"/>
                        <a:ext cx="8059737" cy="581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3</a:t>
            </a:fld>
            <a:endParaRPr lang="en-US" dirty="0">
              <a:solidFill>
                <a:srgbClr val="000000"/>
              </a:solidFill>
            </a:endParaRPr>
          </a:p>
        </p:txBody>
      </p:sp>
      <p:graphicFrame>
        <p:nvGraphicFramePr>
          <p:cNvPr id="10" name="Table 9"/>
          <p:cNvGraphicFramePr>
            <a:graphicFrameLocks noGrp="1"/>
          </p:cNvGraphicFramePr>
          <p:nvPr/>
        </p:nvGraphicFramePr>
        <p:xfrm>
          <a:off x="457200" y="609600"/>
          <a:ext cx="7979224" cy="5943596"/>
        </p:xfrm>
        <a:graphic>
          <a:graphicData uri="http://schemas.openxmlformats.org/drawingml/2006/table">
            <a:tbl>
              <a:tblPr/>
              <a:tblGrid>
                <a:gridCol w="152400"/>
                <a:gridCol w="4558932"/>
                <a:gridCol w="549936"/>
                <a:gridCol w="645118"/>
                <a:gridCol w="391301"/>
                <a:gridCol w="391301"/>
                <a:gridCol w="391301"/>
                <a:gridCol w="391301"/>
                <a:gridCol w="507634"/>
              </a:tblGrid>
              <a:tr h="97735">
                <a:tc gridSpan="9">
                  <a:txBody>
                    <a:bodyPr/>
                    <a:lstStyle/>
                    <a:p>
                      <a:pPr algn="ctr" fontAlgn="b"/>
                      <a:r>
                        <a:rPr lang="en-US" sz="600" b="1" i="0" u="none" strike="noStrike" dirty="0">
                          <a:solidFill>
                            <a:srgbClr val="000000"/>
                          </a:solidFill>
                          <a:latin typeface="Calibri"/>
                        </a:rPr>
                        <a:t>FY15 FUNDING REQUESTS</a:t>
                      </a:r>
                    </a:p>
                  </a:txBody>
                  <a:tcPr marL="3341" marR="3341" marT="334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02623">
                <a:tc>
                  <a:txBody>
                    <a:bodyPr/>
                    <a:lstStyle/>
                    <a:p>
                      <a:pPr algn="l" fontAlgn="b"/>
                      <a:endParaRPr lang="en-US" sz="400" b="0" i="0" u="none" strike="noStrike">
                        <a:solidFill>
                          <a:srgbClr val="000000"/>
                        </a:solidFill>
                        <a:latin typeface="Calibri"/>
                      </a:endParaRPr>
                    </a:p>
                  </a:txBody>
                  <a:tcPr marL="3341" marR="3341" marT="3341" marB="0" anchor="b">
                    <a:lnL>
                      <a:noFill/>
                    </a:lnL>
                    <a:lnR>
                      <a:noFill/>
                    </a:lnR>
                    <a:lnT>
                      <a:noFill/>
                    </a:lnT>
                    <a:lnB>
                      <a:noFill/>
                    </a:lnB>
                  </a:tcPr>
                </a:tc>
                <a:tc>
                  <a:txBody>
                    <a:bodyPr/>
                    <a:lstStyle/>
                    <a:p>
                      <a:pPr algn="ctr" fontAlgn="b"/>
                      <a:endParaRPr lang="en-US" sz="600" b="1" i="0" u="none" strike="noStrike" dirty="0">
                        <a:solidFill>
                          <a:srgbClr val="000000"/>
                        </a:solidFill>
                        <a:latin typeface="Calibri"/>
                      </a:endParaRPr>
                    </a:p>
                  </a:txBody>
                  <a:tcPr marL="3341" marR="3341" marT="3341" marB="0" anchor="b">
                    <a:lnL>
                      <a:noFill/>
                    </a:lnL>
                    <a:lnR>
                      <a:noFill/>
                    </a:lnR>
                    <a:lnT>
                      <a:noFill/>
                    </a:lnT>
                    <a:lnB>
                      <a:noFill/>
                    </a:lnB>
                  </a:tcPr>
                </a:tc>
                <a:tc>
                  <a:txBody>
                    <a:bodyPr/>
                    <a:lstStyle/>
                    <a:p>
                      <a:pPr algn="ctr" fontAlgn="b"/>
                      <a:endParaRPr lang="en-US" sz="600" b="1" i="0" u="none" strike="noStrike" dirty="0">
                        <a:solidFill>
                          <a:srgbClr val="000000"/>
                        </a:solidFill>
                        <a:latin typeface="Calibri"/>
                      </a:endParaRPr>
                    </a:p>
                  </a:txBody>
                  <a:tcPr marL="3341" marR="3341" marT="3341" marB="0" anchor="b">
                    <a:lnL>
                      <a:noFill/>
                    </a:lnL>
                    <a:lnR>
                      <a:noFill/>
                    </a:lnR>
                    <a:lnT>
                      <a:noFill/>
                    </a:lnT>
                    <a:lnB>
                      <a:noFill/>
                    </a:lnB>
                  </a:tcPr>
                </a:tc>
                <a:tc>
                  <a:txBody>
                    <a:bodyPr/>
                    <a:lstStyle/>
                    <a:p>
                      <a:pPr algn="ctr" fontAlgn="b"/>
                      <a:endParaRPr lang="en-US" sz="600" b="1" i="0" u="none" strike="noStrike">
                        <a:solidFill>
                          <a:srgbClr val="000000"/>
                        </a:solidFill>
                        <a:latin typeface="Calibri"/>
                      </a:endParaRPr>
                    </a:p>
                  </a:txBody>
                  <a:tcPr marL="3341" marR="3341" marT="3341" marB="0" anchor="b">
                    <a:lnL>
                      <a:noFill/>
                    </a:lnL>
                    <a:lnR>
                      <a:noFill/>
                    </a:lnR>
                    <a:lnT>
                      <a:noFill/>
                    </a:lnT>
                    <a:lnB>
                      <a:noFill/>
                    </a:lnB>
                  </a:tcPr>
                </a:tc>
                <a:tc>
                  <a:txBody>
                    <a:bodyPr/>
                    <a:lstStyle/>
                    <a:p>
                      <a:pPr algn="ctr" fontAlgn="b"/>
                      <a:endParaRPr lang="en-US" sz="600" b="1" i="0" u="none" strike="noStrike">
                        <a:solidFill>
                          <a:srgbClr val="000000"/>
                        </a:solidFill>
                        <a:latin typeface="Calibri"/>
                      </a:endParaRPr>
                    </a:p>
                  </a:txBody>
                  <a:tcPr marL="3341" marR="3341" marT="334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600" b="1" i="0" u="none" strike="noStrike">
                        <a:solidFill>
                          <a:srgbClr val="000000"/>
                        </a:solidFill>
                        <a:latin typeface="Calibri"/>
                      </a:endParaRPr>
                    </a:p>
                  </a:txBody>
                  <a:tcPr marL="3341" marR="3341" marT="334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341" marR="3341" marT="334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341" marR="3341" marT="334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341" marR="3341" marT="3341" marB="0" anchor="b">
                    <a:lnL>
                      <a:noFill/>
                    </a:lnL>
                    <a:lnR>
                      <a:noFill/>
                    </a:lnR>
                    <a:lnT>
                      <a:noFill/>
                    </a:lnT>
                    <a:lnB>
                      <a:noFill/>
                    </a:lnB>
                  </a:tcPr>
                </a:tc>
              </a:tr>
              <a:tr h="102623">
                <a:tc>
                  <a:txBody>
                    <a:bodyPr/>
                    <a:lstStyle/>
                    <a:p>
                      <a:pPr algn="l" fontAlgn="b"/>
                      <a:endParaRPr lang="en-US" sz="400" b="0" i="0" u="none" strike="noStrike">
                        <a:solidFill>
                          <a:srgbClr val="000000"/>
                        </a:solidFill>
                        <a:latin typeface="Calibri"/>
                      </a:endParaRPr>
                    </a:p>
                  </a:txBody>
                  <a:tcPr marL="3341" marR="3341" marT="3341" marB="0" anchor="b">
                    <a:lnL>
                      <a:noFill/>
                    </a:lnL>
                    <a:lnR>
                      <a:noFill/>
                    </a:lnR>
                    <a:lnT>
                      <a:noFill/>
                    </a:lnT>
                    <a:lnB>
                      <a:noFill/>
                    </a:lnB>
                  </a:tcPr>
                </a:tc>
                <a:tc>
                  <a:txBody>
                    <a:bodyPr/>
                    <a:lstStyle/>
                    <a:p>
                      <a:pPr algn="l" fontAlgn="b"/>
                      <a:endParaRPr lang="en-US" sz="600" b="0" i="0" u="none" strike="noStrike" dirty="0">
                        <a:solidFill>
                          <a:srgbClr val="000000"/>
                        </a:solidFill>
                        <a:latin typeface="Calibri"/>
                      </a:endParaRPr>
                    </a:p>
                  </a:txBody>
                  <a:tcPr marL="3341" marR="3341" marT="3341" marB="0" anchor="b">
                    <a:lnL>
                      <a:noFill/>
                    </a:lnL>
                    <a:lnR>
                      <a:noFill/>
                    </a:lnR>
                    <a:lnT>
                      <a:noFill/>
                    </a:lnT>
                    <a:lnB>
                      <a:noFill/>
                    </a:lnB>
                  </a:tcPr>
                </a:tc>
                <a:tc>
                  <a:txBody>
                    <a:bodyPr/>
                    <a:lstStyle/>
                    <a:p>
                      <a:pPr algn="l" fontAlgn="b"/>
                      <a:endParaRPr lang="en-US" sz="600" b="0" i="0" u="none" strike="noStrike" dirty="0">
                        <a:solidFill>
                          <a:srgbClr val="000000"/>
                        </a:solidFill>
                        <a:latin typeface="Calibri"/>
                      </a:endParaRPr>
                    </a:p>
                  </a:txBody>
                  <a:tcPr marL="3341" marR="3341" marT="334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dirty="0">
                        <a:solidFill>
                          <a:srgbClr val="000000"/>
                        </a:solidFill>
                        <a:latin typeface="Calibri"/>
                      </a:endParaRPr>
                    </a:p>
                  </a:txBody>
                  <a:tcPr marL="3341" marR="3341" marT="334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4">
                  <a:txBody>
                    <a:bodyPr/>
                    <a:lstStyle/>
                    <a:p>
                      <a:pPr algn="ctr" fontAlgn="b"/>
                      <a:r>
                        <a:rPr lang="en-US" sz="600" b="1" i="0" u="none" strike="noStrike">
                          <a:solidFill>
                            <a:srgbClr val="000000"/>
                          </a:solidFill>
                          <a:latin typeface="Calibri"/>
                        </a:rPr>
                        <a:t>PRIORITY</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600" b="0" i="0" u="none" strike="noStrike">
                        <a:solidFill>
                          <a:srgbClr val="000000"/>
                        </a:solidFill>
                        <a:latin typeface="Calibri"/>
                      </a:endParaRPr>
                    </a:p>
                  </a:txBody>
                  <a:tcPr marL="3341" marR="3341" marT="334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200358">
                <a:tc>
                  <a:txBody>
                    <a:bodyPr/>
                    <a:lstStyle/>
                    <a:p>
                      <a:pPr algn="l" fontAlgn="b"/>
                      <a:endParaRPr lang="en-US" sz="400" b="0" i="0" u="none" strike="noStrike">
                        <a:solidFill>
                          <a:srgbClr val="000000"/>
                        </a:solidFill>
                        <a:latin typeface="Calibri"/>
                      </a:endParaRPr>
                    </a:p>
                  </a:txBody>
                  <a:tcPr marL="3341" marR="3341" marT="334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solidFill>
                            <a:srgbClr val="000000"/>
                          </a:solidFill>
                          <a:latin typeface="Calibri"/>
                        </a:rPr>
                        <a:t>Requests</a:t>
                      </a:r>
                    </a:p>
                  </a:txBody>
                  <a:tcPr marL="3341" marR="3341" marT="334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a:solidFill>
                            <a:srgbClr val="000000"/>
                          </a:solidFill>
                          <a:latin typeface="Calibri"/>
                        </a:rPr>
                        <a:t>One Time Funding</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solidFill>
                            <a:srgbClr val="000000"/>
                          </a:solidFill>
                          <a:latin typeface="Calibri"/>
                        </a:rPr>
                        <a:t>Permanent Funding</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solidFill>
                            <a:srgbClr val="000000"/>
                          </a:solidFill>
                          <a:latin typeface="Calibri"/>
                        </a:rPr>
                        <a:t>A          (5)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600" b="1" i="0" u="none" strike="noStrike">
                          <a:solidFill>
                            <a:srgbClr val="000000"/>
                          </a:solidFill>
                          <a:latin typeface="Calibri"/>
                        </a:rPr>
                        <a:t>B        (3)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600" b="1" i="0" u="none" strike="noStrike">
                          <a:solidFill>
                            <a:srgbClr val="000000"/>
                          </a:solidFill>
                          <a:latin typeface="Calibri"/>
                        </a:rPr>
                        <a:t>C              (2)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600" b="1" i="0" u="none" strike="noStrike">
                          <a:solidFill>
                            <a:srgbClr val="000000"/>
                          </a:solidFill>
                          <a:latin typeface="Calibri"/>
                        </a:rPr>
                        <a:t>D          (1)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600" b="1" i="0" u="none" strike="noStrike">
                          <a:solidFill>
                            <a:srgbClr val="000000"/>
                          </a:solidFill>
                          <a:latin typeface="Calibri"/>
                        </a:rPr>
                        <a:t>TOTALS</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97735">
                <a:tc>
                  <a:txBody>
                    <a:bodyPr/>
                    <a:lstStyle/>
                    <a:p>
                      <a:pPr algn="ctr" fontAlgn="b"/>
                      <a:r>
                        <a:rPr lang="en-US" sz="600" b="0" i="0" u="none" strike="noStrike" dirty="0">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implementation of QEP-SACS/QEP</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50,000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83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600" b="0" i="0" u="none" strike="noStrike">
                          <a:solidFill>
                            <a:srgbClr val="000000"/>
                          </a:solidFill>
                          <a:latin typeface="Calibri"/>
                        </a:rPr>
                        <a:t>Academic Advisors (2)-Provost/Academic Affairs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a:solidFill>
                            <a:srgbClr val="000000"/>
                          </a:solidFill>
                          <a:latin typeface="Calibri"/>
                        </a:rPr>
                        <a:t>         107,000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dirty="0">
                          <a:solidFill>
                            <a:srgbClr val="000000"/>
                          </a:solidFill>
                          <a:latin typeface="Calibri"/>
                        </a:rPr>
                        <a:t>14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82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97735">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600" b="0" i="0" u="none" strike="noStrike" dirty="0">
                          <a:solidFill>
                            <a:srgbClr val="000000"/>
                          </a:solidFill>
                          <a:latin typeface="Calibri"/>
                        </a:rPr>
                        <a:t>Psychology Assistant Professor</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a:solidFill>
                            <a:srgbClr val="000000"/>
                          </a:solidFill>
                          <a:latin typeface="Calibri"/>
                        </a:rPr>
                        <a:t>           67,000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dirty="0">
                          <a:solidFill>
                            <a:srgbClr val="000000"/>
                          </a:solidFill>
                          <a:latin typeface="Calibri"/>
                        </a:rPr>
                        <a:t>14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82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97735">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600" b="0" i="0" u="none" strike="noStrike" dirty="0">
                          <a:solidFill>
                            <a:srgbClr val="000000"/>
                          </a:solidFill>
                          <a:latin typeface="Calibri"/>
                        </a:rPr>
                        <a:t>Communications Lecturer</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a:solidFill>
                            <a:srgbClr val="000000"/>
                          </a:solidFill>
                          <a:latin typeface="Calibri"/>
                        </a:rPr>
                        <a:t>           67,000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dirty="0">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69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97735">
                <a:tc>
                  <a:txBody>
                    <a:bodyPr/>
                    <a:lstStyle/>
                    <a:p>
                      <a:pPr algn="ctr" fontAlgn="b"/>
                      <a:r>
                        <a:rPr lang="en-US" sz="600" b="0" i="0" u="none" strike="noStrike" dirty="0">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Custodian I-Building Services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26,000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Additional funding for CAPS Psychiatrist-Student Affairs(CAPS)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12,000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facilities equipment for new Science Building </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40,000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a:solidFill>
                            <a:srgbClr val="000000"/>
                          </a:solidFill>
                          <a:latin typeface="Calibri"/>
                        </a:rPr>
                        <a:t>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to create new Natural Sciences Labs Technician and reorganize existing position</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60,603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12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600" b="0" i="0" u="none" strike="noStrike">
                          <a:solidFill>
                            <a:srgbClr val="000000"/>
                          </a:solidFill>
                          <a:latin typeface="Calibri"/>
                        </a:rPr>
                        <a:t>Philosophy Lecturer</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a:solidFill>
                            <a:srgbClr val="000000"/>
                          </a:solidFill>
                          <a:latin typeface="Calibri"/>
                        </a:rPr>
                        <a:t>           60,000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10</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dirty="0">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dirty="0">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67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97735">
                <a:tc>
                  <a:txBody>
                    <a:bodyPr/>
                    <a:lstStyle/>
                    <a:p>
                      <a:pPr algn="ctr" fontAlgn="b"/>
                      <a:r>
                        <a:rPr lang="en-US" sz="600" b="0" i="0" u="none" strike="noStrike" dirty="0">
                          <a:solidFill>
                            <a:srgbClr val="000000"/>
                          </a:solidFill>
                          <a:latin typeface="Calibri"/>
                        </a:rPr>
                        <a:t>10</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600" b="0" i="0" u="none" strike="noStrike">
                          <a:solidFill>
                            <a:srgbClr val="000000"/>
                          </a:solidFill>
                          <a:latin typeface="Calibri"/>
                        </a:rPr>
                        <a:t>Rhetoric and Composition Assistant Professor</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a:solidFill>
                            <a:srgbClr val="000000"/>
                          </a:solidFill>
                          <a:latin typeface="Calibri"/>
                        </a:rPr>
                        <a:t>           62,000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67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97735">
                <a:tc>
                  <a:txBody>
                    <a:bodyPr/>
                    <a:lstStyle/>
                    <a:p>
                      <a:pPr algn="ctr" fontAlgn="b"/>
                      <a:r>
                        <a:rPr lang="en-US" sz="600" b="0" i="0" u="none" strike="noStrike" dirty="0">
                          <a:solidFill>
                            <a:srgbClr val="000000"/>
                          </a:solidFill>
                          <a:latin typeface="Calibri"/>
                        </a:rPr>
                        <a:t>11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(10) surveillance cameras on campus-Public Safety</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25,000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12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equipment for Mathematics Lab for students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7,930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13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Additional funding to create new Graphic Designer position-Marketing &amp; Communications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25,000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14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600" b="0" i="0" u="none" strike="noStrike">
                          <a:solidFill>
                            <a:srgbClr val="000000"/>
                          </a:solidFill>
                          <a:latin typeface="Calibri"/>
                        </a:rPr>
                        <a:t>Associate VP Marketing &amp; Communications-External Relations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a:solidFill>
                            <a:srgbClr val="000000"/>
                          </a:solidFill>
                          <a:latin typeface="Calibri"/>
                        </a:rPr>
                        <a:t>         150,000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61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97735">
                <a:tc>
                  <a:txBody>
                    <a:bodyPr/>
                    <a:lstStyle/>
                    <a:p>
                      <a:pPr algn="ctr" fontAlgn="b"/>
                      <a:r>
                        <a:rPr lang="en-US" sz="600" b="0" i="0" u="none" strike="noStrike" dirty="0">
                          <a:solidFill>
                            <a:srgbClr val="000000"/>
                          </a:solidFill>
                          <a:latin typeface="Calibri"/>
                        </a:rPr>
                        <a:t>15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Security Officer/CSU East-Public Safety</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35,000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16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replacement of campus routers-OITS Networking</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70,000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60</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17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CAPS Psychiatrist currently allocated from health fee-Student Affairs(CAPS)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34,000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58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18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Director of Visitor &amp; Welcome Services-Enrollment Management</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99,000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58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19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Administrative Assistant-Graduate Studies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40,000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20</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replacement of mission critical server room UPS-OITS Networking</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80,000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57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21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Writers' Studio-English</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55,000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57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22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MEP Lead Technician/Building Manager-Building Operations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65,000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56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a:solidFill>
                            <a:srgbClr val="000000"/>
                          </a:solidFill>
                          <a:latin typeface="Calibri"/>
                        </a:rPr>
                        <a:t>23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Educational Advisory Board software-Provost Office</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70,000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a:solidFill>
                            <a:srgbClr val="000000"/>
                          </a:solidFill>
                          <a:latin typeface="Calibri"/>
                        </a:rPr>
                        <a:t>24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to make part time position in Procurement full time</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30,178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55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25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Banner Support Analyst-OITS Admin Systems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66,500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54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26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600" b="0" i="0" u="none" strike="noStrike">
                          <a:solidFill>
                            <a:srgbClr val="000000"/>
                          </a:solidFill>
                          <a:latin typeface="Calibri"/>
                        </a:rPr>
                        <a:t>Administrative Assistant-Natural Sciences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dirty="0">
                          <a:solidFill>
                            <a:srgbClr val="000000"/>
                          </a:solidFill>
                          <a:latin typeface="Calibri"/>
                        </a:rPr>
                        <a:t>           41,079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dirty="0">
                          <a:solidFill>
                            <a:srgbClr val="000000"/>
                          </a:solidFill>
                          <a:latin typeface="Calibri"/>
                        </a:rPr>
                        <a:t>52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97735">
                <a:tc>
                  <a:txBody>
                    <a:bodyPr/>
                    <a:lstStyle/>
                    <a:p>
                      <a:pPr algn="ctr" fontAlgn="b"/>
                      <a:r>
                        <a:rPr lang="en-US" sz="600" b="0" i="0" u="none" strike="noStrike" dirty="0">
                          <a:solidFill>
                            <a:srgbClr val="000000"/>
                          </a:solidFill>
                          <a:latin typeface="Calibri"/>
                        </a:rPr>
                        <a:t>27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600" b="0" i="0" u="none" strike="noStrike">
                          <a:solidFill>
                            <a:srgbClr val="000000"/>
                          </a:solidFill>
                          <a:latin typeface="Calibri"/>
                        </a:rPr>
                        <a:t>Virtual Services Librarian-Library</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dirty="0">
                          <a:solidFill>
                            <a:srgbClr val="000000"/>
                          </a:solidFill>
                          <a:latin typeface="Calibri"/>
                        </a:rPr>
                        <a:t>           55,860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dirty="0">
                          <a:solidFill>
                            <a:srgbClr val="000000"/>
                          </a:solidFill>
                          <a:latin typeface="Calibri"/>
                        </a:rPr>
                        <a:t>52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97735">
                <a:tc>
                  <a:txBody>
                    <a:bodyPr/>
                    <a:lstStyle/>
                    <a:p>
                      <a:pPr algn="ctr" fontAlgn="b"/>
                      <a:r>
                        <a:rPr lang="en-US" sz="600" b="0" i="0" u="none" strike="noStrike">
                          <a:solidFill>
                            <a:srgbClr val="000000"/>
                          </a:solidFill>
                          <a:latin typeface="Calibri"/>
                        </a:rPr>
                        <a:t>28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Departmental Campus Support Analysts-HUB</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40,000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51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a:solidFill>
                            <a:srgbClr val="000000"/>
                          </a:solidFill>
                          <a:latin typeface="Calibri"/>
                        </a:rPr>
                        <a:t>29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Custodian II-Building Services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32,500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51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a:solidFill>
                            <a:srgbClr val="000000"/>
                          </a:solidFill>
                          <a:latin typeface="Calibri"/>
                        </a:rPr>
                        <a:t>30</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part time position in Accounting Svcs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22,000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31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Additional funding for division wide Travel/OS&amp;E-Student Affairs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25,000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a:solidFill>
                            <a:srgbClr val="000000"/>
                          </a:solidFill>
                          <a:latin typeface="Calibri"/>
                        </a:rPr>
                        <a:t>32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Additional funding to create new Social Media Specialist position-Public &amp; Media Relations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25,000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33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(4) surveillance camera monitors in Public Safety office</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3,000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34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additional Part Time faculty(Off-Campus)-Provost Office</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50,000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35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Security Officer/Fayette-Public Safety</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35,000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a:solidFill>
                            <a:srgbClr val="000000"/>
                          </a:solidFill>
                          <a:latin typeface="Calibri"/>
                        </a:rPr>
                        <a:t>36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equipment for film production courses-Visual &amp; Performing Arts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28,908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10</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37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600" b="0" i="0" u="none" strike="noStrike">
                          <a:solidFill>
                            <a:srgbClr val="000000"/>
                          </a:solidFill>
                          <a:latin typeface="Calibri"/>
                        </a:rPr>
                        <a:t>Administrative Assistant-Extended Programs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dirty="0">
                          <a:solidFill>
                            <a:srgbClr val="000000"/>
                          </a:solidFill>
                          <a:latin typeface="Calibri"/>
                        </a:rPr>
                        <a:t>           40,000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dirty="0">
                          <a:solidFill>
                            <a:srgbClr val="000000"/>
                          </a:solidFill>
                          <a:latin typeface="Calibri"/>
                        </a:rPr>
                        <a:t>46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97735">
                <a:tc>
                  <a:txBody>
                    <a:bodyPr/>
                    <a:lstStyle/>
                    <a:p>
                      <a:pPr algn="ctr" fontAlgn="b"/>
                      <a:r>
                        <a:rPr lang="en-US" sz="600" b="0" i="0" u="none" strike="noStrike" dirty="0">
                          <a:solidFill>
                            <a:srgbClr val="000000"/>
                          </a:solidFill>
                          <a:latin typeface="Calibri"/>
                        </a:rPr>
                        <a:t>38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Security Guard/Surveillance Specialist-Public Safety</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30,000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a:solidFill>
                            <a:srgbClr val="000000"/>
                          </a:solidFill>
                          <a:latin typeface="Calibri"/>
                        </a:rPr>
                        <a:t>39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Administrative and Utilities Coordinator-Facilities Management</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52,000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40</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Project Manager/Coordinator-OITS Neworking</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53,200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41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Grounds Foreman-Landscape Management</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41,600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a:solidFill>
                            <a:srgbClr val="000000"/>
                          </a:solidFill>
                          <a:latin typeface="Calibri"/>
                        </a:rPr>
                        <a:t>42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Additional funding for purchasing resources for students-Library</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57,350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43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CSU 1022 course staff stipends-1st Year Advising &amp; Retention Center</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25,000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44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lifecycle upgrade plan for obsolete AV equipment-OITS Media Services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104,020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a:solidFill>
                            <a:srgbClr val="000000"/>
                          </a:solidFill>
                          <a:latin typeface="Calibri"/>
                        </a:rPr>
                        <a:t>45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to make position in Media Services whole</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6,823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46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600" b="0" i="0" u="none" strike="noStrike">
                          <a:solidFill>
                            <a:srgbClr val="000000"/>
                          </a:solidFill>
                          <a:latin typeface="Calibri"/>
                        </a:rPr>
                        <a:t>Economic Development Coordinator(Release Time)-College of Business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600" b="0" i="0" u="none" strike="noStrike">
                          <a:solidFill>
                            <a:srgbClr val="000000"/>
                          </a:solidFill>
                          <a:latin typeface="Calibri"/>
                        </a:rPr>
                        <a:t>           10,000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600" b="0" i="0" u="none" strike="noStrike" dirty="0">
                          <a:solidFill>
                            <a:srgbClr val="000000"/>
                          </a:solidFill>
                          <a:latin typeface="Calibri"/>
                        </a:rPr>
                        <a:t>41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97735">
                <a:tc>
                  <a:txBody>
                    <a:bodyPr/>
                    <a:lstStyle/>
                    <a:p>
                      <a:pPr algn="ctr" fontAlgn="b"/>
                      <a:r>
                        <a:rPr lang="en-US" sz="600" b="0" i="0" u="none" strike="noStrike" dirty="0">
                          <a:solidFill>
                            <a:srgbClr val="000000"/>
                          </a:solidFill>
                          <a:latin typeface="Calibri"/>
                        </a:rPr>
                        <a:t>47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Student Retention and Performance Datamart-OITS Admin Systems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114,017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10</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40</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48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Faculty/Advisor-Interdisciplinary Studies</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53,600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40</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49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PeopleAdmin faculty job portal-Provost Office</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8,000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5</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40</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50</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security gates at Clayton Station-Public Safety</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475,000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11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51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Staff Development and Training Program-HR</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10,000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37</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52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power surge protection at guard station-Public Safety</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1,950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6</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33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53</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utility security vehicle-Public Safety</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20,000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9</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8</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32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735">
                <a:tc>
                  <a:txBody>
                    <a:bodyPr/>
                    <a:lstStyle/>
                    <a:p>
                      <a:pPr algn="ctr" fontAlgn="b"/>
                      <a:r>
                        <a:rPr lang="en-US" sz="600" b="0" i="0" u="none" strike="noStrike" dirty="0">
                          <a:solidFill>
                            <a:srgbClr val="000000"/>
                          </a:solidFill>
                          <a:latin typeface="Calibri"/>
                        </a:rPr>
                        <a:t>54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Calibri"/>
                        </a:rPr>
                        <a:t>Funding for new space for Student Software/Call Center/Campus Support-HUB</a:t>
                      </a:r>
                    </a:p>
                  </a:txBody>
                  <a:tcPr marL="3341" marR="3341" marT="33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27,662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2</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14</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31</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567">
                <a:tc>
                  <a:txBody>
                    <a:bodyPr/>
                    <a:lstStyle/>
                    <a:p>
                      <a:pPr algn="l" fontAlgn="b"/>
                      <a:endParaRPr lang="en-US" sz="400" b="0" i="0" u="none" strike="noStrike" dirty="0">
                        <a:solidFill>
                          <a:srgbClr val="000000"/>
                        </a:solidFill>
                        <a:latin typeface="Calibri"/>
                      </a:endParaRPr>
                    </a:p>
                  </a:txBody>
                  <a:tcPr marL="3341" marR="3341" marT="334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TOTALS</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973,467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1,919,313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solidFill>
                            <a:srgbClr val="000000"/>
                          </a:solidFill>
                          <a:latin typeface="Calibri"/>
                        </a:rPr>
                        <a:t>    266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a:solidFill>
                            <a:srgbClr val="000000"/>
                          </a:solidFill>
                          <a:latin typeface="Calibri"/>
                        </a:rPr>
                        <a:t>    266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solidFill>
                            <a:srgbClr val="000000"/>
                          </a:solidFill>
                          <a:latin typeface="Calibri"/>
                        </a:rPr>
                        <a:t>    247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solidFill>
                            <a:srgbClr val="000000"/>
                          </a:solidFill>
                          <a:latin typeface="Calibri"/>
                        </a:rPr>
                        <a:t>    247 </a:t>
                      </a:r>
                    </a:p>
                  </a:txBody>
                  <a:tcPr marL="3341" marR="3341" marT="334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dirty="0">
                        <a:solidFill>
                          <a:srgbClr val="000000"/>
                        </a:solidFill>
                        <a:latin typeface="Calibri"/>
                      </a:endParaRPr>
                    </a:p>
                  </a:txBody>
                  <a:tcPr marL="3341" marR="3341" marT="334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36087706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685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76200" y="152400"/>
            <a:ext cx="4953000" cy="457200"/>
          </a:xfrm>
        </p:spPr>
        <p:txBody>
          <a:bodyPr>
            <a:normAutofit fontScale="90000"/>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3" cstate="print"/>
          <a:srcRect/>
          <a:stretch>
            <a:fillRect/>
          </a:stretch>
        </p:blipFill>
        <p:spPr bwMode="auto">
          <a:xfrm>
            <a:off x="5821218" y="152400"/>
            <a:ext cx="3352800" cy="533400"/>
          </a:xfrm>
          <a:prstGeom prst="rect">
            <a:avLst/>
          </a:prstGeom>
          <a:noFill/>
        </p:spPr>
      </p:pic>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4</a:t>
            </a:fld>
            <a:endParaRPr lang="en-US" dirty="0">
              <a:solidFill>
                <a:srgbClr val="00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771420707"/>
              </p:ext>
            </p:extLst>
          </p:nvPr>
        </p:nvGraphicFramePr>
        <p:xfrm>
          <a:off x="609600" y="619310"/>
          <a:ext cx="7305324" cy="6272917"/>
        </p:xfrm>
        <a:graphic>
          <a:graphicData uri="http://schemas.openxmlformats.org/drawingml/2006/table">
            <a:tbl>
              <a:tblPr/>
              <a:tblGrid>
                <a:gridCol w="2856502"/>
                <a:gridCol w="191498"/>
                <a:gridCol w="993392"/>
                <a:gridCol w="973445"/>
                <a:gridCol w="95749"/>
                <a:gridCol w="175540"/>
                <a:gridCol w="95749"/>
                <a:gridCol w="678715"/>
                <a:gridCol w="1244734"/>
              </a:tblGrid>
              <a:tr h="125700">
                <a:tc>
                  <a:txBody>
                    <a:bodyPr/>
                    <a:lstStyle/>
                    <a:p>
                      <a:pPr algn="l" fontAlgn="b"/>
                      <a:endParaRPr lang="en-US" sz="600" b="1"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6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5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5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5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5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5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5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500" b="0" i="0" u="none" strike="noStrike">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r>
                        <a:rPr lang="en-US" sz="900" b="1" i="0" u="none" strike="noStrike" dirty="0">
                          <a:solidFill>
                            <a:srgbClr val="000000"/>
                          </a:solidFill>
                          <a:latin typeface="Calibri"/>
                        </a:rPr>
                        <a:t>Revenue</a:t>
                      </a:r>
                    </a:p>
                  </a:txBody>
                  <a:tcPr marL="4395" marR="4395" marT="439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ctr" fontAlgn="b"/>
                      <a:r>
                        <a:rPr lang="en-US" sz="900" b="1" i="0" u="none" strike="noStrike" dirty="0">
                          <a:solidFill>
                            <a:srgbClr val="000000"/>
                          </a:solidFill>
                          <a:latin typeface="Calibri"/>
                        </a:rPr>
                        <a:t>FY14 Budget</a:t>
                      </a:r>
                    </a:p>
                  </a:txBody>
                  <a:tcPr marL="4395" marR="4395" marT="439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1" i="0" u="none" strike="noStrike" dirty="0">
                          <a:solidFill>
                            <a:srgbClr val="000000"/>
                          </a:solidFill>
                          <a:latin typeface="Calibri"/>
                        </a:rPr>
                        <a:t>FY15 Budget</a:t>
                      </a:r>
                    </a:p>
                  </a:txBody>
                  <a:tcPr marL="4395" marR="4395" marT="439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latin typeface="Calibri"/>
                      </a:endParaRPr>
                    </a:p>
                  </a:txBody>
                  <a:tcPr marL="4395" marR="4395" marT="4395" marB="0" anchor="b">
                    <a:lnL>
                      <a:noFill/>
                    </a:lnL>
                    <a:lnR>
                      <a:noFill/>
                    </a:lnR>
                    <a:lnT>
                      <a:noFill/>
                    </a:lnT>
                    <a:lnB>
                      <a:noFill/>
                    </a:lnB>
                  </a:tcPr>
                </a:tc>
              </a:tr>
              <a:tr h="189395">
                <a:tc>
                  <a:txBody>
                    <a:bodyPr/>
                    <a:lstStyle/>
                    <a:p>
                      <a:pPr algn="l" fontAlgn="b"/>
                      <a:r>
                        <a:rPr lang="en-US" sz="900" b="1" i="0" u="none" strike="noStrike" dirty="0">
                          <a:solidFill>
                            <a:srgbClr val="000000"/>
                          </a:solidFill>
                          <a:latin typeface="Calibri"/>
                        </a:rPr>
                        <a:t>State Appropriation</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23,251,922 </a:t>
                      </a:r>
                    </a:p>
                  </a:txBody>
                  <a:tcPr marL="4395" marR="4395" marT="439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1"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 </a:t>
                      </a:r>
                    </a:p>
                  </a:txBody>
                  <a:tcPr marL="4395" marR="4395" marT="439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99805">
                <a:tc>
                  <a:txBody>
                    <a:bodyPr/>
                    <a:lstStyle/>
                    <a:p>
                      <a:pPr algn="l" fontAlgn="b"/>
                      <a:r>
                        <a:rPr lang="en-US" sz="900" b="1" i="0" u="none" strike="noStrike" dirty="0">
                          <a:solidFill>
                            <a:srgbClr val="000000"/>
                          </a:solidFill>
                          <a:latin typeface="Calibri"/>
                        </a:rPr>
                        <a:t>Special Funding Initiative</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162,133 </a:t>
                      </a:r>
                    </a:p>
                  </a:txBody>
                  <a:tcPr marL="4395" marR="4395" marT="4395" marB="0" anchor="b">
                    <a:lnL>
                      <a:noFill/>
                    </a:lnL>
                    <a:lnR>
                      <a:noFill/>
                    </a:lnR>
                    <a:lnT>
                      <a:noFill/>
                    </a:lnT>
                    <a:lnB>
                      <a:noFill/>
                    </a:lnB>
                  </a:tcPr>
                </a:tc>
                <a:tc>
                  <a:txBody>
                    <a:bodyPr/>
                    <a:lstStyle/>
                    <a:p>
                      <a:pPr algn="l" fontAlgn="b"/>
                      <a:endParaRPr lang="en-US" sz="900" b="1"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 </a:t>
                      </a: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96334">
                <a:tc>
                  <a:txBody>
                    <a:bodyPr/>
                    <a:lstStyle/>
                    <a:p>
                      <a:pPr algn="l" fontAlgn="b"/>
                      <a:r>
                        <a:rPr lang="en-US" sz="900" b="1" i="0" u="none" strike="noStrike" dirty="0">
                          <a:solidFill>
                            <a:srgbClr val="000000"/>
                          </a:solidFill>
                          <a:latin typeface="Calibri"/>
                        </a:rPr>
                        <a:t>Tuition</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27,750,000 </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smtClean="0">
                          <a:solidFill>
                            <a:srgbClr val="000000"/>
                          </a:solidFill>
                          <a:latin typeface="Calibri"/>
                        </a:rPr>
                        <a:t>????</a:t>
                      </a:r>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ctr" fontAlgn="b"/>
                      <a:endParaRPr lang="en-US" sz="800" b="0" i="0" u="none" strike="noStrike" dirty="0">
                        <a:solidFill>
                          <a:srgbClr val="000000"/>
                        </a:solidFill>
                        <a:latin typeface="Calibri"/>
                      </a:endParaRPr>
                    </a:p>
                  </a:txBody>
                  <a:tcPr marL="4395" marR="4395" marT="4395" marB="0" anchor="b">
                    <a:lnL>
                      <a:noFill/>
                    </a:lnL>
                    <a:lnR>
                      <a:noFill/>
                    </a:lnR>
                    <a:lnT>
                      <a:noFill/>
                    </a:lnT>
                    <a:lnB>
                      <a:noFill/>
                    </a:lnB>
                  </a:tcPr>
                </a:tc>
              </a:tr>
              <a:tr h="152400">
                <a:tc>
                  <a:txBody>
                    <a:bodyPr/>
                    <a:lstStyle/>
                    <a:p>
                      <a:pPr algn="l" fontAlgn="b"/>
                      <a:r>
                        <a:rPr lang="en-US" sz="900" b="1" i="0" u="none" strike="noStrike" dirty="0">
                          <a:solidFill>
                            <a:srgbClr val="000000"/>
                          </a:solidFill>
                          <a:latin typeface="Calibri"/>
                        </a:rPr>
                        <a:t>Fees &amp; Other General</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6,322,100 </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6,124,750 </a:t>
                      </a: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r>
                        <a:rPr lang="en-US" sz="900" b="1" i="0" u="none" strike="noStrike" dirty="0">
                          <a:solidFill>
                            <a:srgbClr val="000000"/>
                          </a:solidFill>
                          <a:latin typeface="Calibri"/>
                        </a:rPr>
                        <a:t>Carry Forward Funds</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600,000 </a:t>
                      </a:r>
                    </a:p>
                  </a:txBody>
                  <a:tcPr marL="4395" marR="4395" marT="439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832,500 </a:t>
                      </a:r>
                    </a:p>
                  </a:txBody>
                  <a:tcPr marL="4395" marR="4395" marT="439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latin typeface="Calibri"/>
                        </a:rPr>
                        <a:t> </a:t>
                      </a:r>
                    </a:p>
                  </a:txBody>
                  <a:tcPr marL="4395" marR="4395" marT="4395" marB="0" anchor="b">
                    <a:lnL>
                      <a:noFill/>
                    </a:lnL>
                    <a:lnR>
                      <a:noFill/>
                    </a:lnR>
                    <a:lnT>
                      <a:noFill/>
                    </a:lnT>
                    <a:lnB w="6350" cap="flat" cmpd="sng" algn="ctr">
                      <a:solidFill>
                        <a:srgbClr val="000000"/>
                      </a:solidFill>
                      <a:prstDash val="solid"/>
                      <a:round/>
                      <a:headEnd type="none" w="med" len="med"/>
                      <a:tailEnd type="none" w="med" len="med"/>
                    </a:lnB>
                  </a:tcPr>
                </a:tc>
              </a:tr>
              <a:tr h="152474">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solidFill>
                            <a:srgbClr val="000000"/>
                          </a:solidFill>
                          <a:latin typeface="Calibri"/>
                        </a:rPr>
                        <a:t>   58,086,155 </a:t>
                      </a:r>
                    </a:p>
                  </a:txBody>
                  <a:tcPr marL="4395" marR="4395" marT="439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0" i="0" u="none" strike="noStrike" dirty="0">
                          <a:solidFill>
                            <a:srgbClr val="000000"/>
                          </a:solidFill>
                          <a:latin typeface="Calibri"/>
                        </a:rPr>
                        <a:t>????</a:t>
                      </a:r>
                    </a:p>
                  </a:txBody>
                  <a:tcPr marL="4395" marR="4395" marT="439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2474">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w="6350" cap="flat" cmpd="sng" algn="ctr">
                      <a:solidFill>
                        <a:srgbClr val="000000"/>
                      </a:solidFill>
                      <a:prstDash val="solid"/>
                      <a:round/>
                      <a:headEnd type="none" w="med" len="med"/>
                      <a:tailEnd type="none" w="med" len="med"/>
                    </a:lnT>
                    <a:lnB>
                      <a:noFill/>
                    </a:lnB>
                  </a:tcPr>
                </a:tc>
              </a:tr>
              <a:tr h="152474">
                <a:tc>
                  <a:txBody>
                    <a:bodyPr/>
                    <a:lstStyle/>
                    <a:p>
                      <a:pPr algn="l" fontAlgn="b"/>
                      <a:r>
                        <a:rPr lang="en-US" sz="900" b="1" i="0" u="none" strike="noStrike" dirty="0">
                          <a:solidFill>
                            <a:srgbClr val="000000"/>
                          </a:solidFill>
                          <a:latin typeface="Calibri"/>
                        </a:rPr>
                        <a:t>Expenditures</a:t>
                      </a:r>
                    </a:p>
                  </a:txBody>
                  <a:tcPr marL="4395" marR="4395" marT="439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4395" marR="4395" marT="4395" marB="0" anchor="b">
                    <a:lnL>
                      <a:noFill/>
                    </a:lnL>
                    <a:lnR>
                      <a:noFill/>
                    </a:lnR>
                    <a:lnT>
                      <a:noFill/>
                    </a:lnT>
                    <a:lnB>
                      <a:noFill/>
                    </a:lnB>
                  </a:tcPr>
                </a:tc>
              </a:tr>
              <a:tr h="137654">
                <a:tc>
                  <a:txBody>
                    <a:bodyPr/>
                    <a:lstStyle/>
                    <a:p>
                      <a:pPr algn="l" fontAlgn="b"/>
                      <a:r>
                        <a:rPr lang="en-US" sz="900" b="0" i="0" u="none" strike="noStrike" dirty="0">
                          <a:solidFill>
                            <a:srgbClr val="000000"/>
                          </a:solidFill>
                          <a:latin typeface="Calibri"/>
                        </a:rPr>
                        <a:t>    Updated current budget</a:t>
                      </a:r>
                    </a:p>
                  </a:txBody>
                  <a:tcPr marL="4395" marR="4395" marT="439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55,733,662 </a:t>
                      </a:r>
                    </a:p>
                  </a:txBody>
                  <a:tcPr marL="4395" marR="4395" marT="4395" marB="0" anchor="b">
                    <a:lnL>
                      <a:noFill/>
                    </a:lnL>
                    <a:lnR>
                      <a:noFill/>
                    </a:lnR>
                    <a:lnT>
                      <a:noFill/>
                    </a:lnT>
                    <a:lnB>
                      <a:noFill/>
                    </a:lnB>
                  </a:tcPr>
                </a:tc>
                <a:tc>
                  <a:txBody>
                    <a:bodyPr/>
                    <a:lstStyle/>
                    <a:p>
                      <a:pPr algn="r"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smtClean="0">
                          <a:solidFill>
                            <a:srgbClr val="000000"/>
                          </a:solidFill>
                          <a:latin typeface="Calibri"/>
                        </a:rPr>
                        <a:t>????</a:t>
                      </a:r>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ctr" fontAlgn="b"/>
                      <a:endParaRPr lang="en-US" sz="800" b="0" i="0" u="none" strike="noStrike" dirty="0">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r>
                        <a:rPr lang="en-US" sz="900" b="1" i="0" u="none" strike="noStrike" dirty="0">
                          <a:solidFill>
                            <a:srgbClr val="000000"/>
                          </a:solidFill>
                          <a:latin typeface="Calibri"/>
                        </a:rPr>
                        <a:t>Required Funding Items added:</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r>
                        <a:rPr lang="en-US" sz="900" b="0" i="0" u="none" strike="noStrike" dirty="0">
                          <a:solidFill>
                            <a:srgbClr val="000000"/>
                          </a:solidFill>
                          <a:latin typeface="Calibri"/>
                        </a:rPr>
                        <a:t>   University Contingency</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120,000 </a:t>
                      </a: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smtClean="0">
                          <a:solidFill>
                            <a:srgbClr val="000000"/>
                          </a:solidFill>
                          <a:latin typeface="Calibri"/>
                        </a:rPr>
                        <a:t>300,000</a:t>
                      </a:r>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94457">
                <a:tc>
                  <a:txBody>
                    <a:bodyPr/>
                    <a:lstStyle/>
                    <a:p>
                      <a:pPr algn="l" fontAlgn="b"/>
                      <a:r>
                        <a:rPr lang="en-US" sz="900" b="0" i="0" u="none" strike="noStrike" dirty="0">
                          <a:solidFill>
                            <a:srgbClr val="000000"/>
                          </a:solidFill>
                          <a:latin typeface="Calibri"/>
                        </a:rPr>
                        <a:t>   Increase in health insurance/TRS</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19,432 </a:t>
                      </a: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 </a:t>
                      </a: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94457">
                <a:tc>
                  <a:txBody>
                    <a:bodyPr/>
                    <a:lstStyle/>
                    <a:p>
                      <a:pPr algn="l" fontAlgn="b"/>
                      <a:r>
                        <a:rPr lang="en-US" sz="900" b="0" i="0" u="none" strike="noStrike" dirty="0">
                          <a:solidFill>
                            <a:srgbClr val="000000"/>
                          </a:solidFill>
                          <a:latin typeface="Calibri"/>
                        </a:rPr>
                        <a:t>   Increase in software licenses</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34,539 </a:t>
                      </a: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46,699 </a:t>
                      </a: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94457">
                <a:tc gridSpan="2">
                  <a:txBody>
                    <a:bodyPr/>
                    <a:lstStyle/>
                    <a:p>
                      <a:pPr algn="l" fontAlgn="b"/>
                      <a:r>
                        <a:rPr lang="en-US" sz="900" b="0" i="0" u="none" strike="noStrike" dirty="0">
                          <a:solidFill>
                            <a:srgbClr val="000000"/>
                          </a:solidFill>
                          <a:latin typeface="Calibri"/>
                        </a:rPr>
                        <a:t>   Faculty Promotions including benefits</a:t>
                      </a:r>
                    </a:p>
                  </a:txBody>
                  <a:tcPr marL="4395" marR="4395" marT="4395" marB="0" anchor="b">
                    <a:lnL>
                      <a:noFill/>
                    </a:lnL>
                    <a:lnR>
                      <a:noFill/>
                    </a:lnR>
                    <a:lnT>
                      <a:noFill/>
                    </a:lnT>
                    <a:lnB>
                      <a:noFill/>
                    </a:lnB>
                  </a:tcPr>
                </a:tc>
                <a:tc hMerge="1">
                  <a:txBody>
                    <a:bodyPr/>
                    <a:lstStyle/>
                    <a:p>
                      <a:endParaRPr lang="en-US"/>
                    </a:p>
                  </a:txBody>
                  <a:tcPr/>
                </a:tc>
                <a:tc>
                  <a:txBody>
                    <a:bodyPr/>
                    <a:lstStyle/>
                    <a:p>
                      <a:pPr algn="r" fontAlgn="b"/>
                      <a:r>
                        <a:rPr lang="en-US" sz="900" b="0" i="0" u="none" strike="noStrike" dirty="0">
                          <a:solidFill>
                            <a:srgbClr val="000000"/>
                          </a:solidFill>
                          <a:latin typeface="Calibri"/>
                        </a:rPr>
                        <a:t>            76,563 </a:t>
                      </a: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 </a:t>
                      </a: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94457">
                <a:tc>
                  <a:txBody>
                    <a:bodyPr/>
                    <a:lstStyle/>
                    <a:p>
                      <a:pPr algn="l" fontAlgn="b"/>
                      <a:r>
                        <a:rPr lang="en-US" sz="900" b="0" i="0" u="none" strike="noStrike" dirty="0">
                          <a:solidFill>
                            <a:srgbClr val="000000"/>
                          </a:solidFill>
                          <a:latin typeface="Calibri"/>
                        </a:rPr>
                        <a:t>   Archives</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56,000 </a:t>
                      </a:r>
                    </a:p>
                  </a:txBody>
                  <a:tcPr marL="4395" marR="4395" marT="4395" marB="0" anchor="b">
                    <a:lnL>
                      <a:noFill/>
                    </a:lnL>
                    <a:lnR>
                      <a:noFill/>
                    </a:lnR>
                    <a:lnT>
                      <a:noFill/>
                    </a:lnT>
                    <a:lnB>
                      <a:noFill/>
                    </a:lnB>
                  </a:tcPr>
                </a:tc>
                <a:tc>
                  <a:txBody>
                    <a:bodyPr/>
                    <a:lstStyle/>
                    <a:p>
                      <a:pPr algn="r"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59356">
                <a:tc>
                  <a:txBody>
                    <a:bodyPr/>
                    <a:lstStyle/>
                    <a:p>
                      <a:pPr algn="l" fontAlgn="b"/>
                      <a:r>
                        <a:rPr lang="en-US" sz="900" b="0" i="0" u="none" strike="noStrike" dirty="0">
                          <a:solidFill>
                            <a:srgbClr val="000000"/>
                          </a:solidFill>
                          <a:latin typeface="Calibri"/>
                        </a:rPr>
                        <a:t>   Chiller NSB</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350,000 </a:t>
                      </a: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209455">
                <a:tc>
                  <a:txBody>
                    <a:bodyPr/>
                    <a:lstStyle/>
                    <a:p>
                      <a:pPr algn="l" fontAlgn="b"/>
                      <a:r>
                        <a:rPr lang="en-US" sz="900" b="0" i="0" u="none" strike="noStrike" dirty="0">
                          <a:solidFill>
                            <a:srgbClr val="000000"/>
                          </a:solidFill>
                          <a:latin typeface="Calibri"/>
                        </a:rPr>
                        <a:t>   Possible Funding for Merit Raises</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 </a:t>
                      </a:r>
                    </a:p>
                  </a:txBody>
                  <a:tcPr marL="4395" marR="4395" marT="439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56,040,196 </a:t>
                      </a:r>
                    </a:p>
                  </a:txBody>
                  <a:tcPr marL="4395" marR="4395" marT="439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 </a:t>
                      </a:r>
                    </a:p>
                  </a:txBody>
                  <a:tcPr marL="4395" marR="4395" marT="439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r>
                        <a:rPr lang="en-US" sz="900" b="1" i="0" u="none" strike="noStrike" dirty="0">
                          <a:solidFill>
                            <a:srgbClr val="000000"/>
                          </a:solidFill>
                          <a:latin typeface="Calibri"/>
                        </a:rPr>
                        <a:t>Unresolved Issues**</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r>
                        <a:rPr lang="en-US" sz="900" b="0" i="0" u="none" strike="noStrike" dirty="0">
                          <a:solidFill>
                            <a:srgbClr val="000000"/>
                          </a:solidFill>
                          <a:latin typeface="Calibri"/>
                        </a:rPr>
                        <a:t>   Salary Stressors including benefits</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295,843 </a:t>
                      </a: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 </a:t>
                      </a: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94457">
                <a:tc>
                  <a:txBody>
                    <a:bodyPr/>
                    <a:lstStyle/>
                    <a:p>
                      <a:pPr algn="l" fontAlgn="b"/>
                      <a:r>
                        <a:rPr lang="en-US" sz="900" b="0" i="0" u="none" strike="noStrike" dirty="0">
                          <a:solidFill>
                            <a:srgbClr val="000000"/>
                          </a:solidFill>
                          <a:latin typeface="Calibri"/>
                        </a:rPr>
                        <a:t>   Litigation</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45,000 </a:t>
                      </a:r>
                    </a:p>
                  </a:txBody>
                  <a:tcPr marL="4395" marR="4395" marT="4395" marB="0" anchor="b">
                    <a:lnL>
                      <a:noFill/>
                    </a:lnL>
                    <a:lnR>
                      <a:noFill/>
                    </a:lnR>
                    <a:lnT>
                      <a:noFill/>
                    </a:lnT>
                    <a:lnB>
                      <a:noFill/>
                    </a:lnB>
                  </a:tcPr>
                </a:tc>
                <a:tc>
                  <a:txBody>
                    <a:bodyPr/>
                    <a:lstStyle/>
                    <a:p>
                      <a:pPr algn="r"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 </a:t>
                      </a:r>
                    </a:p>
                  </a:txBody>
                  <a:tcPr marL="4395" marR="4395" marT="4395"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4395" marR="4395" marT="4395" marB="0" anchor="b">
                    <a:lnL>
                      <a:noFill/>
                    </a:lnL>
                    <a:lnR>
                      <a:noFill/>
                    </a:lnR>
                    <a:lnT>
                      <a:noFill/>
                    </a:lnT>
                    <a:lnB>
                      <a:noFill/>
                    </a:lnB>
                  </a:tcPr>
                </a:tc>
              </a:tr>
              <a:tr h="208345">
                <a:tc gridSpan="2">
                  <a:txBody>
                    <a:bodyPr/>
                    <a:lstStyle/>
                    <a:p>
                      <a:pPr algn="l" fontAlgn="b"/>
                      <a:r>
                        <a:rPr lang="en-US" sz="900" b="0" i="0" u="none" strike="noStrike" dirty="0">
                          <a:solidFill>
                            <a:srgbClr val="000000"/>
                          </a:solidFill>
                          <a:latin typeface="Calibri"/>
                        </a:rPr>
                        <a:t>   Campus Loop Utilities Additional Funds</a:t>
                      </a:r>
                    </a:p>
                  </a:txBody>
                  <a:tcPr marL="4395" marR="4395" marT="4395" marB="0" anchor="b">
                    <a:lnL>
                      <a:noFill/>
                    </a:lnL>
                    <a:lnR>
                      <a:noFill/>
                    </a:lnR>
                    <a:lnT>
                      <a:noFill/>
                    </a:lnT>
                    <a:lnB>
                      <a:noFill/>
                    </a:lnB>
                  </a:tcPr>
                </a:tc>
                <a:tc hMerge="1">
                  <a:txBody>
                    <a:bodyPr/>
                    <a:lstStyle/>
                    <a:p>
                      <a:endParaRPr lang="en-US"/>
                    </a:p>
                  </a:txBody>
                  <a:tcPr/>
                </a:tc>
                <a:tc>
                  <a:txBody>
                    <a:bodyPr/>
                    <a:lstStyle/>
                    <a:p>
                      <a:pPr algn="r" fontAlgn="b"/>
                      <a:r>
                        <a:rPr lang="en-US" sz="900" b="0" i="0" u="none" strike="noStrike" dirty="0">
                          <a:solidFill>
                            <a:srgbClr val="000000"/>
                          </a:solidFill>
                          <a:latin typeface="Calibri"/>
                        </a:rPr>
                        <a:t>         400,000 </a:t>
                      </a: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4395" marR="4395" marT="4395" marB="0" anchor="b">
                    <a:lnL>
                      <a:noFill/>
                    </a:lnL>
                    <a:lnR>
                      <a:noFill/>
                    </a:lnR>
                    <a:lnT>
                      <a:noFill/>
                    </a:lnT>
                    <a:lnB>
                      <a:noFill/>
                    </a:lnB>
                  </a:tcPr>
                </a:tc>
              </a:tr>
              <a:tr h="194457">
                <a:tc>
                  <a:txBody>
                    <a:bodyPr/>
                    <a:lstStyle/>
                    <a:p>
                      <a:pPr algn="l" fontAlgn="b"/>
                      <a:r>
                        <a:rPr lang="en-US" sz="900" b="0" i="0" u="none" strike="noStrike" dirty="0">
                          <a:solidFill>
                            <a:srgbClr val="000000"/>
                          </a:solidFill>
                          <a:latin typeface="Calibri"/>
                        </a:rPr>
                        <a:t>   Veterans Resource Center</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10,000 </a:t>
                      </a: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4395" marR="4395" marT="4395" marB="0" anchor="b">
                    <a:lnL>
                      <a:noFill/>
                    </a:lnL>
                    <a:lnR>
                      <a:noFill/>
                    </a:lnR>
                    <a:lnT>
                      <a:noFill/>
                    </a:lnT>
                    <a:lnB>
                      <a:noFill/>
                    </a:lnB>
                  </a:tcPr>
                </a:tc>
              </a:tr>
              <a:tr h="219315">
                <a:tc>
                  <a:txBody>
                    <a:bodyPr/>
                    <a:lstStyle/>
                    <a:p>
                      <a:pPr algn="l" fontAlgn="b"/>
                      <a:r>
                        <a:rPr lang="en-US" sz="900" b="0" i="0" u="none" strike="noStrike" dirty="0">
                          <a:solidFill>
                            <a:srgbClr val="000000"/>
                          </a:solidFill>
                          <a:latin typeface="Calibri"/>
                        </a:rPr>
                        <a:t>   Archives</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 </a:t>
                      </a: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4395" marR="4395" marT="4395" marB="0" anchor="b">
                    <a:lnL>
                      <a:noFill/>
                    </a:lnL>
                    <a:lnR>
                      <a:noFill/>
                    </a:lnR>
                    <a:lnT>
                      <a:noFill/>
                    </a:lnT>
                    <a:lnB>
                      <a:noFill/>
                    </a:lnB>
                  </a:tcPr>
                </a:tc>
              </a:tr>
              <a:tr h="214593">
                <a:tc>
                  <a:txBody>
                    <a:bodyPr/>
                    <a:lstStyle/>
                    <a:p>
                      <a:pPr algn="l" fontAlgn="b"/>
                      <a:r>
                        <a:rPr lang="en-US" sz="900" b="0" i="0" u="none" strike="noStrike" dirty="0">
                          <a:solidFill>
                            <a:srgbClr val="000000"/>
                          </a:solidFill>
                          <a:latin typeface="Calibri"/>
                        </a:rPr>
                        <a:t>   Library Renovation</a:t>
                      </a: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 </a:t>
                      </a:r>
                    </a:p>
                  </a:txBody>
                  <a:tcPr marL="4395" marR="4395" marT="439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750,843 </a:t>
                      </a:r>
                    </a:p>
                  </a:txBody>
                  <a:tcPr marL="4395" marR="4395" marT="439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r>
                        <a:rPr lang="en-US" sz="900" b="0" i="0" u="none" strike="noStrike" dirty="0">
                          <a:solidFill>
                            <a:srgbClr val="000000"/>
                          </a:solidFill>
                          <a:latin typeface="Calibri"/>
                        </a:rPr>
                        <a:t> ???? </a:t>
                      </a:r>
                    </a:p>
                  </a:txBody>
                  <a:tcPr marL="4395" marR="4395" marT="439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r>
                        <a:rPr lang="en-US" sz="900" b="1" i="0" u="none" strike="noStrike" dirty="0">
                          <a:solidFill>
                            <a:srgbClr val="000000"/>
                          </a:solidFill>
                          <a:latin typeface="Calibri"/>
                        </a:rPr>
                        <a:t>Left to Distribute</a:t>
                      </a:r>
                    </a:p>
                  </a:txBody>
                  <a:tcPr marL="4395" marR="4395" marT="4395" marB="0" anchor="b">
                    <a:lnL>
                      <a:noFill/>
                    </a:lnL>
                    <a:lnR>
                      <a:noFill/>
                    </a:lnR>
                    <a:lnT>
                      <a:noFill/>
                    </a:lnT>
                    <a:lnB>
                      <a:noFill/>
                    </a:lnB>
                  </a:tcPr>
                </a:tc>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dirty="0">
                          <a:solidFill>
                            <a:srgbClr val="000000"/>
                          </a:solidFill>
                          <a:latin typeface="Calibri"/>
                        </a:rPr>
                        <a:t>     1,295,116 </a:t>
                      </a:r>
                    </a:p>
                  </a:txBody>
                  <a:tcPr marL="4395" marR="4395" marT="439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4395" marR="4395" marT="439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latin typeface="Calibri"/>
                        </a:rPr>
                        <a:t> </a:t>
                      </a:r>
                    </a:p>
                  </a:txBody>
                  <a:tcPr marL="4395" marR="4395" marT="4395" marB="0" anchor="b">
                    <a:lnL>
                      <a:noFill/>
                    </a:lnL>
                    <a:lnR>
                      <a:noFill/>
                    </a:lnR>
                    <a:lnT>
                      <a:noFill/>
                    </a:lnT>
                    <a:lnB>
                      <a:noFill/>
                    </a:lnB>
                    <a:solidFill>
                      <a:srgbClr val="000000"/>
                    </a:solidFill>
                  </a:tcPr>
                </a:tc>
                <a:tc>
                  <a:txBody>
                    <a:bodyPr/>
                    <a:lstStyle/>
                    <a:p>
                      <a:pPr algn="l" fontAlgn="b"/>
                      <a:endParaRPr lang="en-US" sz="900" b="0" i="0" u="none" strike="noStrike">
                        <a:solidFill>
                          <a:srgbClr val="000000"/>
                        </a:solidFill>
                        <a:latin typeface="Calibri"/>
                      </a:endParaRPr>
                    </a:p>
                  </a:txBody>
                  <a:tcPr marL="4395" marR="4395" marT="439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dirty="0">
                          <a:solidFill>
                            <a:srgbClr val="000000"/>
                          </a:solidFill>
                          <a:latin typeface="Calibri"/>
                        </a:rPr>
                        <a:t> ???? </a:t>
                      </a:r>
                    </a:p>
                  </a:txBody>
                  <a:tcPr marL="4395" marR="4395" marT="439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4395" marR="4395" marT="4395" marB="0" anchor="b">
                    <a:lnL w="12700" cap="flat" cmpd="sng" algn="ctr">
                      <a:solidFill>
                        <a:srgbClr val="000000"/>
                      </a:solidFill>
                      <a:prstDash val="solid"/>
                      <a:round/>
                      <a:headEnd type="none" w="med" len="med"/>
                      <a:tailEnd type="none" w="med" len="med"/>
                    </a:lnL>
                    <a:lnR>
                      <a:noFill/>
                    </a:lnR>
                    <a:lnT>
                      <a:noFill/>
                    </a:lnT>
                    <a:lnB>
                      <a:noFill/>
                    </a:lnB>
                  </a:tcPr>
                </a:tc>
              </a:tr>
              <a:tr h="152474">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152474">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r"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r h="263217">
                <a:tc gridSpan="4">
                  <a:txBody>
                    <a:bodyPr/>
                    <a:lstStyle/>
                    <a:p>
                      <a:pPr algn="l" fontAlgn="t"/>
                      <a:r>
                        <a:rPr lang="en-US" sz="900" b="1" i="0" u="none" strike="noStrike" dirty="0">
                          <a:solidFill>
                            <a:srgbClr val="000000"/>
                          </a:solidFill>
                          <a:latin typeface="Calibri"/>
                        </a:rPr>
                        <a:t>** Library renovations will be accomplished by utilizing the salary savings</a:t>
                      </a:r>
                    </a:p>
                  </a:txBody>
                  <a:tcPr marL="4395" marR="4395" marT="4395"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900" b="0" i="0" u="none" strike="noStrike" dirty="0">
                        <a:solidFill>
                          <a:srgbClr val="000000"/>
                        </a:solidFill>
                        <a:latin typeface="Calibri"/>
                      </a:endParaRPr>
                    </a:p>
                  </a:txBody>
                  <a:tcPr marL="4395" marR="4395" marT="4395"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4395" marR="4395" marT="4395" marB="0" anchor="b">
                    <a:lnL>
                      <a:noFill/>
                    </a:lnL>
                    <a:lnR>
                      <a:noFill/>
                    </a:lnR>
                    <a:lnT>
                      <a:noFill/>
                    </a:lnT>
                    <a:lnB>
                      <a:noFill/>
                    </a:lnB>
                  </a:tcPr>
                </a:tc>
              </a:tr>
            </a:tbl>
          </a:graphicData>
        </a:graphic>
      </p:graphicFrame>
    </p:spTree>
    <p:extLst>
      <p:ext uri="{BB962C8B-B14F-4D97-AF65-F5344CB8AC3E}">
        <p14:creationId xmlns:p14="http://schemas.microsoft.com/office/powerpoint/2010/main" val="2320427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295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352800"/>
            <a:ext cx="7046912" cy="1676400"/>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3" cstate="print"/>
          <a:srcRect/>
          <a:stretch>
            <a:fillRect/>
          </a:stretch>
        </p:blipFill>
        <p:spPr bwMode="auto">
          <a:xfrm>
            <a:off x="5791200" y="152400"/>
            <a:ext cx="3352800" cy="755650"/>
          </a:xfrm>
          <a:prstGeom prst="rect">
            <a:avLst/>
          </a:prstGeom>
          <a:noFill/>
        </p:spPr>
      </p:pic>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5</a:t>
            </a:fld>
            <a:endParaRPr lang="en-US" dirty="0">
              <a:solidFill>
                <a:srgbClr val="0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931174505"/>
              </p:ext>
            </p:extLst>
          </p:nvPr>
        </p:nvGraphicFramePr>
        <p:xfrm>
          <a:off x="1524000" y="2362200"/>
          <a:ext cx="325120" cy="1371600"/>
        </p:xfrm>
        <a:graphic>
          <a:graphicData uri="http://schemas.openxmlformats.org/drawingml/2006/table">
            <a:tbl>
              <a:tblPr firstRow="1" firstCol="1" bandRow="1">
                <a:tableStyleId>{5C22544A-7EE6-4342-B048-85BDC9FD1C3A}</a:tableStyleId>
              </a:tblPr>
              <a:tblGrid>
                <a:gridCol w="162560"/>
                <a:gridCol w="162560"/>
              </a:tblGrid>
              <a:tr h="91428">
                <a:tc>
                  <a:txBody>
                    <a:bodyPr/>
                    <a:lstStyle/>
                    <a:p>
                      <a:endParaRPr lang="en-US" dirty="0"/>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dirty="0"/>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96284">
                <a:tc gridSpan="2">
                  <a:txBody>
                    <a:bodyPr/>
                    <a:lstStyle/>
                    <a:p>
                      <a:endParaRPr lang="en-US" dirty="0"/>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hMerge="1">
                  <a:txBody>
                    <a:bodyPr/>
                    <a:lstStyle/>
                    <a:p>
                      <a:endParaRPr lang="en-US"/>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119482">
                <a:tc gridSpan="2">
                  <a:txBody>
                    <a:bodyPr/>
                    <a:lstStyle/>
                    <a:p>
                      <a:endParaRPr lang="en-US" b="1" dirty="0"/>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96284">
                <a:tc gridSpan="2">
                  <a:txBody>
                    <a:bodyPr/>
                    <a:lstStyle/>
                    <a:p>
                      <a:endParaRPr lang="en-US"/>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3721">
                <a:tc gridSpan="2">
                  <a:txBody>
                    <a:bodyPr/>
                    <a:lstStyle/>
                    <a:p>
                      <a:endParaRPr lang="en-US" dirty="0"/>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4" name="Rectangle 3"/>
          <p:cNvSpPr>
            <a:spLocks noChangeArrowheads="1"/>
          </p:cNvSpPr>
          <p:nvPr/>
        </p:nvSpPr>
        <p:spPr bwMode="auto">
          <a:xfrm>
            <a:off x="228600" y="1661468"/>
            <a:ext cx="8915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Merit Salary Increase</a:t>
            </a:r>
            <a:endParaRPr kumimoji="0" lang="en-US" altLang="en-US" sz="24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381000" y="1166843"/>
            <a:ext cx="8610600" cy="5355312"/>
          </a:xfrm>
          <a:prstGeom prst="rect">
            <a:avLst/>
          </a:prstGeom>
        </p:spPr>
        <p:txBody>
          <a:bodyPr wrap="square">
            <a:spAutoFit/>
          </a:bodyPr>
          <a:lstStyle/>
          <a:p>
            <a:endParaRPr lang="en-US" dirty="0" smtClean="0"/>
          </a:p>
          <a:p>
            <a:endParaRPr lang="en-US" dirty="0"/>
          </a:p>
          <a:p>
            <a:pPr algn="just"/>
            <a:endParaRPr lang="en-US" dirty="0"/>
          </a:p>
          <a:p>
            <a:pPr marL="285750" indent="-285750" algn="just">
              <a:buFont typeface="Arial" panose="020B0604020202020204" pitchFamily="34" charset="0"/>
              <a:buChar char="•"/>
            </a:pPr>
            <a:endParaRPr lang="en-US" dirty="0" smtClean="0"/>
          </a:p>
          <a:p>
            <a:pPr marL="285750" indent="-285750" algn="just">
              <a:buFont typeface="Arial" panose="020B0604020202020204" pitchFamily="34" charset="0"/>
              <a:buChar char="•"/>
            </a:pPr>
            <a:r>
              <a:rPr lang="en-US" dirty="0" smtClean="0"/>
              <a:t>The FY 2015 budget includes funds for Executive, Judicial, and Legislative agencies equivalent to </a:t>
            </a:r>
            <a:r>
              <a:rPr lang="en-US" b="1" dirty="0" smtClean="0"/>
              <a:t>one percent </a:t>
            </a:r>
            <a:r>
              <a:rPr lang="en-US" dirty="0" smtClean="0"/>
              <a:t>of personal services to be used for </a:t>
            </a:r>
            <a:r>
              <a:rPr lang="en-US" b="1" dirty="0" smtClean="0"/>
              <a:t>merit based pay increases </a:t>
            </a:r>
            <a:r>
              <a:rPr lang="en-US" dirty="0" smtClean="0"/>
              <a:t>for high performing current employees, salary adjustments needed to address retention in strategic job classifications, or to increase salaries to recruit skilled new employees. The budget also includes additional funding for resident instruction for the Board of Regents of the University System of Georgia to enable the University System to remain competitive in attracting the highest quality faculty for Georgia's institutions of higher learning.</a:t>
            </a:r>
          </a:p>
          <a:p>
            <a:pPr algn="just"/>
            <a:endParaRPr lang="en-US" dirty="0" smtClean="0"/>
          </a:p>
          <a:p>
            <a:pPr marL="285750" indent="-285750">
              <a:buFont typeface="Arial" panose="020B0604020202020204" pitchFamily="34" charset="0"/>
              <a:buChar char="•"/>
            </a:pPr>
            <a:r>
              <a:rPr lang="en-US" dirty="0"/>
              <a:t>Provide funds for recruitment and retention of Regents faculty effective July 1, 2014. Provide an </a:t>
            </a:r>
            <a:r>
              <a:rPr lang="en-US" dirty="0" smtClean="0"/>
              <a:t>amount equivalent </a:t>
            </a:r>
            <a:r>
              <a:rPr lang="en-US" dirty="0"/>
              <a:t>to 1% of personal services for Regents staff and public librarians to be used for performance </a:t>
            </a:r>
            <a:r>
              <a:rPr lang="en-US" dirty="0" smtClean="0"/>
              <a:t>incentives or </a:t>
            </a:r>
            <a:r>
              <a:rPr lang="en-US" dirty="0"/>
              <a:t>salary adjustments necessary for employee recruitment and retention effective July 1, </a:t>
            </a:r>
            <a:r>
              <a:rPr lang="en-US" dirty="0" smtClean="0"/>
              <a:t>2014.   </a:t>
            </a:r>
            <a:r>
              <a:rPr lang="en-US" b="1" dirty="0" smtClean="0"/>
              <a:t>$11,300,508</a:t>
            </a:r>
          </a:p>
          <a:p>
            <a:endParaRPr lang="en-US" b="1" dirty="0" smtClean="0"/>
          </a:p>
          <a:p>
            <a:pPr marL="285750" indent="-285750">
              <a:buFont typeface="Arial" panose="020B0604020202020204" pitchFamily="34" charset="0"/>
              <a:buChar char="•"/>
            </a:pPr>
            <a:r>
              <a:rPr lang="en-US" b="1" dirty="0" smtClean="0"/>
              <a:t>CSU 1% amount—$363,456</a:t>
            </a:r>
            <a:endParaRPr lang="en-US" b="1" dirty="0"/>
          </a:p>
        </p:txBody>
      </p:sp>
    </p:spTree>
    <p:extLst>
      <p:ext uri="{BB962C8B-B14F-4D97-AF65-F5344CB8AC3E}">
        <p14:creationId xmlns:p14="http://schemas.microsoft.com/office/powerpoint/2010/main" val="2647529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295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2210129142"/>
              </p:ext>
            </p:extLst>
          </p:nvPr>
        </p:nvGraphicFramePr>
        <p:xfrm>
          <a:off x="463550" y="1520825"/>
          <a:ext cx="7991475" cy="5783263"/>
        </p:xfrm>
        <a:graphic>
          <a:graphicData uri="http://schemas.openxmlformats.org/presentationml/2006/ole">
            <mc:AlternateContent xmlns:mc="http://schemas.openxmlformats.org/markup-compatibility/2006">
              <mc:Choice xmlns:v="urn:schemas-microsoft-com:vml" Requires="v">
                <p:oleObj spid="_x0000_s10248" name="Document" r:id="rId5" imgW="8235289" imgH="5934666" progId="Word.Document.12">
                  <p:embed/>
                </p:oleObj>
              </mc:Choice>
              <mc:Fallback>
                <p:oleObj name="Document" r:id="rId5" imgW="8235289" imgH="5934666" progId="Word.Document.12">
                  <p:embed/>
                  <p:pic>
                    <p:nvPicPr>
                      <p:cNvPr id="0" name="Picture 4"/>
                      <p:cNvPicPr>
                        <a:picLocks noChangeAspect="1" noChangeArrowheads="1"/>
                      </p:cNvPicPr>
                      <p:nvPr/>
                    </p:nvPicPr>
                    <p:blipFill>
                      <a:blip r:embed="rId6"/>
                      <a:srcRect/>
                      <a:stretch>
                        <a:fillRect/>
                      </a:stretch>
                    </p:blipFill>
                    <p:spPr bwMode="auto">
                      <a:xfrm>
                        <a:off x="463550" y="1520825"/>
                        <a:ext cx="7991475" cy="5783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6</a:t>
            </a:fld>
            <a:endParaRPr lang="en-US" dirty="0">
              <a:solidFill>
                <a:srgbClr val="000000"/>
              </a:solidFill>
            </a:endParaRPr>
          </a:p>
        </p:txBody>
      </p:sp>
    </p:spTree>
    <p:extLst>
      <p:ext uri="{BB962C8B-B14F-4D97-AF65-F5344CB8AC3E}">
        <p14:creationId xmlns:p14="http://schemas.microsoft.com/office/powerpoint/2010/main" val="4134621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295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1273337810"/>
              </p:ext>
            </p:extLst>
          </p:nvPr>
        </p:nvGraphicFramePr>
        <p:xfrm>
          <a:off x="74613" y="1296988"/>
          <a:ext cx="8899525" cy="5784850"/>
        </p:xfrm>
        <a:graphic>
          <a:graphicData uri="http://schemas.openxmlformats.org/presentationml/2006/ole">
            <mc:AlternateContent xmlns:mc="http://schemas.openxmlformats.org/markup-compatibility/2006">
              <mc:Choice xmlns:v="urn:schemas-microsoft-com:vml" Requires="v">
                <p:oleObj spid="_x0000_s6158" name="Document" r:id="rId6" imgW="9983997" imgH="6499337" progId="Word.Document.12">
                  <p:embed/>
                </p:oleObj>
              </mc:Choice>
              <mc:Fallback>
                <p:oleObj name="Document" r:id="rId6" imgW="9983997" imgH="6499337" progId="Word.Document.12">
                  <p:embed/>
                  <p:pic>
                    <p:nvPicPr>
                      <p:cNvPr id="0"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13" y="1296988"/>
                        <a:ext cx="8899525" cy="578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7</a:t>
            </a:fld>
            <a:endParaRPr lang="en-US"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161078224"/>
              </p:ext>
            </p:extLst>
          </p:nvPr>
        </p:nvGraphicFramePr>
        <p:xfrm>
          <a:off x="304800" y="3124200"/>
          <a:ext cx="8305800" cy="3136266"/>
        </p:xfrm>
        <a:graphic>
          <a:graphicData uri="http://schemas.openxmlformats.org/drawingml/2006/table">
            <a:tbl>
              <a:tblPr/>
              <a:tblGrid>
                <a:gridCol w="357056"/>
                <a:gridCol w="6069950"/>
                <a:gridCol w="1037162"/>
                <a:gridCol w="841632"/>
              </a:tblGrid>
              <a:tr h="196344">
                <a:tc gridSpan="4">
                  <a:txBody>
                    <a:bodyPr/>
                    <a:lstStyle/>
                    <a:p>
                      <a:pPr algn="ctr" fontAlgn="b"/>
                      <a:r>
                        <a:rPr lang="en-US" sz="1400" b="1" i="0" u="none" strike="noStrike" dirty="0">
                          <a:solidFill>
                            <a:srgbClr val="000000"/>
                          </a:solidFill>
                          <a:latin typeface="Calibri"/>
                        </a:rPr>
                        <a:t>FY13 $25K &amp; Over Requests</a:t>
                      </a:r>
                    </a:p>
                  </a:txBody>
                  <a:tcPr marL="9350" marR="9350" marT="935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196344">
                <a:tc>
                  <a:txBody>
                    <a:bodyPr/>
                    <a:lstStyle/>
                    <a:p>
                      <a:pPr algn="ctr" fontAlgn="b"/>
                      <a:endParaRPr lang="en-US" sz="1100" b="0" i="0" u="none" strike="noStrike">
                        <a:solidFill>
                          <a:srgbClr val="000000"/>
                        </a:solidFill>
                        <a:latin typeface="Calibri"/>
                      </a:endParaRPr>
                    </a:p>
                  </a:txBody>
                  <a:tcPr marL="9350" marR="9350" marT="9350"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350" marR="9350" marT="9350"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350" marR="9350" marT="9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9350" marR="9350" marT="9350" marB="0" anchor="b">
                    <a:lnL>
                      <a:noFill/>
                    </a:lnL>
                    <a:lnR>
                      <a:noFill/>
                    </a:lnR>
                    <a:lnT>
                      <a:noFill/>
                    </a:lnT>
                    <a:lnB>
                      <a:noFill/>
                    </a:lnB>
                  </a:tcPr>
                </a:tc>
              </a:tr>
              <a:tr h="196344">
                <a:tc>
                  <a:txBody>
                    <a:bodyPr/>
                    <a:lstStyle/>
                    <a:p>
                      <a:pPr algn="ctr" fontAlgn="b"/>
                      <a:endParaRPr lang="en-US" sz="1100" b="0" i="0" u="none" strike="noStrike">
                        <a:solidFill>
                          <a:srgbClr val="000000"/>
                        </a:solidFill>
                        <a:latin typeface="Calibri"/>
                      </a:endParaRPr>
                    </a:p>
                  </a:txBody>
                  <a:tcPr marL="9350" marR="9350" marT="9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latin typeface="Calibri"/>
                        </a:rPr>
                        <a:t>Requests</a:t>
                      </a:r>
                    </a:p>
                  </a:txBody>
                  <a:tcPr marL="9350" marR="9350" marT="935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Amount</a:t>
                      </a:r>
                    </a:p>
                  </a:txBody>
                  <a:tcPr marL="9350" marR="9350" marT="9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9350" marR="9350" marT="935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224393">
                <a:tc>
                  <a:txBody>
                    <a:bodyPr/>
                    <a:lstStyle/>
                    <a:p>
                      <a:pPr algn="ctr" fontAlgn="ctr"/>
                      <a:r>
                        <a:rPr lang="en-US" sz="1200" b="0" i="0" u="none" strike="noStrike" dirty="0">
                          <a:solidFill>
                            <a:srgbClr val="000000"/>
                          </a:solidFill>
                          <a:latin typeface="Calibri"/>
                        </a:rPr>
                        <a:t>1</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a:solidFill>
                            <a:srgbClr val="000000"/>
                          </a:solidFill>
                          <a:latin typeface="Calibri"/>
                        </a:rPr>
                        <a:t>Marketing Implementation for Dreams</a:t>
                      </a:r>
                      <a:r>
                        <a:rPr lang="en-US" sz="1200" b="0" i="0" u="none" strike="noStrike" dirty="0" smtClean="0">
                          <a:solidFill>
                            <a:srgbClr val="000000"/>
                          </a:solidFill>
                          <a:latin typeface="Calibri"/>
                        </a:rPr>
                        <a:t>. Made </a:t>
                      </a:r>
                      <a:r>
                        <a:rPr lang="en-US" sz="1200" b="0" i="0" u="none" strike="noStrike" dirty="0">
                          <a:solidFill>
                            <a:srgbClr val="000000"/>
                          </a:solidFill>
                          <a:latin typeface="Calibri"/>
                        </a:rPr>
                        <a:t>Real.</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latin typeface="Calibri"/>
                        </a:rPr>
                        <a:t>           48,000 </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FUNDED</a:t>
                      </a:r>
                    </a:p>
                  </a:txBody>
                  <a:tcPr marL="9350" marR="9350" marT="9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393">
                <a:tc>
                  <a:txBody>
                    <a:bodyPr/>
                    <a:lstStyle/>
                    <a:p>
                      <a:pPr algn="ctr" fontAlgn="ctr"/>
                      <a:r>
                        <a:rPr lang="en-US" sz="1200" b="0" i="0" u="none" strike="noStrike">
                          <a:solidFill>
                            <a:srgbClr val="000000"/>
                          </a:solidFill>
                          <a:latin typeface="Calibri"/>
                        </a:rPr>
                        <a:t>2</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a:solidFill>
                            <a:srgbClr val="000000"/>
                          </a:solidFill>
                          <a:latin typeface="Calibri"/>
                        </a:rPr>
                        <a:t>Renovations of NBS Room 188</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latin typeface="Calibri"/>
                        </a:rPr>
                        <a:t>           79,000 </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FUNDED</a:t>
                      </a:r>
                    </a:p>
                  </a:txBody>
                  <a:tcPr marL="9350" marR="9350" marT="9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393">
                <a:tc>
                  <a:txBody>
                    <a:bodyPr/>
                    <a:lstStyle/>
                    <a:p>
                      <a:pPr algn="ctr" fontAlgn="ctr"/>
                      <a:r>
                        <a:rPr lang="en-US" sz="1200" b="0" i="0" u="none" strike="noStrike">
                          <a:solidFill>
                            <a:srgbClr val="000000"/>
                          </a:solidFill>
                          <a:latin typeface="Calibri"/>
                        </a:rPr>
                        <a:t>3</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a:solidFill>
                            <a:srgbClr val="000000"/>
                          </a:solidFill>
                          <a:latin typeface="Calibri"/>
                        </a:rPr>
                        <a:t>Network Upgrades for Faculty Hall &amp; University Center</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latin typeface="Calibri"/>
                        </a:rPr>
                        <a:t>           80,000 </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FUNDED</a:t>
                      </a:r>
                    </a:p>
                  </a:txBody>
                  <a:tcPr marL="9350" marR="9350" marT="9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393">
                <a:tc>
                  <a:txBody>
                    <a:bodyPr/>
                    <a:lstStyle/>
                    <a:p>
                      <a:pPr algn="ctr" fontAlgn="ctr"/>
                      <a:r>
                        <a:rPr lang="en-US" sz="1200" b="0" i="0" u="none" strike="noStrike">
                          <a:solidFill>
                            <a:srgbClr val="000000"/>
                          </a:solidFill>
                          <a:latin typeface="Calibri"/>
                        </a:rPr>
                        <a:t>4</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a:solidFill>
                            <a:srgbClr val="000000"/>
                          </a:solidFill>
                          <a:latin typeface="Calibri"/>
                        </a:rPr>
                        <a:t>Purchase Electronic Reference Materials for Library Collections-</a:t>
                      </a:r>
                      <a:r>
                        <a:rPr lang="en-US" sz="1200" b="0" i="0" u="none" strike="noStrike" dirty="0" err="1">
                          <a:solidFill>
                            <a:srgbClr val="000000"/>
                          </a:solidFill>
                          <a:latin typeface="Calibri"/>
                        </a:rPr>
                        <a:t>Ebscohost</a:t>
                      </a:r>
                      <a:endParaRPr lang="en-US" sz="1200" b="0" i="0" u="none" strike="noStrike" dirty="0">
                        <a:solidFill>
                          <a:srgbClr val="000000"/>
                        </a:solidFill>
                        <a:latin typeface="Calibri"/>
                      </a:endParaRP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latin typeface="Calibri"/>
                        </a:rPr>
                        <a:t>           58,553 </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FUNDED</a:t>
                      </a:r>
                    </a:p>
                  </a:txBody>
                  <a:tcPr marL="9350" marR="9350" marT="9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393">
                <a:tc>
                  <a:txBody>
                    <a:bodyPr/>
                    <a:lstStyle/>
                    <a:p>
                      <a:pPr algn="ctr" fontAlgn="ctr"/>
                      <a:r>
                        <a:rPr lang="en-US" sz="1200" b="0" i="0" u="none" strike="noStrike">
                          <a:solidFill>
                            <a:srgbClr val="000000"/>
                          </a:solidFill>
                          <a:latin typeface="Calibri"/>
                        </a:rPr>
                        <a:t>5</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Consultation Services to Implement new IT Strategic Plan</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latin typeface="Calibri"/>
                        </a:rPr>
                        <a:t>           40,000 </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FUNDED</a:t>
                      </a:r>
                    </a:p>
                  </a:txBody>
                  <a:tcPr marL="9350" marR="9350" marT="9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393">
                <a:tc>
                  <a:txBody>
                    <a:bodyPr/>
                    <a:lstStyle/>
                    <a:p>
                      <a:pPr algn="ctr" fontAlgn="ctr"/>
                      <a:r>
                        <a:rPr lang="en-US" sz="1200" b="0" i="0" u="none" strike="noStrike">
                          <a:solidFill>
                            <a:srgbClr val="000000"/>
                          </a:solidFill>
                          <a:latin typeface="Calibri"/>
                        </a:rPr>
                        <a:t>6</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Purchase Electronic Reference Materials for Library Collections-GVRL</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latin typeface="Calibri"/>
                        </a:rPr>
                        <a:t>           98,219 </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FUNDED</a:t>
                      </a:r>
                    </a:p>
                  </a:txBody>
                  <a:tcPr marL="9350" marR="9350" marT="9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393">
                <a:tc>
                  <a:txBody>
                    <a:bodyPr/>
                    <a:lstStyle/>
                    <a:p>
                      <a:pPr algn="ctr" fontAlgn="ctr"/>
                      <a:r>
                        <a:rPr lang="en-US" sz="1200" b="0" i="0" u="none" strike="noStrike">
                          <a:solidFill>
                            <a:srgbClr val="000000"/>
                          </a:solidFill>
                          <a:latin typeface="Calibri"/>
                        </a:rPr>
                        <a:t>7</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Outdoor Living Laboratory/Field Space</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latin typeface="Calibri"/>
                        </a:rPr>
                        <a:t>         150,000 </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 </a:t>
                      </a:r>
                    </a:p>
                  </a:txBody>
                  <a:tcPr marL="9350" marR="9350" marT="9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393">
                <a:tc>
                  <a:txBody>
                    <a:bodyPr/>
                    <a:lstStyle/>
                    <a:p>
                      <a:pPr algn="ctr" fontAlgn="ctr"/>
                      <a:r>
                        <a:rPr lang="en-US" sz="1200" b="0" i="0" u="none" strike="noStrike">
                          <a:solidFill>
                            <a:srgbClr val="000000"/>
                          </a:solidFill>
                          <a:latin typeface="Calibri"/>
                        </a:rPr>
                        <a:t>8</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Network Upgrades for Lecture Hall</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latin typeface="Calibri"/>
                        </a:rPr>
                        <a:t>         220,000 </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FUNDED</a:t>
                      </a:r>
                    </a:p>
                  </a:txBody>
                  <a:tcPr marL="9350" marR="9350" marT="9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393">
                <a:tc>
                  <a:txBody>
                    <a:bodyPr/>
                    <a:lstStyle/>
                    <a:p>
                      <a:pPr algn="ctr" fontAlgn="ctr"/>
                      <a:r>
                        <a:rPr lang="en-US" sz="1200" b="0" i="0" u="none" strike="noStrike">
                          <a:solidFill>
                            <a:srgbClr val="000000"/>
                          </a:solidFill>
                          <a:latin typeface="Calibri"/>
                        </a:rPr>
                        <a:t>9</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Establish Center for Entrepreneurship and Innovation</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latin typeface="Calibri"/>
                        </a:rPr>
                        <a:t>           40,740 </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 </a:t>
                      </a:r>
                    </a:p>
                  </a:txBody>
                  <a:tcPr marL="9350" marR="9350" marT="9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393">
                <a:tc>
                  <a:txBody>
                    <a:bodyPr/>
                    <a:lstStyle/>
                    <a:p>
                      <a:pPr algn="ctr" fontAlgn="ctr"/>
                      <a:r>
                        <a:rPr lang="en-US" sz="1200" b="0" i="0" u="none" strike="noStrike">
                          <a:solidFill>
                            <a:srgbClr val="000000"/>
                          </a:solidFill>
                          <a:latin typeface="Calibri"/>
                        </a:rPr>
                        <a:t>10</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Purchase Stock Ticker Display</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latin typeface="Calibri"/>
                        </a:rPr>
                        <a:t>           51,490 </a:t>
                      </a:r>
                    </a:p>
                  </a:txBody>
                  <a:tcPr marL="9350" marR="9350" marT="9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 </a:t>
                      </a:r>
                    </a:p>
                  </a:txBody>
                  <a:tcPr marL="9350" marR="9350" marT="9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572">
                <a:tc>
                  <a:txBody>
                    <a:bodyPr/>
                    <a:lstStyle/>
                    <a:p>
                      <a:pPr algn="ctr" fontAlgn="b"/>
                      <a:endParaRPr lang="en-US" sz="1100" b="0" i="0" u="none" strike="noStrike" dirty="0">
                        <a:solidFill>
                          <a:srgbClr val="000000"/>
                        </a:solidFill>
                        <a:latin typeface="Calibri"/>
                      </a:endParaRPr>
                    </a:p>
                  </a:txBody>
                  <a:tcPr marL="9350" marR="9350" marT="935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1200" b="1" i="0" u="none" strike="noStrike">
                          <a:solidFill>
                            <a:srgbClr val="000000"/>
                          </a:solidFill>
                          <a:latin typeface="Calibri"/>
                        </a:rPr>
                        <a:t>TOTALS</a:t>
                      </a:r>
                    </a:p>
                  </a:txBody>
                  <a:tcPr marL="9350" marR="9350" marT="9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latin typeface="Calibri"/>
                        </a:rPr>
                        <a:t>     866,002 </a:t>
                      </a:r>
                    </a:p>
                  </a:txBody>
                  <a:tcPr marL="9350" marR="9350" marT="9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Calibri"/>
                      </a:endParaRPr>
                    </a:p>
                  </a:txBody>
                  <a:tcPr marL="9350" marR="9350" marT="935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834519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295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1077734047"/>
              </p:ext>
            </p:extLst>
          </p:nvPr>
        </p:nvGraphicFramePr>
        <p:xfrm>
          <a:off x="0" y="1600200"/>
          <a:ext cx="8899525" cy="5997575"/>
        </p:xfrm>
        <a:graphic>
          <a:graphicData uri="http://schemas.openxmlformats.org/presentationml/2006/ole">
            <mc:AlternateContent xmlns:mc="http://schemas.openxmlformats.org/markup-compatibility/2006">
              <mc:Choice xmlns:v="urn:schemas-microsoft-com:vml" Requires="v">
                <p:oleObj spid="_x0000_s7182" name="Document" r:id="rId6" imgW="9982410" imgH="6725475" progId="Word.Document.12">
                  <p:embed/>
                </p:oleObj>
              </mc:Choice>
              <mc:Fallback>
                <p:oleObj name="Document" r:id="rId6" imgW="9982410" imgH="6725475" progId="Word.Document.12">
                  <p:embed/>
                  <p:pic>
                    <p:nvPicPr>
                      <p:cNvPr id="0" name="Picture 10"/>
                      <p:cNvPicPr>
                        <a:picLocks noChangeAspect="1" noChangeArrowheads="1"/>
                      </p:cNvPicPr>
                      <p:nvPr/>
                    </p:nvPicPr>
                    <p:blipFill>
                      <a:blip r:embed="rId7"/>
                      <a:srcRect/>
                      <a:stretch>
                        <a:fillRect/>
                      </a:stretch>
                    </p:blipFill>
                    <p:spPr bwMode="auto">
                      <a:xfrm>
                        <a:off x="0" y="1600200"/>
                        <a:ext cx="8899525" cy="5997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8</a:t>
            </a:fld>
            <a:endParaRPr lang="en-US" dirty="0">
              <a:solidFill>
                <a:srgbClr val="000000"/>
              </a:solidFill>
            </a:endParaRPr>
          </a:p>
        </p:txBody>
      </p:sp>
    </p:spTree>
    <p:extLst>
      <p:ext uri="{BB962C8B-B14F-4D97-AF65-F5344CB8AC3E}">
        <p14:creationId xmlns:p14="http://schemas.microsoft.com/office/powerpoint/2010/main" val="627836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295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2234770597"/>
              </p:ext>
            </p:extLst>
          </p:nvPr>
        </p:nvGraphicFramePr>
        <p:xfrm>
          <a:off x="0" y="1371600"/>
          <a:ext cx="8899525" cy="2073275"/>
        </p:xfrm>
        <a:graphic>
          <a:graphicData uri="http://schemas.openxmlformats.org/presentationml/2006/ole">
            <mc:AlternateContent xmlns:mc="http://schemas.openxmlformats.org/markup-compatibility/2006">
              <mc:Choice xmlns:v="urn:schemas-microsoft-com:vml" Requires="v">
                <p:oleObj spid="_x0000_s8206" name="Document" r:id="rId6" imgW="9982410" imgH="2675812" progId="Word.Document.12">
                  <p:embed/>
                </p:oleObj>
              </mc:Choice>
              <mc:Fallback>
                <p:oleObj name="Document" r:id="rId6" imgW="9982410" imgH="2675812" progId="Word.Document.12">
                  <p:embed/>
                  <p:pic>
                    <p:nvPicPr>
                      <p:cNvPr id="0"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371600"/>
                        <a:ext cx="8899525" cy="2073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9</a:t>
            </a:fld>
            <a:endParaRPr lang="en-US" dirty="0">
              <a:solidFill>
                <a:srgbClr val="000000"/>
              </a:solidFill>
            </a:endParaRPr>
          </a:p>
        </p:txBody>
      </p:sp>
      <p:sp>
        <p:nvSpPr>
          <p:cNvPr id="10" name="Rectangle 9"/>
          <p:cNvSpPr/>
          <p:nvPr/>
        </p:nvSpPr>
        <p:spPr>
          <a:xfrm>
            <a:off x="611875" y="5315803"/>
            <a:ext cx="7772400" cy="369332"/>
          </a:xfrm>
          <a:prstGeom prst="rect">
            <a:avLst/>
          </a:prstGeom>
        </p:spPr>
        <p:txBody>
          <a:bodyPr wrap="square">
            <a:spAutoFit/>
          </a:bodyPr>
          <a:lstStyle/>
          <a:p>
            <a:pPr algn="ctr"/>
            <a:r>
              <a:rPr lang="en-US" b="1" dirty="0" smtClean="0"/>
              <a:t>        http://www.clayton.edu/President/Communications</a:t>
            </a:r>
            <a:endParaRPr lang="en-US" b="1" dirty="0"/>
          </a:p>
        </p:txBody>
      </p:sp>
    </p:spTree>
    <p:extLst>
      <p:ext uri="{BB962C8B-B14F-4D97-AF65-F5344CB8AC3E}">
        <p14:creationId xmlns:p14="http://schemas.microsoft.com/office/powerpoint/2010/main" val="3566150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108</TotalTime>
  <Words>1439</Words>
  <Application>Microsoft Office PowerPoint</Application>
  <PresentationFormat>On-screen Show (4:3)</PresentationFormat>
  <Paragraphs>718</Paragraphs>
  <Slides>9</Slides>
  <Notes>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2" baseType="lpstr">
      <vt:lpstr>Office Theme</vt:lpstr>
      <vt:lpstr>Document</vt:lpstr>
      <vt:lpstr>Microsoft Word Document</vt:lpstr>
      <vt:lpstr>   Open Budget Meeting</vt:lpstr>
      <vt:lpstr>        Open Budget Meeting                                    </vt:lpstr>
      <vt:lpstr>  Open Budget Meeting</vt:lpstr>
      <vt:lpstr>  Open Budget Meeting</vt:lpstr>
      <vt:lpstr>   Open Budget Meeting</vt:lpstr>
      <vt:lpstr>   Open Budget Meeting</vt:lpstr>
      <vt:lpstr>   Open Budget Meeting</vt:lpstr>
      <vt:lpstr>   Open Budget Meeting</vt:lpstr>
      <vt:lpstr>   Open Budget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Budget Meeting</dc:title>
  <dc:creator>Kelly Adams</dc:creator>
  <cp:lastModifiedBy>Kelly Adams</cp:lastModifiedBy>
  <cp:revision>20</cp:revision>
  <cp:lastPrinted>2014-02-14T15:51:23Z</cp:lastPrinted>
  <dcterms:created xsi:type="dcterms:W3CDTF">2014-02-03T16:39:55Z</dcterms:created>
  <dcterms:modified xsi:type="dcterms:W3CDTF">2014-02-14T20:33:42Z</dcterms:modified>
</cp:coreProperties>
</file>