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drawings/drawing3.xml" ContentType="application/vnd.openxmlformats-officedocument.drawingml.chartshape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5" r:id="rId2"/>
    <p:sldId id="259" r:id="rId3"/>
    <p:sldId id="260" r:id="rId4"/>
    <p:sldId id="262" r:id="rId5"/>
    <p:sldId id="277" r:id="rId6"/>
    <p:sldId id="280" r:id="rId7"/>
    <p:sldId id="264" r:id="rId8"/>
    <p:sldId id="276" r:id="rId9"/>
    <p:sldId id="265" r:id="rId10"/>
    <p:sldId id="266" r:id="rId11"/>
    <p:sldId id="267" r:id="rId12"/>
    <p:sldId id="268" r:id="rId13"/>
    <p:sldId id="269" r:id="rId14"/>
    <p:sldId id="270" r:id="rId15"/>
    <p:sldId id="273" r:id="rId16"/>
    <p:sldId id="274" r:id="rId17"/>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642" y="86"/>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dchristian5\Desktop\State%20Approp%20&amp;%20Tuition%20Trend%20FY10-FY16.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dchristian5\Desktop\mandatory%20Financial%20Impact%20Analysis%20FY12-FY15a.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dchristian5\Desktop\Special%20Institutional%20Fee%20Financial%20Impact%20Analysis%20FY13-FY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826487331130599"/>
          <c:y val="7.8501927727128301E-2"/>
          <c:w val="0.43083465823225803"/>
          <c:h val="0.88486383933354695"/>
        </c:manualLayout>
      </c:layout>
      <c:pieChart>
        <c:varyColors val="1"/>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58330601472801"/>
          <c:y val="2.5641025641025599E-2"/>
          <c:w val="0.43415535761436502"/>
          <c:h val="0.85897435897435903"/>
        </c:manualLayout>
      </c:layout>
      <c:pieChart>
        <c:varyColors val="1"/>
        <c:ser>
          <c:idx val="0"/>
          <c:order val="0"/>
          <c:spPr>
            <a:ln>
              <a:noFill/>
            </a:ln>
          </c:spPr>
          <c:dPt>
            <c:idx val="0"/>
            <c:bubble3D val="0"/>
            <c:spPr>
              <a:solidFill>
                <a:schemeClr val="accent1"/>
              </a:solidFill>
              <a:ln w="19050">
                <a:noFill/>
              </a:ln>
              <a:effectLst/>
            </c:spPr>
            <c:extLst xmlns:c16r2="http://schemas.microsoft.com/office/drawing/2015/06/chart">
              <c:ext xmlns:c16="http://schemas.microsoft.com/office/drawing/2014/chart" uri="{C3380CC4-5D6E-409C-BE32-E72D297353CC}">
                <c16:uniqueId val="{00000001-2F5D-4D0A-B7F4-4BCDDA6950E8}"/>
              </c:ext>
            </c:extLst>
          </c:dPt>
          <c:dPt>
            <c:idx val="1"/>
            <c:bubble3D val="0"/>
            <c:spPr>
              <a:solidFill>
                <a:schemeClr val="accent6">
                  <a:lumMod val="75000"/>
                </a:schemeClr>
              </a:solidFill>
              <a:ln w="19050">
                <a:noFill/>
              </a:ln>
              <a:effectLst/>
            </c:spPr>
            <c:extLst xmlns:c16r2="http://schemas.microsoft.com/office/drawing/2015/06/chart">
              <c:ext xmlns:c16="http://schemas.microsoft.com/office/drawing/2014/chart" uri="{C3380CC4-5D6E-409C-BE32-E72D297353CC}">
                <c16:uniqueId val="{00000003-2F5D-4D0A-B7F4-4BCDDA6950E8}"/>
              </c:ext>
            </c:extLst>
          </c:dPt>
          <c:cat>
            <c:strRef>
              <c:f>Sheet2!$C$3:$C$4</c:f>
              <c:strCache>
                <c:ptCount val="2"/>
                <c:pt idx="0">
                  <c:v>State Approp. 42.6%</c:v>
                </c:pt>
                <c:pt idx="1">
                  <c:v>Other 58.6%</c:v>
                </c:pt>
              </c:strCache>
            </c:strRef>
          </c:cat>
          <c:val>
            <c:numRef>
              <c:f>Sheet2!$D$3:$D$4</c:f>
              <c:numCache>
                <c:formatCode>0.0%</c:formatCode>
                <c:ptCount val="2"/>
                <c:pt idx="0">
                  <c:v>0.425589</c:v>
                </c:pt>
                <c:pt idx="1">
                  <c:v>0.574411</c:v>
                </c:pt>
              </c:numCache>
            </c:numRef>
          </c:val>
          <c:extLst xmlns:c16r2="http://schemas.microsoft.com/office/drawing/2015/06/chart">
            <c:ext xmlns:c16="http://schemas.microsoft.com/office/drawing/2014/chart" uri="{C3380CC4-5D6E-409C-BE32-E72D297353CC}">
              <c16:uniqueId val="{00000004-2F5D-4D0A-B7F4-4BCDDA6950E8}"/>
            </c:ext>
          </c:extLst>
        </c:ser>
        <c:dLbls>
          <c:showLegendKey val="0"/>
          <c:showVal val="0"/>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1269894742538626"/>
          <c:y val="2.9059617547806525E-2"/>
          <c:w val="0.58955048974062807"/>
          <c:h val="0.90300693335721749"/>
        </c:manualLayout>
      </c:layout>
      <c:bar3DChart>
        <c:barDir val="col"/>
        <c:grouping val="clustered"/>
        <c:varyColors val="0"/>
        <c:ser>
          <c:idx val="0"/>
          <c:order val="0"/>
          <c:tx>
            <c:v>State Appropriation</c:v>
          </c:tx>
          <c:invertIfNegative val="0"/>
          <c:cat>
            <c:strRef>
              <c:f>Sheet1!$E$4:$E$10</c:f>
              <c:strCache>
                <c:ptCount val="7"/>
                <c:pt idx="0">
                  <c:v>FY11</c:v>
                </c:pt>
                <c:pt idx="1">
                  <c:v>FY12</c:v>
                </c:pt>
                <c:pt idx="2">
                  <c:v>FY13</c:v>
                </c:pt>
                <c:pt idx="3">
                  <c:v>FY14</c:v>
                </c:pt>
                <c:pt idx="4">
                  <c:v>FY15</c:v>
                </c:pt>
                <c:pt idx="5">
                  <c:v>FY16</c:v>
                </c:pt>
                <c:pt idx="6">
                  <c:v>FY17</c:v>
                </c:pt>
              </c:strCache>
            </c:strRef>
          </c:cat>
          <c:val>
            <c:numRef>
              <c:f>Sheet1!$F$4:$F$10</c:f>
              <c:numCache>
                <c:formatCode>"$"#,##0_);\("$"#,##0\)</c:formatCode>
                <c:ptCount val="7"/>
                <c:pt idx="0">
                  <c:v>22635358</c:v>
                </c:pt>
                <c:pt idx="1">
                  <c:v>21503584</c:v>
                </c:pt>
                <c:pt idx="2">
                  <c:v>21736525</c:v>
                </c:pt>
                <c:pt idx="3">
                  <c:v>23251922</c:v>
                </c:pt>
                <c:pt idx="4">
                  <c:v>24067121</c:v>
                </c:pt>
                <c:pt idx="5">
                  <c:v>25198595</c:v>
                </c:pt>
                <c:pt idx="6">
                  <c:v>24687217</c:v>
                </c:pt>
              </c:numCache>
            </c:numRef>
          </c:val>
          <c:extLst xmlns:c16r2="http://schemas.microsoft.com/office/drawing/2015/06/chart">
            <c:ext xmlns:c16="http://schemas.microsoft.com/office/drawing/2014/chart" uri="{C3380CC4-5D6E-409C-BE32-E72D297353CC}">
              <c16:uniqueId val="{00000000-9631-41BA-9F11-A5BB552CD15A}"/>
            </c:ext>
          </c:extLst>
        </c:ser>
        <c:ser>
          <c:idx val="1"/>
          <c:order val="1"/>
          <c:tx>
            <c:v>Tuition</c:v>
          </c:tx>
          <c:spPr>
            <a:solidFill>
              <a:srgbClr val="FF9900"/>
            </a:solidFill>
          </c:spPr>
          <c:invertIfNegative val="0"/>
          <c:cat>
            <c:strRef>
              <c:f>Sheet1!$E$4:$E$10</c:f>
              <c:strCache>
                <c:ptCount val="7"/>
                <c:pt idx="0">
                  <c:v>FY11</c:v>
                </c:pt>
                <c:pt idx="1">
                  <c:v>FY12</c:v>
                </c:pt>
                <c:pt idx="2">
                  <c:v>FY13</c:v>
                </c:pt>
                <c:pt idx="3">
                  <c:v>FY14</c:v>
                </c:pt>
                <c:pt idx="4">
                  <c:v>FY15</c:v>
                </c:pt>
                <c:pt idx="5">
                  <c:v>FY16</c:v>
                </c:pt>
                <c:pt idx="6">
                  <c:v>FY17</c:v>
                </c:pt>
              </c:strCache>
            </c:strRef>
          </c:cat>
          <c:val>
            <c:numRef>
              <c:f>Sheet1!$G$4:$G$10</c:f>
              <c:numCache>
                <c:formatCode>"$"#,##0_);\("$"#,##0\)</c:formatCode>
                <c:ptCount val="7"/>
                <c:pt idx="0">
                  <c:v>22945975</c:v>
                </c:pt>
                <c:pt idx="1">
                  <c:v>25539502</c:v>
                </c:pt>
                <c:pt idx="2">
                  <c:v>27046979</c:v>
                </c:pt>
                <c:pt idx="3">
                  <c:v>28162460</c:v>
                </c:pt>
                <c:pt idx="4">
                  <c:v>27243207</c:v>
                </c:pt>
                <c:pt idx="5">
                  <c:v>26928500</c:v>
                </c:pt>
                <c:pt idx="6">
                  <c:v>27000000</c:v>
                </c:pt>
              </c:numCache>
            </c:numRef>
          </c:val>
          <c:extLst xmlns:c16r2="http://schemas.microsoft.com/office/drawing/2015/06/chart">
            <c:ext xmlns:c16="http://schemas.microsoft.com/office/drawing/2014/chart" uri="{C3380CC4-5D6E-409C-BE32-E72D297353CC}">
              <c16:uniqueId val="{00000001-9631-41BA-9F11-A5BB552CD15A}"/>
            </c:ext>
          </c:extLst>
        </c:ser>
        <c:dLbls>
          <c:showLegendKey val="0"/>
          <c:showVal val="0"/>
          <c:showCatName val="0"/>
          <c:showSerName val="0"/>
          <c:showPercent val="0"/>
          <c:showBubbleSize val="0"/>
        </c:dLbls>
        <c:gapWidth val="150"/>
        <c:shape val="box"/>
        <c:axId val="454345616"/>
        <c:axId val="454346008"/>
        <c:axId val="0"/>
      </c:bar3DChart>
      <c:catAx>
        <c:axId val="454345616"/>
        <c:scaling>
          <c:orientation val="minMax"/>
        </c:scaling>
        <c:delete val="0"/>
        <c:axPos val="b"/>
        <c:numFmt formatCode="General" sourceLinked="0"/>
        <c:majorTickMark val="out"/>
        <c:minorTickMark val="none"/>
        <c:tickLblPos val="nextTo"/>
        <c:crossAx val="454346008"/>
        <c:crosses val="autoZero"/>
        <c:auto val="1"/>
        <c:lblAlgn val="ctr"/>
        <c:lblOffset val="100"/>
        <c:noMultiLvlLbl val="0"/>
      </c:catAx>
      <c:valAx>
        <c:axId val="454346008"/>
        <c:scaling>
          <c:orientation val="minMax"/>
          <c:max val="30000000"/>
          <c:min val="15000000"/>
        </c:scaling>
        <c:delete val="0"/>
        <c:axPos val="l"/>
        <c:majorGridlines/>
        <c:numFmt formatCode="&quot;$&quot;#,##0_);\(&quot;$&quot;#,##0\)" sourceLinked="1"/>
        <c:majorTickMark val="out"/>
        <c:minorTickMark val="none"/>
        <c:tickLblPos val="nextTo"/>
        <c:crossAx val="454345616"/>
        <c:crosses val="autoZero"/>
        <c:crossBetween val="between"/>
      </c:valAx>
    </c:plotArea>
    <c:legend>
      <c:legendPos val="r"/>
      <c:legendEntry>
        <c:idx val="0"/>
        <c:txPr>
          <a:bodyPr/>
          <a:lstStyle/>
          <a:p>
            <a:pPr>
              <a:defRPr sz="1400" baseline="0"/>
            </a:pPr>
            <a:endParaRPr lang="en-US"/>
          </a:p>
        </c:txPr>
      </c:legendEntry>
      <c:legendEntry>
        <c:idx val="1"/>
        <c:txPr>
          <a:bodyPr/>
          <a:lstStyle/>
          <a:p>
            <a:pPr>
              <a:defRPr sz="1400" baseline="0"/>
            </a:pPr>
            <a:endParaRPr lang="en-US"/>
          </a:p>
        </c:txPr>
      </c:legendEntry>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spPr>
              <a:noFill/>
              <a:ln>
                <a:noFill/>
              </a:ln>
              <a:effectLst/>
            </c:spPr>
            <c:txPr>
              <a:bodyPr rot="5400000"/>
              <a:lstStyle/>
              <a:p>
                <a:pPr>
                  <a:defRPr sz="2000"/>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'Special Fee'!$B$4:$B$7</c:f>
              <c:numCache>
                <c:formatCode>_(* #,##0_);_(* \(#,##0\);_(* "-"??_);_(@_)</c:formatCode>
                <c:ptCount val="4"/>
                <c:pt idx="0">
                  <c:v>17533</c:v>
                </c:pt>
                <c:pt idx="1">
                  <c:v>17386</c:v>
                </c:pt>
                <c:pt idx="2">
                  <c:v>16608</c:v>
                </c:pt>
                <c:pt idx="3">
                  <c:v>16667</c:v>
                </c:pt>
              </c:numCache>
            </c:numRef>
          </c:cat>
          <c:val>
            <c:numRef>
              <c:f>'Special Fee'!$D$4:$D$7</c:f>
              <c:numCache>
                <c:formatCode>_("$"* #,##0_);_("$"* \(#,##0\);_("$"* "-"??_);_(@_)</c:formatCode>
                <c:ptCount val="4"/>
                <c:pt idx="0">
                  <c:v>7942996</c:v>
                </c:pt>
                <c:pt idx="1">
                  <c:v>8293122</c:v>
                </c:pt>
                <c:pt idx="2">
                  <c:v>7922016</c:v>
                </c:pt>
                <c:pt idx="3">
                  <c:v>7950159</c:v>
                </c:pt>
              </c:numCache>
            </c:numRef>
          </c:val>
          <c:extLst xmlns:c16r2="http://schemas.microsoft.com/office/drawing/2015/06/chart">
            <c:ext xmlns:c16="http://schemas.microsoft.com/office/drawing/2014/chart" uri="{C3380CC4-5D6E-409C-BE32-E72D297353CC}">
              <c16:uniqueId val="{00000000-B49C-4292-882D-B06E1E017D51}"/>
            </c:ext>
          </c:extLst>
        </c:ser>
        <c:ser>
          <c:idx val="1"/>
          <c:order val="1"/>
          <c:tx>
            <c:strRef>
              <c:f>'Special Fee'!$E$3</c:f>
              <c:strCache>
                <c:ptCount val="1"/>
                <c:pt idx="0">
                  <c:v>Actual Collected</c:v>
                </c:pt>
              </c:strCache>
            </c:strRef>
          </c:tx>
          <c:spPr>
            <a:solidFill>
              <a:srgbClr val="FF9933"/>
            </a:solidFill>
          </c:spPr>
          <c:invertIfNegative val="0"/>
          <c:dLbls>
            <c:dLbl>
              <c:idx val="1"/>
              <c:layout>
                <c:manualLayout>
                  <c:x val="5.3475935828877002E-3"/>
                  <c:y val="0.36065961902708699"/>
                </c:manualLayout>
              </c:layout>
              <c:tx>
                <c:rich>
                  <a:bodyPr/>
                  <a:lstStyle/>
                  <a:p>
                    <a:r>
                      <a:rPr lang="en-US" sz="2000" dirty="0"/>
                      <a:t> $6,348,248 </a:t>
                    </a:r>
                  </a:p>
                </c:rich>
              </c:tx>
              <c:dLblPos val="outEnd"/>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B49C-4292-882D-B06E1E017D51}"/>
                </c:ext>
                <c:ext xmlns:c15="http://schemas.microsoft.com/office/drawing/2012/chart" uri="{CE6537A1-D6FC-4f65-9D91-7224C49458BB}"/>
              </c:extLst>
            </c:dLbl>
            <c:spPr>
              <a:noFill/>
              <a:ln>
                <a:noFill/>
              </a:ln>
              <a:effectLst/>
            </c:spPr>
            <c:txPr>
              <a:bodyPr rot="5400000"/>
              <a:lstStyle/>
              <a:p>
                <a:pPr>
                  <a:defRPr sz="20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'Special Fee'!$B$4:$B$7</c:f>
              <c:numCache>
                <c:formatCode>_(* #,##0_);_(* \(#,##0\);_(* "-"??_);_(@_)</c:formatCode>
                <c:ptCount val="4"/>
                <c:pt idx="0">
                  <c:v>17533</c:v>
                </c:pt>
                <c:pt idx="1">
                  <c:v>17386</c:v>
                </c:pt>
                <c:pt idx="2">
                  <c:v>16608</c:v>
                </c:pt>
                <c:pt idx="3">
                  <c:v>16667</c:v>
                </c:pt>
              </c:numCache>
            </c:numRef>
          </c:cat>
          <c:val>
            <c:numRef>
              <c:f>'Special Fee'!$E$4:$E$7</c:f>
              <c:numCache>
                <c:formatCode>_("$"* #,##0_);_("$"* \(#,##0\);_("$"* "-"??_);_(@_)</c:formatCode>
                <c:ptCount val="4"/>
                <c:pt idx="0">
                  <c:v>7505127</c:v>
                </c:pt>
                <c:pt idx="1">
                  <c:v>7190688</c:v>
                </c:pt>
                <c:pt idx="2">
                  <c:v>6818132</c:v>
                </c:pt>
                <c:pt idx="3">
                  <c:v>6603785</c:v>
                </c:pt>
              </c:numCache>
            </c:numRef>
          </c:val>
          <c:extLst xmlns:c16r2="http://schemas.microsoft.com/office/drawing/2015/06/chart">
            <c:ext xmlns:c16="http://schemas.microsoft.com/office/drawing/2014/chart" uri="{C3380CC4-5D6E-409C-BE32-E72D297353CC}">
              <c16:uniqueId val="{00000002-B49C-4292-882D-B06E1E017D51}"/>
            </c:ext>
          </c:extLst>
        </c:ser>
        <c:ser>
          <c:idx val="2"/>
          <c:order val="2"/>
          <c:tx>
            <c:strRef>
              <c:f>'Special Fee'!$B$3:$B$7</c:f>
              <c:strCache>
                <c:ptCount val="5"/>
                <c:pt idx="0">
                  <c:v>Total Students</c:v>
                </c:pt>
                <c:pt idx="1">
                  <c:v> 17,533 </c:v>
                </c:pt>
                <c:pt idx="2">
                  <c:v> 17,386 </c:v>
                </c:pt>
                <c:pt idx="3">
                  <c:v> 16,608 </c:v>
                </c:pt>
                <c:pt idx="4">
                  <c:v> 16,667 </c:v>
                </c:pt>
              </c:strCache>
            </c:strRef>
          </c:tx>
          <c:invertIfNegative val="0"/>
          <c:cat>
            <c:numRef>
              <c:f>'Special Fee'!$B$4:$B$7</c:f>
              <c:numCache>
                <c:formatCode>_(* #,##0_);_(* \(#,##0\);_(* "-"??_);_(@_)</c:formatCode>
                <c:ptCount val="4"/>
                <c:pt idx="0">
                  <c:v>17533</c:v>
                </c:pt>
                <c:pt idx="1">
                  <c:v>17386</c:v>
                </c:pt>
                <c:pt idx="2">
                  <c:v>16608</c:v>
                </c:pt>
                <c:pt idx="3">
                  <c:v>16667</c:v>
                </c:pt>
              </c:numCache>
            </c:numRef>
          </c:cat>
          <c:val>
            <c:numLit>
              <c:formatCode>General</c:formatCode>
              <c:ptCount val="1"/>
              <c:pt idx="0">
                <c:v>1</c:v>
              </c:pt>
            </c:numLit>
          </c:val>
          <c:extLst xmlns:c16r2="http://schemas.microsoft.com/office/drawing/2015/06/chart">
            <c:ext xmlns:c16="http://schemas.microsoft.com/office/drawing/2014/chart" uri="{C3380CC4-5D6E-409C-BE32-E72D297353CC}">
              <c16:uniqueId val="{00000003-B49C-4292-882D-B06E1E017D51}"/>
            </c:ext>
          </c:extLst>
        </c:ser>
        <c:dLbls>
          <c:showLegendKey val="0"/>
          <c:showVal val="0"/>
          <c:showCatName val="0"/>
          <c:showSerName val="0"/>
          <c:showPercent val="0"/>
          <c:showBubbleSize val="0"/>
        </c:dLbls>
        <c:gapWidth val="7"/>
        <c:axId val="454346792"/>
        <c:axId val="454347184"/>
      </c:barChart>
      <c:catAx>
        <c:axId val="454346792"/>
        <c:scaling>
          <c:orientation val="minMax"/>
        </c:scaling>
        <c:delete val="0"/>
        <c:axPos val="b"/>
        <c:numFmt formatCode="#,##0" sourceLinked="0"/>
        <c:majorTickMark val="out"/>
        <c:minorTickMark val="none"/>
        <c:tickLblPos val="nextTo"/>
        <c:spPr>
          <a:noFill/>
        </c:spPr>
        <c:txPr>
          <a:bodyPr anchor="ctr" anchorCtr="0"/>
          <a:lstStyle/>
          <a:p>
            <a:pPr>
              <a:defRPr baseline="0"/>
            </a:pPr>
            <a:endParaRPr lang="en-US"/>
          </a:p>
        </c:txPr>
        <c:crossAx val="454347184"/>
        <c:crosses val="autoZero"/>
        <c:auto val="1"/>
        <c:lblAlgn val="ctr"/>
        <c:lblOffset val="100"/>
        <c:noMultiLvlLbl val="0"/>
      </c:catAx>
      <c:valAx>
        <c:axId val="454347184"/>
        <c:scaling>
          <c:orientation val="minMax"/>
          <c:max val="8000000"/>
          <c:min val="3000000"/>
        </c:scaling>
        <c:delete val="0"/>
        <c:axPos val="l"/>
        <c:majorGridlines>
          <c:spPr>
            <a:ln>
              <a:noFill/>
            </a:ln>
          </c:spPr>
        </c:majorGridlines>
        <c:numFmt formatCode="_(&quot;$&quot;* #,##0_);_(&quot;$&quot;* \(#,##0\);_(&quot;$&quot;* &quot;-&quot;??_);_(@_)" sourceLinked="1"/>
        <c:majorTickMark val="out"/>
        <c:minorTickMark val="none"/>
        <c:tickLblPos val="nextTo"/>
        <c:crossAx val="454346792"/>
        <c:crosses val="autoZero"/>
        <c:crossBetween val="between"/>
        <c:majorUnit val="1000000"/>
      </c:valAx>
      <c:spPr>
        <a:noFill/>
      </c:spPr>
    </c:plotArea>
    <c:legend>
      <c:legendPos val="r"/>
      <c:legendEntry>
        <c:idx val="0"/>
        <c:txPr>
          <a:bodyPr/>
          <a:lstStyle/>
          <a:p>
            <a:pPr>
              <a:defRPr sz="1800" baseline="0"/>
            </a:pPr>
            <a:endParaRPr lang="en-US"/>
          </a:p>
        </c:txPr>
      </c:legendEntry>
      <c:legendEntry>
        <c:idx val="1"/>
        <c:txPr>
          <a:bodyPr/>
          <a:lstStyle/>
          <a:p>
            <a:pPr>
              <a:defRPr sz="1800" baseline="0"/>
            </a:pPr>
            <a:endParaRPr lang="en-US"/>
          </a:p>
        </c:txPr>
      </c:legendEntry>
      <c:legendEntry>
        <c:idx val="2"/>
        <c:delete val="1"/>
      </c:legendEntry>
      <c:layout>
        <c:manualLayout>
          <c:xMode val="edge"/>
          <c:yMode val="edge"/>
          <c:x val="0.25062099196363341"/>
          <c:y val="0.89745549469359809"/>
          <c:w val="0.52658079149639292"/>
          <c:h val="8.6668704304753028E-2"/>
        </c:manualLayout>
      </c:layout>
      <c:overlay val="0"/>
      <c:spPr>
        <a:ln w="3175"/>
      </c:spPr>
      <c:txPr>
        <a:bodyPr/>
        <a:lstStyle/>
        <a:p>
          <a:pPr>
            <a:defRPr sz="1800"/>
          </a:pPr>
          <a:endParaRPr lang="en-US"/>
        </a:p>
      </c:txPr>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85080933967894"/>
          <c:y val="0.12101668437471194"/>
          <c:w val="0.75820644807496207"/>
          <c:h val="0.69647769999175246"/>
        </c:manualLayout>
      </c:layout>
      <c:barChart>
        <c:barDir val="col"/>
        <c:grouping val="clustered"/>
        <c:varyColors val="0"/>
        <c:ser>
          <c:idx val="0"/>
          <c:order val="0"/>
          <c:tx>
            <c:strRef>
              <c:f>'Special Fee'!$D$3</c:f>
              <c:strCache>
                <c:ptCount val="1"/>
                <c:pt idx="0">
                  <c:v>Full Payment</c:v>
                </c:pt>
              </c:strCache>
            </c:strRef>
          </c:tx>
          <c:invertIfNegative val="0"/>
          <c:dLbls>
            <c:spPr>
              <a:noFill/>
              <a:ln>
                <a:noFill/>
              </a:ln>
              <a:effectLst/>
            </c:spPr>
            <c:txPr>
              <a:bodyPr rot="5400000"/>
              <a:lstStyle/>
              <a:p>
                <a:pPr>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'Special Fee'!$B$4:$B$7</c:f>
              <c:numCache>
                <c:formatCode>General</c:formatCode>
                <c:ptCount val="4"/>
                <c:pt idx="0">
                  <c:v>250</c:v>
                </c:pt>
                <c:pt idx="1">
                  <c:v>250</c:v>
                </c:pt>
                <c:pt idx="2">
                  <c:v>250</c:v>
                </c:pt>
                <c:pt idx="3">
                  <c:v>250</c:v>
                </c:pt>
              </c:numCache>
            </c:numRef>
          </c:cat>
          <c:val>
            <c:numRef>
              <c:f>'Special Fee'!$D$4:$D$7</c:f>
              <c:numCache>
                <c:formatCode>_("$"* #,##0_);_("$"* \(#,##0\);_("$"* "-"??_);_(@_)</c:formatCode>
                <c:ptCount val="4"/>
                <c:pt idx="0">
                  <c:v>4383250</c:v>
                </c:pt>
                <c:pt idx="1">
                  <c:v>4357250</c:v>
                </c:pt>
                <c:pt idx="2">
                  <c:v>4152000</c:v>
                </c:pt>
                <c:pt idx="3">
                  <c:v>4166750</c:v>
                </c:pt>
              </c:numCache>
            </c:numRef>
          </c:val>
          <c:extLst xmlns:c16r2="http://schemas.microsoft.com/office/drawing/2015/06/chart">
            <c:ext xmlns:c16="http://schemas.microsoft.com/office/drawing/2014/chart" uri="{C3380CC4-5D6E-409C-BE32-E72D297353CC}">
              <c16:uniqueId val="{00000000-DCAC-4D86-A869-99D0C7623790}"/>
            </c:ext>
          </c:extLst>
        </c:ser>
        <c:ser>
          <c:idx val="1"/>
          <c:order val="1"/>
          <c:tx>
            <c:strRef>
              <c:f>'Special Fee'!$E$3</c:f>
              <c:strCache>
                <c:ptCount val="1"/>
                <c:pt idx="0">
                  <c:v>Actual Collected</c:v>
                </c:pt>
              </c:strCache>
            </c:strRef>
          </c:tx>
          <c:spPr>
            <a:solidFill>
              <a:srgbClr val="FF9933"/>
            </a:solidFill>
          </c:spPr>
          <c:invertIfNegative val="0"/>
          <c:dLbls>
            <c:spPr>
              <a:noFill/>
              <a:ln>
                <a:noFill/>
              </a:ln>
              <a:effectLst/>
            </c:spPr>
            <c:txPr>
              <a:bodyPr rot="5400000"/>
              <a:lstStyle/>
              <a:p>
                <a:pPr>
                  <a:defRPr sz="2400" b="1"/>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'Special Fee'!$B$4:$B$7</c:f>
              <c:numCache>
                <c:formatCode>General</c:formatCode>
                <c:ptCount val="4"/>
                <c:pt idx="0">
                  <c:v>250</c:v>
                </c:pt>
                <c:pt idx="1">
                  <c:v>250</c:v>
                </c:pt>
                <c:pt idx="2">
                  <c:v>250</c:v>
                </c:pt>
                <c:pt idx="3">
                  <c:v>250</c:v>
                </c:pt>
              </c:numCache>
            </c:numRef>
          </c:cat>
          <c:val>
            <c:numRef>
              <c:f>'Special Fee'!$E$4:$E$7</c:f>
              <c:numCache>
                <c:formatCode>_("$"* #,##0_);_("$"* \(#,##0\);_("$"* "-"??_);_(@_)</c:formatCode>
                <c:ptCount val="4"/>
                <c:pt idx="0">
                  <c:v>4085165</c:v>
                </c:pt>
                <c:pt idx="1">
                  <c:v>3837848</c:v>
                </c:pt>
                <c:pt idx="2">
                  <c:v>3610414</c:v>
                </c:pt>
                <c:pt idx="3">
                  <c:v>3870834</c:v>
                </c:pt>
              </c:numCache>
            </c:numRef>
          </c:val>
          <c:extLst xmlns:c16r2="http://schemas.microsoft.com/office/drawing/2015/06/chart">
            <c:ext xmlns:c16="http://schemas.microsoft.com/office/drawing/2014/chart" uri="{C3380CC4-5D6E-409C-BE32-E72D297353CC}">
              <c16:uniqueId val="{00000001-DCAC-4D86-A869-99D0C7623790}"/>
            </c:ext>
          </c:extLst>
        </c:ser>
        <c:ser>
          <c:idx val="2"/>
          <c:order val="2"/>
          <c:tx>
            <c:strRef>
              <c:f>'Special Fee'!$B$3:$B$7</c:f>
              <c:strCache>
                <c:ptCount val="5"/>
                <c:pt idx="0">
                  <c:v>Rate</c:v>
                </c:pt>
                <c:pt idx="1">
                  <c:v>250</c:v>
                </c:pt>
                <c:pt idx="2">
                  <c:v>250</c:v>
                </c:pt>
                <c:pt idx="3">
                  <c:v>250</c:v>
                </c:pt>
                <c:pt idx="4">
                  <c:v>250</c:v>
                </c:pt>
              </c:strCache>
            </c:strRef>
          </c:tx>
          <c:invertIfNegative val="0"/>
          <c:cat>
            <c:numRef>
              <c:f>'Special Fee'!$B$4:$B$7</c:f>
              <c:numCache>
                <c:formatCode>General</c:formatCode>
                <c:ptCount val="4"/>
                <c:pt idx="0">
                  <c:v>250</c:v>
                </c:pt>
                <c:pt idx="1">
                  <c:v>250</c:v>
                </c:pt>
                <c:pt idx="2">
                  <c:v>250</c:v>
                </c:pt>
                <c:pt idx="3">
                  <c:v>250</c:v>
                </c:pt>
              </c:numCache>
            </c:numRef>
          </c:cat>
          <c:val>
            <c:numLit>
              <c:formatCode>General</c:formatCode>
              <c:ptCount val="1"/>
              <c:pt idx="0">
                <c:v>1</c:v>
              </c:pt>
            </c:numLit>
          </c:val>
          <c:extLst xmlns:c16r2="http://schemas.microsoft.com/office/drawing/2015/06/chart">
            <c:ext xmlns:c16="http://schemas.microsoft.com/office/drawing/2014/chart" uri="{C3380CC4-5D6E-409C-BE32-E72D297353CC}">
              <c16:uniqueId val="{00000002-DCAC-4D86-A869-99D0C7623790}"/>
            </c:ext>
          </c:extLst>
        </c:ser>
        <c:dLbls>
          <c:showLegendKey val="0"/>
          <c:showVal val="0"/>
          <c:showCatName val="0"/>
          <c:showSerName val="0"/>
          <c:showPercent val="0"/>
          <c:showBubbleSize val="0"/>
        </c:dLbls>
        <c:gapWidth val="7"/>
        <c:axId val="454348360"/>
        <c:axId val="457773000"/>
      </c:barChart>
      <c:catAx>
        <c:axId val="454348360"/>
        <c:scaling>
          <c:orientation val="minMax"/>
        </c:scaling>
        <c:delete val="0"/>
        <c:axPos val="b"/>
        <c:numFmt formatCode="&quot;$&quot;#,##0" sourceLinked="0"/>
        <c:majorTickMark val="out"/>
        <c:minorTickMark val="none"/>
        <c:tickLblPos val="nextTo"/>
        <c:spPr>
          <a:noFill/>
        </c:spPr>
        <c:txPr>
          <a:bodyPr anchor="ctr" anchorCtr="0"/>
          <a:lstStyle/>
          <a:p>
            <a:pPr>
              <a:defRPr baseline="0"/>
            </a:pPr>
            <a:endParaRPr lang="en-US"/>
          </a:p>
        </c:txPr>
        <c:crossAx val="457773000"/>
        <c:crosses val="autoZero"/>
        <c:auto val="1"/>
        <c:lblAlgn val="ctr"/>
        <c:lblOffset val="100"/>
        <c:noMultiLvlLbl val="0"/>
      </c:catAx>
      <c:valAx>
        <c:axId val="457773000"/>
        <c:scaling>
          <c:orientation val="minMax"/>
        </c:scaling>
        <c:delete val="0"/>
        <c:axPos val="l"/>
        <c:majorGridlines>
          <c:spPr>
            <a:ln>
              <a:noFill/>
            </a:ln>
          </c:spPr>
        </c:majorGridlines>
        <c:numFmt formatCode="_(&quot;$&quot;* #,##0_);_(&quot;$&quot;* \(#,##0\);_(&quot;$&quot;* &quot;-&quot;??_);_(@_)" sourceLinked="1"/>
        <c:majorTickMark val="out"/>
        <c:minorTickMark val="none"/>
        <c:tickLblPos val="nextTo"/>
        <c:crossAx val="454348360"/>
        <c:crosses val="autoZero"/>
        <c:crossBetween val="between"/>
      </c:valAx>
      <c:spPr>
        <a:noFill/>
      </c:spPr>
    </c:plotArea>
    <c:legend>
      <c:legendPos val="r"/>
      <c:legendEntry>
        <c:idx val="2"/>
        <c:delete val="1"/>
      </c:legendEntry>
      <c:layout>
        <c:manualLayout>
          <c:xMode val="edge"/>
          <c:yMode val="edge"/>
          <c:x val="0.2420299590386967"/>
          <c:y val="0.87933961119924708"/>
          <c:w val="0.52658079149639292"/>
          <c:h val="8.6668704304753028E-2"/>
        </c:manualLayout>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857DA8-E646-4843-808C-008E4ECEF399}" type="doc">
      <dgm:prSet loTypeId="urn:microsoft.com/office/officeart/2005/8/layout/radial6" loCatId="cycle" qsTypeId="urn:microsoft.com/office/officeart/2005/8/quickstyle/simple4" qsCatId="simple" csTypeId="urn:microsoft.com/office/officeart/2005/8/colors/accent1_2" csCatId="accent1" phldr="1"/>
      <dgm:spPr/>
      <dgm:t>
        <a:bodyPr/>
        <a:lstStyle/>
        <a:p>
          <a:endParaRPr lang="en-US"/>
        </a:p>
      </dgm:t>
    </dgm:pt>
    <dgm:pt modelId="{598B47DE-A61E-2B40-BF71-C0C015319641}">
      <dgm:prSet phldrT="[Text]"/>
      <dgm:spPr/>
      <dgm:t>
        <a:bodyPr/>
        <a:lstStyle/>
        <a:p>
          <a:r>
            <a:rPr lang="en-US" dirty="0">
              <a:latin typeface="Arial" panose="020B0604020202020204" pitchFamily="34" charset="0"/>
              <a:cs typeface="Arial" panose="020B0604020202020204" pitchFamily="34" charset="0"/>
            </a:rPr>
            <a:t>CSU’s Internal Budget Process</a:t>
          </a:r>
        </a:p>
      </dgm:t>
    </dgm:pt>
    <dgm:pt modelId="{10314EF6-9E83-5C49-8EA9-0E34E9EA8E56}" type="parTrans" cxnId="{947D908C-7901-9D4F-B192-DE26A55AF8BC}">
      <dgm:prSet/>
      <dgm:spPr/>
      <dgm:t>
        <a:bodyPr/>
        <a:lstStyle/>
        <a:p>
          <a:endParaRPr lang="en-US"/>
        </a:p>
      </dgm:t>
    </dgm:pt>
    <dgm:pt modelId="{2629DFC0-DCE3-1546-B063-37AD35E9FFBF}" type="sibTrans" cxnId="{947D908C-7901-9D4F-B192-DE26A55AF8BC}">
      <dgm:prSet/>
      <dgm:spPr/>
      <dgm:t>
        <a:bodyPr/>
        <a:lstStyle/>
        <a:p>
          <a:endParaRPr lang="en-US"/>
        </a:p>
      </dgm:t>
    </dgm:pt>
    <dgm:pt modelId="{6884C600-8EEF-E140-ABC2-2DBB61C2B920}">
      <dgm:prSet phldrT="[Text]"/>
      <dgm:spPr/>
      <dgm:t>
        <a:bodyPr/>
        <a:lstStyle/>
        <a:p>
          <a:r>
            <a:rPr lang="en-US" dirty="0">
              <a:latin typeface="Arial" panose="020B0604020202020204" pitchFamily="34" charset="0"/>
              <a:cs typeface="Arial" panose="020B0604020202020204" pitchFamily="34" charset="0"/>
            </a:rPr>
            <a:t>Governor’s Proposal January</a:t>
          </a:r>
        </a:p>
      </dgm:t>
    </dgm:pt>
    <dgm:pt modelId="{7DFE232A-B636-104C-8E27-3D1C0C31E547}" type="parTrans" cxnId="{16301139-B362-5E4E-905C-6EFCD9711C40}">
      <dgm:prSet/>
      <dgm:spPr/>
      <dgm:t>
        <a:bodyPr/>
        <a:lstStyle/>
        <a:p>
          <a:endParaRPr lang="en-US"/>
        </a:p>
      </dgm:t>
    </dgm:pt>
    <dgm:pt modelId="{6EB894EE-215B-344D-9264-5AB57615E7A8}" type="sibTrans" cxnId="{16301139-B362-5E4E-905C-6EFCD9711C40}">
      <dgm:prSet/>
      <dgm:spPr/>
      <dgm:t>
        <a:bodyPr/>
        <a:lstStyle/>
        <a:p>
          <a:endParaRPr lang="en-US">
            <a:latin typeface="Arial" panose="020B0604020202020204" pitchFamily="34" charset="0"/>
            <a:cs typeface="Arial" panose="020B0604020202020204" pitchFamily="34" charset="0"/>
          </a:endParaRPr>
        </a:p>
      </dgm:t>
    </dgm:pt>
    <dgm:pt modelId="{5BAF656A-86B7-D749-BD02-5F0E305C0970}">
      <dgm:prSet phldrT="[Text]"/>
      <dgm:spPr/>
      <dgm:t>
        <a:bodyPr/>
        <a:lstStyle/>
        <a:p>
          <a:r>
            <a:rPr lang="en-US" dirty="0">
              <a:latin typeface="Arial" panose="020B0604020202020204" pitchFamily="34" charset="0"/>
              <a:cs typeface="Arial" panose="020B0604020202020204" pitchFamily="34" charset="0"/>
            </a:rPr>
            <a:t> Finalized &amp; BOR Axn Spring</a:t>
          </a:r>
        </a:p>
      </dgm:t>
    </dgm:pt>
    <dgm:pt modelId="{1DE02611-E4B2-864A-9840-A6616D6D9DAE}" type="parTrans" cxnId="{A98F13C8-2CA0-E440-BA83-CFEBFAB8A4C0}">
      <dgm:prSet/>
      <dgm:spPr/>
      <dgm:t>
        <a:bodyPr/>
        <a:lstStyle/>
        <a:p>
          <a:endParaRPr lang="en-US"/>
        </a:p>
      </dgm:t>
    </dgm:pt>
    <dgm:pt modelId="{3C8A91C8-C4EA-6E44-A7D5-EAA3F339B01B}" type="sibTrans" cxnId="{A98F13C8-2CA0-E440-BA83-CFEBFAB8A4C0}">
      <dgm:prSet/>
      <dgm:spPr/>
      <dgm:t>
        <a:bodyPr/>
        <a:lstStyle/>
        <a:p>
          <a:endParaRPr lang="en-US">
            <a:latin typeface="Arial" panose="020B0604020202020204" pitchFamily="34" charset="0"/>
            <a:cs typeface="Arial" panose="020B0604020202020204" pitchFamily="34" charset="0"/>
          </a:endParaRPr>
        </a:p>
      </dgm:t>
    </dgm:pt>
    <dgm:pt modelId="{7AA9867A-0F29-B74D-AFCA-DC7CAB3D3ED6}">
      <dgm:prSet phldrT="[Text]"/>
      <dgm:spPr/>
      <dgm:t>
        <a:bodyPr/>
        <a:lstStyle/>
        <a:p>
          <a:r>
            <a:rPr lang="en-US" dirty="0">
              <a:latin typeface="Arial" panose="020B0604020202020204" pitchFamily="34" charset="0"/>
              <a:cs typeface="Arial" panose="020B0604020202020204" pitchFamily="34" charset="0"/>
            </a:rPr>
            <a:t>BOR Allocation June/July</a:t>
          </a:r>
        </a:p>
      </dgm:t>
    </dgm:pt>
    <dgm:pt modelId="{72A8F4D7-019E-E249-98F2-013974E6731F}" type="parTrans" cxnId="{B60F8071-081B-5F45-96E7-1B201F2F9EC8}">
      <dgm:prSet/>
      <dgm:spPr/>
      <dgm:t>
        <a:bodyPr/>
        <a:lstStyle/>
        <a:p>
          <a:endParaRPr lang="en-US"/>
        </a:p>
      </dgm:t>
    </dgm:pt>
    <dgm:pt modelId="{2048356B-CC5E-DA46-BEE9-7C60566732C7}" type="sibTrans" cxnId="{B60F8071-081B-5F45-96E7-1B201F2F9EC8}">
      <dgm:prSet/>
      <dgm:spPr/>
      <dgm:t>
        <a:bodyPr/>
        <a:lstStyle/>
        <a:p>
          <a:endParaRPr lang="en-US">
            <a:latin typeface="Arial" panose="020B0604020202020204" pitchFamily="34" charset="0"/>
            <a:cs typeface="Arial" panose="020B0604020202020204" pitchFamily="34" charset="0"/>
          </a:endParaRPr>
        </a:p>
      </dgm:t>
    </dgm:pt>
    <dgm:pt modelId="{78CF669F-C6D7-4745-9CF8-3A9BF2113BD6}">
      <dgm:prSet phldrT="[Text]"/>
      <dgm:spPr/>
      <dgm:t>
        <a:bodyPr/>
        <a:lstStyle/>
        <a:p>
          <a:r>
            <a:rPr lang="en-US" dirty="0">
              <a:latin typeface="Arial" panose="020B0604020202020204" pitchFamily="34" charset="0"/>
              <a:cs typeface="Arial" panose="020B0604020202020204" pitchFamily="34" charset="0"/>
            </a:rPr>
            <a:t>CSU/BOR Request to OPB Aug-Sept</a:t>
          </a:r>
        </a:p>
      </dgm:t>
    </dgm:pt>
    <dgm:pt modelId="{E47666E2-14C1-6946-B164-8825572C346B}" type="parTrans" cxnId="{F8B016D3-9EDD-6E4F-90E5-DADA4D66FD32}">
      <dgm:prSet/>
      <dgm:spPr/>
      <dgm:t>
        <a:bodyPr/>
        <a:lstStyle/>
        <a:p>
          <a:endParaRPr lang="en-US"/>
        </a:p>
      </dgm:t>
    </dgm:pt>
    <dgm:pt modelId="{4AA497F7-8CB7-B642-BA60-D52881768118}" type="sibTrans" cxnId="{F8B016D3-9EDD-6E4F-90E5-DADA4D66FD32}">
      <dgm:prSet/>
      <dgm:spPr/>
      <dgm:t>
        <a:bodyPr/>
        <a:lstStyle/>
        <a:p>
          <a:endParaRPr lang="en-US">
            <a:latin typeface="Arial" panose="020B0604020202020204" pitchFamily="34" charset="0"/>
            <a:cs typeface="Arial" panose="020B0604020202020204" pitchFamily="34" charset="0"/>
          </a:endParaRPr>
        </a:p>
      </dgm:t>
    </dgm:pt>
    <dgm:pt modelId="{91EF9EDE-2DF9-4F41-9BA8-C2C0C2B10843}">
      <dgm:prSet phldrT="[Text]"/>
      <dgm:spPr/>
      <dgm:t>
        <a:bodyPr/>
        <a:lstStyle/>
        <a:p>
          <a:r>
            <a:rPr lang="en-US" dirty="0">
              <a:latin typeface="Arial" panose="020B0604020202020204" pitchFamily="34" charset="0"/>
              <a:cs typeface="Arial" panose="020B0604020202020204" pitchFamily="34" charset="0"/>
            </a:rPr>
            <a:t>General Assembly Winter</a:t>
          </a:r>
        </a:p>
      </dgm:t>
    </dgm:pt>
    <dgm:pt modelId="{CC78B1E9-24E3-5742-87E1-B6F33FEAA466}" type="parTrans" cxnId="{7E676F9B-17B8-5C47-A3E1-1C87C50F905B}">
      <dgm:prSet/>
      <dgm:spPr/>
      <dgm:t>
        <a:bodyPr/>
        <a:lstStyle/>
        <a:p>
          <a:endParaRPr lang="en-US"/>
        </a:p>
      </dgm:t>
    </dgm:pt>
    <dgm:pt modelId="{D4803753-F561-6F41-A889-342FCC3972F4}" type="sibTrans" cxnId="{7E676F9B-17B8-5C47-A3E1-1C87C50F905B}">
      <dgm:prSet/>
      <dgm:spPr/>
      <dgm:t>
        <a:bodyPr/>
        <a:lstStyle/>
        <a:p>
          <a:endParaRPr lang="en-US">
            <a:latin typeface="Arial" panose="020B0604020202020204" pitchFamily="34" charset="0"/>
            <a:cs typeface="Arial" panose="020B0604020202020204" pitchFamily="34" charset="0"/>
          </a:endParaRPr>
        </a:p>
      </dgm:t>
    </dgm:pt>
    <dgm:pt modelId="{D637195A-136E-8647-80BA-E4EA8CEC8AB8}" type="pres">
      <dgm:prSet presAssocID="{81857DA8-E646-4843-808C-008E4ECEF399}" presName="Name0" presStyleCnt="0">
        <dgm:presLayoutVars>
          <dgm:chMax val="1"/>
          <dgm:dir/>
          <dgm:animLvl val="ctr"/>
          <dgm:resizeHandles val="exact"/>
        </dgm:presLayoutVars>
      </dgm:prSet>
      <dgm:spPr/>
      <dgm:t>
        <a:bodyPr/>
        <a:lstStyle/>
        <a:p>
          <a:endParaRPr lang="en-US"/>
        </a:p>
      </dgm:t>
    </dgm:pt>
    <dgm:pt modelId="{BB7918AF-2D99-1D43-AF63-D89028D6F9EE}" type="pres">
      <dgm:prSet presAssocID="{598B47DE-A61E-2B40-BF71-C0C015319641}" presName="centerShape" presStyleLbl="node0" presStyleIdx="0" presStyleCnt="1"/>
      <dgm:spPr/>
      <dgm:t>
        <a:bodyPr/>
        <a:lstStyle/>
        <a:p>
          <a:endParaRPr lang="en-US"/>
        </a:p>
      </dgm:t>
    </dgm:pt>
    <dgm:pt modelId="{D4BB3214-94C6-F049-AD1D-C68EDF6AAA0D}" type="pres">
      <dgm:prSet presAssocID="{6884C600-8EEF-E140-ABC2-2DBB61C2B920}" presName="node" presStyleLbl="node1" presStyleIdx="0" presStyleCnt="5">
        <dgm:presLayoutVars>
          <dgm:bulletEnabled val="1"/>
        </dgm:presLayoutVars>
      </dgm:prSet>
      <dgm:spPr/>
      <dgm:t>
        <a:bodyPr/>
        <a:lstStyle/>
        <a:p>
          <a:endParaRPr lang="en-US"/>
        </a:p>
      </dgm:t>
    </dgm:pt>
    <dgm:pt modelId="{652B5AEE-DC6E-1D4B-B7CE-2F8AAD9397A9}" type="pres">
      <dgm:prSet presAssocID="{6884C600-8EEF-E140-ABC2-2DBB61C2B920}" presName="dummy" presStyleCnt="0"/>
      <dgm:spPr/>
    </dgm:pt>
    <dgm:pt modelId="{2F88A66B-6A9B-8C4D-8569-DFA7CFBE01BD}" type="pres">
      <dgm:prSet presAssocID="{6EB894EE-215B-344D-9264-5AB57615E7A8}" presName="sibTrans" presStyleLbl="sibTrans2D1" presStyleIdx="0" presStyleCnt="5"/>
      <dgm:spPr/>
      <dgm:t>
        <a:bodyPr/>
        <a:lstStyle/>
        <a:p>
          <a:endParaRPr lang="en-US"/>
        </a:p>
      </dgm:t>
    </dgm:pt>
    <dgm:pt modelId="{0CA045B5-75B0-1340-AFF0-1A59B6CB45B5}" type="pres">
      <dgm:prSet presAssocID="{91EF9EDE-2DF9-4F41-9BA8-C2C0C2B10843}" presName="node" presStyleLbl="node1" presStyleIdx="1" presStyleCnt="5">
        <dgm:presLayoutVars>
          <dgm:bulletEnabled val="1"/>
        </dgm:presLayoutVars>
      </dgm:prSet>
      <dgm:spPr/>
      <dgm:t>
        <a:bodyPr/>
        <a:lstStyle/>
        <a:p>
          <a:endParaRPr lang="en-US"/>
        </a:p>
      </dgm:t>
    </dgm:pt>
    <dgm:pt modelId="{CE4D20C2-C34D-C143-B2BD-9DFB77600332}" type="pres">
      <dgm:prSet presAssocID="{91EF9EDE-2DF9-4F41-9BA8-C2C0C2B10843}" presName="dummy" presStyleCnt="0"/>
      <dgm:spPr/>
    </dgm:pt>
    <dgm:pt modelId="{7516870C-E431-8E42-BDCA-E424F2809BA2}" type="pres">
      <dgm:prSet presAssocID="{D4803753-F561-6F41-A889-342FCC3972F4}" presName="sibTrans" presStyleLbl="sibTrans2D1" presStyleIdx="1" presStyleCnt="5"/>
      <dgm:spPr/>
      <dgm:t>
        <a:bodyPr/>
        <a:lstStyle/>
        <a:p>
          <a:endParaRPr lang="en-US"/>
        </a:p>
      </dgm:t>
    </dgm:pt>
    <dgm:pt modelId="{88692302-A1B0-CB47-9965-750E292995EC}" type="pres">
      <dgm:prSet presAssocID="{5BAF656A-86B7-D749-BD02-5F0E305C0970}" presName="node" presStyleLbl="node1" presStyleIdx="2" presStyleCnt="5">
        <dgm:presLayoutVars>
          <dgm:bulletEnabled val="1"/>
        </dgm:presLayoutVars>
      </dgm:prSet>
      <dgm:spPr/>
      <dgm:t>
        <a:bodyPr/>
        <a:lstStyle/>
        <a:p>
          <a:endParaRPr lang="en-US"/>
        </a:p>
      </dgm:t>
    </dgm:pt>
    <dgm:pt modelId="{5A9B574A-E7A6-0D45-98F5-5207A5A44484}" type="pres">
      <dgm:prSet presAssocID="{5BAF656A-86B7-D749-BD02-5F0E305C0970}" presName="dummy" presStyleCnt="0"/>
      <dgm:spPr/>
    </dgm:pt>
    <dgm:pt modelId="{702EDBFE-965C-5B42-9674-ACB5DCD348CD}" type="pres">
      <dgm:prSet presAssocID="{3C8A91C8-C4EA-6E44-A7D5-EAA3F339B01B}" presName="sibTrans" presStyleLbl="sibTrans2D1" presStyleIdx="2" presStyleCnt="5"/>
      <dgm:spPr/>
      <dgm:t>
        <a:bodyPr/>
        <a:lstStyle/>
        <a:p>
          <a:endParaRPr lang="en-US"/>
        </a:p>
      </dgm:t>
    </dgm:pt>
    <dgm:pt modelId="{A073811D-A93B-6746-A5B9-420616E487A5}" type="pres">
      <dgm:prSet presAssocID="{7AA9867A-0F29-B74D-AFCA-DC7CAB3D3ED6}" presName="node" presStyleLbl="node1" presStyleIdx="3" presStyleCnt="5">
        <dgm:presLayoutVars>
          <dgm:bulletEnabled val="1"/>
        </dgm:presLayoutVars>
      </dgm:prSet>
      <dgm:spPr/>
      <dgm:t>
        <a:bodyPr/>
        <a:lstStyle/>
        <a:p>
          <a:endParaRPr lang="en-US"/>
        </a:p>
      </dgm:t>
    </dgm:pt>
    <dgm:pt modelId="{3B30C572-4DF4-3048-B9CC-BF25FCC4F394}" type="pres">
      <dgm:prSet presAssocID="{7AA9867A-0F29-B74D-AFCA-DC7CAB3D3ED6}" presName="dummy" presStyleCnt="0"/>
      <dgm:spPr/>
    </dgm:pt>
    <dgm:pt modelId="{9C05E89A-C73B-E146-8300-0F98B661C1FE}" type="pres">
      <dgm:prSet presAssocID="{2048356B-CC5E-DA46-BEE9-7C60566732C7}" presName="sibTrans" presStyleLbl="sibTrans2D1" presStyleIdx="3" presStyleCnt="5"/>
      <dgm:spPr/>
      <dgm:t>
        <a:bodyPr/>
        <a:lstStyle/>
        <a:p>
          <a:endParaRPr lang="en-US"/>
        </a:p>
      </dgm:t>
    </dgm:pt>
    <dgm:pt modelId="{FFEDF698-8A03-4A49-AB4E-EE23B69DF679}" type="pres">
      <dgm:prSet presAssocID="{78CF669F-C6D7-4745-9CF8-3A9BF2113BD6}" presName="node" presStyleLbl="node1" presStyleIdx="4" presStyleCnt="5">
        <dgm:presLayoutVars>
          <dgm:bulletEnabled val="1"/>
        </dgm:presLayoutVars>
      </dgm:prSet>
      <dgm:spPr/>
      <dgm:t>
        <a:bodyPr/>
        <a:lstStyle/>
        <a:p>
          <a:endParaRPr lang="en-US"/>
        </a:p>
      </dgm:t>
    </dgm:pt>
    <dgm:pt modelId="{CB25494F-6E0B-D647-9E87-5C4EDBD1B6BC}" type="pres">
      <dgm:prSet presAssocID="{78CF669F-C6D7-4745-9CF8-3A9BF2113BD6}" presName="dummy" presStyleCnt="0"/>
      <dgm:spPr/>
    </dgm:pt>
    <dgm:pt modelId="{701B7459-6F1E-FA4E-9FB3-7B703011599B}" type="pres">
      <dgm:prSet presAssocID="{4AA497F7-8CB7-B642-BA60-D52881768118}" presName="sibTrans" presStyleLbl="sibTrans2D1" presStyleIdx="4" presStyleCnt="5"/>
      <dgm:spPr/>
      <dgm:t>
        <a:bodyPr/>
        <a:lstStyle/>
        <a:p>
          <a:endParaRPr lang="en-US"/>
        </a:p>
      </dgm:t>
    </dgm:pt>
  </dgm:ptLst>
  <dgm:cxnLst>
    <dgm:cxn modelId="{267B5AA4-39FC-40E7-B04D-671FDC3ED891}" type="presOf" srcId="{91EF9EDE-2DF9-4F41-9BA8-C2C0C2B10843}" destId="{0CA045B5-75B0-1340-AFF0-1A59B6CB45B5}" srcOrd="0" destOrd="0" presId="urn:microsoft.com/office/officeart/2005/8/layout/radial6"/>
    <dgm:cxn modelId="{C637C7AB-489E-4E63-BB8F-F8DE8EA64D58}" type="presOf" srcId="{3C8A91C8-C4EA-6E44-A7D5-EAA3F339B01B}" destId="{702EDBFE-965C-5B42-9674-ACB5DCD348CD}" srcOrd="0" destOrd="0" presId="urn:microsoft.com/office/officeart/2005/8/layout/radial6"/>
    <dgm:cxn modelId="{0A8D58FE-2A72-48A4-A4EB-B71C68151BC5}" type="presOf" srcId="{6884C600-8EEF-E140-ABC2-2DBB61C2B920}" destId="{D4BB3214-94C6-F049-AD1D-C68EDF6AAA0D}" srcOrd="0" destOrd="0" presId="urn:microsoft.com/office/officeart/2005/8/layout/radial6"/>
    <dgm:cxn modelId="{F8B016D3-9EDD-6E4F-90E5-DADA4D66FD32}" srcId="{598B47DE-A61E-2B40-BF71-C0C015319641}" destId="{78CF669F-C6D7-4745-9CF8-3A9BF2113BD6}" srcOrd="4" destOrd="0" parTransId="{E47666E2-14C1-6946-B164-8825572C346B}" sibTransId="{4AA497F7-8CB7-B642-BA60-D52881768118}"/>
    <dgm:cxn modelId="{B60F8071-081B-5F45-96E7-1B201F2F9EC8}" srcId="{598B47DE-A61E-2B40-BF71-C0C015319641}" destId="{7AA9867A-0F29-B74D-AFCA-DC7CAB3D3ED6}" srcOrd="3" destOrd="0" parTransId="{72A8F4D7-019E-E249-98F2-013974E6731F}" sibTransId="{2048356B-CC5E-DA46-BEE9-7C60566732C7}"/>
    <dgm:cxn modelId="{E67BE765-20D0-4F4B-BB72-578DD1E31DBE}" type="presOf" srcId="{7AA9867A-0F29-B74D-AFCA-DC7CAB3D3ED6}" destId="{A073811D-A93B-6746-A5B9-420616E487A5}" srcOrd="0" destOrd="0" presId="urn:microsoft.com/office/officeart/2005/8/layout/radial6"/>
    <dgm:cxn modelId="{4D07D7AC-3619-438F-A350-9A1912BC3276}" type="presOf" srcId="{81857DA8-E646-4843-808C-008E4ECEF399}" destId="{D637195A-136E-8647-80BA-E4EA8CEC8AB8}" srcOrd="0" destOrd="0" presId="urn:microsoft.com/office/officeart/2005/8/layout/radial6"/>
    <dgm:cxn modelId="{96A1CE4F-280D-498D-AB26-282798BD75AD}" type="presOf" srcId="{78CF669F-C6D7-4745-9CF8-3A9BF2113BD6}" destId="{FFEDF698-8A03-4A49-AB4E-EE23B69DF679}" srcOrd="0" destOrd="0" presId="urn:microsoft.com/office/officeart/2005/8/layout/radial6"/>
    <dgm:cxn modelId="{2F0D41FE-28CA-419B-9CBC-5B26B4BD85AD}" type="presOf" srcId="{5BAF656A-86B7-D749-BD02-5F0E305C0970}" destId="{88692302-A1B0-CB47-9965-750E292995EC}" srcOrd="0" destOrd="0" presId="urn:microsoft.com/office/officeart/2005/8/layout/radial6"/>
    <dgm:cxn modelId="{D124DD8E-C23F-4499-9014-A848E8D50CBE}" type="presOf" srcId="{2048356B-CC5E-DA46-BEE9-7C60566732C7}" destId="{9C05E89A-C73B-E146-8300-0F98B661C1FE}" srcOrd="0" destOrd="0" presId="urn:microsoft.com/office/officeart/2005/8/layout/radial6"/>
    <dgm:cxn modelId="{EA03BEF4-8CAA-4039-AF22-4F0AB03B2A07}" type="presOf" srcId="{D4803753-F561-6F41-A889-342FCC3972F4}" destId="{7516870C-E431-8E42-BDCA-E424F2809BA2}" srcOrd="0" destOrd="0" presId="urn:microsoft.com/office/officeart/2005/8/layout/radial6"/>
    <dgm:cxn modelId="{7E676F9B-17B8-5C47-A3E1-1C87C50F905B}" srcId="{598B47DE-A61E-2B40-BF71-C0C015319641}" destId="{91EF9EDE-2DF9-4F41-9BA8-C2C0C2B10843}" srcOrd="1" destOrd="0" parTransId="{CC78B1E9-24E3-5742-87E1-B6F33FEAA466}" sibTransId="{D4803753-F561-6F41-A889-342FCC3972F4}"/>
    <dgm:cxn modelId="{0E2CB9A0-FBB1-4B31-8D14-51CF82CB8F66}" type="presOf" srcId="{6EB894EE-215B-344D-9264-5AB57615E7A8}" destId="{2F88A66B-6A9B-8C4D-8569-DFA7CFBE01BD}" srcOrd="0" destOrd="0" presId="urn:microsoft.com/office/officeart/2005/8/layout/radial6"/>
    <dgm:cxn modelId="{A98F13C8-2CA0-E440-BA83-CFEBFAB8A4C0}" srcId="{598B47DE-A61E-2B40-BF71-C0C015319641}" destId="{5BAF656A-86B7-D749-BD02-5F0E305C0970}" srcOrd="2" destOrd="0" parTransId="{1DE02611-E4B2-864A-9840-A6616D6D9DAE}" sibTransId="{3C8A91C8-C4EA-6E44-A7D5-EAA3F339B01B}"/>
    <dgm:cxn modelId="{947D908C-7901-9D4F-B192-DE26A55AF8BC}" srcId="{81857DA8-E646-4843-808C-008E4ECEF399}" destId="{598B47DE-A61E-2B40-BF71-C0C015319641}" srcOrd="0" destOrd="0" parTransId="{10314EF6-9E83-5C49-8EA9-0E34E9EA8E56}" sibTransId="{2629DFC0-DCE3-1546-B063-37AD35E9FFBF}"/>
    <dgm:cxn modelId="{24B0D95E-CDB0-471C-98F0-C75A0167F290}" type="presOf" srcId="{598B47DE-A61E-2B40-BF71-C0C015319641}" destId="{BB7918AF-2D99-1D43-AF63-D89028D6F9EE}" srcOrd="0" destOrd="0" presId="urn:microsoft.com/office/officeart/2005/8/layout/radial6"/>
    <dgm:cxn modelId="{B87C4374-0EA0-4464-8E84-4BA13F97793E}" type="presOf" srcId="{4AA497F7-8CB7-B642-BA60-D52881768118}" destId="{701B7459-6F1E-FA4E-9FB3-7B703011599B}" srcOrd="0" destOrd="0" presId="urn:microsoft.com/office/officeart/2005/8/layout/radial6"/>
    <dgm:cxn modelId="{16301139-B362-5E4E-905C-6EFCD9711C40}" srcId="{598B47DE-A61E-2B40-BF71-C0C015319641}" destId="{6884C600-8EEF-E140-ABC2-2DBB61C2B920}" srcOrd="0" destOrd="0" parTransId="{7DFE232A-B636-104C-8E27-3D1C0C31E547}" sibTransId="{6EB894EE-215B-344D-9264-5AB57615E7A8}"/>
    <dgm:cxn modelId="{FE5587D6-8451-4C96-B24B-186FD830AB57}" type="presParOf" srcId="{D637195A-136E-8647-80BA-E4EA8CEC8AB8}" destId="{BB7918AF-2D99-1D43-AF63-D89028D6F9EE}" srcOrd="0" destOrd="0" presId="urn:microsoft.com/office/officeart/2005/8/layout/radial6"/>
    <dgm:cxn modelId="{7468FB4B-E349-466A-9CCF-59F37D865795}" type="presParOf" srcId="{D637195A-136E-8647-80BA-E4EA8CEC8AB8}" destId="{D4BB3214-94C6-F049-AD1D-C68EDF6AAA0D}" srcOrd="1" destOrd="0" presId="urn:microsoft.com/office/officeart/2005/8/layout/radial6"/>
    <dgm:cxn modelId="{4CF2408B-EF63-4B3C-A2F1-E81CE0E0BA83}" type="presParOf" srcId="{D637195A-136E-8647-80BA-E4EA8CEC8AB8}" destId="{652B5AEE-DC6E-1D4B-B7CE-2F8AAD9397A9}" srcOrd="2" destOrd="0" presId="urn:microsoft.com/office/officeart/2005/8/layout/radial6"/>
    <dgm:cxn modelId="{1D920C87-17E1-45B6-B559-2A5EEA4E88E4}" type="presParOf" srcId="{D637195A-136E-8647-80BA-E4EA8CEC8AB8}" destId="{2F88A66B-6A9B-8C4D-8569-DFA7CFBE01BD}" srcOrd="3" destOrd="0" presId="urn:microsoft.com/office/officeart/2005/8/layout/radial6"/>
    <dgm:cxn modelId="{745E04C8-540F-481D-9EBB-14E5F1C47FCD}" type="presParOf" srcId="{D637195A-136E-8647-80BA-E4EA8CEC8AB8}" destId="{0CA045B5-75B0-1340-AFF0-1A59B6CB45B5}" srcOrd="4" destOrd="0" presId="urn:microsoft.com/office/officeart/2005/8/layout/radial6"/>
    <dgm:cxn modelId="{0A918090-4D22-431F-9A5E-77637973CB80}" type="presParOf" srcId="{D637195A-136E-8647-80BA-E4EA8CEC8AB8}" destId="{CE4D20C2-C34D-C143-B2BD-9DFB77600332}" srcOrd="5" destOrd="0" presId="urn:microsoft.com/office/officeart/2005/8/layout/radial6"/>
    <dgm:cxn modelId="{FEAEF88D-102B-4664-B085-70AC8D6A9CB6}" type="presParOf" srcId="{D637195A-136E-8647-80BA-E4EA8CEC8AB8}" destId="{7516870C-E431-8E42-BDCA-E424F2809BA2}" srcOrd="6" destOrd="0" presId="urn:microsoft.com/office/officeart/2005/8/layout/radial6"/>
    <dgm:cxn modelId="{0A31A21E-2434-469F-9AF1-D13C6F2FAF9D}" type="presParOf" srcId="{D637195A-136E-8647-80BA-E4EA8CEC8AB8}" destId="{88692302-A1B0-CB47-9965-750E292995EC}" srcOrd="7" destOrd="0" presId="urn:microsoft.com/office/officeart/2005/8/layout/radial6"/>
    <dgm:cxn modelId="{1FFC87C0-9C62-47C6-B184-FE1245E7C11C}" type="presParOf" srcId="{D637195A-136E-8647-80BA-E4EA8CEC8AB8}" destId="{5A9B574A-E7A6-0D45-98F5-5207A5A44484}" srcOrd="8" destOrd="0" presId="urn:microsoft.com/office/officeart/2005/8/layout/radial6"/>
    <dgm:cxn modelId="{620E50C5-4F64-4EEC-8157-D4CD9DA374FD}" type="presParOf" srcId="{D637195A-136E-8647-80BA-E4EA8CEC8AB8}" destId="{702EDBFE-965C-5B42-9674-ACB5DCD348CD}" srcOrd="9" destOrd="0" presId="urn:microsoft.com/office/officeart/2005/8/layout/radial6"/>
    <dgm:cxn modelId="{B0C217D0-BF9E-4612-99A1-E3627D960D1D}" type="presParOf" srcId="{D637195A-136E-8647-80BA-E4EA8CEC8AB8}" destId="{A073811D-A93B-6746-A5B9-420616E487A5}" srcOrd="10" destOrd="0" presId="urn:microsoft.com/office/officeart/2005/8/layout/radial6"/>
    <dgm:cxn modelId="{D956A78F-A8C5-46D2-A276-671645C0858E}" type="presParOf" srcId="{D637195A-136E-8647-80BA-E4EA8CEC8AB8}" destId="{3B30C572-4DF4-3048-B9CC-BF25FCC4F394}" srcOrd="11" destOrd="0" presId="urn:microsoft.com/office/officeart/2005/8/layout/radial6"/>
    <dgm:cxn modelId="{C70D8D0A-A8ED-4E29-AE1F-214810EC13E8}" type="presParOf" srcId="{D637195A-136E-8647-80BA-E4EA8CEC8AB8}" destId="{9C05E89A-C73B-E146-8300-0F98B661C1FE}" srcOrd="12" destOrd="0" presId="urn:microsoft.com/office/officeart/2005/8/layout/radial6"/>
    <dgm:cxn modelId="{FBB7FD06-268F-4DCF-BDE7-537D716D83E7}" type="presParOf" srcId="{D637195A-136E-8647-80BA-E4EA8CEC8AB8}" destId="{FFEDF698-8A03-4A49-AB4E-EE23B69DF679}" srcOrd="13" destOrd="0" presId="urn:microsoft.com/office/officeart/2005/8/layout/radial6"/>
    <dgm:cxn modelId="{7D831017-A052-4EC2-9FD7-51E5F7BDC55F}" type="presParOf" srcId="{D637195A-136E-8647-80BA-E4EA8CEC8AB8}" destId="{CB25494F-6E0B-D647-9E87-5C4EDBD1B6BC}" srcOrd="14" destOrd="0" presId="urn:microsoft.com/office/officeart/2005/8/layout/radial6"/>
    <dgm:cxn modelId="{325B4C77-4318-4C77-A20C-C323711E9637}" type="presParOf" srcId="{D637195A-136E-8647-80BA-E4EA8CEC8AB8}" destId="{701B7459-6F1E-FA4E-9FB3-7B703011599B}" srcOrd="15"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0.63918</cdr:x>
      <cdr:y>0.94286</cdr:y>
    </cdr:from>
    <cdr:to>
      <cdr:x>0.6701</cdr:x>
      <cdr:y>1</cdr:y>
    </cdr:to>
    <cdr:sp macro="" textlink="">
      <cdr:nvSpPr>
        <cdr:cNvPr id="2" name="TextBox 1"/>
        <cdr:cNvSpPr txBox="1"/>
      </cdr:nvSpPr>
      <cdr:spPr>
        <a:xfrm xmlns:a="http://schemas.openxmlformats.org/drawingml/2006/main">
          <a:off x="4724400" y="2514600"/>
          <a:ext cx="228600" cy="152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a:t>
          </a:r>
        </a:p>
      </cdr:txBody>
    </cdr:sp>
  </cdr:relSizeAnchor>
  <cdr:relSizeAnchor xmlns:cdr="http://schemas.openxmlformats.org/drawingml/2006/chartDrawing">
    <cdr:from>
      <cdr:x>0.5567</cdr:x>
      <cdr:y>0.94286</cdr:y>
    </cdr:from>
    <cdr:to>
      <cdr:x>0.58763</cdr:x>
      <cdr:y>1</cdr:y>
    </cdr:to>
    <cdr:sp macro="" textlink="">
      <cdr:nvSpPr>
        <cdr:cNvPr id="3" name="TextBox 1"/>
        <cdr:cNvSpPr txBox="1"/>
      </cdr:nvSpPr>
      <cdr:spPr>
        <a:xfrm xmlns:a="http://schemas.openxmlformats.org/drawingml/2006/main">
          <a:off x="4114800" y="2514600"/>
          <a:ext cx="228600" cy="152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a:t>
          </a:r>
        </a:p>
      </cdr:txBody>
    </cdr:sp>
  </cdr:relSizeAnchor>
</c:userShapes>
</file>

<file path=ppt/drawings/drawing2.xml><?xml version="1.0" encoding="utf-8"?>
<c:userShapes xmlns:c="http://schemas.openxmlformats.org/drawingml/2006/chart">
  <cdr:relSizeAnchor xmlns:cdr="http://schemas.openxmlformats.org/drawingml/2006/chartDrawing">
    <cdr:from>
      <cdr:x>0.91446</cdr:x>
      <cdr:y>0.05109</cdr:y>
    </cdr:from>
    <cdr:to>
      <cdr:x>0.97869</cdr:x>
      <cdr:y>0.84296</cdr:y>
    </cdr:to>
    <cdr:sp macro="" textlink="">
      <cdr:nvSpPr>
        <cdr:cNvPr id="2" name="TextBox 1"/>
        <cdr:cNvSpPr txBox="1"/>
      </cdr:nvSpPr>
      <cdr:spPr>
        <a:xfrm xmlns:a="http://schemas.openxmlformats.org/drawingml/2006/main" rot="5400000">
          <a:off x="5509905" y="1164599"/>
          <a:ext cx="2468316" cy="45762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baseline="0" dirty="0"/>
            <a:t>Mandatory Fee </a:t>
          </a:r>
          <a:endParaRPr lang="en-US" sz="2400" b="1" dirty="0"/>
        </a:p>
      </cdr:txBody>
    </cdr:sp>
  </cdr:relSizeAnchor>
  <cdr:relSizeAnchor xmlns:cdr="http://schemas.openxmlformats.org/drawingml/2006/chartDrawing">
    <cdr:from>
      <cdr:x>0.16361</cdr:x>
      <cdr:y>0.06162</cdr:y>
    </cdr:from>
    <cdr:to>
      <cdr:x>0.23847</cdr:x>
      <cdr:y>0.13632</cdr:y>
    </cdr:to>
    <cdr:sp macro="" textlink="">
      <cdr:nvSpPr>
        <cdr:cNvPr id="3" name="TextBox 2"/>
        <cdr:cNvSpPr txBox="1"/>
      </cdr:nvSpPr>
      <cdr:spPr>
        <a:xfrm xmlns:a="http://schemas.openxmlformats.org/drawingml/2006/main">
          <a:off x="1165662" y="192088"/>
          <a:ext cx="533400" cy="23284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FY2013	</a:t>
          </a:r>
        </a:p>
      </cdr:txBody>
    </cdr:sp>
  </cdr:relSizeAnchor>
  <cdr:relSizeAnchor xmlns:cdr="http://schemas.openxmlformats.org/drawingml/2006/chartDrawing">
    <cdr:from>
      <cdr:x>0.54013</cdr:x>
      <cdr:y>0.04889</cdr:y>
    </cdr:from>
    <cdr:to>
      <cdr:x>0.62569</cdr:x>
      <cdr:y>0.12223</cdr:y>
    </cdr:to>
    <cdr:sp macro="" textlink="">
      <cdr:nvSpPr>
        <cdr:cNvPr id="4" name="TextBox 1"/>
        <cdr:cNvSpPr txBox="1"/>
      </cdr:nvSpPr>
      <cdr:spPr>
        <a:xfrm xmlns:a="http://schemas.openxmlformats.org/drawingml/2006/main">
          <a:off x="3848281" y="152400"/>
          <a:ext cx="609600" cy="2286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FY2015</a:t>
          </a:r>
        </a:p>
      </cdr:txBody>
    </cdr:sp>
  </cdr:relSizeAnchor>
  <cdr:relSizeAnchor xmlns:cdr="http://schemas.openxmlformats.org/drawingml/2006/chartDrawing">
    <cdr:from>
      <cdr:x>0.34937</cdr:x>
      <cdr:y>0.0476</cdr:y>
    </cdr:from>
    <cdr:to>
      <cdr:x>0.48593</cdr:x>
      <cdr:y>0.22504</cdr:y>
    </cdr:to>
    <cdr:sp macro="" textlink="">
      <cdr:nvSpPr>
        <cdr:cNvPr id="5" name="TextBox 1"/>
        <cdr:cNvSpPr txBox="1"/>
      </cdr:nvSpPr>
      <cdr:spPr>
        <a:xfrm xmlns:a="http://schemas.openxmlformats.org/drawingml/2006/main">
          <a:off x="2489127" y="148386"/>
          <a:ext cx="972949" cy="55309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FY2014</a:t>
          </a:r>
        </a:p>
      </cdr:txBody>
    </cdr:sp>
  </cdr:relSizeAnchor>
  <cdr:relSizeAnchor xmlns:cdr="http://schemas.openxmlformats.org/drawingml/2006/chartDrawing">
    <cdr:from>
      <cdr:x>0.72195</cdr:x>
      <cdr:y>0.04889</cdr:y>
    </cdr:from>
    <cdr:to>
      <cdr:x>0.89307</cdr:x>
      <cdr:y>0.14668</cdr:y>
    </cdr:to>
    <cdr:sp macro="" textlink="">
      <cdr:nvSpPr>
        <cdr:cNvPr id="6" name="TextBox 1"/>
        <cdr:cNvSpPr txBox="1"/>
      </cdr:nvSpPr>
      <cdr:spPr>
        <a:xfrm xmlns:a="http://schemas.openxmlformats.org/drawingml/2006/main">
          <a:off x="5143680" y="152399"/>
          <a:ext cx="1219200" cy="3048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FY2016 (Estimated)</a:t>
          </a:r>
        </a:p>
      </cdr:txBody>
    </cdr:sp>
  </cdr:relSizeAnchor>
  <cdr:relSizeAnchor xmlns:cdr="http://schemas.openxmlformats.org/drawingml/2006/chartDrawing">
    <cdr:from>
      <cdr:x>0.22778</cdr:x>
      <cdr:y>0.11533</cdr:y>
    </cdr:from>
    <cdr:to>
      <cdr:x>0.34543</cdr:x>
      <cdr:y>0.18866</cdr:y>
    </cdr:to>
    <cdr:sp macro="" textlink="">
      <cdr:nvSpPr>
        <cdr:cNvPr id="8" name="TextBox 1"/>
        <cdr:cNvSpPr txBox="1"/>
      </cdr:nvSpPr>
      <cdr:spPr>
        <a:xfrm xmlns:a="http://schemas.openxmlformats.org/drawingml/2006/main">
          <a:off x="1622861" y="359489"/>
          <a:ext cx="838221" cy="22857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a:t>
          </a:r>
          <a:r>
            <a:rPr lang="en-US" dirty="0"/>
            <a:t>437,869</a:t>
          </a:r>
          <a:endParaRPr lang="en-US" sz="1100" dirty="0"/>
        </a:p>
      </cdr:txBody>
    </cdr:sp>
  </cdr:relSizeAnchor>
  <cdr:relSizeAnchor xmlns:cdr="http://schemas.openxmlformats.org/drawingml/2006/chartDrawing">
    <cdr:from>
      <cdr:x>0.41953</cdr:x>
      <cdr:y>0.14668</cdr:y>
    </cdr:from>
    <cdr:to>
      <cdr:x>0.50805</cdr:x>
      <cdr:y>0.24446</cdr:y>
    </cdr:to>
    <cdr:sp macro="" textlink="">
      <cdr:nvSpPr>
        <cdr:cNvPr id="9" name="TextBox 1"/>
        <cdr:cNvSpPr txBox="1"/>
      </cdr:nvSpPr>
      <cdr:spPr>
        <a:xfrm xmlns:a="http://schemas.openxmlformats.org/drawingml/2006/main">
          <a:off x="2989025" y="457212"/>
          <a:ext cx="630655"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$1,102,434</a:t>
          </a:r>
        </a:p>
      </cdr:txBody>
    </cdr:sp>
  </cdr:relSizeAnchor>
  <cdr:relSizeAnchor xmlns:cdr="http://schemas.openxmlformats.org/drawingml/2006/chartDrawing">
    <cdr:from>
      <cdr:x>0.6043</cdr:x>
      <cdr:y>0.14668</cdr:y>
    </cdr:from>
    <cdr:to>
      <cdr:x>0.70056</cdr:x>
      <cdr:y>0.24446</cdr:y>
    </cdr:to>
    <cdr:sp macro="" textlink="">
      <cdr:nvSpPr>
        <cdr:cNvPr id="10" name="TextBox 1"/>
        <cdr:cNvSpPr txBox="1"/>
      </cdr:nvSpPr>
      <cdr:spPr>
        <a:xfrm xmlns:a="http://schemas.openxmlformats.org/drawingml/2006/main">
          <a:off x="4305456" y="457212"/>
          <a:ext cx="685824"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$1,103,884</a:t>
          </a:r>
        </a:p>
      </cdr:txBody>
    </cdr:sp>
  </cdr:relSizeAnchor>
  <cdr:relSizeAnchor xmlns:cdr="http://schemas.openxmlformats.org/drawingml/2006/chartDrawing">
    <cdr:from>
      <cdr:x>0.79462</cdr:x>
      <cdr:y>0.17112</cdr:y>
    </cdr:from>
    <cdr:to>
      <cdr:x>0.90158</cdr:x>
      <cdr:y>0.2689</cdr:y>
    </cdr:to>
    <cdr:sp macro="" textlink="">
      <cdr:nvSpPr>
        <cdr:cNvPr id="11" name="TextBox 1"/>
        <cdr:cNvSpPr txBox="1"/>
      </cdr:nvSpPr>
      <cdr:spPr>
        <a:xfrm xmlns:a="http://schemas.openxmlformats.org/drawingml/2006/main">
          <a:off x="5661461" y="533400"/>
          <a:ext cx="762000" cy="3047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t>$1,346,374</a:t>
          </a:r>
        </a:p>
      </cdr:txBody>
    </cdr:sp>
  </cdr:relSizeAnchor>
</c:userShapes>
</file>

<file path=ppt/drawings/drawing3.xml><?xml version="1.0" encoding="utf-8"?>
<c:userShapes xmlns:c="http://schemas.openxmlformats.org/drawingml/2006/chart">
  <cdr:relSizeAnchor xmlns:cdr="http://schemas.openxmlformats.org/drawingml/2006/chartDrawing">
    <cdr:from>
      <cdr:x>0.31579</cdr:x>
      <cdr:y>0.02773</cdr:y>
    </cdr:from>
    <cdr:to>
      <cdr:x>0.69132</cdr:x>
      <cdr:y>0.09797</cdr:y>
    </cdr:to>
    <cdr:sp macro="" textlink="">
      <cdr:nvSpPr>
        <cdr:cNvPr id="2" name="TextBox 1"/>
        <cdr:cNvSpPr txBox="1"/>
      </cdr:nvSpPr>
      <cdr:spPr>
        <a:xfrm xmlns:a="http://schemas.openxmlformats.org/drawingml/2006/main">
          <a:off x="2114551" y="142876"/>
          <a:ext cx="2514600" cy="3619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400" b="1" dirty="0"/>
            <a:t>Special</a:t>
          </a:r>
          <a:r>
            <a:rPr lang="en-US" sz="2400" b="1" baseline="0" dirty="0"/>
            <a:t> Institutional Fee </a:t>
          </a:r>
          <a:endParaRPr lang="en-US" sz="2400" b="1" dirty="0"/>
        </a:p>
      </cdr:txBody>
    </cdr:sp>
  </cdr:relSizeAnchor>
  <cdr:relSizeAnchor xmlns:cdr="http://schemas.openxmlformats.org/drawingml/2006/chartDrawing">
    <cdr:from>
      <cdr:x>0.1835</cdr:x>
      <cdr:y>0.12384</cdr:y>
    </cdr:from>
    <cdr:to>
      <cdr:x>0.32006</cdr:x>
      <cdr:y>0.30129</cdr:y>
    </cdr:to>
    <cdr:sp macro="" textlink="">
      <cdr:nvSpPr>
        <cdr:cNvPr id="3" name="TextBox 2"/>
        <cdr:cNvSpPr txBox="1"/>
      </cdr:nvSpPr>
      <cdr:spPr>
        <a:xfrm xmlns:a="http://schemas.openxmlformats.org/drawingml/2006/main">
          <a:off x="1228726" y="638176"/>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b="1" dirty="0"/>
            <a:t>FY2013</a:t>
          </a:r>
        </a:p>
      </cdr:txBody>
    </cdr:sp>
  </cdr:relSizeAnchor>
  <cdr:relSizeAnchor xmlns:cdr="http://schemas.openxmlformats.org/drawingml/2006/chartDrawing">
    <cdr:from>
      <cdr:x>0.54955</cdr:x>
      <cdr:y>0.11892</cdr:y>
    </cdr:from>
    <cdr:to>
      <cdr:x>0.68611</cdr:x>
      <cdr:y>0.29636</cdr:y>
    </cdr:to>
    <cdr:sp macro="" textlink="">
      <cdr:nvSpPr>
        <cdr:cNvPr id="4" name="TextBox 1"/>
        <cdr:cNvSpPr txBox="1"/>
      </cdr:nvSpPr>
      <cdr:spPr>
        <a:xfrm xmlns:a="http://schemas.openxmlformats.org/drawingml/2006/main">
          <a:off x="3679825" y="61277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FY2015</a:t>
          </a:r>
        </a:p>
      </cdr:txBody>
    </cdr:sp>
  </cdr:relSizeAnchor>
  <cdr:relSizeAnchor xmlns:cdr="http://schemas.openxmlformats.org/drawingml/2006/chartDrawing">
    <cdr:from>
      <cdr:x>0.35894</cdr:x>
      <cdr:y>0.12261</cdr:y>
    </cdr:from>
    <cdr:to>
      <cdr:x>0.4955</cdr:x>
      <cdr:y>0.30006</cdr:y>
    </cdr:to>
    <cdr:sp macro="" textlink="">
      <cdr:nvSpPr>
        <cdr:cNvPr id="5" name="TextBox 1"/>
        <cdr:cNvSpPr txBox="1"/>
      </cdr:nvSpPr>
      <cdr:spPr>
        <a:xfrm xmlns:a="http://schemas.openxmlformats.org/drawingml/2006/main">
          <a:off x="2403475" y="6318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FY2014</a:t>
          </a:r>
        </a:p>
      </cdr:txBody>
    </cdr:sp>
  </cdr:relSizeAnchor>
  <cdr:relSizeAnchor xmlns:cdr="http://schemas.openxmlformats.org/drawingml/2006/chartDrawing">
    <cdr:from>
      <cdr:x>0.73589</cdr:x>
      <cdr:y>0.11522</cdr:y>
    </cdr:from>
    <cdr:to>
      <cdr:x>0.87245</cdr:x>
      <cdr:y>0.29267</cdr:y>
    </cdr:to>
    <cdr:sp macro="" textlink="">
      <cdr:nvSpPr>
        <cdr:cNvPr id="6" name="TextBox 1"/>
        <cdr:cNvSpPr txBox="1"/>
      </cdr:nvSpPr>
      <cdr:spPr>
        <a:xfrm xmlns:a="http://schemas.openxmlformats.org/drawingml/2006/main">
          <a:off x="4927600" y="593725"/>
          <a:ext cx="914400" cy="9144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b="1" dirty="0"/>
            <a:t>FY2016 (Estimated)</a:t>
          </a:r>
        </a:p>
      </cdr:txBody>
    </cdr:sp>
  </cdr:relSizeAnchor>
  <cdr:relSizeAnchor xmlns:cdr="http://schemas.openxmlformats.org/drawingml/2006/chartDrawing">
    <cdr:from>
      <cdr:x>0.13393</cdr:x>
      <cdr:y>0.82798</cdr:y>
    </cdr:from>
    <cdr:to>
      <cdr:x>0.21064</cdr:x>
      <cdr:y>0.87932</cdr:y>
    </cdr:to>
    <cdr:sp macro="" textlink="">
      <cdr:nvSpPr>
        <cdr:cNvPr id="7" name="TextBox 2"/>
        <cdr:cNvSpPr txBox="1"/>
      </cdr:nvSpPr>
      <cdr:spPr>
        <a:xfrm xmlns:a="http://schemas.openxmlformats.org/drawingml/2006/main">
          <a:off x="1142998" y="4266623"/>
          <a:ext cx="654666"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lang="en-US" sz="1000" b="1" dirty="0"/>
            <a:t>SIF</a:t>
          </a:r>
          <a:r>
            <a:rPr lang="en-US" sz="1100" b="1" dirty="0"/>
            <a:t> Rate</a:t>
          </a:r>
        </a:p>
      </cdr:txBody>
    </cdr:sp>
  </cdr:relSizeAnchor>
  <cdr:relSizeAnchor xmlns:cdr="http://schemas.openxmlformats.org/drawingml/2006/chartDrawing">
    <cdr:from>
      <cdr:x>0.41672</cdr:x>
      <cdr:y>0.20702</cdr:y>
    </cdr:from>
    <cdr:to>
      <cdr:x>0.51493</cdr:x>
      <cdr:y>0.26078</cdr:y>
    </cdr:to>
    <cdr:sp macro="" textlink="">
      <cdr:nvSpPr>
        <cdr:cNvPr id="8" name="TextBox 2"/>
        <cdr:cNvSpPr txBox="1"/>
      </cdr:nvSpPr>
      <cdr:spPr>
        <a:xfrm xmlns:a="http://schemas.openxmlformats.org/drawingml/2006/main">
          <a:off x="3556422" y="1066772"/>
          <a:ext cx="838163" cy="27702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$519,402</a:t>
          </a:r>
        </a:p>
      </cdr:txBody>
    </cdr:sp>
  </cdr:relSizeAnchor>
  <cdr:relSizeAnchor xmlns:cdr="http://schemas.openxmlformats.org/drawingml/2006/chartDrawing">
    <cdr:from>
      <cdr:x>0.61161</cdr:x>
      <cdr:y>0.19224</cdr:y>
    </cdr:from>
    <cdr:to>
      <cdr:x>0.70982</cdr:x>
      <cdr:y>0.24599</cdr:y>
    </cdr:to>
    <cdr:sp macro="" textlink="">
      <cdr:nvSpPr>
        <cdr:cNvPr id="9" name="TextBox 2"/>
        <cdr:cNvSpPr txBox="1"/>
      </cdr:nvSpPr>
      <cdr:spPr>
        <a:xfrm xmlns:a="http://schemas.openxmlformats.org/drawingml/2006/main">
          <a:off x="5219723" y="990618"/>
          <a:ext cx="838163"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$541,586</a:t>
          </a:r>
        </a:p>
      </cdr:txBody>
    </cdr:sp>
  </cdr:relSizeAnchor>
  <cdr:relSizeAnchor xmlns:cdr="http://schemas.openxmlformats.org/drawingml/2006/chartDrawing">
    <cdr:from>
      <cdr:x>0.79464</cdr:x>
      <cdr:y>0.20691</cdr:y>
    </cdr:from>
    <cdr:to>
      <cdr:x>0.89286</cdr:x>
      <cdr:y>0.26067</cdr:y>
    </cdr:to>
    <cdr:sp macro="" textlink="">
      <cdr:nvSpPr>
        <cdr:cNvPr id="10" name="TextBox 2"/>
        <cdr:cNvSpPr txBox="1"/>
      </cdr:nvSpPr>
      <cdr:spPr>
        <a:xfrm xmlns:a="http://schemas.openxmlformats.org/drawingml/2006/main">
          <a:off x="6781798" y="1066223"/>
          <a:ext cx="838200" cy="2769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$295,916</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185F718-3DCC-47B4-99A7-93BD976E39B1}" type="datetimeFigureOut">
              <a:rPr lang="en-US" smtClean="0"/>
              <a:t>4/22/2016</a:t>
            </a:fld>
            <a:endParaRPr lang="en-US" dirty="0"/>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15530057-4404-444C-861E-1083F29DC99F}" type="slidenum">
              <a:rPr lang="en-US" smtClean="0"/>
              <a:t>‹#›</a:t>
            </a:fld>
            <a:endParaRPr lang="en-US" dirty="0"/>
          </a:p>
        </p:txBody>
      </p:sp>
    </p:spTree>
    <p:extLst>
      <p:ext uri="{BB962C8B-B14F-4D97-AF65-F5344CB8AC3E}">
        <p14:creationId xmlns:p14="http://schemas.microsoft.com/office/powerpoint/2010/main" val="319495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dirty="0"/>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11D67BCA-F657-4A4D-B9A0-5024AEBA8A0B}" type="datetimeFigureOut">
              <a:rPr lang="en-US" smtClean="0"/>
              <a:t>4/22/2016</a:t>
            </a:fld>
            <a:endParaRPr lang="en-US" dirty="0"/>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dirty="0"/>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8E6A6AAE-783E-4852-A528-C1EB8B8AB620}" type="slidenum">
              <a:rPr lang="en-US" smtClean="0"/>
              <a:t>‹#›</a:t>
            </a:fld>
            <a:endParaRPr lang="en-US" dirty="0"/>
          </a:p>
        </p:txBody>
      </p:sp>
    </p:spTree>
    <p:extLst>
      <p:ext uri="{BB962C8B-B14F-4D97-AF65-F5344CB8AC3E}">
        <p14:creationId xmlns:p14="http://schemas.microsoft.com/office/powerpoint/2010/main" val="362212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2</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12</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22288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13</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8580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14</a:t>
            </a:fld>
            <a:endParaRPr lang="en-US" dirty="0"/>
          </a:p>
        </p:txBody>
      </p:sp>
    </p:spTree>
    <p:extLst>
      <p:ext uri="{BB962C8B-B14F-4D97-AF65-F5344CB8AC3E}">
        <p14:creationId xmlns:p14="http://schemas.microsoft.com/office/powerpoint/2010/main" val="3283274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15</a:t>
            </a:fld>
            <a:endParaRPr lang="en-US" dirty="0"/>
          </a:p>
        </p:txBody>
      </p:sp>
    </p:spTree>
    <p:extLst>
      <p:ext uri="{BB962C8B-B14F-4D97-AF65-F5344CB8AC3E}">
        <p14:creationId xmlns:p14="http://schemas.microsoft.com/office/powerpoint/2010/main" val="3645475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583729-4301-4912-9FB3-D1EB83740486}" type="slidenum">
              <a:rPr lang="en-US" smtClean="0"/>
              <a:pPr/>
              <a:t>16</a:t>
            </a:fld>
            <a:endParaRPr lang="en-US" dirty="0"/>
          </a:p>
        </p:txBody>
      </p:sp>
    </p:spTree>
    <p:extLst>
      <p:ext uri="{BB962C8B-B14F-4D97-AF65-F5344CB8AC3E}">
        <p14:creationId xmlns:p14="http://schemas.microsoft.com/office/powerpoint/2010/main" val="273847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3</a:t>
            </a:fld>
            <a:endParaRPr lang="en-US" dirty="0">
              <a:solidFill>
                <a:prstClr val="black"/>
              </a:solidFill>
            </a:endParaRPr>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9558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4</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9753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5</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033269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6</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39975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7</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4226877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9</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68413" y="723900"/>
            <a:ext cx="4819650" cy="36147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909274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9DC5DA-6EA3-4AC9-AC36-E0E3DB8FFC37}" type="slidenum">
              <a:rPr lang="en-US" smtClean="0"/>
              <a:pPr>
                <a:defRPr/>
              </a:pPr>
              <a:t>10</a:t>
            </a:fld>
            <a:endParaRPr lang="en-US" dirty="0"/>
          </a:p>
        </p:txBody>
      </p:sp>
    </p:spTree>
    <p:extLst>
      <p:ext uri="{BB962C8B-B14F-4D97-AF65-F5344CB8AC3E}">
        <p14:creationId xmlns:p14="http://schemas.microsoft.com/office/powerpoint/2010/main" val="1788190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4E7AA-795A-4448-9697-87285F46EC44}" type="slidenum">
              <a:rPr lang="en-US">
                <a:solidFill>
                  <a:prstClr val="black"/>
                </a:solidFill>
              </a:rPr>
              <a:pPr/>
              <a:t>11</a:t>
            </a:fld>
            <a:endParaRPr lang="en-US" dirty="0">
              <a:solidFill>
                <a:prstClr val="black"/>
              </a:solidFill>
            </a:endParaRPr>
          </a:p>
        </p:txBody>
      </p:sp>
      <p:sp>
        <p:nvSpPr>
          <p:cNvPr id="91138" name="Rectangle 2"/>
          <p:cNvSpPr>
            <a:spLocks noGrp="1" noRot="1" noChangeAspect="1" noChangeArrowheads="1" noTextEdit="1"/>
          </p:cNvSpPr>
          <p:nvPr>
            <p:ph type="sldImg"/>
          </p:nvPr>
        </p:nvSpPr>
        <p:spPr>
          <a:xfrm>
            <a:off x="1225550" y="711200"/>
            <a:ext cx="4735513" cy="3551238"/>
          </a:xfrm>
          <a:ln/>
        </p:spPr>
      </p:sp>
      <p:sp>
        <p:nvSpPr>
          <p:cNvPr id="9113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174691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bg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839314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68122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041185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547272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983986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226530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06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661452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111976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36069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4187A2-3BC4-49EB-B4D1-2EB34A044613}" type="datetimeFigureOut">
              <a:rPr lang="en-US" smtClean="0"/>
              <a:t>4/22/2016</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1A4AA153-FC2A-4E51-833B-68D6B118CEB9}" type="slidenum">
              <a:rPr lang="en-US" smtClean="0"/>
              <a:t>‹#›</a:t>
            </a:fld>
            <a:endParaRPr lang="en-US" dirty="0"/>
          </a:p>
        </p:txBody>
      </p:sp>
    </p:spTree>
    <p:extLst>
      <p:ext uri="{BB962C8B-B14F-4D97-AF65-F5344CB8AC3E}">
        <p14:creationId xmlns:p14="http://schemas.microsoft.com/office/powerpoint/2010/main" val="30712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240030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chart" Target="../charts/chart2.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2.emf"/><Relationship Id="rId4" Type="http://schemas.openxmlformats.org/officeDocument/2006/relationships/package" Target="../embeddings/Microsoft_Word_Document1.docx"/></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hart" Target="../charts/chart5.xml"/><Relationship Id="rId5" Type="http://schemas.openxmlformats.org/officeDocument/2006/relationships/image" Target="../media/image2.emf"/><Relationship Id="rId4" Type="http://schemas.openxmlformats.org/officeDocument/2006/relationships/package" Target="../embeddings/Microsoft_Word_Document4.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2.emf"/><Relationship Id="rId4" Type="http://schemas.openxmlformats.org/officeDocument/2006/relationships/package" Target="../embeddings/Microsoft_Word_Document5.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905000"/>
            <a:ext cx="6934200" cy="917575"/>
          </a:xfrm>
          <a:solidFill>
            <a:schemeClr val="tx2"/>
          </a:solidFill>
        </p:spPr>
        <p:txBody>
          <a:bodyPr/>
          <a:lstStyle/>
          <a:p>
            <a:r>
              <a:rPr lang="en-US" sz="4000" b="1" i="1" dirty="0">
                <a:solidFill>
                  <a:schemeClr val="tx1"/>
                </a:solidFill>
              </a:rPr>
              <a:t>Open Budget Meeting</a:t>
            </a:r>
          </a:p>
        </p:txBody>
      </p:sp>
      <p:sp>
        <p:nvSpPr>
          <p:cNvPr id="3" name="Subtitle 2"/>
          <p:cNvSpPr>
            <a:spLocks noGrp="1"/>
          </p:cNvSpPr>
          <p:nvPr>
            <p:ph type="subTitle" idx="1"/>
          </p:nvPr>
        </p:nvSpPr>
        <p:spPr/>
        <p:txBody>
          <a:bodyPr/>
          <a:lstStyle/>
          <a:p>
            <a:r>
              <a:rPr lang="en-US" b="1" dirty="0">
                <a:solidFill>
                  <a:schemeClr val="tx1"/>
                </a:solidFill>
              </a:rPr>
              <a:t>April 21, 2016</a:t>
            </a:r>
          </a:p>
        </p:txBody>
      </p:sp>
    </p:spTree>
    <p:extLst>
      <p:ext uri="{BB962C8B-B14F-4D97-AF65-F5344CB8AC3E}">
        <p14:creationId xmlns:p14="http://schemas.microsoft.com/office/powerpoint/2010/main" val="3852962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Summer Budget</a:t>
            </a:r>
          </a:p>
        </p:txBody>
      </p:sp>
      <p:sp>
        <p:nvSpPr>
          <p:cNvPr id="3" name="Content Placeholder 2"/>
          <p:cNvSpPr>
            <a:spLocks noGrp="1"/>
          </p:cNvSpPr>
          <p:nvPr>
            <p:ph idx="1"/>
          </p:nvPr>
        </p:nvSpPr>
        <p:spPr/>
        <p:txBody>
          <a:bodyPr/>
          <a:lstStyle/>
          <a:p>
            <a:r>
              <a:rPr lang="en-US" dirty="0"/>
              <a:t>CSU Annual Budget is divided into three parts: Fall/Spring/Summer</a:t>
            </a:r>
          </a:p>
          <a:p>
            <a:r>
              <a:rPr lang="en-US" dirty="0"/>
              <a:t>Summer 2016 Revenue is split about 60% for FY16 and 40% FY17</a:t>
            </a:r>
          </a:p>
          <a:p>
            <a:r>
              <a:rPr lang="en-US" dirty="0"/>
              <a:t>Enrollment Report as of April 19</a:t>
            </a:r>
            <a:r>
              <a:rPr lang="en-US" baseline="30000" dirty="0"/>
              <a:t>th</a:t>
            </a:r>
            <a:r>
              <a:rPr lang="en-US" dirty="0"/>
              <a:t> – 3,013 Headcount</a:t>
            </a:r>
          </a:p>
          <a:p>
            <a:pPr marL="0" indent="0">
              <a:buNone/>
            </a:pPr>
            <a:endParaRPr lang="en-US" sz="1400" dirty="0"/>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10</a:t>
            </a:fld>
            <a:endParaRPr lang="en-US" dirty="0"/>
          </a:p>
        </p:txBody>
      </p:sp>
    </p:spTree>
    <p:extLst>
      <p:ext uri="{BB962C8B-B14F-4D97-AF65-F5344CB8AC3E}">
        <p14:creationId xmlns:p14="http://schemas.microsoft.com/office/powerpoint/2010/main" val="2623515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11</a:t>
            </a:fld>
            <a:endParaRPr lang="en-US" dirty="0">
              <a:solidFill>
                <a:srgbClr val="000000"/>
              </a:solidFill>
            </a:endParaRPr>
          </a:p>
        </p:txBody>
      </p:sp>
      <p:sp>
        <p:nvSpPr>
          <p:cNvPr id="90115" name="Rectangle 3"/>
          <p:cNvSpPr>
            <a:spLocks noGrp="1" noChangeArrowheads="1"/>
          </p:cNvSpPr>
          <p:nvPr>
            <p:ph type="ctrTitle" idx="4294967295"/>
          </p:nvPr>
        </p:nvSpPr>
        <p:spPr>
          <a:xfrm>
            <a:off x="0" y="331788"/>
            <a:ext cx="5029200" cy="6096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352800"/>
            <a:ext cx="7046912" cy="1676400"/>
          </a:xfrm>
          <a:prstGeom prst="rect">
            <a:avLst/>
          </a:prstGeom>
        </p:spPr>
        <p:txBody>
          <a:bodyPr/>
          <a:lstStyle/>
          <a:p>
            <a:endParaRPr lang="en-US" dirty="0"/>
          </a:p>
          <a:p>
            <a:endParaRPr lang="en-US" dirty="0"/>
          </a:p>
        </p:txBody>
      </p:sp>
      <p:sp>
        <p:nvSpPr>
          <p:cNvPr id="4" name="Rectangle 3"/>
          <p:cNvSpPr>
            <a:spLocks noChangeArrowheads="1"/>
          </p:cNvSpPr>
          <p:nvPr/>
        </p:nvSpPr>
        <p:spPr bwMode="auto">
          <a:xfrm>
            <a:off x="200826" y="1075250"/>
            <a:ext cx="891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rPr>
              <a:t>Merit Salary Increase</a:t>
            </a:r>
            <a:endParaRPr kumimoji="0" lang="en-US" altLang="en-US" sz="24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p:txBody>
      </p:sp>
      <p:sp>
        <p:nvSpPr>
          <p:cNvPr id="5" name="Rectangle 4"/>
          <p:cNvSpPr/>
          <p:nvPr/>
        </p:nvSpPr>
        <p:spPr>
          <a:xfrm>
            <a:off x="304800" y="1536915"/>
            <a:ext cx="8610600" cy="4301177"/>
          </a:xfrm>
          <a:prstGeom prst="rect">
            <a:avLst/>
          </a:prstGeom>
        </p:spPr>
        <p:txBody>
          <a:bodyPr wrap="square">
            <a:spAutoFit/>
          </a:bodyPr>
          <a:lstStyle/>
          <a:p>
            <a:pPr marL="285750" indent="-285750">
              <a:buFont typeface="Arial" panose="020B0604020202020204" pitchFamily="34" charset="0"/>
              <a:buChar char="•"/>
            </a:pPr>
            <a:r>
              <a:rPr lang="en-US" sz="1250" b="1" dirty="0"/>
              <a:t>Salary and  Wage Administration Policy</a:t>
            </a:r>
          </a:p>
          <a:p>
            <a:r>
              <a:rPr lang="en-US" sz="1250" dirty="0"/>
              <a:t>	</a:t>
            </a:r>
            <a:r>
              <a:rPr lang="en-US" sz="1100" dirty="0"/>
              <a:t>The Board of Regents allocated to each institution funds to provide for salary increases for employees. Salary increases shall be 	awarded solely on merit, ranging from 0% to a high of 5%.  Institution presidents are permitted to narrow the range but may not 	exceed the range. It is expected that individual merit salary increases will be reasonably distributed among employees based on the 	range determined by the institutional president.  Institutions are required to develop a merit increase matrix demonstrating 	reasonable distribution. Across-the-board increases are not permitted.  Institutions must request prior approval from the Chancellor 	in writing of any merit increases exceeding five percent.</a:t>
            </a:r>
          </a:p>
          <a:p>
            <a:r>
              <a:rPr lang="en-US" sz="1100" dirty="0"/>
              <a:t> </a:t>
            </a:r>
          </a:p>
          <a:p>
            <a:r>
              <a:rPr lang="en-US" sz="1100" dirty="0"/>
              <a:t>	Institutions will need to identify other appropriate sources to fund salary adjustments related to promotions or position 	reclassifications, adjustments for targeted populations or adjustments to address market and compression issues. Additionally, such 	salary adjustments must be supported by appropriate documentation (e.g., market analysis or internal salary studies). </a:t>
            </a:r>
          </a:p>
          <a:p>
            <a:r>
              <a:rPr lang="en-US" sz="1100" dirty="0"/>
              <a:t> </a:t>
            </a:r>
          </a:p>
          <a:p>
            <a:pPr lvl="2"/>
            <a:r>
              <a:rPr lang="en-US" sz="1100" b="1" u="sng" dirty="0"/>
              <a:t>Employees covered from other fund sources such as sponsored funds and auxiliary funds will be</a:t>
            </a:r>
          </a:p>
          <a:p>
            <a:pPr lvl="2"/>
            <a:r>
              <a:rPr lang="en-US" sz="1100" b="1" u="sng" dirty="0"/>
              <a:t>subject to the same policy requirements noted above and must be paid from the corresponding</a:t>
            </a:r>
          </a:p>
          <a:p>
            <a:pPr lvl="2"/>
            <a:r>
              <a:rPr lang="en-US" sz="1100" b="1" u="sng" dirty="0"/>
              <a:t>fund source rather than state funds.* </a:t>
            </a:r>
          </a:p>
          <a:p>
            <a:endParaRPr lang="en-US" sz="1250" b="1" dirty="0"/>
          </a:p>
          <a:p>
            <a:pPr marL="285750" indent="-285750">
              <a:buFont typeface="Arial" panose="020B0604020202020204" pitchFamily="34" charset="0"/>
              <a:buChar char="•"/>
            </a:pPr>
            <a:r>
              <a:rPr lang="en-US" sz="1250" b="1" dirty="0"/>
              <a:t>CSU amount—$911,789 from USG</a:t>
            </a:r>
          </a:p>
          <a:p>
            <a:pPr marL="285750" indent="-285750"/>
            <a:r>
              <a:rPr lang="en-US" sz="1250" b="1" dirty="0"/>
              <a:t>	                          $200,438 from CSU</a:t>
            </a:r>
          </a:p>
          <a:p>
            <a:pPr marL="285750" indent="-285750"/>
            <a:r>
              <a:rPr lang="en-US" sz="1250" b="1" dirty="0"/>
              <a:t> 		              Total 3% $945,171 (salary only for State funded positions)</a:t>
            </a:r>
          </a:p>
          <a:p>
            <a:pPr marL="285750" indent="-285750"/>
            <a:r>
              <a:rPr lang="en-US" sz="1250" b="1" dirty="0"/>
              <a:t>                                       Total 3% $167,056 (benefits only for State funded positions)</a:t>
            </a:r>
          </a:p>
          <a:p>
            <a:pPr marL="285750" indent="-285750"/>
            <a:r>
              <a:rPr lang="en-US" sz="1250" b="1" dirty="0"/>
              <a:t>		              </a:t>
            </a:r>
          </a:p>
          <a:p>
            <a:pPr marL="285750" indent="-285750"/>
            <a:r>
              <a:rPr lang="en-US" sz="1250" b="1" dirty="0"/>
              <a:t>		          </a:t>
            </a:r>
            <a:r>
              <a:rPr lang="en-US" sz="1250" b="1" u="sng" dirty="0"/>
              <a:t> *Total 3% $105,201 (salary and benefits for Auxiliary and other non-State funded positions)</a:t>
            </a:r>
            <a:r>
              <a:rPr lang="en-US" sz="1250" b="1" dirty="0"/>
              <a:t>	</a:t>
            </a:r>
          </a:p>
          <a:p>
            <a:pPr marL="285750" indent="-285750"/>
            <a:r>
              <a:rPr lang="en-US" sz="1250" b="1" dirty="0"/>
              <a:t>			</a:t>
            </a:r>
            <a:r>
              <a:rPr lang="en-US" b="1" dirty="0"/>
              <a:t>	</a:t>
            </a:r>
          </a:p>
        </p:txBody>
      </p:sp>
    </p:spTree>
    <p:extLst>
      <p:ext uri="{BB962C8B-B14F-4D97-AF65-F5344CB8AC3E}">
        <p14:creationId xmlns:p14="http://schemas.microsoft.com/office/powerpoint/2010/main" val="2651745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12</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6858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467169659"/>
              </p:ext>
            </p:extLst>
          </p:nvPr>
        </p:nvGraphicFramePr>
        <p:xfrm>
          <a:off x="228600" y="1181101"/>
          <a:ext cx="8702675" cy="5864225"/>
        </p:xfrm>
        <a:graphic>
          <a:graphicData uri="http://schemas.openxmlformats.org/presentationml/2006/ole">
            <mc:AlternateContent xmlns:mc="http://schemas.openxmlformats.org/markup-compatibility/2006">
              <mc:Choice xmlns:v="urn:schemas-microsoft-com:vml" Requires="v">
                <p:oleObj spid="_x0000_s6235" name="Document" r:id="rId4" imgW="8227575" imgH="5932111" progId="Word.Document.12">
                  <p:embed/>
                </p:oleObj>
              </mc:Choice>
              <mc:Fallback>
                <p:oleObj name="Document" r:id="rId4" imgW="8227575" imgH="5932111" progId="Word.Document.12">
                  <p:embed/>
                  <p:pic>
                    <p:nvPicPr>
                      <p:cNvPr id="0" name=""/>
                      <p:cNvPicPr>
                        <a:picLocks noChangeAspect="1" noChangeArrowheads="1"/>
                      </p:cNvPicPr>
                      <p:nvPr/>
                    </p:nvPicPr>
                    <p:blipFill>
                      <a:blip r:embed="rId5"/>
                      <a:srcRect/>
                      <a:stretch>
                        <a:fillRect/>
                      </a:stretch>
                    </p:blipFill>
                    <p:spPr bwMode="auto">
                      <a:xfrm>
                        <a:off x="228600" y="1181101"/>
                        <a:ext cx="8702675" cy="5864225"/>
                      </a:xfrm>
                      <a:prstGeom prst="rect">
                        <a:avLst/>
                      </a:prstGeom>
                      <a:noFill/>
                      <a:extLst/>
                    </p:spPr>
                  </p:pic>
                </p:oleObj>
              </mc:Fallback>
            </mc:AlternateContent>
          </a:graphicData>
        </a:graphic>
      </p:graphicFrame>
    </p:spTree>
    <p:extLst>
      <p:ext uri="{BB962C8B-B14F-4D97-AF65-F5344CB8AC3E}">
        <p14:creationId xmlns:p14="http://schemas.microsoft.com/office/powerpoint/2010/main" val="658148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9906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13</a:t>
            </a:fld>
            <a:endParaRPr lang="en-US" dirty="0">
              <a:solidFill>
                <a:srgbClr val="000000"/>
              </a:solidFill>
            </a:endParaRPr>
          </a:p>
        </p:txBody>
      </p:sp>
      <p:sp>
        <p:nvSpPr>
          <p:cNvPr id="90115" name="Rectangle 3"/>
          <p:cNvSpPr>
            <a:spLocks noGrp="1" noChangeArrowheads="1"/>
          </p:cNvSpPr>
          <p:nvPr>
            <p:ph type="ctrTitle" idx="4294967295"/>
          </p:nvPr>
        </p:nvSpPr>
        <p:spPr>
          <a:xfrm>
            <a:off x="0" y="152400"/>
            <a:ext cx="5029200" cy="990600"/>
          </a:xfrm>
          <a:prstGeom prst="rect">
            <a:avLst/>
          </a:prstGeom>
        </p:spPr>
        <p:txBody>
          <a:bodyPr/>
          <a:lstStyle/>
          <a:p>
            <a:r>
              <a:rPr lang="en-US" sz="2800" dirty="0"/>
              <a:t>   Open Budget Meeting</a:t>
            </a: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433331996"/>
              </p:ext>
            </p:extLst>
          </p:nvPr>
        </p:nvGraphicFramePr>
        <p:xfrm>
          <a:off x="76200" y="1285875"/>
          <a:ext cx="8786813" cy="6181725"/>
        </p:xfrm>
        <a:graphic>
          <a:graphicData uri="http://schemas.openxmlformats.org/presentationml/2006/ole">
            <mc:AlternateContent xmlns:mc="http://schemas.openxmlformats.org/markup-compatibility/2006">
              <mc:Choice xmlns:v="urn:schemas-microsoft-com:vml" Requires="v">
                <p:oleObj spid="_x0000_s7257" name="Document" r:id="rId4" imgW="9983997" imgH="6759441" progId="Word.Document.12">
                  <p:embed/>
                </p:oleObj>
              </mc:Choice>
              <mc:Fallback>
                <p:oleObj name="Document" r:id="rId4" imgW="9983997" imgH="6759441" progId="Word.Document.12">
                  <p:embed/>
                  <p:pic>
                    <p:nvPicPr>
                      <p:cNvPr id="0" name=""/>
                      <p:cNvPicPr>
                        <a:picLocks noChangeAspect="1" noChangeArrowheads="1"/>
                      </p:cNvPicPr>
                      <p:nvPr/>
                    </p:nvPicPr>
                    <p:blipFill>
                      <a:blip r:embed="rId5"/>
                      <a:srcRect/>
                      <a:stretch>
                        <a:fillRect/>
                      </a:stretch>
                    </p:blipFill>
                    <p:spPr bwMode="auto">
                      <a:xfrm>
                        <a:off x="76200" y="1285875"/>
                        <a:ext cx="8786813" cy="6181725"/>
                      </a:xfrm>
                      <a:prstGeom prst="rect">
                        <a:avLst/>
                      </a:prstGeom>
                      <a:noFill/>
                      <a:extLst/>
                    </p:spPr>
                  </p:pic>
                </p:oleObj>
              </mc:Fallback>
            </mc:AlternateContent>
          </a:graphicData>
        </a:graphic>
      </p:graphicFrame>
    </p:spTree>
    <p:extLst>
      <p:ext uri="{BB962C8B-B14F-4D97-AF65-F5344CB8AC3E}">
        <p14:creationId xmlns:p14="http://schemas.microsoft.com/office/powerpoint/2010/main" val="29383317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a:bodyPr>
          <a:lstStyle/>
          <a:p>
            <a:endParaRPr lang="en-US" sz="20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No new funding requests due to budget cut</a:t>
            </a:r>
            <a:endParaRPr lang="en-US" sz="2400"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a:buNone/>
            </a:pPr>
            <a:r>
              <a:rPr lang="en-US" sz="2000" dirty="0">
                <a:latin typeface="Arial" panose="020B0604020202020204" pitchFamily="34" charset="0"/>
                <a:cs typeface="Arial" panose="020B0604020202020204" pitchFamily="34" charset="0"/>
              </a:rPr>
              <a:t>                 </a:t>
            </a:r>
            <a:endParaRPr lang="en-US" alt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14</a:t>
            </a:fld>
            <a:endParaRPr lang="en-US" dirty="0"/>
          </a:p>
        </p:txBody>
      </p:sp>
      <p:sp>
        <p:nvSpPr>
          <p:cNvPr id="5" name="Rectangle 2"/>
          <p:cNvSpPr txBox="1">
            <a:spLocks noChangeArrowheads="1"/>
          </p:cNvSpPr>
          <p:nvPr/>
        </p:nvSpPr>
        <p:spPr bwMode="auto">
          <a:xfrm>
            <a:off x="533400" y="838200"/>
            <a:ext cx="8077200"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a:solidFill>
                  <a:srgbClr val="000000"/>
                </a:solidFill>
                <a:latin typeface="Arial" pitchFamily="34" charset="0"/>
                <a:cs typeface="Arial" pitchFamily="34" charset="0"/>
              </a:rPr>
              <a:t>CSU Internal FY17 Budget Meetings</a:t>
            </a:r>
          </a:p>
        </p:txBody>
      </p:sp>
    </p:spTree>
    <p:extLst>
      <p:ext uri="{BB962C8B-B14F-4D97-AF65-F5344CB8AC3E}">
        <p14:creationId xmlns:p14="http://schemas.microsoft.com/office/powerpoint/2010/main" val="2088779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5410200" cy="715962"/>
          </a:xfrm>
          <a:solidFill>
            <a:schemeClr val="accent1">
              <a:lumMod val="75000"/>
            </a:schemeClr>
          </a:solidFill>
        </p:spPr>
        <p:txBody>
          <a:bodyPr>
            <a:normAutofit fontScale="90000"/>
          </a:bodyPr>
          <a:lstStyle/>
          <a:p>
            <a:r>
              <a:rPr lang="en-US" sz="3200" b="1" i="1" dirty="0">
                <a:solidFill>
                  <a:srgbClr val="000000"/>
                </a:solidFill>
                <a:latin typeface="Arial"/>
                <a:cs typeface="Arial"/>
              </a:rPr>
              <a:t>ePro/GAFirst Marketplace</a:t>
            </a:r>
            <a:r>
              <a:rPr lang="en-US" sz="3200" dirty="0">
                <a:solidFill>
                  <a:schemeClr val="bg1"/>
                </a:solidFill>
                <a:latin typeface="Arial" panose="020B0604020202020204" pitchFamily="34" charset="0"/>
                <a:cs typeface="Arial" panose="020B0604020202020204" pitchFamily="34" charset="0"/>
              </a:rPr>
              <a:t/>
            </a:r>
            <a:br>
              <a:rPr lang="en-US" sz="3200" dirty="0">
                <a:solidFill>
                  <a:schemeClr val="bg1"/>
                </a:solidFill>
                <a:latin typeface="Arial" panose="020B0604020202020204" pitchFamily="34" charset="0"/>
                <a:cs typeface="Arial" panose="020B0604020202020204" pitchFamily="34" charset="0"/>
              </a:rPr>
            </a:br>
            <a:endParaRPr lang="en-US" sz="3200"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nSpc>
                <a:spcPct val="150000"/>
              </a:lnSpc>
            </a:pPr>
            <a:r>
              <a:rPr lang="en-US" sz="2800" dirty="0">
                <a:solidFill>
                  <a:srgbClr val="000000"/>
                </a:solidFill>
                <a:latin typeface="Arial"/>
                <a:cs typeface="Arial"/>
              </a:rPr>
              <a:t>New procurement and purchasing system implemented April 4</a:t>
            </a:r>
            <a:r>
              <a:rPr lang="en-US" sz="2800" baseline="30000" dirty="0">
                <a:solidFill>
                  <a:srgbClr val="000000"/>
                </a:solidFill>
                <a:latin typeface="Arial"/>
                <a:cs typeface="Arial"/>
              </a:rPr>
              <a:t>th</a:t>
            </a:r>
            <a:r>
              <a:rPr lang="en-US" sz="2800" dirty="0">
                <a:solidFill>
                  <a:srgbClr val="000000"/>
                </a:solidFill>
                <a:latin typeface="Arial"/>
                <a:cs typeface="Arial"/>
              </a:rPr>
              <a:t> by Procurement Services</a:t>
            </a:r>
          </a:p>
          <a:p>
            <a:pPr>
              <a:buNone/>
            </a:pPr>
            <a:endParaRPr lang="en-US" sz="2400" dirty="0">
              <a:solidFill>
                <a:srgbClr val="000000"/>
              </a:solidFill>
              <a:latin typeface="Bookman Old Style" panose="02050604050505020204" pitchFamily="18" charset="0"/>
            </a:endParaRPr>
          </a:p>
        </p:txBody>
      </p:sp>
      <p:sp>
        <p:nvSpPr>
          <p:cNvPr id="4" name="Slide Number Placeholder 3"/>
          <p:cNvSpPr>
            <a:spLocks noGrp="1"/>
          </p:cNvSpPr>
          <p:nvPr>
            <p:ph type="sldNum" sz="quarter" idx="12"/>
          </p:nvPr>
        </p:nvSpPr>
        <p:spPr/>
        <p:txBody>
          <a:bodyPr/>
          <a:lstStyle/>
          <a:p>
            <a:pPr algn="r"/>
            <a:fld id="{1A4AA153-FC2A-4E51-833B-68D6B118CEB9}" type="slidenum">
              <a:rPr lang="en-US" smtClean="0"/>
              <a:pPr algn="r"/>
              <a:t>15</a:t>
            </a:fld>
            <a:endParaRPr lang="en-US" dirty="0"/>
          </a:p>
        </p:txBody>
      </p:sp>
    </p:spTree>
    <p:extLst>
      <p:ext uri="{BB962C8B-B14F-4D97-AF65-F5344CB8AC3E}">
        <p14:creationId xmlns:p14="http://schemas.microsoft.com/office/powerpoint/2010/main" val="572757959"/>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057400"/>
            <a:ext cx="8229600" cy="2590800"/>
          </a:xfrm>
        </p:spPr>
        <p:txBody>
          <a:bodyPr/>
          <a:lstStyle/>
          <a:p>
            <a:r>
              <a:rPr lang="en-US" i="1" dirty="0">
                <a:latin typeface="Arial"/>
                <a:cs typeface="Arial"/>
              </a:rPr>
              <a:t/>
            </a:r>
            <a:br>
              <a:rPr lang="en-US" i="1" dirty="0">
                <a:latin typeface="Arial"/>
                <a:cs typeface="Arial"/>
              </a:rPr>
            </a:br>
            <a:r>
              <a:rPr lang="en-US" b="1" i="1" dirty="0">
                <a:latin typeface="Arial"/>
                <a:cs typeface="Arial"/>
              </a:rPr>
              <a:t>Discussion and Questions</a:t>
            </a:r>
          </a:p>
        </p:txBody>
      </p:sp>
      <p:sp>
        <p:nvSpPr>
          <p:cNvPr id="4" name="Content Placeholder 3"/>
          <p:cNvSpPr>
            <a:spLocks noGrp="1"/>
          </p:cNvSpPr>
          <p:nvPr>
            <p:ph idx="1"/>
          </p:nvPr>
        </p:nvSpPr>
        <p:spPr>
          <a:xfrm>
            <a:off x="457200" y="4267200"/>
            <a:ext cx="8229600" cy="1858963"/>
          </a:xfrm>
        </p:spPr>
        <p:txBody>
          <a:bodyPr/>
          <a:lstStyle/>
          <a:p>
            <a:pPr marL="0" indent="0">
              <a:buNone/>
            </a:pPr>
            <a:r>
              <a:rPr lang="en-US" dirty="0"/>
              <a:t>                                          </a:t>
            </a:r>
          </a:p>
        </p:txBody>
      </p:sp>
      <p:sp>
        <p:nvSpPr>
          <p:cNvPr id="2" name="Slide Number Placeholder 1"/>
          <p:cNvSpPr>
            <a:spLocks noGrp="1"/>
          </p:cNvSpPr>
          <p:nvPr>
            <p:ph type="sldNum" sz="quarter" idx="12"/>
          </p:nvPr>
        </p:nvSpPr>
        <p:spPr/>
        <p:txBody>
          <a:bodyPr/>
          <a:lstStyle/>
          <a:p>
            <a:pPr algn="r"/>
            <a:fld id="{1A4AA153-FC2A-4E51-833B-68D6B118CEB9}" type="slidenum">
              <a:rPr lang="en-US" smtClean="0"/>
              <a:pPr algn="r"/>
              <a:t>16</a:t>
            </a:fld>
            <a:endParaRPr lang="en-US" dirty="0"/>
          </a:p>
        </p:txBody>
      </p:sp>
    </p:spTree>
    <p:extLst>
      <p:ext uri="{BB962C8B-B14F-4D97-AF65-F5344CB8AC3E}">
        <p14:creationId xmlns:p14="http://schemas.microsoft.com/office/powerpoint/2010/main" val="715731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09600" y="1905000"/>
            <a:ext cx="8001000" cy="4419600"/>
          </a:xfrm>
        </p:spPr>
        <p:txBody>
          <a:bodyPr>
            <a:normAutofit/>
          </a:bodyPr>
          <a:lstStyle/>
          <a:p>
            <a:endParaRPr lang="en-US" sz="2000" dirty="0">
              <a:latin typeface="Bookman Old Style"/>
            </a:endParaRPr>
          </a:p>
          <a:p>
            <a:pPr>
              <a:buNone/>
            </a:pPr>
            <a:endParaRPr lang="en-US" sz="2800" dirty="0"/>
          </a:p>
          <a:p>
            <a:endParaRPr lang="en-US" sz="2000" dirty="0">
              <a:latin typeface="Bookman Old Style"/>
            </a:endParaRPr>
          </a:p>
          <a:p>
            <a:pPr>
              <a:buNone/>
            </a:pPr>
            <a:r>
              <a:rPr lang="en-US" sz="2000" dirty="0">
                <a:latin typeface="Bookman Old Style"/>
              </a:rPr>
              <a:t>                 </a:t>
            </a:r>
            <a:endParaRPr lang="en-US" altLang="en-US" sz="2000" dirty="0"/>
          </a:p>
          <a:p>
            <a:endParaRPr lang="en-US" sz="2000" dirty="0">
              <a:latin typeface="Bookman Old Style"/>
            </a:endParaRPr>
          </a:p>
          <a:p>
            <a:endParaRPr lang="en-US" sz="2000" dirty="0"/>
          </a:p>
          <a:p>
            <a:endParaRPr lang="en-US" sz="2000" dirty="0"/>
          </a:p>
        </p:txBody>
      </p:sp>
      <p:sp>
        <p:nvSpPr>
          <p:cNvPr id="4" name="Slide Number Placeholder 3"/>
          <p:cNvSpPr>
            <a:spLocks noGrp="1"/>
          </p:cNvSpPr>
          <p:nvPr>
            <p:ph type="sldNum" sz="quarter" idx="12"/>
          </p:nvPr>
        </p:nvSpPr>
        <p:spPr/>
        <p:txBody>
          <a:bodyPr/>
          <a:lstStyle/>
          <a:p>
            <a:pPr algn="r">
              <a:defRPr/>
            </a:pPr>
            <a:fld id="{95870169-AD81-4CCB-A565-E783BD912983}" type="slidenum">
              <a:rPr lang="en-US" smtClean="0"/>
              <a:pPr algn="r">
                <a:defRPr/>
              </a:pPr>
              <a:t>2</a:t>
            </a:fld>
            <a:endParaRPr lang="en-US" dirty="0"/>
          </a:p>
        </p:txBody>
      </p:sp>
      <p:sp>
        <p:nvSpPr>
          <p:cNvPr id="5" name="Rectangle 2"/>
          <p:cNvSpPr txBox="1">
            <a:spLocks noChangeArrowheads="1"/>
          </p:cNvSpPr>
          <p:nvPr/>
        </p:nvSpPr>
        <p:spPr bwMode="auto">
          <a:xfrm>
            <a:off x="1295399" y="685800"/>
            <a:ext cx="6629401" cy="838200"/>
          </a:xfrm>
          <a:prstGeom prst="rect">
            <a:avLst/>
          </a:prstGeom>
          <a:solidFill>
            <a:schemeClr val="accent1">
              <a:lumMod val="75000"/>
            </a:schemeClr>
          </a:solidFill>
          <a:ln>
            <a:solidFill>
              <a:srgbClr val="89A4A7"/>
            </a:solidFill>
          </a:ln>
          <a:extLst/>
        </p:spPr>
        <p:txBody>
          <a:bodyPr vert="horz" wrap="square" lIns="91440" tIns="45720" rIns="91440" bIns="45720" numCol="1" anchor="ctr" anchorCtr="0" compatLnSpc="1">
            <a:prstTxWarp prst="textNoShape">
              <a:avLst/>
            </a:prstTxWarp>
          </a:bodyPr>
          <a:lstStyle/>
          <a:p>
            <a:pPr lvl="0" algn="ctr">
              <a:defRPr/>
            </a:pPr>
            <a:r>
              <a:rPr lang="en-US" sz="3200" b="1" i="1" dirty="0">
                <a:latin typeface="Arial Bold"/>
                <a:cs typeface="Arial Bold"/>
              </a:rPr>
              <a:t>Budget </a:t>
            </a:r>
            <a:r>
              <a:rPr lang="en-US" sz="3200" b="1" i="1" dirty="0">
                <a:solidFill>
                  <a:srgbClr val="000000"/>
                </a:solidFill>
                <a:latin typeface="Arial Bold"/>
                <a:cs typeface="Arial Bold"/>
              </a:rPr>
              <a:t>Calendar </a:t>
            </a:r>
            <a:r>
              <a:rPr lang="en-US" sz="3200" b="1" i="1" dirty="0">
                <a:latin typeface="Arial Bold"/>
                <a:cs typeface="Arial Bold"/>
              </a:rPr>
              <a:t>&amp; Timeline</a:t>
            </a:r>
            <a:endParaRPr lang="en-US" sz="3200" b="1" i="1" dirty="0">
              <a:solidFill>
                <a:srgbClr val="000000"/>
              </a:solidFill>
              <a:latin typeface="Arial Bold"/>
              <a:cs typeface="Arial Bold"/>
            </a:endParaRPr>
          </a:p>
        </p:txBody>
      </p:sp>
      <p:graphicFrame>
        <p:nvGraphicFramePr>
          <p:cNvPr id="8" name="Content Placeholder 3"/>
          <p:cNvGraphicFramePr>
            <a:graphicFrameLocks/>
          </p:cNvGraphicFramePr>
          <p:nvPr>
            <p:extLst>
              <p:ext uri="{D42A27DB-BD31-4B8C-83A1-F6EECF244321}">
                <p14:modId xmlns:p14="http://schemas.microsoft.com/office/powerpoint/2010/main" val="4124116172"/>
              </p:ext>
            </p:extLst>
          </p:nvPr>
        </p:nvGraphicFramePr>
        <p:xfrm>
          <a:off x="457200" y="1600200"/>
          <a:ext cx="8229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88779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latin typeface="Arial" panose="020B0604020202020204" pitchFamily="34" charset="0"/>
                <a:cs typeface="Arial" panose="020B0604020202020204" pitchFamily="34" charset="0"/>
              </a:rPr>
              <a:pPr algn="r"/>
              <a:t>3</a:t>
            </a:fld>
            <a:endParaRPr lang="en-US" dirty="0">
              <a:solidFill>
                <a:srgbClr val="000000"/>
              </a:solidFill>
              <a:latin typeface="Arial" panose="020B0604020202020204" pitchFamily="34" charset="0"/>
              <a:cs typeface="Arial" panose="020B0604020202020204" pitchFamily="34" charset="0"/>
            </a:endParaRPr>
          </a:p>
        </p:txBody>
      </p:sp>
      <p:sp>
        <p:nvSpPr>
          <p:cNvPr id="90115" name="Rectangle 3"/>
          <p:cNvSpPr>
            <a:spLocks noGrp="1" noChangeArrowheads="1"/>
          </p:cNvSpPr>
          <p:nvPr>
            <p:ph type="ctrTitle" idx="4294967295"/>
          </p:nvPr>
        </p:nvSpPr>
        <p:spPr>
          <a:xfrm>
            <a:off x="0" y="457200"/>
            <a:ext cx="5562600" cy="457200"/>
          </a:xfrm>
          <a:prstGeom prst="rect">
            <a:avLst/>
          </a:prstGeom>
        </p:spPr>
        <p:txBody>
          <a:bodyPr>
            <a:normAutofit fontScale="90000"/>
          </a:bodyPr>
          <a:lstStyle/>
          <a:p>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r>
            <a:br>
              <a:rPr lang="en-US" sz="2800"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r>
            <a:br>
              <a:rPr lang="en-US" sz="1600" b="1" dirty="0">
                <a:solidFill>
                  <a:sysClr val="windowText" lastClr="000000"/>
                </a:solidFill>
                <a:latin typeface="Arial" panose="020B0604020202020204" pitchFamily="34" charset="0"/>
                <a:cs typeface="Arial" panose="020B0604020202020204" pitchFamily="34" charset="0"/>
              </a:rPr>
            </a:br>
            <a:r>
              <a:rPr lang="en-US" sz="1600" b="1" dirty="0">
                <a:solidFill>
                  <a:sysClr val="windowText" lastClr="000000"/>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990929395"/>
              </p:ext>
            </p:extLst>
          </p:nvPr>
        </p:nvGraphicFramePr>
        <p:xfrm>
          <a:off x="5377787" y="1536949"/>
          <a:ext cx="3556151" cy="1892051"/>
        </p:xfrm>
        <a:graphic>
          <a:graphicData uri="http://schemas.openxmlformats.org/presentationml/2006/ole">
            <mc:AlternateContent xmlns:mc="http://schemas.openxmlformats.org/markup-compatibility/2006">
              <mc:Choice xmlns:v="urn:schemas-microsoft-com:vml" Requires="v">
                <p:oleObj spid="_x0000_s1112" name="Document" r:id="rId4" imgW="8242300" imgH="5918200" progId="Word.Document.12">
                  <p:embed/>
                </p:oleObj>
              </mc:Choice>
              <mc:Fallback>
                <p:oleObj name="Document" r:id="rId4" imgW="8242300" imgH="5918200"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7" y="1536949"/>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extBox 9"/>
          <p:cNvSpPr txBox="1"/>
          <p:nvPr/>
        </p:nvSpPr>
        <p:spPr>
          <a:xfrm>
            <a:off x="228600" y="1219200"/>
            <a:ext cx="3572336" cy="1508105"/>
          </a:xfrm>
          <a:prstGeom prst="rect">
            <a:avLst/>
          </a:prstGeom>
          <a:noFill/>
        </p:spPr>
        <p:txBody>
          <a:bodyPr wrap="square" rtlCol="0">
            <a:spAutoFit/>
          </a:bodyPr>
          <a:lstStyle/>
          <a:p>
            <a:pPr>
              <a:defRPr/>
            </a:pPr>
            <a:endParaRPr lang="en-US" kern="0" dirty="0">
              <a:latin typeface="Arial" panose="020B0604020202020204" pitchFamily="34" charset="0"/>
              <a:cs typeface="Arial" panose="020B0604020202020204" pitchFamily="34" charset="0"/>
            </a:endParaRPr>
          </a:p>
          <a:p>
            <a:pPr>
              <a:defRPr/>
            </a:pPr>
            <a:r>
              <a:rPr lang="en-US" kern="0" dirty="0">
                <a:latin typeface="Arial" panose="020B0604020202020204" pitchFamily="34" charset="0"/>
                <a:cs typeface="Arial" panose="020B0604020202020204" pitchFamily="34" charset="0"/>
              </a:rPr>
              <a:t>State</a:t>
            </a:r>
            <a:r>
              <a:rPr lang="en-US" sz="2000" kern="0" dirty="0">
                <a:latin typeface="Arial" panose="020B0604020202020204" pitchFamily="34" charset="0"/>
                <a:cs typeface="Arial" panose="020B0604020202020204" pitchFamily="34" charset="0"/>
              </a:rPr>
              <a:t> </a:t>
            </a:r>
            <a:r>
              <a:rPr lang="en-US" kern="0" dirty="0">
                <a:latin typeface="Arial" panose="020B0604020202020204" pitchFamily="34" charset="0"/>
                <a:cs typeface="Arial" panose="020B0604020202020204" pitchFamily="34" charset="0"/>
              </a:rPr>
              <a:t>Appropriations 2017</a:t>
            </a:r>
          </a:p>
          <a:p>
            <a:pPr>
              <a:defRPr/>
            </a:pPr>
            <a:r>
              <a:rPr lang="en-US" kern="0" dirty="0">
                <a:latin typeface="Arial" panose="020B0604020202020204" pitchFamily="34" charset="0"/>
                <a:cs typeface="Arial" panose="020B0604020202020204" pitchFamily="34" charset="0"/>
              </a:rPr>
              <a:t>Major Repair &amp; </a:t>
            </a:r>
          </a:p>
          <a:p>
            <a:pPr>
              <a:defRPr/>
            </a:pPr>
            <a:r>
              <a:rPr lang="en-US" kern="0" dirty="0">
                <a:latin typeface="Arial" panose="020B0604020202020204" pitchFamily="34" charset="0"/>
                <a:cs typeface="Arial" panose="020B0604020202020204" pitchFamily="34" charset="0"/>
              </a:rPr>
              <a:t>Renovation (MRR)</a:t>
            </a:r>
          </a:p>
          <a:p>
            <a:pPr>
              <a:defRPr/>
            </a:pPr>
            <a:endParaRPr lang="en-US" kern="0" dirty="0">
              <a:latin typeface="Arial" panose="020B0604020202020204" pitchFamily="34" charset="0"/>
              <a:cs typeface="Arial" panose="020B0604020202020204" pitchFamily="34" charset="0"/>
            </a:endParaRPr>
          </a:p>
        </p:txBody>
      </p:sp>
      <p:sp>
        <p:nvSpPr>
          <p:cNvPr id="11" name="TextBox 10"/>
          <p:cNvSpPr txBox="1"/>
          <p:nvPr/>
        </p:nvSpPr>
        <p:spPr>
          <a:xfrm>
            <a:off x="6205795" y="1198395"/>
            <a:ext cx="3692979" cy="677108"/>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Tuition</a:t>
            </a:r>
            <a:r>
              <a:rPr lang="en-US" sz="2000" kern="0" dirty="0">
                <a:solidFill>
                  <a:sysClr val="windowText" lastClr="000000"/>
                </a:solidFill>
                <a:latin typeface="Arial" panose="020B0604020202020204" pitchFamily="34" charset="0"/>
                <a:cs typeface="Arial" panose="020B0604020202020204" pitchFamily="34" charset="0"/>
              </a:rPr>
              <a:t> &amp; Fees</a:t>
            </a:r>
          </a:p>
        </p:txBody>
      </p:sp>
      <p:sp>
        <p:nvSpPr>
          <p:cNvPr id="12" name="TextBox 11"/>
          <p:cNvSpPr txBox="1"/>
          <p:nvPr/>
        </p:nvSpPr>
        <p:spPr>
          <a:xfrm>
            <a:off x="6205795" y="1598505"/>
            <a:ext cx="3398417" cy="646331"/>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Auxiliary Enterprises</a:t>
            </a:r>
          </a:p>
        </p:txBody>
      </p:sp>
      <p:graphicFrame>
        <p:nvGraphicFramePr>
          <p:cNvPr id="14" name="Chart 13"/>
          <p:cNvGraphicFramePr/>
          <p:nvPr>
            <p:extLst>
              <p:ext uri="{D42A27DB-BD31-4B8C-83A1-F6EECF244321}">
                <p14:modId xmlns:p14="http://schemas.microsoft.com/office/powerpoint/2010/main" val="2929568944"/>
              </p:ext>
            </p:extLst>
          </p:nvPr>
        </p:nvGraphicFramePr>
        <p:xfrm>
          <a:off x="2631303" y="1536949"/>
          <a:ext cx="3312297" cy="2089946"/>
        </p:xfrm>
        <a:graphic>
          <a:graphicData uri="http://schemas.openxmlformats.org/drawingml/2006/chart">
            <c:chart xmlns:c="http://schemas.openxmlformats.org/drawingml/2006/chart" xmlns:r="http://schemas.openxmlformats.org/officeDocument/2006/relationships" r:id="rId6"/>
          </a:graphicData>
        </a:graphic>
      </p:graphicFrame>
      <p:sp>
        <p:nvSpPr>
          <p:cNvPr id="15" name="TextBox 14"/>
          <p:cNvSpPr txBox="1"/>
          <p:nvPr/>
        </p:nvSpPr>
        <p:spPr>
          <a:xfrm>
            <a:off x="0" y="4191000"/>
            <a:ext cx="3156594" cy="1985159"/>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Salaries and Wages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Utilities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Supplies and Equipment</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Technology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Facilities and Maintenance</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Public Safety</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Campus Activities and Services</a:t>
            </a:r>
          </a:p>
          <a:p>
            <a:pPr>
              <a:defRPr/>
            </a:pPr>
            <a:endParaRPr lang="en-US" kern="0" dirty="0">
              <a:solidFill>
                <a:sysClr val="windowText" lastClr="000000"/>
              </a:solidFill>
              <a:latin typeface="Arial" panose="020B0604020202020204" pitchFamily="34" charset="0"/>
              <a:cs typeface="Arial" panose="020B0604020202020204" pitchFamily="34" charset="0"/>
            </a:endParaRPr>
          </a:p>
        </p:txBody>
      </p:sp>
      <p:sp>
        <p:nvSpPr>
          <p:cNvPr id="16" name="TextBox 15"/>
          <p:cNvSpPr txBox="1"/>
          <p:nvPr/>
        </p:nvSpPr>
        <p:spPr>
          <a:xfrm>
            <a:off x="2971800" y="4191000"/>
            <a:ext cx="3235279" cy="1708160"/>
          </a:xfrm>
          <a:prstGeom prst="rect">
            <a:avLst/>
          </a:prstGeom>
          <a:noFill/>
        </p:spPr>
        <p:txBody>
          <a:bodyPr wrap="square" rtlCol="0">
            <a:spAutoFit/>
          </a:bodyPr>
          <a:lstStyle/>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Capital funds can not be used to pay for salaries and wages</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State procurement guidelines must be followed</a:t>
            </a:r>
          </a:p>
          <a:p>
            <a:pPr marL="285750" indent="-285750" eaLnBrk="0" fontAlgn="base" hangingPunct="0">
              <a:spcBef>
                <a:spcPct val="0"/>
              </a:spcBef>
              <a:spcAft>
                <a:spcPct val="0"/>
              </a:spcAft>
              <a:buFont typeface="Arial" pitchFamily="34" charset="0"/>
              <a:buChar char="•"/>
            </a:pPr>
            <a:r>
              <a:rPr lang="en-US" sz="1500" dirty="0">
                <a:solidFill>
                  <a:srgbClr val="000000"/>
                </a:solidFill>
                <a:latin typeface="Arial" panose="020B0604020202020204" pitchFamily="34" charset="0"/>
                <a:cs typeface="Arial" panose="020B0604020202020204" pitchFamily="34" charset="0"/>
              </a:rPr>
              <a:t>Student fees must be used in conjunction with specific services</a:t>
            </a:r>
          </a:p>
        </p:txBody>
      </p:sp>
      <p:sp>
        <p:nvSpPr>
          <p:cNvPr id="17" name="TextBox 16"/>
          <p:cNvSpPr txBox="1"/>
          <p:nvPr/>
        </p:nvSpPr>
        <p:spPr>
          <a:xfrm>
            <a:off x="6046341" y="4191000"/>
            <a:ext cx="3097659" cy="2400657"/>
          </a:xfrm>
          <a:prstGeom prst="rect">
            <a:avLst/>
          </a:prstGeom>
          <a:noFill/>
        </p:spPr>
        <p:txBody>
          <a:bodyPr wrap="square" rtlCol="0">
            <a:spAutoFit/>
          </a:bodyPr>
          <a:lstStyle/>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Prudent fiscal management required for all sources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State Appropriation varies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Focus on Financial Ratios</a:t>
            </a:r>
          </a:p>
          <a:p>
            <a:pPr marL="285750" indent="-285750">
              <a:buFont typeface="Arial" pitchFamily="34" charset="0"/>
              <a:buChar char="•"/>
              <a:defRPr/>
            </a:pPr>
            <a:r>
              <a:rPr lang="en-US" sz="1500" kern="0" dirty="0">
                <a:solidFill>
                  <a:sysClr val="windowText" lastClr="000000"/>
                </a:solidFill>
                <a:latin typeface="Arial" panose="020B0604020202020204" pitchFamily="34" charset="0"/>
                <a:cs typeface="Arial" panose="020B0604020202020204" pitchFamily="34" charset="0"/>
              </a:rPr>
              <a:t>Economic conditions have a direct impact on our ability to collect the revenues necessary to satisfy the needs and obligations of the University</a:t>
            </a:r>
          </a:p>
          <a:p>
            <a:pPr>
              <a:defRPr/>
            </a:pPr>
            <a:endParaRPr lang="en-US" sz="1500" kern="0" dirty="0">
              <a:solidFill>
                <a:sysClr val="windowText" lastClr="000000"/>
              </a:solidFill>
              <a:latin typeface="Arial" panose="020B0604020202020204" pitchFamily="34" charset="0"/>
              <a:cs typeface="Arial" panose="020B0604020202020204" pitchFamily="34" charset="0"/>
            </a:endParaRPr>
          </a:p>
        </p:txBody>
      </p:sp>
      <p:sp>
        <p:nvSpPr>
          <p:cNvPr id="18" name="TextBox 17"/>
          <p:cNvSpPr txBox="1"/>
          <p:nvPr/>
        </p:nvSpPr>
        <p:spPr>
          <a:xfrm>
            <a:off x="152400" y="3810000"/>
            <a:ext cx="1623391" cy="381000"/>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Uses</a:t>
            </a:r>
          </a:p>
        </p:txBody>
      </p:sp>
      <p:sp>
        <p:nvSpPr>
          <p:cNvPr id="19" name="TextBox 18"/>
          <p:cNvSpPr txBox="1"/>
          <p:nvPr/>
        </p:nvSpPr>
        <p:spPr>
          <a:xfrm>
            <a:off x="2971800" y="3810000"/>
            <a:ext cx="1803768"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Restrictions</a:t>
            </a:r>
          </a:p>
        </p:txBody>
      </p:sp>
      <p:sp>
        <p:nvSpPr>
          <p:cNvPr id="20" name="TextBox 19"/>
          <p:cNvSpPr txBox="1"/>
          <p:nvPr/>
        </p:nvSpPr>
        <p:spPr>
          <a:xfrm>
            <a:off x="6019800" y="3810000"/>
            <a:ext cx="2254710" cy="369332"/>
          </a:xfrm>
          <a:prstGeom prst="rect">
            <a:avLst/>
          </a:prstGeom>
          <a:noFill/>
        </p:spPr>
        <p:txBody>
          <a:bodyPr wrap="square" rtlCol="0">
            <a:spAutoFit/>
          </a:bodyPr>
          <a:lstStyle/>
          <a:p>
            <a:pPr>
              <a:defRPr/>
            </a:pPr>
            <a:r>
              <a:rPr lang="en-US" b="1" kern="0" dirty="0">
                <a:solidFill>
                  <a:sysClr val="windowText" lastClr="000000"/>
                </a:solidFill>
                <a:latin typeface="Arial" panose="020B0604020202020204" pitchFamily="34" charset="0"/>
                <a:cs typeface="Arial" panose="020B0604020202020204" pitchFamily="34" charset="0"/>
              </a:rPr>
              <a:t>Realities</a:t>
            </a:r>
          </a:p>
        </p:txBody>
      </p:sp>
      <p:sp>
        <p:nvSpPr>
          <p:cNvPr id="21" name="TextBox 20"/>
          <p:cNvSpPr txBox="1"/>
          <p:nvPr/>
        </p:nvSpPr>
        <p:spPr>
          <a:xfrm>
            <a:off x="6019801" y="1985056"/>
            <a:ext cx="3124199" cy="1754326"/>
          </a:xfrm>
          <a:prstGeom prst="rect">
            <a:avLst/>
          </a:prstGeom>
          <a:noFill/>
        </p:spPr>
        <p:txBody>
          <a:bodyPr wrap="square" rtlCol="0">
            <a:spAutoFit/>
          </a:bodyPr>
          <a:lstStyle/>
          <a:p>
            <a:pPr>
              <a:defRPr/>
            </a:pPr>
            <a:endParaRPr lang="en-US" kern="0" dirty="0">
              <a:solidFill>
                <a:sysClr val="windowText" lastClr="000000"/>
              </a:solidFill>
              <a:latin typeface="Arial" panose="020B0604020202020204" pitchFamily="34" charset="0"/>
              <a:cs typeface="Arial" panose="020B0604020202020204" pitchFamily="34" charset="0"/>
            </a:endParaRPr>
          </a:p>
          <a:p>
            <a:pPr>
              <a:defRPr/>
            </a:pPr>
            <a:r>
              <a:rPr lang="en-US" kern="0" dirty="0">
                <a:solidFill>
                  <a:sysClr val="windowText" lastClr="000000"/>
                </a:solidFill>
                <a:latin typeface="Arial" panose="020B0604020202020204" pitchFamily="34" charset="0"/>
                <a:cs typeface="Arial" panose="020B0604020202020204" pitchFamily="34" charset="0"/>
              </a:rPr>
              <a:t>     CSU Foundation</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Endowments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Scholarships</a:t>
            </a:r>
          </a:p>
          <a:p>
            <a:pPr marL="742950" lvl="1" indent="-285750">
              <a:buFont typeface="Arial" pitchFamily="34" charset="0"/>
              <a:buChar char="•"/>
              <a:defRPr/>
            </a:pPr>
            <a:r>
              <a:rPr lang="en-US" kern="0" dirty="0">
                <a:solidFill>
                  <a:sysClr val="windowText" lastClr="000000"/>
                </a:solidFill>
                <a:latin typeface="Arial" panose="020B0604020202020204" pitchFamily="34" charset="0"/>
                <a:cs typeface="Arial" panose="020B0604020202020204" pitchFamily="34" charset="0"/>
              </a:rPr>
              <a:t>Unrestricted Annual Giving</a:t>
            </a:r>
          </a:p>
        </p:txBody>
      </p:sp>
      <p:sp>
        <p:nvSpPr>
          <p:cNvPr id="22" name="Rectangle 21"/>
          <p:cNvSpPr/>
          <p:nvPr/>
        </p:nvSpPr>
        <p:spPr>
          <a:xfrm>
            <a:off x="152400"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Arial" panose="020B0604020202020204" pitchFamily="34" charset="0"/>
              <a:cs typeface="Arial" panose="020B0604020202020204" pitchFamily="34" charset="0"/>
            </a:endParaRPr>
          </a:p>
        </p:txBody>
      </p:sp>
      <p:sp>
        <p:nvSpPr>
          <p:cNvPr id="23" name="TextBox 22"/>
          <p:cNvSpPr txBox="1"/>
          <p:nvPr/>
        </p:nvSpPr>
        <p:spPr>
          <a:xfrm>
            <a:off x="228600" y="2438400"/>
            <a:ext cx="2209801" cy="646331"/>
          </a:xfrm>
          <a:prstGeom prst="rect">
            <a:avLst/>
          </a:prstGeom>
          <a:noFill/>
        </p:spPr>
        <p:txBody>
          <a:bodyPr wrap="square" rtlCol="0">
            <a:spAutoFit/>
          </a:bodyPr>
          <a:lstStyle/>
          <a:p>
            <a:pPr>
              <a:defRPr/>
            </a:pPr>
            <a:r>
              <a:rPr lang="en-US" kern="0" dirty="0">
                <a:solidFill>
                  <a:sysClr val="windowText" lastClr="000000"/>
                </a:solidFill>
                <a:latin typeface="Arial" panose="020B0604020202020204" pitchFamily="34" charset="0"/>
                <a:cs typeface="Arial" panose="020B0604020202020204" pitchFamily="34" charset="0"/>
              </a:rPr>
              <a:t>Sponsored Programs</a:t>
            </a:r>
            <a:endParaRPr lang="en-US" sz="2000" kern="0" dirty="0">
              <a:solidFill>
                <a:sysClr val="windowText" lastClr="000000"/>
              </a:solidFill>
              <a:latin typeface="Arial" panose="020B0604020202020204" pitchFamily="34" charset="0"/>
              <a:cs typeface="Arial" panose="020B0604020202020204" pitchFamily="34" charset="0"/>
            </a:endParaRPr>
          </a:p>
        </p:txBody>
      </p:sp>
      <p:sp>
        <p:nvSpPr>
          <p:cNvPr id="25" name="TextBox 24"/>
          <p:cNvSpPr txBox="1"/>
          <p:nvPr/>
        </p:nvSpPr>
        <p:spPr>
          <a:xfrm>
            <a:off x="1219200" y="381000"/>
            <a:ext cx="5715000" cy="400110"/>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Clayton State University’s Resources</a:t>
            </a:r>
          </a:p>
        </p:txBody>
      </p:sp>
      <p:graphicFrame>
        <p:nvGraphicFramePr>
          <p:cNvPr id="24" name="Chart 23"/>
          <p:cNvGraphicFramePr>
            <a:graphicFrameLocks/>
          </p:cNvGraphicFramePr>
          <p:nvPr>
            <p:extLst>
              <p:ext uri="{D42A27DB-BD31-4B8C-83A1-F6EECF244321}">
                <p14:modId xmlns:p14="http://schemas.microsoft.com/office/powerpoint/2010/main" val="2350736351"/>
              </p:ext>
            </p:extLst>
          </p:nvPr>
        </p:nvGraphicFramePr>
        <p:xfrm>
          <a:off x="2298290" y="1583757"/>
          <a:ext cx="3919795" cy="250165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3136178581"/>
      </p:ext>
    </p:extLst>
  </p:cSld>
  <p:clrMapOvr>
    <a:masterClrMapping/>
  </p:clrMapOvr>
  <p:transition spd="med">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 calcmode="lin" valueType="num">
                                      <p:cBhvr>
                                        <p:cTn id="9" dur="1000" fill="hold"/>
                                        <p:tgtEl>
                                          <p:spTgt spid="14"/>
                                        </p:tgtEl>
                                        <p:attrNameLst>
                                          <p:attrName>style.rotation</p:attrName>
                                        </p:attrNameLst>
                                      </p:cBhvr>
                                      <p:tavLst>
                                        <p:tav tm="0">
                                          <p:val>
                                            <p:fltVal val="90"/>
                                          </p:val>
                                        </p:tav>
                                        <p:tav tm="100000">
                                          <p:val>
                                            <p:fltVal val="0"/>
                                          </p:val>
                                        </p:tav>
                                      </p:tavLst>
                                    </p:anim>
                                    <p:animEffect transition="in" filter="fade">
                                      <p:cBhvr>
                                        <p:cTn id="1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4</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3" name="Table 12"/>
          <p:cNvGraphicFramePr>
            <a:graphicFrameLocks noGrp="1"/>
          </p:cNvGraphicFramePr>
          <p:nvPr>
            <p:extLst>
              <p:ext uri="{D42A27DB-BD31-4B8C-83A1-F6EECF244321}">
                <p14:modId xmlns:p14="http://schemas.microsoft.com/office/powerpoint/2010/main" val="831761324"/>
              </p:ext>
            </p:extLst>
          </p:nvPr>
        </p:nvGraphicFramePr>
        <p:xfrm>
          <a:off x="1066800" y="1143001"/>
          <a:ext cx="6477000" cy="1981200"/>
        </p:xfrm>
        <a:graphic>
          <a:graphicData uri="http://schemas.openxmlformats.org/drawingml/2006/table">
            <a:tbl>
              <a:tblPr/>
              <a:tblGrid>
                <a:gridCol w="1637445">
                  <a:extLst>
                    <a:ext uri="{9D8B030D-6E8A-4147-A177-3AD203B41FA5}">
                      <a16:colId xmlns:a16="http://schemas.microsoft.com/office/drawing/2014/main" xmlns="" val="20000"/>
                    </a:ext>
                  </a:extLst>
                </a:gridCol>
                <a:gridCol w="2565328">
                  <a:extLst>
                    <a:ext uri="{9D8B030D-6E8A-4147-A177-3AD203B41FA5}">
                      <a16:colId xmlns:a16="http://schemas.microsoft.com/office/drawing/2014/main" xmlns="" val="20001"/>
                    </a:ext>
                  </a:extLst>
                </a:gridCol>
                <a:gridCol w="2274227">
                  <a:extLst>
                    <a:ext uri="{9D8B030D-6E8A-4147-A177-3AD203B41FA5}">
                      <a16:colId xmlns:a16="http://schemas.microsoft.com/office/drawing/2014/main" xmlns="" val="20002"/>
                    </a:ext>
                  </a:extLst>
                </a:gridCol>
              </a:tblGrid>
              <a:tr h="266700">
                <a:tc gridSpan="3">
                  <a:txBody>
                    <a:bodyPr/>
                    <a:lstStyle/>
                    <a:p>
                      <a:pPr algn="ctr" fontAlgn="b"/>
                      <a:r>
                        <a:rPr lang="en-US" sz="1100" b="1" i="0" u="none" strike="noStrike" dirty="0">
                          <a:solidFill>
                            <a:srgbClr val="000000"/>
                          </a:solidFill>
                          <a:latin typeface="Calibri"/>
                        </a:rPr>
                        <a:t>STATE APPROPRIATION &amp; TUITION TRENDS FY09-FY15</a:t>
                      </a:r>
                    </a:p>
                  </a:txBody>
                  <a:tcPr marL="0" marR="0" marT="0" marB="0" anchor="b">
                    <a:lnL>
                      <a:noFill/>
                    </a:lnL>
                    <a:lnR>
                      <a:noFill/>
                    </a:lnR>
                    <a:lnT>
                      <a:noFill/>
                    </a:lnT>
                    <a:lnB>
                      <a:noFill/>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190500">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0500">
                <a:tc>
                  <a:txBody>
                    <a:bodyPr/>
                    <a:lstStyle/>
                    <a:p>
                      <a:pPr algn="ctr" fontAlgn="b"/>
                      <a:r>
                        <a:rPr lang="en-US" sz="1100" b="1" i="0" u="none" strike="noStrike" dirty="0">
                          <a:solidFill>
                            <a:srgbClr val="000000"/>
                          </a:solidFill>
                          <a:latin typeface="Calibri"/>
                        </a:rPr>
                        <a:t>Fiscal Year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State Appropriation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Tuition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90500">
                <a:tc>
                  <a:txBody>
                    <a:bodyPr/>
                    <a:lstStyle/>
                    <a:p>
                      <a:pPr algn="ctr" fontAlgn="b"/>
                      <a:r>
                        <a:rPr lang="en-US" sz="1100" b="0" i="0" u="none" strike="noStrike" dirty="0">
                          <a:solidFill>
                            <a:srgbClr val="000000"/>
                          </a:solidFill>
                          <a:latin typeface="Calibri"/>
                        </a:rPr>
                        <a:t>FY11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$22,635,358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$22,945,975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90500">
                <a:tc>
                  <a:txBody>
                    <a:bodyPr/>
                    <a:lstStyle/>
                    <a:p>
                      <a:pPr algn="ctr" fontAlgn="b"/>
                      <a:r>
                        <a:rPr lang="en-US" sz="1100" b="0" i="0" u="none" strike="noStrike" dirty="0">
                          <a:solidFill>
                            <a:srgbClr val="000000"/>
                          </a:solidFill>
                          <a:latin typeface="Calibri"/>
                        </a:rPr>
                        <a:t>FY12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$21,503,584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$25,539,502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90500">
                <a:tc>
                  <a:txBody>
                    <a:bodyPr/>
                    <a:lstStyle/>
                    <a:p>
                      <a:pPr algn="ctr" fontAlgn="b"/>
                      <a:r>
                        <a:rPr lang="en-US" sz="1100" b="0" i="0" u="none" strike="noStrike" dirty="0">
                          <a:solidFill>
                            <a:srgbClr val="000000"/>
                          </a:solidFill>
                          <a:latin typeface="Calibri"/>
                        </a:rPr>
                        <a:t>FY13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$21,736,525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$27,046,979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90500">
                <a:tc>
                  <a:txBody>
                    <a:bodyPr/>
                    <a:lstStyle/>
                    <a:p>
                      <a:pPr algn="ctr" fontAlgn="b"/>
                      <a:r>
                        <a:rPr lang="en-US" sz="1100" b="0" i="0" u="none" strike="noStrike" dirty="0">
                          <a:solidFill>
                            <a:srgbClr val="000000"/>
                          </a:solidFill>
                          <a:latin typeface="Calibri"/>
                        </a:rPr>
                        <a:t>FY14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$23,251,922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$28,162,460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90500">
                <a:tc>
                  <a:txBody>
                    <a:bodyPr/>
                    <a:lstStyle/>
                    <a:p>
                      <a:pPr algn="ctr" fontAlgn="b"/>
                      <a:r>
                        <a:rPr lang="en-US" sz="1100" b="0" i="0" u="none" strike="noStrike" dirty="0">
                          <a:solidFill>
                            <a:srgbClr val="000000"/>
                          </a:solidFill>
                          <a:latin typeface="Calibri"/>
                        </a:rPr>
                        <a:t>FY15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$24,067,121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$27,243,207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190500">
                <a:tc>
                  <a:txBody>
                    <a:bodyPr/>
                    <a:lstStyle/>
                    <a:p>
                      <a:pPr algn="ctr" fontAlgn="b"/>
                      <a:r>
                        <a:rPr lang="en-US" sz="1100" b="0" i="0" u="none" strike="noStrike" dirty="0">
                          <a:solidFill>
                            <a:srgbClr val="000000"/>
                          </a:solidFill>
                          <a:latin typeface="Calibri"/>
                        </a:rPr>
                        <a:t>FY16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$25,198,595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chemeClr val="tx1"/>
                          </a:solidFill>
                          <a:latin typeface="Calibri"/>
                        </a:rPr>
                        <a:t>$26,928,500*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190500">
                <a:tc>
                  <a:txBody>
                    <a:bodyPr/>
                    <a:lstStyle/>
                    <a:p>
                      <a:pPr algn="ctr" fontAlgn="b"/>
                      <a:r>
                        <a:rPr lang="en-US" sz="1100" b="0" i="0" u="none" strike="noStrike" dirty="0">
                          <a:solidFill>
                            <a:srgbClr val="000000"/>
                          </a:solidFill>
                          <a:latin typeface="Calibri"/>
                        </a:rPr>
                        <a:t>FY17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$24,687,217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chemeClr val="tx1"/>
                          </a:solidFill>
                          <a:latin typeface="Calibri"/>
                        </a:rPr>
                        <a:t>$27,000,000*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bl>
          </a:graphicData>
        </a:graphic>
      </p:graphicFrame>
      <p:graphicFrame>
        <p:nvGraphicFramePr>
          <p:cNvPr id="14" name="Chart 13"/>
          <p:cNvGraphicFramePr/>
          <p:nvPr>
            <p:extLst>
              <p:ext uri="{D42A27DB-BD31-4B8C-83A1-F6EECF244321}">
                <p14:modId xmlns:p14="http://schemas.microsoft.com/office/powerpoint/2010/main" val="2589652291"/>
              </p:ext>
            </p:extLst>
          </p:nvPr>
        </p:nvGraphicFramePr>
        <p:xfrm>
          <a:off x="1447800" y="3200400"/>
          <a:ext cx="7391400" cy="26670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435211" y="5882731"/>
            <a:ext cx="2171270" cy="246221"/>
          </a:xfrm>
          <a:prstGeom prst="rect">
            <a:avLst/>
          </a:prstGeom>
          <a:noFill/>
        </p:spPr>
        <p:txBody>
          <a:bodyPr wrap="square" rtlCol="0">
            <a:spAutoFit/>
          </a:bodyPr>
          <a:lstStyle/>
          <a:p>
            <a:r>
              <a:rPr lang="en-US" sz="1000" dirty="0"/>
              <a:t>* FY16 and FY17 Tuition is projected</a:t>
            </a:r>
          </a:p>
        </p:txBody>
      </p:sp>
    </p:spTree>
    <p:extLst>
      <p:ext uri="{BB962C8B-B14F-4D97-AF65-F5344CB8AC3E}">
        <p14:creationId xmlns:p14="http://schemas.microsoft.com/office/powerpoint/2010/main" val="1418351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67962" y="8382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a:xfrm>
            <a:off x="6517105" y="6372944"/>
            <a:ext cx="2133600" cy="365125"/>
          </a:xfrm>
        </p:spPr>
        <p:txBody>
          <a:bodyPr/>
          <a:lstStyle/>
          <a:p>
            <a:pPr algn="just"/>
            <a:r>
              <a:rPr lang="en-US" dirty="0">
                <a:solidFill>
                  <a:srgbClr val="000000"/>
                </a:solidFill>
              </a:rPr>
              <a:t>		</a:t>
            </a:r>
            <a:fld id="{B3ACB187-37F7-4C51-A504-D64E49A8D6D4}" type="slidenum">
              <a:rPr lang="en-US" smtClean="0">
                <a:solidFill>
                  <a:srgbClr val="000000"/>
                </a:solidFill>
              </a:rPr>
              <a:pPr algn="just"/>
              <a:t>5</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sp>
        <p:nvSpPr>
          <p:cNvPr id="37892" name="Rectangle 4"/>
          <p:cNvSpPr>
            <a:spLocks noChangeArrowheads="1"/>
          </p:cNvSpPr>
          <p:nvPr/>
        </p:nvSpPr>
        <p:spPr bwMode="auto">
          <a:xfrm>
            <a:off x="1" y="43935"/>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941792284"/>
              </p:ext>
            </p:extLst>
          </p:nvPr>
        </p:nvGraphicFramePr>
        <p:xfrm>
          <a:off x="742060" y="3955269"/>
          <a:ext cx="7334039" cy="1336861"/>
        </p:xfrm>
        <a:graphic>
          <a:graphicData uri="http://schemas.openxmlformats.org/drawingml/2006/table">
            <a:tbl>
              <a:tblPr/>
              <a:tblGrid>
                <a:gridCol w="3267408">
                  <a:extLst>
                    <a:ext uri="{9D8B030D-6E8A-4147-A177-3AD203B41FA5}">
                      <a16:colId xmlns:a16="http://schemas.microsoft.com/office/drawing/2014/main" xmlns="" val="20000"/>
                    </a:ext>
                  </a:extLst>
                </a:gridCol>
                <a:gridCol w="966901">
                  <a:extLst>
                    <a:ext uri="{9D8B030D-6E8A-4147-A177-3AD203B41FA5}">
                      <a16:colId xmlns:a16="http://schemas.microsoft.com/office/drawing/2014/main" xmlns="" val="20001"/>
                    </a:ext>
                  </a:extLst>
                </a:gridCol>
                <a:gridCol w="984143">
                  <a:extLst>
                    <a:ext uri="{9D8B030D-6E8A-4147-A177-3AD203B41FA5}">
                      <a16:colId xmlns:a16="http://schemas.microsoft.com/office/drawing/2014/main" xmlns="" val="20002"/>
                    </a:ext>
                  </a:extLst>
                </a:gridCol>
                <a:gridCol w="1128312">
                  <a:extLst>
                    <a:ext uri="{9D8B030D-6E8A-4147-A177-3AD203B41FA5}">
                      <a16:colId xmlns:a16="http://schemas.microsoft.com/office/drawing/2014/main" xmlns="" val="20003"/>
                    </a:ext>
                  </a:extLst>
                </a:gridCol>
                <a:gridCol w="987275">
                  <a:extLst>
                    <a:ext uri="{9D8B030D-6E8A-4147-A177-3AD203B41FA5}">
                      <a16:colId xmlns:a16="http://schemas.microsoft.com/office/drawing/2014/main" xmlns="" val="20004"/>
                    </a:ext>
                  </a:extLst>
                </a:gridCol>
              </a:tblGrid>
              <a:tr h="212292">
                <a:tc>
                  <a:txBody>
                    <a:bodyPr/>
                    <a:lstStyle/>
                    <a:p>
                      <a:pPr marL="0" marR="0" algn="l">
                        <a:lnSpc>
                          <a:spcPct val="115000"/>
                        </a:lnSpc>
                        <a:spcBef>
                          <a:spcPts val="0"/>
                        </a:spcBef>
                        <a:spcAft>
                          <a:spcPts val="0"/>
                        </a:spcAft>
                      </a:pPr>
                      <a:r>
                        <a:rPr lang="en-US" sz="900" b="1" dirty="0">
                          <a:solidFill>
                            <a:srgbClr val="000000"/>
                          </a:solidFill>
                          <a:latin typeface="Arial"/>
                          <a:ea typeface="Times New Roman"/>
                          <a:cs typeface="Times New Roman"/>
                        </a:rPr>
                        <a:t>Mandatory Fee Chart</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2013</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FY 2016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59266">
                <a:tc>
                  <a:txBody>
                    <a:bodyPr/>
                    <a:lstStyle/>
                    <a:p>
                      <a:pPr marL="0" marR="0" algn="just">
                        <a:lnSpc>
                          <a:spcPct val="115000"/>
                        </a:lnSpc>
                        <a:spcBef>
                          <a:spcPts val="0"/>
                        </a:spcBef>
                        <a:spcAft>
                          <a:spcPts val="0"/>
                        </a:spcAft>
                      </a:pPr>
                      <a:r>
                        <a:rPr lang="en-US" sz="900" dirty="0">
                          <a:solidFill>
                            <a:srgbClr val="000000"/>
                          </a:solidFill>
                          <a:latin typeface="Arial"/>
                          <a:ea typeface="Times New Roman"/>
                          <a:cs typeface="Times New Roman"/>
                        </a:rPr>
                        <a:t>Laker Card</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20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68973">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Technology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57</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Athletic</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160</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160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Health</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15000"/>
                        </a:lnSpc>
                        <a:spcBef>
                          <a:spcPts val="0"/>
                        </a:spcBef>
                        <a:spcAft>
                          <a:spcPts val="0"/>
                        </a:spcAft>
                      </a:pPr>
                      <a:r>
                        <a:rPr lang="en-US" sz="900" b="1" kern="1200" dirty="0">
                          <a:solidFill>
                            <a:srgbClr val="000000"/>
                          </a:solidFill>
                          <a:latin typeface="Arial"/>
                          <a:ea typeface="Times New Roman"/>
                          <a:cs typeface="Times New Roman"/>
                        </a:rPr>
                        <a:t>46</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46</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Parking</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34</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59266">
                <a:tc>
                  <a:txBody>
                    <a:bodyPr/>
                    <a:lstStyle/>
                    <a:p>
                      <a:pPr marL="0" marR="0" algn="l">
                        <a:lnSpc>
                          <a:spcPct val="115000"/>
                        </a:lnSpc>
                        <a:spcBef>
                          <a:spcPts val="0"/>
                        </a:spcBef>
                        <a:spcAft>
                          <a:spcPts val="0"/>
                        </a:spcAft>
                      </a:pPr>
                      <a:r>
                        <a:rPr lang="en-US" sz="900" dirty="0">
                          <a:solidFill>
                            <a:srgbClr val="000000"/>
                          </a:solidFill>
                          <a:latin typeface="Arial"/>
                          <a:ea typeface="Times New Roman"/>
                          <a:cs typeface="Times New Roman"/>
                        </a:rPr>
                        <a:t>Student Activity Center</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75</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900" b="1" dirty="0">
                          <a:solidFill>
                            <a:srgbClr val="000000"/>
                          </a:solidFill>
                          <a:latin typeface="Arial"/>
                          <a:ea typeface="Times New Roman"/>
                          <a:cs typeface="Times New Roman"/>
                        </a:rPr>
                        <a:t>100</a:t>
                      </a:r>
                      <a:endParaRPr lang="en-US" sz="1100" dirty="0">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07"/>
                  </a:ext>
                </a:extLst>
              </a:tr>
            </a:tbl>
          </a:graphicData>
        </a:graphic>
      </p:graphicFrame>
      <p:sp>
        <p:nvSpPr>
          <p:cNvPr id="4" name="TextBox 3"/>
          <p:cNvSpPr txBox="1"/>
          <p:nvPr/>
        </p:nvSpPr>
        <p:spPr>
          <a:xfrm>
            <a:off x="685800" y="5269563"/>
            <a:ext cx="7467600" cy="830997"/>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Categories that pay less/none: Distance Learning, eCore, Employees/TAP, Fayette County, Joint Enrolled, Main Campus - less than 3 hrs, Senior Citizens, WBSIT  </a:t>
            </a:r>
          </a:p>
        </p:txBody>
      </p:sp>
      <p:graphicFrame>
        <p:nvGraphicFramePr>
          <p:cNvPr id="15" name="Chart 14"/>
          <p:cNvGraphicFramePr>
            <a:graphicFrameLocks/>
          </p:cNvGraphicFramePr>
          <p:nvPr>
            <p:extLst>
              <p:ext uri="{D42A27DB-BD31-4B8C-83A1-F6EECF244321}">
                <p14:modId xmlns:p14="http://schemas.microsoft.com/office/powerpoint/2010/main" val="2291628630"/>
              </p:ext>
            </p:extLst>
          </p:nvPr>
        </p:nvGraphicFramePr>
        <p:xfrm>
          <a:off x="815539" y="838200"/>
          <a:ext cx="7124700" cy="3117072"/>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6971269" y="3276600"/>
            <a:ext cx="998839" cy="553998"/>
          </a:xfrm>
          <a:prstGeom prst="rect">
            <a:avLst/>
          </a:prstGeom>
          <a:noFill/>
        </p:spPr>
        <p:txBody>
          <a:bodyPr wrap="square" rtlCol="0">
            <a:spAutoFit/>
          </a:bodyPr>
          <a:lstStyle/>
          <a:p>
            <a:endParaRPr lang="en-US" sz="1000" dirty="0"/>
          </a:p>
          <a:p>
            <a:r>
              <a:rPr lang="en-US" sz="1000" dirty="0"/>
              <a:t>Total Students</a:t>
            </a:r>
          </a:p>
          <a:p>
            <a:endParaRPr lang="en-US" sz="1000" dirty="0"/>
          </a:p>
        </p:txBody>
      </p:sp>
    </p:spTree>
    <p:extLst>
      <p:ext uri="{BB962C8B-B14F-4D97-AF65-F5344CB8AC3E}">
        <p14:creationId xmlns:p14="http://schemas.microsoft.com/office/powerpoint/2010/main" val="1960992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6</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Table 9"/>
          <p:cNvGraphicFramePr>
            <a:graphicFrameLocks noGrp="1"/>
          </p:cNvGraphicFramePr>
          <p:nvPr>
            <p:extLst>
              <p:ext uri="{D42A27DB-BD31-4B8C-83A1-F6EECF244321}">
                <p14:modId xmlns:p14="http://schemas.microsoft.com/office/powerpoint/2010/main" val="3991894964"/>
              </p:ext>
            </p:extLst>
          </p:nvPr>
        </p:nvGraphicFramePr>
        <p:xfrm>
          <a:off x="152401" y="3581400"/>
          <a:ext cx="8001001" cy="2033270"/>
        </p:xfrm>
        <a:graphic>
          <a:graphicData uri="http://schemas.openxmlformats.org/drawingml/2006/table">
            <a:tbl>
              <a:tblPr/>
              <a:tblGrid>
                <a:gridCol w="2161791">
                  <a:extLst>
                    <a:ext uri="{9D8B030D-6E8A-4147-A177-3AD203B41FA5}">
                      <a16:colId xmlns:a16="http://schemas.microsoft.com/office/drawing/2014/main" xmlns="" val="20000"/>
                    </a:ext>
                  </a:extLst>
                </a:gridCol>
                <a:gridCol w="1657324">
                  <a:extLst>
                    <a:ext uri="{9D8B030D-6E8A-4147-A177-3AD203B41FA5}">
                      <a16:colId xmlns:a16="http://schemas.microsoft.com/office/drawing/2014/main" xmlns="" val="20001"/>
                    </a:ext>
                  </a:extLst>
                </a:gridCol>
                <a:gridCol w="1296778">
                  <a:extLst>
                    <a:ext uri="{9D8B030D-6E8A-4147-A177-3AD203B41FA5}">
                      <a16:colId xmlns:a16="http://schemas.microsoft.com/office/drawing/2014/main" xmlns="" val="20002"/>
                    </a:ext>
                  </a:extLst>
                </a:gridCol>
                <a:gridCol w="1321259">
                  <a:extLst>
                    <a:ext uri="{9D8B030D-6E8A-4147-A177-3AD203B41FA5}">
                      <a16:colId xmlns:a16="http://schemas.microsoft.com/office/drawing/2014/main" xmlns="" val="20003"/>
                    </a:ext>
                  </a:extLst>
                </a:gridCol>
                <a:gridCol w="1563849">
                  <a:extLst>
                    <a:ext uri="{9D8B030D-6E8A-4147-A177-3AD203B41FA5}">
                      <a16:colId xmlns:a16="http://schemas.microsoft.com/office/drawing/2014/main" xmlns="" val="20004"/>
                    </a:ext>
                  </a:extLst>
                </a:gridCol>
              </a:tblGrid>
              <a:tr h="203200">
                <a:tc gridSpan="5">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Fee Rates</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35280">
                <a:tc>
                  <a:txBody>
                    <a:bodyPr/>
                    <a:lstStyle/>
                    <a:p>
                      <a:pPr marL="0" marR="0">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 (Proposed)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Action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$ 283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$ 1,029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0510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MBA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NOT 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54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UG Business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NOT 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4384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Fayette Special Site Charge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$ 20/cr hr max $ 120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$ 20/cr hr max $120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$ 20/cr hr max $120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NOT APPROVED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964042896"/>
              </p:ext>
            </p:extLst>
          </p:nvPr>
        </p:nvGraphicFramePr>
        <p:xfrm>
          <a:off x="161925" y="1388474"/>
          <a:ext cx="7991477" cy="1938020"/>
        </p:xfrm>
        <a:graphic>
          <a:graphicData uri="http://schemas.openxmlformats.org/drawingml/2006/table">
            <a:tbl>
              <a:tblPr/>
              <a:tblGrid>
                <a:gridCol w="2951835">
                  <a:extLst>
                    <a:ext uri="{9D8B030D-6E8A-4147-A177-3AD203B41FA5}">
                      <a16:colId xmlns:a16="http://schemas.microsoft.com/office/drawing/2014/main" xmlns="" val="20000"/>
                    </a:ext>
                  </a:extLst>
                </a:gridCol>
                <a:gridCol w="1512051">
                  <a:extLst>
                    <a:ext uri="{9D8B030D-6E8A-4147-A177-3AD203B41FA5}">
                      <a16:colId xmlns:a16="http://schemas.microsoft.com/office/drawing/2014/main" xmlns="" val="20001"/>
                    </a:ext>
                  </a:extLst>
                </a:gridCol>
                <a:gridCol w="1583525">
                  <a:extLst>
                    <a:ext uri="{9D8B030D-6E8A-4147-A177-3AD203B41FA5}">
                      <a16:colId xmlns:a16="http://schemas.microsoft.com/office/drawing/2014/main" xmlns="" val="20002"/>
                    </a:ext>
                  </a:extLst>
                </a:gridCol>
                <a:gridCol w="1944066">
                  <a:extLst>
                    <a:ext uri="{9D8B030D-6E8A-4147-A177-3AD203B41FA5}">
                      <a16:colId xmlns:a16="http://schemas.microsoft.com/office/drawing/2014/main" xmlns="" val="20003"/>
                    </a:ext>
                  </a:extLst>
                </a:gridCol>
              </a:tblGrid>
              <a:tr h="226695">
                <a:tc gridSpan="4">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BOR Approval Required Fees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281305">
                <a:tc>
                  <a:txBody>
                    <a:bodyPr/>
                    <a:lstStyle/>
                    <a:p>
                      <a:pPr marL="0" marR="0">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FY2016 (Estimated)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Calibri" panose="020F0502020204030204" pitchFamily="34" charset="0"/>
                          <a:cs typeface="Times New Roman" panose="02020603050405020304" pitchFamily="18" charset="0"/>
                        </a:rPr>
                        <a:t>FY2017 (Projected)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BSN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111,219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113,000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113,200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Teacher Education Internship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3,500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4,500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Telecourse/Online Course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524,363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525,000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FNP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20,580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229870">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MBA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2,300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4,500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UG Business Program Fee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47,986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50,000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35,629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200025">
                <a:tc>
                  <a:txBody>
                    <a:bodyPr/>
                    <a:lstStyle/>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Fayette Special Site Charge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34,372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35,000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           39,000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4263307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r>
              <a:rPr lang="en-US" dirty="0">
                <a:solidFill>
                  <a:srgbClr val="000000"/>
                </a:solidFill>
              </a:rPr>
              <a:t>		</a:t>
            </a:r>
            <a:fld id="{B3ACB187-37F7-4C51-A504-D64E49A8D6D4}" type="slidenum">
              <a:rPr lang="en-US" smtClean="0">
                <a:solidFill>
                  <a:srgbClr val="000000"/>
                </a:solidFill>
              </a:rPr>
              <a:pPr/>
              <a:t>7</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562600" cy="457200"/>
          </a:xfrm>
          <a:prstGeom prst="rect">
            <a:avLst/>
          </a:prstGeom>
        </p:spPr>
        <p:txBody>
          <a:bodyPr>
            <a:normAutofit fontScale="90000"/>
          </a:bodyPr>
          <a:lstStyle/>
          <a:p>
            <a:r>
              <a:rPr lang="en-US" sz="2800" dirty="0"/>
              <a:t>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1622007153"/>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4186"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10" name="Chart 9"/>
          <p:cNvGraphicFramePr>
            <a:graphicFrameLocks/>
          </p:cNvGraphicFramePr>
          <p:nvPr>
            <p:extLst>
              <p:ext uri="{D42A27DB-BD31-4B8C-83A1-F6EECF244321}">
                <p14:modId xmlns:p14="http://schemas.microsoft.com/office/powerpoint/2010/main" val="1383016315"/>
              </p:ext>
            </p:extLst>
          </p:nvPr>
        </p:nvGraphicFramePr>
        <p:xfrm>
          <a:off x="152402" y="1143000"/>
          <a:ext cx="8534398" cy="5153025"/>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2133600" y="2209799"/>
            <a:ext cx="838200" cy="276999"/>
          </a:xfrm>
          <a:prstGeom prst="rect">
            <a:avLst/>
          </a:prstGeom>
          <a:noFill/>
        </p:spPr>
        <p:txBody>
          <a:bodyPr wrap="square" rtlCol="0">
            <a:spAutoFit/>
          </a:bodyPr>
          <a:lstStyle/>
          <a:p>
            <a:r>
              <a:rPr lang="en-US" sz="1200" dirty="0"/>
              <a:t>$298,085</a:t>
            </a:r>
          </a:p>
        </p:txBody>
      </p:sp>
    </p:spTree>
    <p:extLst>
      <p:ext uri="{BB962C8B-B14F-4D97-AF65-F5344CB8AC3E}">
        <p14:creationId xmlns:p14="http://schemas.microsoft.com/office/powerpoint/2010/main" val="1143581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2819" y="381000"/>
            <a:ext cx="5562600" cy="457200"/>
          </a:xfrm>
          <a:prstGeom prst="rect">
            <a:avLst/>
          </a:prstGeom>
        </p:spPr>
        <p:txBody>
          <a:bodyPr>
            <a:normAutofit fontScale="90000"/>
          </a:bodyPr>
          <a:lstStyle/>
          <a:p>
            <a:r>
              <a:rPr lang="en-US" sz="2800" dirty="0"/>
              <a:t> Open Budget Meeting</a:t>
            </a:r>
            <a:br>
              <a:rPr lang="en-US" sz="2800" dirty="0"/>
            </a:br>
            <a:r>
              <a:rPr lang="en-US" sz="2800" dirty="0"/>
              <a:t/>
            </a:r>
            <a:br>
              <a:rPr lang="en-US" sz="2800" dirty="0"/>
            </a:br>
            <a:r>
              <a:rPr lang="en-US" sz="2800" dirty="0"/>
              <a:t>     </a:t>
            </a:r>
            <a:br>
              <a:rPr lang="en-US" sz="2800" dirty="0"/>
            </a:br>
            <a:r>
              <a:rPr lang="en-US" sz="2800" dirty="0"/>
              <a:t/>
            </a:r>
            <a:br>
              <a:rPr lang="en-US" sz="2800" dirty="0"/>
            </a:br>
            <a:r>
              <a:rPr lang="en-US" sz="2800" dirty="0"/>
              <a:t>     </a:t>
            </a:r>
            <a:r>
              <a:rPr lang="en-US" sz="2400" dirty="0"/>
              <a:t/>
            </a:r>
            <a:br>
              <a:rPr lang="en-US" sz="2400" dirty="0"/>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r>
            <a:br>
              <a:rPr lang="en-US" sz="1600" b="1" dirty="0">
                <a:solidFill>
                  <a:sysClr val="windowText" lastClr="000000"/>
                </a:solidFill>
              </a:rPr>
            </a:br>
            <a:r>
              <a:rPr lang="en-US" sz="1600" b="1" dirty="0">
                <a:solidFill>
                  <a:sysClr val="windowText" lastClr="000000"/>
                </a:solidFill>
              </a:rPr>
              <a:t>                   </a:t>
            </a:r>
            <a:endParaRPr lang="en-US" sz="1600" dirty="0"/>
          </a:p>
        </p:txBody>
      </p:sp>
      <p:sp>
        <p:nvSpPr>
          <p:cNvPr id="3" name="Subtitle 2"/>
          <p:cNvSpPr>
            <a:spLocks noGrp="1"/>
          </p:cNvSpPr>
          <p:nvPr>
            <p:ph type="subTitle" idx="1"/>
          </p:nvPr>
        </p:nvSpPr>
        <p:spPr>
          <a:xfrm>
            <a:off x="914400" y="990600"/>
            <a:ext cx="7239000" cy="4419600"/>
          </a:xfrm>
        </p:spPr>
        <p:txBody>
          <a:bodyPr/>
          <a:lstStyle/>
          <a:p>
            <a:endParaRPr lang="en-US" dirty="0"/>
          </a:p>
        </p:txBody>
      </p:sp>
      <p:sp>
        <p:nvSpPr>
          <p:cNvPr id="6" name="Line 2"/>
          <p:cNvSpPr>
            <a:spLocks noChangeShapeType="1"/>
          </p:cNvSpPr>
          <p:nvPr/>
        </p:nvSpPr>
        <p:spPr bwMode="auto">
          <a:xfrm>
            <a:off x="0" y="9144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132654980"/>
              </p:ext>
            </p:extLst>
          </p:nvPr>
        </p:nvGraphicFramePr>
        <p:xfrm>
          <a:off x="914400" y="1219200"/>
          <a:ext cx="7162800" cy="3688080"/>
        </p:xfrm>
        <a:graphic>
          <a:graphicData uri="http://schemas.openxmlformats.org/drawingml/2006/table">
            <a:tbl>
              <a:tblPr>
                <a:tableStyleId>{5C22544A-7EE6-4342-B048-85BDC9FD1C3A}</a:tableStyleId>
              </a:tblPr>
              <a:tblGrid>
                <a:gridCol w="6079900">
                  <a:extLst>
                    <a:ext uri="{9D8B030D-6E8A-4147-A177-3AD203B41FA5}">
                      <a16:colId xmlns:a16="http://schemas.microsoft.com/office/drawing/2014/main" xmlns="" val="20000"/>
                    </a:ext>
                  </a:extLst>
                </a:gridCol>
                <a:gridCol w="1082900">
                  <a:extLst>
                    <a:ext uri="{9D8B030D-6E8A-4147-A177-3AD203B41FA5}">
                      <a16:colId xmlns:a16="http://schemas.microsoft.com/office/drawing/2014/main" xmlns="" val="20001"/>
                    </a:ext>
                  </a:extLst>
                </a:gridCol>
              </a:tblGrid>
              <a:tr h="266700">
                <a:tc gridSpan="2">
                  <a:txBody>
                    <a:bodyPr/>
                    <a:lstStyle/>
                    <a:p>
                      <a:pPr algn="ctr" fontAlgn="b"/>
                      <a:r>
                        <a:rPr lang="en-US" sz="1800" b="1" u="none" strike="noStrike" dirty="0">
                          <a:effectLst/>
                          <a:latin typeface="Arial" panose="020B0604020202020204" pitchFamily="34" charset="0"/>
                          <a:cs typeface="Arial" panose="020B0604020202020204" pitchFamily="34" charset="0"/>
                        </a:rPr>
                        <a:t>Allocation of State Appropriations FY2017</a:t>
                      </a:r>
                      <a:endParaRPr lang="en-US" sz="18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hMerge="1">
                  <a:txBody>
                    <a:bodyPr/>
                    <a:lstStyle/>
                    <a:p>
                      <a:endParaRPr lang="en-US"/>
                    </a:p>
                  </a:txBody>
                  <a:tcPr/>
                </a:tc>
                <a:extLst>
                  <a:ext uri="{0D108BD9-81ED-4DB2-BD59-A6C34878D82A}">
                    <a16:rowId xmlns:a16="http://schemas.microsoft.com/office/drawing/2014/main" xmlns="" val="10000"/>
                  </a:ext>
                </a:extLst>
              </a:tr>
              <a:tr h="266700">
                <a:tc>
                  <a:txBody>
                    <a:bodyPr/>
                    <a:lstStyle/>
                    <a:p>
                      <a:pPr algn="l" fontAlgn="b"/>
                      <a:endParaRPr lang="en-US" sz="1100" u="none" strike="noStrike" dirty="0">
                        <a:effectLst/>
                        <a:latin typeface="Arial" panose="020B0604020202020204" pitchFamily="34" charset="0"/>
                        <a:cs typeface="Arial" panose="020B0604020202020204" pitchFamily="34" charset="0"/>
                      </a:endParaRPr>
                    </a:p>
                    <a:p>
                      <a:pPr algn="l" fontAlgn="b"/>
                      <a:endParaRPr lang="en-US" sz="1100" u="none" strike="noStrike" dirty="0">
                        <a:effectLst/>
                        <a:latin typeface="Arial" panose="020B0604020202020204" pitchFamily="34" charset="0"/>
                        <a:cs typeface="Arial" panose="020B0604020202020204" pitchFamily="34" charset="0"/>
                      </a:endParaRPr>
                    </a:p>
                    <a:p>
                      <a:pPr algn="l" fontAlgn="b"/>
                      <a:r>
                        <a:rPr lang="en-US" sz="1100" u="none" strike="noStrike" dirty="0">
                          <a:effectLst/>
                          <a:latin typeface="Arial" panose="020B0604020202020204" pitchFamily="34" charset="0"/>
                          <a:cs typeface="Arial" panose="020B0604020202020204" pitchFamily="34" charset="0"/>
                        </a:rPr>
                        <a:t>State Appropriation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$25,198,595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1"/>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2"/>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Formula Funding ‐ Enrollment and Other Allocations</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l" fontAlgn="b"/>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3"/>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Health Insurance &amp; Retiree Fringes </a:t>
                      </a:r>
                      <a:r>
                        <a:rPr lang="en-US" sz="1100" u="none" strike="noStrike" dirty="0">
                          <a:solidFill>
                            <a:srgbClr val="FF0000"/>
                          </a:solidFill>
                          <a:effectLst/>
                          <a:latin typeface="Arial" panose="020B0604020202020204" pitchFamily="34" charset="0"/>
                          <a:cs typeface="Arial" panose="020B0604020202020204" pitchFamily="34" charset="0"/>
                        </a:rPr>
                        <a:t>(One-time</a:t>
                      </a:r>
                      <a:r>
                        <a:rPr lang="en-US" sz="1100" u="none" strike="noStrike" baseline="0" dirty="0">
                          <a:solidFill>
                            <a:srgbClr val="FF0000"/>
                          </a:solidFill>
                          <a:effectLst/>
                          <a:latin typeface="Arial" panose="020B0604020202020204" pitchFamily="34" charset="0"/>
                          <a:cs typeface="Arial" panose="020B0604020202020204" pitchFamily="34" charset="0"/>
                        </a:rPr>
                        <a:t> Funding in FY17)</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$134,015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4"/>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Maintenance &amp; Operations (M&amp;O)</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$23,180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5"/>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Merit Based Pay &amp; Employee Recruitment/Retention Initiative</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$911,789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7"/>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Department of Administrative Services Premiums (DOAS)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u="none" strike="noStrike" dirty="0">
                          <a:effectLst/>
                          <a:latin typeface="Arial" panose="020B0604020202020204" pitchFamily="34" charset="0"/>
                          <a:cs typeface="Arial" panose="020B0604020202020204" pitchFamily="34" charset="0"/>
                        </a:rPr>
                        <a:t>$(56,108)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08"/>
                  </a:ext>
                </a:extLst>
              </a:tr>
              <a:tr h="266700">
                <a:tc>
                  <a:txBody>
                    <a:bodyPr/>
                    <a:lstStyle/>
                    <a:p>
                      <a:pPr algn="l" fontAlgn="b"/>
                      <a:r>
                        <a:rPr lang="en-US" sz="1100" u="none" strike="noStrike" dirty="0">
                          <a:effectLst/>
                          <a:latin typeface="Arial" panose="020B0604020202020204" pitchFamily="34" charset="0"/>
                          <a:cs typeface="Arial" panose="020B0604020202020204" pitchFamily="34" charset="0"/>
                        </a:rPr>
                        <a:t>Total of Enrollment and Other Allocation</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$1,012,876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13"/>
                  </a:ext>
                </a:extLst>
              </a:tr>
              <a:tr h="266700">
                <a:tc>
                  <a:txBody>
                    <a:bodyPr/>
                    <a:lstStyle/>
                    <a:p>
                      <a:pPr algn="l" fontAlgn="b"/>
                      <a:endParaRPr lang="en-US" sz="1100" u="none" strike="noStrike" dirty="0">
                        <a:effectLst/>
                        <a:latin typeface="Arial" panose="020B0604020202020204" pitchFamily="34" charset="0"/>
                        <a:cs typeface="Arial" panose="020B0604020202020204" pitchFamily="34" charset="0"/>
                      </a:endParaRPr>
                    </a:p>
                    <a:p>
                      <a:pPr algn="l" fontAlgn="b"/>
                      <a:r>
                        <a:rPr lang="en-US" sz="1100" u="none" strike="noStrike" dirty="0">
                          <a:effectLst/>
                          <a:latin typeface="Arial" panose="020B0604020202020204" pitchFamily="34" charset="0"/>
                          <a:cs typeface="Arial" panose="020B0604020202020204" pitchFamily="34" charset="0"/>
                        </a:rPr>
                        <a:t>Institutional Reduction Actions:</a:t>
                      </a:r>
                    </a:p>
                    <a:p>
                      <a:pPr algn="l" fontAlgn="b"/>
                      <a:endParaRPr lang="en-US" sz="1100" u="none" strike="noStrike" dirty="0">
                        <a:effectLst/>
                        <a:latin typeface="Arial" panose="020B0604020202020204" pitchFamily="34" charset="0"/>
                        <a:cs typeface="Arial" panose="020B0604020202020204" pitchFamily="34" charset="0"/>
                      </a:endParaRPr>
                    </a:p>
                    <a:p>
                      <a:pPr algn="l" fontAlgn="b"/>
                      <a:r>
                        <a:rPr lang="en-US" sz="1100" u="none" strike="noStrike" dirty="0">
                          <a:effectLst/>
                          <a:latin typeface="Arial" panose="020B0604020202020204" pitchFamily="34" charset="0"/>
                          <a:cs typeface="Arial" panose="020B0604020202020204" pitchFamily="34" charset="0"/>
                        </a:rPr>
                        <a:t>Faculty</a:t>
                      </a:r>
                      <a:r>
                        <a:rPr lang="en-US" sz="1100" u="none" strike="noStrike" baseline="0" dirty="0">
                          <a:effectLst/>
                          <a:latin typeface="Arial" panose="020B0604020202020204" pitchFamily="34" charset="0"/>
                          <a:cs typeface="Arial" panose="020B0604020202020204" pitchFamily="34" charset="0"/>
                        </a:rPr>
                        <a:t> and staff reductions linked to right-sizing institutions based on enrollment</a:t>
                      </a: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$(1,524,254)</a:t>
                      </a:r>
                      <a:r>
                        <a:rPr lang="en-US" sz="1100" u="none" strike="noStrike" dirty="0">
                          <a:effectLst/>
                          <a:latin typeface="Arial" panose="020B0604020202020204" pitchFamily="34" charset="0"/>
                          <a:cs typeface="Arial" panose="020B0604020202020204" pitchFamily="34" charset="0"/>
                        </a:rPr>
                        <a:t> </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14"/>
                  </a:ext>
                </a:extLst>
              </a:tr>
              <a:tr h="266700">
                <a:tc>
                  <a:txBody>
                    <a:bodyPr/>
                    <a:lstStyle/>
                    <a:p>
                      <a:pPr algn="l" fontAlgn="b"/>
                      <a:endParaRPr lang="en-US" sz="1100" u="none" strike="noStrike" dirty="0">
                        <a:effectLst/>
                        <a:latin typeface="Arial" panose="020B0604020202020204" pitchFamily="34" charset="0"/>
                        <a:cs typeface="Arial" panose="020B0604020202020204" pitchFamily="34" charset="0"/>
                      </a:endParaRPr>
                    </a:p>
                    <a:p>
                      <a:pPr algn="l" fontAlgn="b"/>
                      <a:r>
                        <a:rPr lang="en-US" sz="1100" u="none" strike="noStrike" dirty="0">
                          <a:effectLst/>
                          <a:latin typeface="Arial" panose="020B0604020202020204" pitchFamily="34" charset="0"/>
                          <a:cs typeface="Arial" panose="020B0604020202020204" pitchFamily="34" charset="0"/>
                        </a:rPr>
                        <a:t>Total FY 2017 State Funds Budget</a:t>
                      </a:r>
                      <a:endParaRPr lang="en-US" sz="11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tc>
                  <a:txBody>
                    <a:bodyPr/>
                    <a:lstStyle/>
                    <a:p>
                      <a:pPr algn="r" fontAlgn="b"/>
                      <a:r>
                        <a:rPr lang="en-US" sz="1100" b="1" u="none" strike="noStrike" dirty="0">
                          <a:effectLst/>
                          <a:latin typeface="Arial" panose="020B0604020202020204" pitchFamily="34" charset="0"/>
                          <a:cs typeface="Arial" panose="020B0604020202020204" pitchFamily="34" charset="0"/>
                        </a:rPr>
                        <a:t>$24,687,217 </a:t>
                      </a:r>
                      <a:endParaRPr lang="en-US" sz="11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noFill/>
                  </a:tcPr>
                </a:tc>
                <a:extLst>
                  <a:ext uri="{0D108BD9-81ED-4DB2-BD59-A6C34878D82A}">
                    <a16:rowId xmlns:a16="http://schemas.microsoft.com/office/drawing/2014/main" xmlns="" val="10015"/>
                  </a:ext>
                </a:extLst>
              </a:tr>
            </a:tbl>
          </a:graphicData>
        </a:graphic>
      </p:graphicFrame>
    </p:spTree>
    <p:extLst>
      <p:ext uri="{BB962C8B-B14F-4D97-AF65-F5344CB8AC3E}">
        <p14:creationId xmlns:p14="http://schemas.microsoft.com/office/powerpoint/2010/main" val="2085092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Line 2"/>
          <p:cNvSpPr>
            <a:spLocks noChangeShapeType="1"/>
          </p:cNvSpPr>
          <p:nvPr/>
        </p:nvSpPr>
        <p:spPr bwMode="auto">
          <a:xfrm>
            <a:off x="0" y="1066800"/>
            <a:ext cx="8686800" cy="0"/>
          </a:xfrm>
          <a:prstGeom prst="line">
            <a:avLst/>
          </a:prstGeom>
          <a:noFill/>
          <a:ln w="19050">
            <a:solidFill>
              <a:srgbClr val="FF6600"/>
            </a:solidFill>
            <a:round/>
            <a:headEnd/>
            <a:tailEnd/>
          </a:ln>
          <a:effectLst/>
        </p:spPr>
        <p:txBody>
          <a:bodyPr/>
          <a:lstStyle/>
          <a:p>
            <a:pPr eaLnBrk="0" fontAlgn="base" hangingPunct="0">
              <a:spcBef>
                <a:spcPct val="0"/>
              </a:spcBef>
              <a:spcAft>
                <a:spcPct val="0"/>
              </a:spcAft>
            </a:pPr>
            <a:endParaRPr lang="en-US" dirty="0">
              <a:solidFill>
                <a:srgbClr val="000000"/>
              </a:solidFill>
            </a:endParaRPr>
          </a:p>
        </p:txBody>
      </p:sp>
      <p:sp>
        <p:nvSpPr>
          <p:cNvPr id="2" name="Slide Number Placeholder 1"/>
          <p:cNvSpPr>
            <a:spLocks noGrp="1"/>
          </p:cNvSpPr>
          <p:nvPr>
            <p:ph type="sldNum" sz="quarter" idx="12"/>
          </p:nvPr>
        </p:nvSpPr>
        <p:spPr/>
        <p:txBody>
          <a:bodyPr/>
          <a:lstStyle/>
          <a:p>
            <a:pPr algn="r"/>
            <a:fld id="{B3ACB187-37F7-4C51-A504-D64E49A8D6D4}" type="slidenum">
              <a:rPr lang="en-US" smtClean="0">
                <a:solidFill>
                  <a:srgbClr val="000000"/>
                </a:solidFill>
              </a:rPr>
              <a:pPr algn="r"/>
              <a:t>9</a:t>
            </a:fld>
            <a:endParaRPr lang="en-US" dirty="0">
              <a:solidFill>
                <a:srgbClr val="000000"/>
              </a:solidFill>
            </a:endParaRPr>
          </a:p>
        </p:txBody>
      </p:sp>
      <p:sp>
        <p:nvSpPr>
          <p:cNvPr id="90115" name="Rectangle 3"/>
          <p:cNvSpPr>
            <a:spLocks noGrp="1" noChangeArrowheads="1"/>
          </p:cNvSpPr>
          <p:nvPr>
            <p:ph type="ctrTitle" idx="4294967295"/>
          </p:nvPr>
        </p:nvSpPr>
        <p:spPr>
          <a:xfrm>
            <a:off x="0" y="381000"/>
            <a:ext cx="5638800" cy="549275"/>
          </a:xfrm>
          <a:prstGeom prst="rect">
            <a:avLst/>
          </a:prstGeom>
          <a:solidFill>
            <a:schemeClr val="accent1">
              <a:lumMod val="75000"/>
            </a:schemeClr>
          </a:solidFill>
        </p:spPr>
        <p:txBody>
          <a:bodyPr>
            <a:noAutofit/>
          </a:bodyPr>
          <a:lstStyle/>
          <a:p>
            <a:r>
              <a:rPr lang="en-US" sz="3200" b="1" i="1" dirty="0">
                <a:latin typeface="Arial" panose="020B0604020202020204" pitchFamily="34" charset="0"/>
                <a:cs typeface="Arial" panose="020B0604020202020204" pitchFamily="34" charset="0"/>
              </a:rPr>
              <a:t>CSU’s Budget Build</a:t>
            </a:r>
            <a:r>
              <a:rPr lang="en-US" sz="3200" b="1" i="1" dirty="0"/>
              <a:t/>
            </a:r>
            <a:br>
              <a:rPr lang="en-US" sz="3200" b="1" i="1" dirty="0"/>
            </a:br>
            <a:r>
              <a:rPr lang="en-US" sz="2400" dirty="0"/>
              <a:t>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100" dirty="0"/>
              <a:t>     </a:t>
            </a:r>
            <a:br>
              <a:rPr lang="en-US" sz="100" dirty="0"/>
            </a:br>
            <a:r>
              <a:rPr lang="en-US" sz="100" dirty="0"/>
              <a:t/>
            </a:r>
            <a:br>
              <a:rPr lang="en-US" sz="100" dirty="0"/>
            </a:br>
            <a:r>
              <a:rPr lang="en-US" sz="100" dirty="0"/>
              <a:t>     </a:t>
            </a:r>
            <a:br>
              <a:rPr lang="en-US" sz="100" dirty="0"/>
            </a:br>
            <a:r>
              <a:rPr lang="en-US" sz="100" b="1" dirty="0">
                <a:solidFill>
                  <a:sysClr val="windowText" lastClr="000000"/>
                </a:solidFill>
              </a:rPr>
              <a:t/>
            </a:r>
            <a:br>
              <a:rPr lang="en-US" sz="100" b="1" dirty="0">
                <a:solidFill>
                  <a:sysClr val="windowText" lastClr="000000"/>
                </a:solidFill>
              </a:rPr>
            </a:br>
            <a:r>
              <a:rPr lang="en-US" sz="100" b="1" dirty="0">
                <a:solidFill>
                  <a:sysClr val="windowText" lastClr="000000"/>
                </a:solidFill>
              </a:rPr>
              <a:t/>
            </a:r>
            <a:br>
              <a:rPr lang="en-US" sz="100" b="1" dirty="0">
                <a:solidFill>
                  <a:sysClr val="windowText" lastClr="000000"/>
                </a:solidFill>
              </a:rPr>
            </a:br>
            <a:r>
              <a:rPr lang="en-US" sz="100" b="1" dirty="0">
                <a:solidFill>
                  <a:sysClr val="windowText" lastClr="000000"/>
                </a:solidFill>
              </a:rPr>
              <a:t>                   </a:t>
            </a:r>
            <a:endParaRPr lang="en-US" sz="100" dirty="0"/>
          </a:p>
        </p:txBody>
      </p:sp>
      <p:sp>
        <p:nvSpPr>
          <p:cNvPr id="90116" name="Rectangle 4"/>
          <p:cNvSpPr>
            <a:spLocks noGrp="1" noChangeArrowheads="1"/>
          </p:cNvSpPr>
          <p:nvPr>
            <p:ph type="subTitle" idx="4294967295"/>
          </p:nvPr>
        </p:nvSpPr>
        <p:spPr>
          <a:xfrm>
            <a:off x="2097088" y="3468688"/>
            <a:ext cx="7046912" cy="1560512"/>
          </a:xfrm>
          <a:prstGeom prst="rect">
            <a:avLst/>
          </a:prstGeom>
        </p:spPr>
        <p:txBody>
          <a:bodyPr/>
          <a:lstStyle/>
          <a:p>
            <a:endParaRPr lang="en-US" dirty="0"/>
          </a:p>
          <a:p>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2170596797"/>
              </p:ext>
            </p:extLst>
          </p:nvPr>
        </p:nvGraphicFramePr>
        <p:xfrm>
          <a:off x="5377789" y="1536950"/>
          <a:ext cx="3556151" cy="1892051"/>
        </p:xfrm>
        <a:graphic>
          <a:graphicData uri="http://schemas.openxmlformats.org/presentationml/2006/ole">
            <mc:AlternateContent xmlns:mc="http://schemas.openxmlformats.org/markup-compatibility/2006">
              <mc:Choice xmlns:v="urn:schemas-microsoft-com:vml" Requires="v">
                <p:oleObj spid="_x0000_s5214" name="Document" r:id="rId4" imgW="8235289" imgH="5918849" progId="Word.Document.12">
                  <p:embed/>
                </p:oleObj>
              </mc:Choice>
              <mc:Fallback>
                <p:oleObj name="Document" r:id="rId4" imgW="8235289" imgH="591884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7789" y="1536950"/>
                        <a:ext cx="3556151" cy="18920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 name="Rectangle 21"/>
          <p:cNvSpPr/>
          <p:nvPr/>
        </p:nvSpPr>
        <p:spPr>
          <a:xfrm>
            <a:off x="152401" y="6686266"/>
            <a:ext cx="8801529" cy="171734"/>
          </a:xfrm>
          <a:prstGeom prst="rect">
            <a:avLst/>
          </a:prstGeom>
          <a:solidFill>
            <a:srgbClr val="F79646">
              <a:lumMod val="75000"/>
            </a:srgbClr>
          </a:solidFill>
          <a:ln w="25400" cap="flat" cmpd="sng" algn="ctr">
            <a:solidFill>
              <a:srgbClr val="4F81BD">
                <a:shade val="50000"/>
              </a:srgbClr>
            </a:solidFill>
            <a:prstDash val="solid"/>
          </a:ln>
          <a:effectLst/>
        </p:spPr>
        <p:txBody>
          <a:bodyPr rtlCol="0" anchor="ctr"/>
          <a:lstStyle/>
          <a:p>
            <a:pPr algn="ctr">
              <a:defRPr/>
            </a:pPr>
            <a:endParaRPr lang="en-US" kern="0" dirty="0">
              <a:solidFill>
                <a:sysClr val="window" lastClr="FFFFFF"/>
              </a:solidFill>
              <a:latin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1177756572"/>
              </p:ext>
            </p:extLst>
          </p:nvPr>
        </p:nvGraphicFramePr>
        <p:xfrm>
          <a:off x="1238250" y="1396717"/>
          <a:ext cx="6210300" cy="4446270"/>
        </p:xfrm>
        <a:graphic>
          <a:graphicData uri="http://schemas.openxmlformats.org/drawingml/2006/table">
            <a:tbl>
              <a:tblPr/>
              <a:tblGrid>
                <a:gridCol w="3303486">
                  <a:extLst>
                    <a:ext uri="{9D8B030D-6E8A-4147-A177-3AD203B41FA5}">
                      <a16:colId xmlns:a16="http://schemas.microsoft.com/office/drawing/2014/main" xmlns="" val="3214940154"/>
                    </a:ext>
                  </a:extLst>
                </a:gridCol>
                <a:gridCol w="939320">
                  <a:extLst>
                    <a:ext uri="{9D8B030D-6E8A-4147-A177-3AD203B41FA5}">
                      <a16:colId xmlns:a16="http://schemas.microsoft.com/office/drawing/2014/main" xmlns="" val="1531425362"/>
                    </a:ext>
                  </a:extLst>
                </a:gridCol>
                <a:gridCol w="241177">
                  <a:extLst>
                    <a:ext uri="{9D8B030D-6E8A-4147-A177-3AD203B41FA5}">
                      <a16:colId xmlns:a16="http://schemas.microsoft.com/office/drawing/2014/main" xmlns="" val="1463610829"/>
                    </a:ext>
                  </a:extLst>
                </a:gridCol>
                <a:gridCol w="799691">
                  <a:extLst>
                    <a:ext uri="{9D8B030D-6E8A-4147-A177-3AD203B41FA5}">
                      <a16:colId xmlns:a16="http://schemas.microsoft.com/office/drawing/2014/main" xmlns="" val="4232467120"/>
                    </a:ext>
                  </a:extLst>
                </a:gridCol>
                <a:gridCol w="926626">
                  <a:extLst>
                    <a:ext uri="{9D8B030D-6E8A-4147-A177-3AD203B41FA5}">
                      <a16:colId xmlns:a16="http://schemas.microsoft.com/office/drawing/2014/main" xmlns="" val="2554680006"/>
                    </a:ext>
                  </a:extLst>
                </a:gridCol>
              </a:tblGrid>
              <a:tr h="200025">
                <a:tc>
                  <a:txBody>
                    <a:bodyPr/>
                    <a:lstStyle/>
                    <a:p>
                      <a:pPr algn="l" rtl="0" fontAlgn="b"/>
                      <a:r>
                        <a:rPr lang="en-US" sz="1200" b="1" i="0" u="none" strike="noStrike" dirty="0">
                          <a:solidFill>
                            <a:srgbClr val="000000"/>
                          </a:solidFill>
                          <a:effectLst/>
                          <a:latin typeface="Calibri" panose="020F0502020204030204" pitchFamily="34" charset="0"/>
                        </a:rPr>
                        <a:t>Revenue - 7,000 Fall Enrollment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103138303"/>
                  </a:ext>
                </a:extLst>
              </a:tr>
              <a:tr h="200025">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rtl="0" fontAlgn="b"/>
                      <a:r>
                        <a:rPr lang="en-US" sz="1200" b="1" i="0" u="none" strike="noStrike" dirty="0">
                          <a:solidFill>
                            <a:srgbClr val="000000"/>
                          </a:solidFill>
                          <a:effectLst/>
                          <a:latin typeface="Calibri" panose="020F0502020204030204" pitchFamily="34" charset="0"/>
                        </a:rPr>
                        <a:t>FY17 Budget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rtl="0" fontAlgn="b"/>
                      <a:endParaRPr lang="en-US" sz="12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594753135"/>
                  </a:ext>
                </a:extLst>
              </a:tr>
              <a:tr h="200025">
                <a:tc>
                  <a:txBody>
                    <a:bodyPr/>
                    <a:lstStyle/>
                    <a:p>
                      <a:pPr algn="l" rtl="0" fontAlgn="b"/>
                      <a:r>
                        <a:rPr lang="en-US" sz="1200" b="1" i="0" u="none" strike="noStrike" dirty="0">
                          <a:solidFill>
                            <a:srgbClr val="000000"/>
                          </a:solidFill>
                          <a:effectLst/>
                          <a:latin typeface="Calibri" panose="020F0502020204030204" pitchFamily="34" charset="0"/>
                        </a:rPr>
                        <a:t>State Appropriation</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24,687,217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4782311"/>
                  </a:ext>
                </a:extLst>
              </a:tr>
              <a:tr h="200025">
                <a:tc>
                  <a:txBody>
                    <a:bodyPr/>
                    <a:lstStyle/>
                    <a:p>
                      <a:pPr algn="l" rtl="0" fontAlgn="b"/>
                      <a:r>
                        <a:rPr lang="en-US" sz="1200" b="1" i="0" u="none" strike="noStrike" dirty="0">
                          <a:solidFill>
                            <a:srgbClr val="000000"/>
                          </a:solidFill>
                          <a:effectLst/>
                          <a:latin typeface="Calibri" panose="020F0502020204030204" pitchFamily="34" charset="0"/>
                        </a:rPr>
                        <a:t>Tuition </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27,000,000</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rtl="0" fontAlgn="b"/>
                      <a:endParaRPr lang="en-US" sz="12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4198378356"/>
                  </a:ext>
                </a:extLst>
              </a:tr>
              <a:tr h="200025">
                <a:tc>
                  <a:txBody>
                    <a:bodyPr/>
                    <a:lstStyle/>
                    <a:p>
                      <a:pPr algn="l" rtl="0" fontAlgn="b"/>
                      <a:r>
                        <a:rPr lang="en-US" sz="1200" b="1" i="0" u="none" strike="noStrike" dirty="0">
                          <a:solidFill>
                            <a:srgbClr val="000000"/>
                          </a:solidFill>
                          <a:effectLst/>
                          <a:latin typeface="Calibri" panose="020F0502020204030204" pitchFamily="34" charset="0"/>
                        </a:rPr>
                        <a:t>Fees &amp; Other General</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5,646,350</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333958490"/>
                  </a:ext>
                </a:extLst>
              </a:tr>
              <a:tr h="200025">
                <a:tc>
                  <a:txBody>
                    <a:bodyPr/>
                    <a:lstStyle/>
                    <a:p>
                      <a:pPr algn="l" rtl="0" fontAlgn="b"/>
                      <a:r>
                        <a:rPr lang="en-US" sz="1200" b="1" i="0" u="none" strike="noStrike" dirty="0">
                          <a:solidFill>
                            <a:srgbClr val="000000"/>
                          </a:solidFill>
                          <a:effectLst/>
                          <a:latin typeface="Calibri" panose="020F0502020204030204" pitchFamily="34" charset="0"/>
                        </a:rPr>
                        <a:t>Carry Forward Funds</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800,000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rtl="0" fontAlgn="b"/>
                      <a:r>
                        <a:rPr lang="en-US" sz="1200" b="0" i="0" u="none" strike="noStrike" dirty="0">
                          <a:solidFill>
                            <a:srgbClr val="000000"/>
                          </a:solidFill>
                          <a:effectLst/>
                          <a:latin typeface="Calibri" panose="020F050202020403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800413775"/>
                  </a:ext>
                </a:extLst>
              </a:tr>
              <a:tr h="200025">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58,133,567</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835710001"/>
                  </a:ext>
                </a:extLst>
              </a:tr>
              <a:tr h="200025">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2808777497"/>
                  </a:ext>
                </a:extLst>
              </a:tr>
              <a:tr h="200025">
                <a:tc>
                  <a:txBody>
                    <a:bodyPr/>
                    <a:lstStyle/>
                    <a:p>
                      <a:pPr algn="l" rtl="0" fontAlgn="b"/>
                      <a:r>
                        <a:rPr lang="en-US" sz="1200" b="1" i="0" u="none" strike="noStrike" dirty="0">
                          <a:solidFill>
                            <a:srgbClr val="000000"/>
                          </a:solidFill>
                          <a:effectLst/>
                          <a:latin typeface="Calibri" panose="020F0502020204030204" pitchFamily="34" charset="0"/>
                        </a:rPr>
                        <a:t>Expenditures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44218188"/>
                  </a:ext>
                </a:extLst>
              </a:tr>
              <a:tr h="238125">
                <a:tc>
                  <a:txBody>
                    <a:bodyPr/>
                    <a:lstStyle/>
                    <a:p>
                      <a:pPr algn="l" rtl="0" fontAlgn="b"/>
                      <a:r>
                        <a:rPr lang="en-US" sz="1200" b="0" i="0" u="none" strike="noStrike" dirty="0">
                          <a:solidFill>
                            <a:srgbClr val="000000"/>
                          </a:solidFill>
                          <a:effectLst/>
                          <a:latin typeface="Calibri" panose="020F0502020204030204" pitchFamily="34" charset="0"/>
                        </a:rPr>
                        <a:t>Updated current budget including cuts needed</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rtl="0" fontAlgn="b"/>
                      <a:r>
                        <a:rPr lang="en-US" sz="1200" b="1" i="0" u="none" strike="noStrike" dirty="0">
                          <a:solidFill>
                            <a:srgbClr val="1F497D"/>
                          </a:solidFill>
                          <a:effectLst/>
                          <a:latin typeface="Calibri" panose="020F0502020204030204" pitchFamily="34" charset="0"/>
                        </a:rPr>
                        <a:t>    56,862,822 </a:t>
                      </a:r>
                    </a:p>
                  </a:txBody>
                  <a:tcPr marL="9525" marR="9525" marT="9525" marB="0" anchor="b">
                    <a:lnL>
                      <a:noFill/>
                    </a:lnL>
                    <a:lnR>
                      <a:noFill/>
                    </a:lnR>
                    <a:lnT>
                      <a:noFill/>
                    </a:lnT>
                    <a:lnB>
                      <a:noFill/>
                    </a:lnB>
                  </a:tcPr>
                </a:tc>
                <a:tc>
                  <a:txBody>
                    <a:bodyPr/>
                    <a:lstStyle/>
                    <a:p>
                      <a:pPr algn="l" rtl="0" fontAlgn="b"/>
                      <a:r>
                        <a:rPr lang="en-US" sz="1400" b="1" i="0" u="none" strike="noStrike" dirty="0">
                          <a:solidFill>
                            <a:srgbClr val="1F497D"/>
                          </a:solidFill>
                          <a:effectLst/>
                          <a:latin typeface="Calibri" panose="020F0502020204030204" pitchFamily="34" charset="0"/>
                        </a:rPr>
                        <a:t> * </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b"/>
                      <a:r>
                        <a:rPr lang="en-US" sz="1400" b="1" i="0" u="none" strike="noStrike" dirty="0">
                          <a:solidFill>
                            <a:srgbClr val="1F497D"/>
                          </a:solidFill>
                          <a:effectLst/>
                          <a:latin typeface="Arial" panose="020B0604020202020204" pitchFamily="34" charset="0"/>
                        </a:rPr>
                        <a:t>SEE </a:t>
                      </a:r>
                      <a:r>
                        <a:rPr lang="en-US" sz="1400" b="1" i="0" u="none" strike="noStrike" dirty="0" smtClean="0">
                          <a:solidFill>
                            <a:srgbClr val="1F497D"/>
                          </a:solidFill>
                          <a:effectLst/>
                          <a:latin typeface="Arial" panose="020B0604020202020204" pitchFamily="34" charset="0"/>
                        </a:rPr>
                        <a:t>SCENARIO HANDOUT</a:t>
                      </a:r>
                      <a:endParaRPr lang="en-US" sz="1400" b="1" i="0" u="none" strike="noStrike" dirty="0">
                        <a:solidFill>
                          <a:srgbClr val="1F497D"/>
                        </a:solidFill>
                        <a:effectLst/>
                        <a:latin typeface="Arial" panose="020B060402020202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1757595804"/>
                  </a:ext>
                </a:extLst>
              </a:tr>
              <a:tr h="200025">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3215246014"/>
                  </a:ext>
                </a:extLst>
              </a:tr>
              <a:tr h="200025">
                <a:tc>
                  <a:txBody>
                    <a:bodyPr/>
                    <a:lstStyle/>
                    <a:p>
                      <a:pPr algn="l" rtl="0" fontAlgn="b"/>
                      <a:r>
                        <a:rPr lang="en-US" sz="1200" b="1" i="0" u="none" strike="noStrike" dirty="0">
                          <a:solidFill>
                            <a:srgbClr val="000000"/>
                          </a:solidFill>
                          <a:effectLst/>
                          <a:latin typeface="Calibri" panose="020F0502020204030204" pitchFamily="34" charset="0"/>
                        </a:rPr>
                        <a:t>Funding Available to Distribute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rtl="0" fontAlgn="b"/>
                      <a:r>
                        <a:rPr lang="en-US" sz="1200" b="1" i="0" u="none" strike="noStrike" dirty="0">
                          <a:solidFill>
                            <a:srgbClr val="000000"/>
                          </a:solidFill>
                          <a:effectLst/>
                          <a:latin typeface="Calibri" panose="020F0502020204030204" pitchFamily="34" charset="0"/>
                        </a:rPr>
                        <a:t>1,270,745 </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937549191"/>
                  </a:ext>
                </a:extLst>
              </a:tr>
              <a:tr h="200025">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93670185"/>
                  </a:ext>
                </a:extLst>
              </a:tr>
              <a:tr h="200025">
                <a:tc>
                  <a:txBody>
                    <a:bodyPr/>
                    <a:lstStyle/>
                    <a:p>
                      <a:pPr algn="l" rtl="0" fontAlgn="b"/>
                      <a:r>
                        <a:rPr lang="en-US" sz="1200" b="1" i="0" u="none" strike="noStrike" dirty="0">
                          <a:solidFill>
                            <a:srgbClr val="000000"/>
                          </a:solidFill>
                          <a:effectLst/>
                          <a:latin typeface="Calibri" panose="020F0502020204030204" pitchFamily="34" charset="0"/>
                        </a:rPr>
                        <a:t>Required Funding Items added:</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082767308"/>
                  </a:ext>
                </a:extLst>
              </a:tr>
              <a:tr h="200025">
                <a:tc>
                  <a:txBody>
                    <a:bodyPr/>
                    <a:lstStyle/>
                    <a:p>
                      <a:pPr algn="l" rtl="0" fontAlgn="b"/>
                      <a:r>
                        <a:rPr lang="en-US" sz="1200" b="0" i="0" u="none" strike="noStrike" dirty="0">
                          <a:solidFill>
                            <a:srgbClr val="000000"/>
                          </a:solidFill>
                          <a:effectLst/>
                          <a:latin typeface="Calibri" panose="020F0502020204030204" pitchFamily="34" charset="0"/>
                        </a:rPr>
                        <a:t>   University Contingency</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99,000</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131344876"/>
                  </a:ext>
                </a:extLst>
              </a:tr>
              <a:tr h="200025">
                <a:tc>
                  <a:txBody>
                    <a:bodyPr/>
                    <a:lstStyle/>
                    <a:p>
                      <a:pPr algn="l" rtl="0" fontAlgn="b"/>
                      <a:r>
                        <a:rPr lang="en-US" sz="1200" b="0" i="0" u="none" strike="noStrike" dirty="0">
                          <a:solidFill>
                            <a:srgbClr val="000000"/>
                          </a:solidFill>
                          <a:effectLst/>
                          <a:latin typeface="Calibri" panose="020F0502020204030204" pitchFamily="34" charset="0"/>
                        </a:rPr>
                        <a:t>   Increase in software licenses</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11,311</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579488312"/>
                  </a:ext>
                </a:extLst>
              </a:tr>
              <a:tr h="200025">
                <a:tc>
                  <a:txBody>
                    <a:bodyPr/>
                    <a:lstStyle/>
                    <a:p>
                      <a:pPr algn="l" rtl="0" fontAlgn="b"/>
                      <a:r>
                        <a:rPr lang="en-US" sz="1200" b="0" i="0" u="none" strike="noStrike" dirty="0">
                          <a:solidFill>
                            <a:srgbClr val="000000"/>
                          </a:solidFill>
                          <a:effectLst/>
                          <a:latin typeface="Calibri" panose="020F0502020204030204" pitchFamily="34" charset="0"/>
                        </a:rPr>
                        <a:t>   Faculty Promotions including benefits</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48,175</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3338277958"/>
                  </a:ext>
                </a:extLst>
              </a:tr>
              <a:tr h="200025">
                <a:tc>
                  <a:txBody>
                    <a:bodyPr/>
                    <a:lstStyle/>
                    <a:p>
                      <a:pPr algn="l" rtl="0" fontAlgn="b"/>
                      <a:r>
                        <a:rPr lang="en-US" sz="1200" b="0" i="0" u="none" strike="noStrike" dirty="0">
                          <a:solidFill>
                            <a:srgbClr val="000000"/>
                          </a:solidFill>
                          <a:effectLst/>
                          <a:latin typeface="Calibri" panose="020F0502020204030204" pitchFamily="34" charset="0"/>
                        </a:rPr>
                        <a:t>   Funding for Merit Raises including benefits</a:t>
                      </a:r>
                    </a:p>
                  </a:txBody>
                  <a:tcPr marL="9525" marR="9525" marT="9525" marB="0" anchor="b">
                    <a:lnL>
                      <a:noFill/>
                    </a:lnL>
                    <a:lnR>
                      <a:noFill/>
                    </a:lnR>
                    <a:lnT>
                      <a:noFill/>
                    </a:lnT>
                    <a:lnB>
                      <a:noFill/>
                    </a:lnB>
                  </a:tcPr>
                </a:tc>
                <a:tc>
                  <a:txBody>
                    <a:bodyPr/>
                    <a:lstStyle/>
                    <a:p>
                      <a:pPr algn="r" rtl="0" fontAlgn="b"/>
                      <a:r>
                        <a:rPr lang="en-US" sz="1200" b="0" i="0" u="none" strike="noStrike" dirty="0">
                          <a:solidFill>
                            <a:srgbClr val="000000"/>
                          </a:solidFill>
                          <a:effectLst/>
                          <a:latin typeface="Calibri" panose="020F0502020204030204" pitchFamily="34" charset="0"/>
                        </a:rPr>
                        <a:t>1,112,259</a:t>
                      </a:r>
                    </a:p>
                  </a:txBody>
                  <a:tcPr marL="9525" marR="9525" marT="9525" marB="0" anchor="b">
                    <a:lnL>
                      <a:noFill/>
                    </a:lnL>
                    <a:lnR>
                      <a:noFill/>
                    </a:lnR>
                    <a:lnT>
                      <a:noFill/>
                    </a:lnT>
                    <a:lnB>
                      <a:noFill/>
                    </a:lnB>
                  </a:tcPr>
                </a:tc>
                <a:tc>
                  <a:txBody>
                    <a:bodyPr/>
                    <a:lstStyle/>
                    <a:p>
                      <a:pPr algn="r" rtl="0" fontAlgn="b"/>
                      <a:endParaRPr lang="en-US" sz="12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285164829"/>
                  </a:ext>
                </a:extLst>
              </a:tr>
              <a:tr h="200025">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rtl="0" fontAlgn="b"/>
                      <a:r>
                        <a:rPr lang="en-US" sz="1200" b="1" i="0" u="none" strike="noStrike" dirty="0">
                          <a:solidFill>
                            <a:srgbClr val="000000"/>
                          </a:solidFill>
                          <a:effectLst/>
                          <a:latin typeface="Calibri" panose="020F0502020204030204" pitchFamily="34" charset="0"/>
                        </a:rPr>
                        <a:t>1,270,745</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1"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1513693917"/>
                  </a:ext>
                </a:extLst>
              </a:tr>
              <a:tr h="200025">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r>
                        <a:rPr lang="en-US" sz="1200" b="0" i="0" u="none" strike="noStrike" dirty="0">
                          <a:solidFill>
                            <a:srgbClr val="000000"/>
                          </a:solidFill>
                          <a:effectLst/>
                          <a:latin typeface="Arial" panose="020B0604020202020204"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xmlns="" val="4255921647"/>
                  </a:ext>
                </a:extLst>
              </a:tr>
              <a:tr h="209550">
                <a:tc>
                  <a:txBody>
                    <a:bodyPr/>
                    <a:lstStyle/>
                    <a:p>
                      <a:pPr algn="l" fontAlgn="b"/>
                      <a:r>
                        <a:rPr lang="en-US" sz="1200" b="1" i="0" u="none" strike="noStrike" dirty="0">
                          <a:solidFill>
                            <a:srgbClr val="000000"/>
                          </a:solidFill>
                          <a:effectLst/>
                          <a:latin typeface="Calibri" panose="020F0502020204030204" pitchFamily="34" charset="0"/>
                        </a:rPr>
                        <a:t>Additional Funds Needed</a:t>
                      </a: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r" fontAlgn="b"/>
                      <a:r>
                        <a:rPr lang="en-US" sz="1200" b="1" i="0" u="none" strike="noStrike" dirty="0">
                          <a:solidFill>
                            <a:srgbClr val="000000"/>
                          </a:solidFill>
                          <a:effectLst/>
                          <a:latin typeface="Calibri" panose="020F0502020204030204" pitchFamily="34" charset="0"/>
                        </a:rPr>
                        <a:t>0</a:t>
                      </a:r>
                    </a:p>
                  </a:txBody>
                  <a:tcPr marL="9525" marR="9525" marT="9525" marB="0" anchor="b">
                    <a:lnL>
                      <a:noFill/>
                    </a:lnL>
                    <a:lnR>
                      <a:noFill/>
                    </a:lnR>
                    <a:lnT>
                      <a:noFill/>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3573211682"/>
                  </a:ext>
                </a:extLst>
              </a:tr>
            </a:tbl>
          </a:graphicData>
        </a:graphic>
      </p:graphicFrame>
    </p:spTree>
    <p:extLst>
      <p:ext uri="{BB962C8B-B14F-4D97-AF65-F5344CB8AC3E}">
        <p14:creationId xmlns:p14="http://schemas.microsoft.com/office/powerpoint/2010/main" val="1226654879"/>
      </p:ext>
    </p:extLst>
  </p:cSld>
  <p:clrMapOvr>
    <a:masterClrMapping/>
  </p:clrMapOvr>
</p:sld>
</file>

<file path=ppt/theme/theme1.xml><?xml version="1.0" encoding="utf-8"?>
<a:theme xmlns:a="http://schemas.openxmlformats.org/drawingml/2006/main" name="DM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2662</TotalTime>
  <Words>826</Words>
  <Application>Microsoft Office PowerPoint</Application>
  <PresentationFormat>On-screen Show (4:3)</PresentationFormat>
  <Paragraphs>347</Paragraphs>
  <Slides>16</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Arial Bold</vt:lpstr>
      <vt:lpstr>Bookman Old Style</vt:lpstr>
      <vt:lpstr>Calibri</vt:lpstr>
      <vt:lpstr>Times New Roman</vt:lpstr>
      <vt:lpstr>Verdana</vt:lpstr>
      <vt:lpstr>DMR</vt:lpstr>
      <vt:lpstr>Document</vt:lpstr>
      <vt:lpstr>Open Budget Meeting</vt:lpstr>
      <vt:lpstr>PowerPoint Presentation</vt:lpstr>
      <vt:lpstr>                                            </vt:lpstr>
      <vt:lpstr> Open Budget Meeting                                    </vt:lpstr>
      <vt:lpstr>Open Budget Meeting                                    </vt:lpstr>
      <vt:lpstr> Open Budget Meeting                                    </vt:lpstr>
      <vt:lpstr>Open Budget Meeting                                    </vt:lpstr>
      <vt:lpstr> Open Budget Meeting                                    </vt:lpstr>
      <vt:lpstr>CSU’s Budget Build                                            </vt:lpstr>
      <vt:lpstr>Summer Budget</vt:lpstr>
      <vt:lpstr>   Open Budget Meeting</vt:lpstr>
      <vt:lpstr>   Open Budget Meeting</vt:lpstr>
      <vt:lpstr>   Open Budget Meeting</vt:lpstr>
      <vt:lpstr>PowerPoint Presentation</vt:lpstr>
      <vt:lpstr>ePro/GAFirst Marketplace </vt:lpstr>
      <vt:lpstr> Discussion and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Bradberry</dc:creator>
  <cp:lastModifiedBy>Tim Hynes</cp:lastModifiedBy>
  <cp:revision>88</cp:revision>
  <cp:lastPrinted>2015-04-23T12:47:41Z</cp:lastPrinted>
  <dcterms:created xsi:type="dcterms:W3CDTF">2014-03-18T19:38:06Z</dcterms:created>
  <dcterms:modified xsi:type="dcterms:W3CDTF">2016-04-22T20:48:56Z</dcterms:modified>
</cp:coreProperties>
</file>