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3" r:id="rId5"/>
    <p:sldId id="262" r:id="rId6"/>
    <p:sldId id="260" r:id="rId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3" autoAdjust="0"/>
  </p:normalViewPr>
  <p:slideViewPr>
    <p:cSldViewPr>
      <p:cViewPr varScale="1">
        <p:scale>
          <a:sx n="100" d="100"/>
          <a:sy n="100" d="100"/>
        </p:scale>
        <p:origin x="-2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826487331130571"/>
          <c:y val="7.8501927727128176E-2"/>
          <c:w val="0.43083465823225747"/>
          <c:h val="0.884863839333545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Revenues</c:v>
                </c:pt>
              </c:strCache>
            </c:strRef>
          </c:tx>
          <c:explosion val="13"/>
          <c:dPt>
            <c:idx val="0"/>
            <c:explosion val="5"/>
          </c:dPt>
          <c:dPt>
            <c:idx val="1"/>
            <c:explosion val="4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Sheet1!$A$2:$A$3</c:f>
              <c:strCache>
                <c:ptCount val="2"/>
                <c:pt idx="0">
                  <c:v>State Approp. 40.1%</c:v>
                </c:pt>
                <c:pt idx="1">
                  <c:v>Other 59.9%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23.2</c:v>
                </c:pt>
                <c:pt idx="1">
                  <c:v>34.6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39423662096946"/>
          <c:y val="0.21533923546951991"/>
          <c:w val="0.22449393707715101"/>
          <c:h val="0.5100284667357867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E643FABC-6ED9-4507-A8C0-1E3FF279FE44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75A51892-9314-451D-BC5D-7BEB35BB5E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162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617469-C373-4F06-80EB-1A1D82169FB9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3ACBAE-3B89-461F-B72B-901DA76E16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09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10602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81B69-B82C-49C5-A5CB-3C556FD5C55A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AF563-58DD-4AC9-AB9A-1ADB5B0A2A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0547561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007809-817D-4920-AA47-AA5F870224F4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F215E-0A35-4C6D-8191-1F45DE77EC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078187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A7ED6B-3D5A-4B28-9CA7-84CDC84913C3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73A77-3FCB-4A00-A1E2-222B6D8821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15646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AC9F4-1DEE-4442-98D9-B981CF35B5FE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2E9C5-9A0D-4B32-A811-C4A393FE84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34301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7883A-CC67-4136-BFA9-8065E79C0566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6499B-8F82-4CD5-A668-F2BA227D57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288463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9E081-F5E3-4A8A-9A22-072034882A5E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CF0E-FB46-4C45-8FBD-05981BA821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992245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DC368-91AE-4EBA-9F9F-9109DD3F3FA3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6A07-04FD-459D-A6E8-55915F16A5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637665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41CF17-D879-465D-94C4-3DA597A556F9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CB187-37F7-4C51-A504-D64E49A8D6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16836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F94AA4-5CD2-4347-9854-B0FABD4C0ECE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360D4-EE01-4015-9288-EBC759CB87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764556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214394-3507-4551-BCF6-7FCC78F9B352}" type="datetime1">
              <a:rPr lang="en-US" smtClean="0">
                <a:solidFill>
                  <a:srgbClr val="000000"/>
                </a:solidFill>
              </a:rPr>
              <a:pPr/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C126B-2F51-4A46-9974-43E39177E7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480677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7372DD-7DB2-4B44-A23E-013D7C67E43B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4/29/2013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949D02-D290-46E7-A324-09315D6829D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4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Document1.docx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1.xml"/><Relationship Id="rId5" Type="http://schemas.openxmlformats.org/officeDocument/2006/relationships/package" Target="../embeddings/Microsoft_Office_Word_Document2.doc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Office_Word_Document4.doc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5.docx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Microsoft_Office_Word_Document6.docx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46168884"/>
              </p:ext>
            </p:extLst>
          </p:nvPr>
        </p:nvGraphicFramePr>
        <p:xfrm>
          <a:off x="461963" y="2133600"/>
          <a:ext cx="7727950" cy="4724400"/>
        </p:xfrm>
        <a:graphic>
          <a:graphicData uri="http://schemas.openxmlformats.org/presentationml/2006/ole">
            <p:oleObj spid="_x0000_s1033" name="Document" r:id="rId5" imgW="8235289" imgH="5890452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95129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85800"/>
            <a:ext cx="5562600" cy="457200"/>
          </a:xfrm>
        </p:spPr>
        <p:txBody>
          <a:bodyPr/>
          <a:lstStyle/>
          <a:p>
            <a:r>
              <a:rPr lang="en-US" sz="2800" dirty="0" smtClean="0"/>
              <a:t>  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  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     </a:t>
            </a:r>
            <a:r>
              <a:rPr lang="en-US" sz="2400" dirty="0" smtClean="0"/>
              <a:t>Open Budget Meeting</a:t>
            </a:r>
            <a:br>
              <a:rPr lang="en-US" sz="2400" dirty="0" smtClean="0"/>
            </a:br>
            <a:r>
              <a:rPr lang="en-US" sz="1600" b="1" dirty="0">
                <a:solidFill>
                  <a:sysClr val="windowText" lastClr="000000"/>
                </a:solidFill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 smtClean="0">
                <a:solidFill>
                  <a:sysClr val="windowText" lastClr="000000"/>
                </a:solidFill>
              </a:rPr>
              <a:t>                   Clayton </a:t>
            </a:r>
            <a:r>
              <a:rPr lang="en-US" sz="1600" b="1" dirty="0">
                <a:solidFill>
                  <a:sysClr val="windowText" lastClr="000000"/>
                </a:solidFill>
              </a:rPr>
              <a:t>State University Resources</a:t>
            </a:r>
            <a:endParaRPr lang="en-US" sz="16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17309944"/>
              </p:ext>
            </p:extLst>
          </p:nvPr>
        </p:nvGraphicFramePr>
        <p:xfrm>
          <a:off x="512249" y="1536949"/>
          <a:ext cx="8151812" cy="5899150"/>
        </p:xfrm>
        <a:graphic>
          <a:graphicData uri="http://schemas.openxmlformats.org/presentationml/2006/ole">
            <p:oleObj spid="_x0000_s2057" name="Document" r:id="rId5" imgW="8235289" imgH="5928195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5416" y="1166716"/>
            <a:ext cx="35723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State</a:t>
            </a:r>
            <a:r>
              <a:rPr lang="en-US" sz="2000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kern="0" dirty="0">
                <a:solidFill>
                  <a:sysClr val="windowText" lastClr="000000"/>
                </a:solidFill>
              </a:rPr>
              <a:t>Appropriations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05795" y="1198395"/>
            <a:ext cx="369297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Tuition</a:t>
            </a:r>
            <a:r>
              <a:rPr lang="en-US" sz="2000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kern="0" dirty="0">
                <a:solidFill>
                  <a:sysClr val="windowText" lastClr="000000"/>
                </a:solidFill>
              </a:rPr>
              <a:t>&amp; Fees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05795" y="1598505"/>
            <a:ext cx="3398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Auxiliary </a:t>
            </a:r>
            <a:r>
              <a:rPr lang="en-US" kern="0" dirty="0">
                <a:solidFill>
                  <a:sysClr val="windowText" lastClr="000000"/>
                </a:solidFill>
              </a:rPr>
              <a:t>Enterprises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632" y="1566825"/>
            <a:ext cx="24895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Major </a:t>
            </a:r>
            <a:r>
              <a:rPr lang="en-US" kern="0" dirty="0">
                <a:solidFill>
                  <a:sysClr val="windowText" lastClr="000000"/>
                </a:solidFill>
              </a:rPr>
              <a:t>Repair &amp; Renovation (MRR)</a:t>
            </a:r>
          </a:p>
          <a:p>
            <a:pPr>
              <a:defRPr/>
            </a:pPr>
            <a:endParaRPr lang="en-US" sz="200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="" xmlns:p14="http://schemas.microsoft.com/office/powerpoint/2010/main" val="1987748794"/>
              </p:ext>
            </p:extLst>
          </p:nvPr>
        </p:nvGraphicFramePr>
        <p:xfrm>
          <a:off x="1568630" y="1558583"/>
          <a:ext cx="5898970" cy="209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6012" y="4377943"/>
            <a:ext cx="315659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Salaries and Wages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Utilities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Supplies and Equipment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Technology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Facilities and Maintenance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Public Safety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Campus Activities and Services</a:t>
            </a:r>
          </a:p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0516" y="4377943"/>
            <a:ext cx="32352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Calibri" pitchFamily="34" charset="0"/>
              </a:rPr>
              <a:t>Capital funds can not be used to pay for salaries and wages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Calibri" pitchFamily="34" charset="0"/>
              </a:rPr>
              <a:t>State procurements guidelines must be followed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Calibri" pitchFamily="34" charset="0"/>
              </a:rPr>
              <a:t>Student fees must be used in conjunction with specific services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46341" y="4366275"/>
            <a:ext cx="309765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Prudent fiscal management required for all sources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State Appropriates may be reduced at anytime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itchFamily="34" charset="0"/>
              </a:rPr>
              <a:t>Economic conditions have a direct impact on our ability to collect the revenues necessary to satisfy the needs and obligations of the University</a:t>
            </a:r>
          </a:p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051" y="3985275"/>
            <a:ext cx="162339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Uses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20632" y="3996943"/>
            <a:ext cx="180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Restrictions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19800" y="4008611"/>
            <a:ext cx="225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</a:rPr>
              <a:t>Realities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9801" y="1985056"/>
            <a:ext cx="3124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 </a:t>
            </a:r>
            <a:r>
              <a:rPr lang="en-US" kern="0" dirty="0" smtClean="0">
                <a:solidFill>
                  <a:sysClr val="windowText" lastClr="000000"/>
                </a:solidFill>
              </a:rPr>
              <a:t>    CSU </a:t>
            </a:r>
            <a:r>
              <a:rPr lang="en-US" kern="0" dirty="0">
                <a:solidFill>
                  <a:sysClr val="windowText" lastClr="000000"/>
                </a:solidFill>
              </a:rPr>
              <a:t>Foundation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Endowments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Scholarships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Unrestricted Annual Giving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671" y="6686266"/>
            <a:ext cx="10680233" cy="17173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8494" y="2145627"/>
            <a:ext cx="3211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Sponsored </a:t>
            </a:r>
            <a:r>
              <a:rPr lang="en-US" kern="0" dirty="0">
                <a:solidFill>
                  <a:sysClr val="windowText" lastClr="000000"/>
                </a:solidFill>
              </a:rPr>
              <a:t>Programs</a:t>
            </a:r>
            <a:endParaRPr lang="en-US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0043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685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152400"/>
            <a:ext cx="4953000" cy="457200"/>
          </a:xfrm>
        </p:spPr>
        <p:txBody>
          <a:bodyPr/>
          <a:lstStyle/>
          <a:p>
            <a:r>
              <a:rPr lang="en-US" sz="2800" dirty="0" smtClean="0"/>
              <a:t>  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1218" y="152400"/>
            <a:ext cx="3352800" cy="53340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55638409"/>
              </p:ext>
            </p:extLst>
          </p:nvPr>
        </p:nvGraphicFramePr>
        <p:xfrm>
          <a:off x="461963" y="1524000"/>
          <a:ext cx="8062912" cy="5821363"/>
        </p:xfrm>
        <a:graphic>
          <a:graphicData uri="http://schemas.openxmlformats.org/presentationml/2006/ole">
            <p:oleObj spid="_x0000_s3088" name="Document" r:id="rId5" imgW="8235289" imgH="5928195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762000"/>
          <a:ext cx="5715000" cy="5987812"/>
        </p:xfrm>
        <a:graphic>
          <a:graphicData uri="http://schemas.openxmlformats.org/drawingml/2006/table">
            <a:tbl>
              <a:tblPr/>
              <a:tblGrid>
                <a:gridCol w="228601"/>
                <a:gridCol w="3231733"/>
                <a:gridCol w="472276"/>
                <a:gridCol w="554017"/>
                <a:gridCol w="156668"/>
                <a:gridCol w="1071705"/>
              </a:tblGrid>
              <a:tr h="10473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FY14 FUNDING REQUESTS</a:t>
                      </a: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38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975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711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Requests</a:t>
                      </a:r>
                    </a:p>
                  </a:txBody>
                  <a:tcPr marL="3627" marR="3627" marT="36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Moved to Year End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Permanent Funding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Health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Fitness Mgmnt 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72,600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Funded as Permanent</a:t>
                      </a:r>
                    </a:p>
                  </a:txBody>
                  <a:tcPr marL="3627" marR="3627" marT="362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Psychology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Associate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99,000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Accounting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119,000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Mathematics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72,600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 End Funds Requested</a:t>
                      </a:r>
                    </a:p>
                  </a:txBody>
                  <a:tcPr marL="3627" marR="3627" marT="362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Biology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Lecturer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66,000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Health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Care Mgmnt 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79,200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ESL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 Coordinator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67,500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Funded at Different Level than Requested</a:t>
                      </a:r>
                    </a:p>
                  </a:txBody>
                  <a:tcPr marL="3627" marR="3627" marT="362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69A"/>
                    </a:solidFill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Additional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funding for Corporate and Foundation Relations Director position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33,000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Legal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Studies 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79,200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Sociology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79,200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Disability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Resource Center Coordinator position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56,000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Banner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Analyst position - OITS Admin Systems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66,500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PT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Communication Operator - Public Safety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17,140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Economics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Asst. Professor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89,000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Head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Electronic Resources and Services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Library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73,150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Glacier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(International Tax) maintenance license fees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5,000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Banner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Performance Management(BPM) - Phase 2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100,000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chairs for audience seating - Spivey Hall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13,500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additional servers and storage for BPM and Banner 9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160,000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Veterans Resource Center operating budget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Office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Community Standards Coordinator position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47,988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 restore OS&amp;E cuts in Faculty Laptop replacement budget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20,000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 supplement existing Alumni Relations operating budget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15,000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On-Line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Course Advisor - Academic Outreach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60,750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PT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Security Administrator - Accounting Services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17,500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Replace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obsolete network equipment for buildings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200,000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Replace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obsolete audio visual equipment for classrooms/conference rms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104,020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 supplement existing Annual Fund operating budget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8,500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departmental campus support analysts in The Hub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Evening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Circulation Asst.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Library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39,900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Patron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Services Coordinator position - Spivey Hall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42,027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 T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Business Analyst position - Business &amp; Operations/Academic Affairs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80,000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Instructional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Services Librarian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59,850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Weekend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Circulation Asst.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Library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39,900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new "I Caught You Caring" program -Customer Service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Funding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 make position in Media Services whole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6,823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TOTALS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275,000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1,866,348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538ED5"/>
                          </a:solidFill>
                          <a:latin typeface="Calibri"/>
                        </a:rPr>
                        <a:t>FUNDED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538ED5"/>
                          </a:solidFill>
                          <a:latin typeface="Calibri"/>
                        </a:rPr>
                        <a:t>  273,500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538ED5"/>
                          </a:solidFill>
                          <a:latin typeface="Calibri"/>
                        </a:rPr>
                        <a:t>  1,253,828 </a:t>
                      </a: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27" marR="3627" marT="36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912044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685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152400"/>
            <a:ext cx="4953000" cy="457200"/>
          </a:xfrm>
        </p:spPr>
        <p:txBody>
          <a:bodyPr/>
          <a:lstStyle/>
          <a:p>
            <a:r>
              <a:rPr lang="en-US" sz="2800" dirty="0" smtClean="0"/>
              <a:t>  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1218" y="152400"/>
            <a:ext cx="3352800" cy="533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838191"/>
          <a:ext cx="6476999" cy="5846876"/>
        </p:xfrm>
        <a:graphic>
          <a:graphicData uri="http://schemas.openxmlformats.org/drawingml/2006/table">
            <a:tbl>
              <a:tblPr/>
              <a:tblGrid>
                <a:gridCol w="3844721"/>
                <a:gridCol w="191438"/>
                <a:gridCol w="1244349"/>
                <a:gridCol w="1196491"/>
              </a:tblGrid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FY14 Budget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Revenue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FY14 Budget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State Appropriation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23,251,922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Special Funding Initiative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162,133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Tuition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27,750,000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Fees &amp; Other General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6,322,100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Carry Forward Funds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600,000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58,086,155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Expenditures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Updated current budget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55,733,662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Required Funding Items added: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University Contingency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120,000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Increase in health insurance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19,432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Increase in software licenses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34,539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Faculty Promotions including benefits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76,563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Archives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56,000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56,040,196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Unresolved Issues**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Salary Stressors including benefits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295,843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Litigation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45,000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Campus Loop Utilities Additional Funds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400,000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Veterans Resource Center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10,000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Archives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???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87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750,843 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 to Distribute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1,295,116 </a:t>
                      </a:r>
                    </a:p>
                  </a:txBody>
                  <a:tcPr marL="4252" marR="4252" marT="4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548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 3% Budget Cut ($683,973) from Original FY13 State Appropriation is encompassed in this figure</a:t>
                      </a:r>
                    </a:p>
                  </a:txBody>
                  <a:tcPr marL="4252" marR="4252" marT="42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458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52" marR="4252" marT="4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980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** Library renovations will be accomplished by utilizing the 2nd and 3rd quarter salary savings and possibly the 4th quarter if needed</a:t>
                      </a:r>
                    </a:p>
                  </a:txBody>
                  <a:tcPr marL="4252" marR="4252" marT="42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844911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05493851"/>
              </p:ext>
            </p:extLst>
          </p:nvPr>
        </p:nvGraphicFramePr>
        <p:xfrm>
          <a:off x="461963" y="1524000"/>
          <a:ext cx="8062912" cy="5821363"/>
        </p:xfrm>
        <a:graphic>
          <a:graphicData uri="http://schemas.openxmlformats.org/presentationml/2006/ole">
            <p:oleObj spid="_x0000_s6153" name="Document" r:id="rId5" imgW="8235289" imgH="5934666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59207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78225663"/>
              </p:ext>
            </p:extLst>
          </p:nvPr>
        </p:nvGraphicFramePr>
        <p:xfrm>
          <a:off x="76200" y="1295400"/>
          <a:ext cx="9067800" cy="5410200"/>
        </p:xfrm>
        <a:graphic>
          <a:graphicData uri="http://schemas.openxmlformats.org/presentationml/2006/ole">
            <p:oleObj spid="_x0000_s4105" name="Document" r:id="rId5" imgW="10140436" imgH="6514489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477000"/>
            <a:ext cx="739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 Black" pitchFamily="34" charset="0"/>
              </a:rPr>
              <a:t>NOTE: 1</a:t>
            </a:r>
            <a:r>
              <a:rPr lang="en-US" sz="1000" baseline="30000" dirty="0" smtClean="0">
                <a:latin typeface="Arial Black" pitchFamily="34" charset="0"/>
              </a:rPr>
              <a:t>st</a:t>
            </a:r>
            <a:r>
              <a:rPr lang="en-US" sz="1000" dirty="0" smtClean="0">
                <a:latin typeface="Arial Black" pitchFamily="34" charset="0"/>
              </a:rPr>
              <a:t> quarter salary savings was utilized to purchase the items allocated </a:t>
            </a:r>
            <a:endParaRPr lang="en-US" sz="1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7174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725</Words>
  <Application>Microsoft Office PowerPoint</Application>
  <PresentationFormat>On-screen Show (4:3)</PresentationFormat>
  <Paragraphs>253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Profile</vt:lpstr>
      <vt:lpstr>Document</vt:lpstr>
      <vt:lpstr>   Open Budget Meeting</vt:lpstr>
      <vt:lpstr>                     Open Budget Meeting                      Clayton State University Resources</vt:lpstr>
      <vt:lpstr>  Open Budget Meeting</vt:lpstr>
      <vt:lpstr>  Open Budget Meeting</vt:lpstr>
      <vt:lpstr>   Open Budget Meeting</vt:lpstr>
      <vt:lpstr>   Open Budget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Adams</dc:creator>
  <cp:lastModifiedBy>smcelroy</cp:lastModifiedBy>
  <cp:revision>12</cp:revision>
  <dcterms:created xsi:type="dcterms:W3CDTF">2013-04-29T13:06:13Z</dcterms:created>
  <dcterms:modified xsi:type="dcterms:W3CDTF">2013-04-29T16:35:31Z</dcterms:modified>
</cp:coreProperties>
</file>