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75" r:id="rId2"/>
    <p:sldId id="259" r:id="rId3"/>
    <p:sldId id="260" r:id="rId4"/>
    <p:sldId id="262" r:id="rId5"/>
    <p:sldId id="263" r:id="rId6"/>
    <p:sldId id="264" r:id="rId7"/>
    <p:sldId id="276"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492" y="66"/>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christian5\Desktop\Open%20Budget%20Meeting\State%20Approp%20&amp;%20Tuition%20Trend%20FY10-FY16.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dchristian5\Desktop\Open%20Budget%20Meeting\mandatory%20Financial%20Impact%20Analysis%20FY12-FY15a.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dchristian5\Desktop\Open%20Budget%20Meeting\Special%20Institutional%20Fee%20Financial%20Impact%20Analysis%20FY12-FY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58330601472801"/>
          <c:y val="2.5641025641025599E-2"/>
          <c:w val="0.43415535761436502"/>
          <c:h val="0.85897435897435903"/>
        </c:manualLayout>
      </c:layout>
      <c:pieChart>
        <c:varyColors val="1"/>
        <c:ser>
          <c:idx val="0"/>
          <c:order val="0"/>
          <c:spPr>
            <a:ln>
              <a:noFill/>
            </a:ln>
          </c:spPr>
          <c:dPt>
            <c:idx val="0"/>
            <c:bubble3D val="0"/>
            <c:spPr>
              <a:solidFill>
                <a:schemeClr val="accent1"/>
              </a:solidFill>
              <a:ln w="19050">
                <a:noFill/>
              </a:ln>
              <a:effectLst/>
            </c:spPr>
          </c:dPt>
          <c:dPt>
            <c:idx val="1"/>
            <c:bubble3D val="0"/>
            <c:spPr>
              <a:solidFill>
                <a:schemeClr val="accent6">
                  <a:lumMod val="75000"/>
                </a:schemeClr>
              </a:solidFill>
              <a:ln w="19050">
                <a:noFill/>
              </a:ln>
              <a:effectLst/>
            </c:spPr>
          </c:dPt>
          <c:cat>
            <c:strRef>
              <c:f>Sheet2!$C$3:$C$4</c:f>
              <c:strCache>
                <c:ptCount val="2"/>
                <c:pt idx="0">
                  <c:v>State Approp. 41.4%</c:v>
                </c:pt>
                <c:pt idx="1">
                  <c:v>Other 58.6%</c:v>
                </c:pt>
              </c:strCache>
            </c:strRef>
          </c:cat>
          <c:val>
            <c:numRef>
              <c:f>Sheet2!$D$3:$D$4</c:f>
              <c:numCache>
                <c:formatCode>0.0%</c:formatCode>
                <c:ptCount val="2"/>
                <c:pt idx="0">
                  <c:v>0.41399999999999998</c:v>
                </c:pt>
                <c:pt idx="1">
                  <c:v>0.58599999999999997</c:v>
                </c:pt>
              </c:numCache>
            </c:numRef>
          </c:val>
        </c:ser>
        <c:dLbls>
          <c:showLegendKey val="0"/>
          <c:showVal val="0"/>
          <c:showCatName val="0"/>
          <c:showSerName val="0"/>
          <c:showPercent val="0"/>
          <c:showBubbleSize val="0"/>
          <c:showLeaderLines val="0"/>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269896983973537"/>
          <c:y val="2.978542545869961E-2"/>
          <c:w val="0.58955048974062807"/>
          <c:h val="0.90300693335721749"/>
        </c:manualLayout>
      </c:layout>
      <c:bar3DChart>
        <c:barDir val="col"/>
        <c:grouping val="clustered"/>
        <c:varyColors val="0"/>
        <c:ser>
          <c:idx val="0"/>
          <c:order val="0"/>
          <c:tx>
            <c:v>State Appropriation</c:v>
          </c:tx>
          <c:invertIfNegative val="0"/>
          <c:cat>
            <c:strRef>
              <c:f>Sheet1!$E$4:$E$10</c:f>
              <c:strCache>
                <c:ptCount val="7"/>
                <c:pt idx="0">
                  <c:v>FY10</c:v>
                </c:pt>
                <c:pt idx="1">
                  <c:v>FY11</c:v>
                </c:pt>
                <c:pt idx="2">
                  <c:v>FY12</c:v>
                </c:pt>
                <c:pt idx="3">
                  <c:v>FY13</c:v>
                </c:pt>
                <c:pt idx="4">
                  <c:v>FY14</c:v>
                </c:pt>
                <c:pt idx="5">
                  <c:v>FY15</c:v>
                </c:pt>
                <c:pt idx="6">
                  <c:v>FY16</c:v>
                </c:pt>
              </c:strCache>
            </c:strRef>
          </c:cat>
          <c:val>
            <c:numRef>
              <c:f>Sheet1!$F$4:$F$10</c:f>
              <c:numCache>
                <c:formatCode>"$"#,##0_);\("$"#,##0\)</c:formatCode>
                <c:ptCount val="7"/>
                <c:pt idx="0">
                  <c:v>19818176</c:v>
                </c:pt>
                <c:pt idx="1">
                  <c:v>22635358</c:v>
                </c:pt>
                <c:pt idx="2">
                  <c:v>21503584</c:v>
                </c:pt>
                <c:pt idx="3">
                  <c:v>21736525</c:v>
                </c:pt>
                <c:pt idx="4">
                  <c:v>23251922</c:v>
                </c:pt>
                <c:pt idx="5">
                  <c:v>24067121</c:v>
                </c:pt>
                <c:pt idx="6">
                  <c:v>25198595</c:v>
                </c:pt>
              </c:numCache>
            </c:numRef>
          </c:val>
        </c:ser>
        <c:ser>
          <c:idx val="1"/>
          <c:order val="1"/>
          <c:tx>
            <c:v>Tuition</c:v>
          </c:tx>
          <c:spPr>
            <a:solidFill>
              <a:srgbClr val="FF9900"/>
            </a:solidFill>
          </c:spPr>
          <c:invertIfNegative val="0"/>
          <c:cat>
            <c:strRef>
              <c:f>Sheet1!$E$4:$E$10</c:f>
              <c:strCache>
                <c:ptCount val="7"/>
                <c:pt idx="0">
                  <c:v>FY10</c:v>
                </c:pt>
                <c:pt idx="1">
                  <c:v>FY11</c:v>
                </c:pt>
                <c:pt idx="2">
                  <c:v>FY12</c:v>
                </c:pt>
                <c:pt idx="3">
                  <c:v>FY13</c:v>
                </c:pt>
                <c:pt idx="4">
                  <c:v>FY14</c:v>
                </c:pt>
                <c:pt idx="5">
                  <c:v>FY15</c:v>
                </c:pt>
                <c:pt idx="6">
                  <c:v>FY16</c:v>
                </c:pt>
              </c:strCache>
            </c:strRef>
          </c:cat>
          <c:val>
            <c:numRef>
              <c:f>Sheet1!$G$4:$G$10</c:f>
              <c:numCache>
                <c:formatCode>"$"#,##0_);\("$"#,##0\)</c:formatCode>
                <c:ptCount val="7"/>
                <c:pt idx="0">
                  <c:v>19615429</c:v>
                </c:pt>
                <c:pt idx="1">
                  <c:v>22945975</c:v>
                </c:pt>
                <c:pt idx="2">
                  <c:v>25539502</c:v>
                </c:pt>
                <c:pt idx="3">
                  <c:v>27046979</c:v>
                </c:pt>
                <c:pt idx="4">
                  <c:v>28162460</c:v>
                </c:pt>
                <c:pt idx="5">
                  <c:v>27130000</c:v>
                </c:pt>
                <c:pt idx="6">
                  <c:v>26928500</c:v>
                </c:pt>
              </c:numCache>
            </c:numRef>
          </c:val>
        </c:ser>
        <c:dLbls>
          <c:showLegendKey val="0"/>
          <c:showVal val="0"/>
          <c:showCatName val="0"/>
          <c:showSerName val="0"/>
          <c:showPercent val="0"/>
          <c:showBubbleSize val="0"/>
        </c:dLbls>
        <c:gapWidth val="150"/>
        <c:shape val="box"/>
        <c:axId val="76983296"/>
        <c:axId val="76985088"/>
        <c:axId val="0"/>
      </c:bar3DChart>
      <c:catAx>
        <c:axId val="76983296"/>
        <c:scaling>
          <c:orientation val="minMax"/>
        </c:scaling>
        <c:delete val="0"/>
        <c:axPos val="b"/>
        <c:numFmt formatCode="General" sourceLinked="0"/>
        <c:majorTickMark val="out"/>
        <c:minorTickMark val="none"/>
        <c:tickLblPos val="nextTo"/>
        <c:crossAx val="76985088"/>
        <c:crosses val="autoZero"/>
        <c:auto val="1"/>
        <c:lblAlgn val="ctr"/>
        <c:lblOffset val="100"/>
        <c:noMultiLvlLbl val="0"/>
      </c:catAx>
      <c:valAx>
        <c:axId val="76985088"/>
        <c:scaling>
          <c:orientation val="minMax"/>
          <c:max val="30000000"/>
          <c:min val="15000000"/>
        </c:scaling>
        <c:delete val="0"/>
        <c:axPos val="l"/>
        <c:majorGridlines/>
        <c:numFmt formatCode="&quot;$&quot;#,##0_);\(&quot;$&quot;#,##0\)" sourceLinked="1"/>
        <c:majorTickMark val="out"/>
        <c:minorTickMark val="none"/>
        <c:tickLblPos val="nextTo"/>
        <c:crossAx val="76983296"/>
        <c:crosses val="autoZero"/>
        <c:crossBetween val="between"/>
      </c:valAx>
    </c:plotArea>
    <c:legend>
      <c:legendPos val="r"/>
      <c:legendEntry>
        <c:idx val="0"/>
        <c:txPr>
          <a:bodyPr/>
          <a:lstStyle/>
          <a:p>
            <a:pPr>
              <a:defRPr sz="1400" baseline="0"/>
            </a:pPr>
            <a:endParaRPr lang="en-US"/>
          </a:p>
        </c:txPr>
      </c:legendEntry>
      <c:legendEntry>
        <c:idx val="1"/>
        <c:txPr>
          <a:bodyPr/>
          <a:lstStyle/>
          <a:p>
            <a:pPr>
              <a:defRPr sz="1400" baseline="0"/>
            </a:pPr>
            <a:endParaRPr lang="en-US"/>
          </a:p>
        </c:txPr>
      </c:legendEntry>
      <c:layout/>
      <c:overlay val="0"/>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5080933967894"/>
          <c:y val="0.12101668437471194"/>
          <c:w val="0.75820644807496207"/>
          <c:h val="0.69647769999175246"/>
        </c:manualLayout>
      </c:layout>
      <c:barChart>
        <c:barDir val="col"/>
        <c:grouping val="clustered"/>
        <c:varyColors val="0"/>
        <c:ser>
          <c:idx val="0"/>
          <c:order val="0"/>
          <c:tx>
            <c:strRef>
              <c:f>'Special Fee'!$D$3</c:f>
              <c:strCache>
                <c:ptCount val="1"/>
                <c:pt idx="0">
                  <c:v>Full Payment</c:v>
                </c:pt>
              </c:strCache>
            </c:strRef>
          </c:tx>
          <c:invertIfNegative val="0"/>
          <c:dLbls>
            <c:spPr>
              <a:noFill/>
              <a:ln>
                <a:noFill/>
              </a:ln>
              <a:effectLst/>
            </c:spPr>
            <c:txPr>
              <a:bodyPr rot="5400000"/>
              <a:lstStyle/>
              <a:p>
                <a:pPr>
                  <a:defRPr sz="2000"/>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'Special Fee'!$B$4:$B$7</c:f>
              <c:numCache>
                <c:formatCode>_(* #,##0_);_(* \(#,##0\);_(* "-"??_);_(@_)</c:formatCode>
                <c:ptCount val="4"/>
                <c:pt idx="0">
                  <c:v>17231</c:v>
                </c:pt>
                <c:pt idx="1">
                  <c:v>17533</c:v>
                </c:pt>
                <c:pt idx="2">
                  <c:v>17163</c:v>
                </c:pt>
                <c:pt idx="3">
                  <c:v>16579</c:v>
                </c:pt>
              </c:numCache>
            </c:numRef>
          </c:cat>
          <c:val>
            <c:numRef>
              <c:f>'Special Fee'!$D$4:$D$7</c:f>
              <c:numCache>
                <c:formatCode>_("$"* #,##0_);_("$"* \(#,##0\);_("$"* "-"??_);_(@_)</c:formatCode>
                <c:ptCount val="4"/>
                <c:pt idx="0">
                  <c:v>7788412</c:v>
                </c:pt>
                <c:pt idx="1">
                  <c:v>7924916</c:v>
                </c:pt>
                <c:pt idx="2">
                  <c:v>8186751</c:v>
                </c:pt>
                <c:pt idx="3">
                  <c:v>7908183</c:v>
                </c:pt>
              </c:numCache>
            </c:numRef>
          </c:val>
        </c:ser>
        <c:ser>
          <c:idx val="1"/>
          <c:order val="1"/>
          <c:tx>
            <c:strRef>
              <c:f>'Special Fee'!$E$3</c:f>
              <c:strCache>
                <c:ptCount val="1"/>
                <c:pt idx="0">
                  <c:v>Actual Collected</c:v>
                </c:pt>
              </c:strCache>
            </c:strRef>
          </c:tx>
          <c:spPr>
            <a:solidFill>
              <a:srgbClr val="FF9933"/>
            </a:solidFill>
          </c:spPr>
          <c:invertIfNegative val="0"/>
          <c:dLbls>
            <c:dLbl>
              <c:idx val="1"/>
              <c:layout>
                <c:manualLayout>
                  <c:x val="5.3475935828877002E-3"/>
                  <c:y val="0.36065961902708699"/>
                </c:manualLayout>
              </c:layout>
              <c:tx>
                <c:rich>
                  <a:bodyPr/>
                  <a:lstStyle/>
                  <a:p>
                    <a:r>
                      <a:rPr lang="en-US" sz="2000" dirty="0"/>
                      <a:t> $6,348,248 </a:t>
                    </a:r>
                  </a:p>
                </c:rich>
              </c:tx>
              <c:dLblPos val="outEnd"/>
              <c:showLegendKey val="0"/>
              <c:showVal val="1"/>
              <c:showCatName val="0"/>
              <c:showSerName val="0"/>
              <c:showPercent val="0"/>
              <c:showBubbleSize val="0"/>
            </c:dLbl>
            <c:spPr>
              <a:noFill/>
              <a:ln>
                <a:noFill/>
              </a:ln>
              <a:effectLst/>
            </c:spPr>
            <c:txPr>
              <a:bodyPr rot="5400000"/>
              <a:lstStyle/>
              <a:p>
                <a:pPr>
                  <a:defRPr sz="2000"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'Special Fee'!$B$4:$B$7</c:f>
              <c:numCache>
                <c:formatCode>_(* #,##0_);_(* \(#,##0\);_(* "-"??_);_(@_)</c:formatCode>
                <c:ptCount val="4"/>
                <c:pt idx="0">
                  <c:v>17231</c:v>
                </c:pt>
                <c:pt idx="1">
                  <c:v>17533</c:v>
                </c:pt>
                <c:pt idx="2">
                  <c:v>17163</c:v>
                </c:pt>
                <c:pt idx="3">
                  <c:v>16579</c:v>
                </c:pt>
              </c:numCache>
            </c:numRef>
          </c:cat>
          <c:val>
            <c:numRef>
              <c:f>'Special Fee'!$E$4:$E$7</c:f>
              <c:numCache>
                <c:formatCode>_("$"* #,##0_);_("$"* \(#,##0\);_("$"* "-"??_);_(@_)</c:formatCode>
                <c:ptCount val="4"/>
                <c:pt idx="0">
                  <c:v>6348248</c:v>
                </c:pt>
                <c:pt idx="1">
                  <c:v>7240194</c:v>
                </c:pt>
                <c:pt idx="2">
                  <c:v>7190688</c:v>
                </c:pt>
                <c:pt idx="3">
                  <c:v>6831539</c:v>
                </c:pt>
              </c:numCache>
            </c:numRef>
          </c:val>
        </c:ser>
        <c:ser>
          <c:idx val="2"/>
          <c:order val="2"/>
          <c:tx>
            <c:strRef>
              <c:f>'Special Fee'!$B$3:$B$7</c:f>
              <c:strCache>
                <c:ptCount val="1"/>
                <c:pt idx="0">
                  <c:v>Total Students  17,231   17,533   17,163   16,579 </c:v>
                </c:pt>
              </c:strCache>
            </c:strRef>
          </c:tx>
          <c:invertIfNegative val="0"/>
          <c:cat>
            <c:numRef>
              <c:f>'Special Fee'!$B$4:$B$7</c:f>
              <c:numCache>
                <c:formatCode>_(* #,##0_);_(* \(#,##0\);_(* "-"??_);_(@_)</c:formatCode>
                <c:ptCount val="4"/>
                <c:pt idx="0">
                  <c:v>17231</c:v>
                </c:pt>
                <c:pt idx="1">
                  <c:v>17533</c:v>
                </c:pt>
                <c:pt idx="2">
                  <c:v>17163</c:v>
                </c:pt>
                <c:pt idx="3">
                  <c:v>16579</c:v>
                </c:pt>
              </c:numCache>
            </c:numRef>
          </c:cat>
          <c:val>
            <c:numLit>
              <c:formatCode>General</c:formatCode>
              <c:ptCount val="1"/>
              <c:pt idx="0">
                <c:v>1</c:v>
              </c:pt>
            </c:numLit>
          </c:val>
        </c:ser>
        <c:dLbls>
          <c:showLegendKey val="0"/>
          <c:showVal val="0"/>
          <c:showCatName val="0"/>
          <c:showSerName val="0"/>
          <c:showPercent val="0"/>
          <c:showBubbleSize val="0"/>
        </c:dLbls>
        <c:gapWidth val="7"/>
        <c:axId val="77092736"/>
        <c:axId val="77094272"/>
      </c:barChart>
      <c:catAx>
        <c:axId val="77092736"/>
        <c:scaling>
          <c:orientation val="minMax"/>
        </c:scaling>
        <c:delete val="0"/>
        <c:axPos val="b"/>
        <c:numFmt formatCode="#,##0" sourceLinked="0"/>
        <c:majorTickMark val="out"/>
        <c:minorTickMark val="none"/>
        <c:tickLblPos val="nextTo"/>
        <c:spPr>
          <a:noFill/>
        </c:spPr>
        <c:txPr>
          <a:bodyPr anchor="ctr" anchorCtr="0"/>
          <a:lstStyle/>
          <a:p>
            <a:pPr>
              <a:defRPr baseline="0"/>
            </a:pPr>
            <a:endParaRPr lang="en-US"/>
          </a:p>
        </c:txPr>
        <c:crossAx val="77094272"/>
        <c:crosses val="autoZero"/>
        <c:auto val="1"/>
        <c:lblAlgn val="ctr"/>
        <c:lblOffset val="100"/>
        <c:noMultiLvlLbl val="0"/>
      </c:catAx>
      <c:valAx>
        <c:axId val="77094272"/>
        <c:scaling>
          <c:orientation val="minMax"/>
          <c:max val="8000000"/>
          <c:min val="3000000"/>
        </c:scaling>
        <c:delete val="0"/>
        <c:axPos val="l"/>
        <c:majorGridlines>
          <c:spPr>
            <a:ln>
              <a:noFill/>
            </a:ln>
          </c:spPr>
        </c:majorGridlines>
        <c:numFmt formatCode="_(&quot;$&quot;* #,##0_);_(&quot;$&quot;* \(#,##0\);_(&quot;$&quot;* &quot;-&quot;??_);_(@_)" sourceLinked="1"/>
        <c:majorTickMark val="out"/>
        <c:minorTickMark val="none"/>
        <c:tickLblPos val="nextTo"/>
        <c:crossAx val="77092736"/>
        <c:crosses val="autoZero"/>
        <c:crossBetween val="between"/>
        <c:majorUnit val="1000000"/>
      </c:valAx>
      <c:spPr>
        <a:noFill/>
      </c:spPr>
    </c:plotArea>
    <c:legend>
      <c:legendPos val="r"/>
      <c:legendEntry>
        <c:idx val="0"/>
        <c:txPr>
          <a:bodyPr/>
          <a:lstStyle/>
          <a:p>
            <a:pPr>
              <a:defRPr sz="1800" baseline="0"/>
            </a:pPr>
            <a:endParaRPr lang="en-US"/>
          </a:p>
        </c:txPr>
      </c:legendEntry>
      <c:legendEntry>
        <c:idx val="1"/>
        <c:txPr>
          <a:bodyPr/>
          <a:lstStyle/>
          <a:p>
            <a:pPr>
              <a:defRPr sz="1800" baseline="0"/>
            </a:pPr>
            <a:endParaRPr lang="en-US"/>
          </a:p>
        </c:txPr>
      </c:legendEntry>
      <c:legendEntry>
        <c:idx val="2"/>
        <c:delete val="1"/>
      </c:legendEntry>
      <c:layout>
        <c:manualLayout>
          <c:xMode val="edge"/>
          <c:yMode val="edge"/>
          <c:x val="0.25062099196363341"/>
          <c:y val="0.89745549469359809"/>
          <c:w val="0.52658079149639292"/>
          <c:h val="8.6668704304753028E-2"/>
        </c:manualLayout>
      </c:layout>
      <c:overlay val="0"/>
      <c:spPr>
        <a:ln w="3175"/>
      </c:spPr>
      <c:txPr>
        <a:bodyPr/>
        <a:lstStyle/>
        <a:p>
          <a:pPr>
            <a:defRPr sz="1800"/>
          </a:pPr>
          <a:endParaRPr lang="en-US"/>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5080933967894"/>
          <c:y val="0.12101668437471194"/>
          <c:w val="0.75820644807496207"/>
          <c:h val="0.69647769999175246"/>
        </c:manualLayout>
      </c:layout>
      <c:barChart>
        <c:barDir val="col"/>
        <c:grouping val="clustered"/>
        <c:varyColors val="0"/>
        <c:ser>
          <c:idx val="0"/>
          <c:order val="0"/>
          <c:tx>
            <c:strRef>
              <c:f>'Special Fee'!$D$3</c:f>
              <c:strCache>
                <c:ptCount val="1"/>
                <c:pt idx="0">
                  <c:v>Full Payment</c:v>
                </c:pt>
              </c:strCache>
            </c:strRef>
          </c:tx>
          <c:invertIfNegative val="0"/>
          <c:dLbls>
            <c:spPr>
              <a:noFill/>
              <a:ln>
                <a:noFill/>
              </a:ln>
              <a:effectLst/>
            </c:spPr>
            <c:txPr>
              <a:bodyPr rot="5400000"/>
              <a:lstStyle/>
              <a:p>
                <a:pPr>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'Special Fee'!$B$4:$B$7</c:f>
              <c:numCache>
                <c:formatCode>General</c:formatCode>
                <c:ptCount val="4"/>
                <c:pt idx="0">
                  <c:v>250</c:v>
                </c:pt>
                <c:pt idx="1">
                  <c:v>250</c:v>
                </c:pt>
                <c:pt idx="2">
                  <c:v>250</c:v>
                </c:pt>
                <c:pt idx="3">
                  <c:v>250</c:v>
                </c:pt>
              </c:numCache>
            </c:numRef>
          </c:cat>
          <c:val>
            <c:numRef>
              <c:f>'Special Fee'!$D$4:$D$7</c:f>
              <c:numCache>
                <c:formatCode>_("$"* #,##0_);_("$"* \(#,##0\);_("$"* "-"??_);_(@_)</c:formatCode>
                <c:ptCount val="4"/>
                <c:pt idx="0">
                  <c:v>4307750</c:v>
                </c:pt>
                <c:pt idx="1">
                  <c:v>4383250</c:v>
                </c:pt>
                <c:pt idx="2">
                  <c:v>4357250</c:v>
                </c:pt>
                <c:pt idx="3">
                  <c:v>4144750</c:v>
                </c:pt>
              </c:numCache>
            </c:numRef>
          </c:val>
        </c:ser>
        <c:ser>
          <c:idx val="1"/>
          <c:order val="1"/>
          <c:tx>
            <c:strRef>
              <c:f>'Special Fee'!$E$3</c:f>
              <c:strCache>
                <c:ptCount val="1"/>
                <c:pt idx="0">
                  <c:v>Actual Collected</c:v>
                </c:pt>
              </c:strCache>
            </c:strRef>
          </c:tx>
          <c:spPr>
            <a:solidFill>
              <a:srgbClr val="FF9933"/>
            </a:solidFill>
          </c:spPr>
          <c:invertIfNegative val="0"/>
          <c:dLbls>
            <c:spPr>
              <a:noFill/>
              <a:ln>
                <a:noFill/>
              </a:ln>
              <a:effectLst/>
            </c:spPr>
            <c:txPr>
              <a:bodyPr rot="5400000"/>
              <a:lstStyle/>
              <a:p>
                <a:pPr>
                  <a:defRPr sz="2400" b="1"/>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'Special Fee'!$B$4:$B$7</c:f>
              <c:numCache>
                <c:formatCode>General</c:formatCode>
                <c:ptCount val="4"/>
                <c:pt idx="0">
                  <c:v>250</c:v>
                </c:pt>
                <c:pt idx="1">
                  <c:v>250</c:v>
                </c:pt>
                <c:pt idx="2">
                  <c:v>250</c:v>
                </c:pt>
                <c:pt idx="3">
                  <c:v>250</c:v>
                </c:pt>
              </c:numCache>
            </c:numRef>
          </c:cat>
          <c:val>
            <c:numRef>
              <c:f>'Special Fee'!$E$4:$E$7</c:f>
              <c:numCache>
                <c:formatCode>_("$"* #,##0_);_("$"* \(#,##0\);_("$"* "-"??_);_(@_)</c:formatCode>
                <c:ptCount val="4"/>
                <c:pt idx="0">
                  <c:v>4040162</c:v>
                </c:pt>
                <c:pt idx="1">
                  <c:v>4085165</c:v>
                </c:pt>
                <c:pt idx="2">
                  <c:v>3837848</c:v>
                </c:pt>
                <c:pt idx="3">
                  <c:v>3625994</c:v>
                </c:pt>
              </c:numCache>
            </c:numRef>
          </c:val>
        </c:ser>
        <c:ser>
          <c:idx val="2"/>
          <c:order val="2"/>
          <c:tx>
            <c:strRef>
              <c:f>'Special Fee'!$B$3:$B$7</c:f>
              <c:strCache>
                <c:ptCount val="1"/>
                <c:pt idx="0">
                  <c:v>Rate 250 250 250 250</c:v>
                </c:pt>
              </c:strCache>
            </c:strRef>
          </c:tx>
          <c:invertIfNegative val="0"/>
          <c:cat>
            <c:numRef>
              <c:f>'Special Fee'!$B$4:$B$7</c:f>
              <c:numCache>
                <c:formatCode>General</c:formatCode>
                <c:ptCount val="4"/>
                <c:pt idx="0">
                  <c:v>250</c:v>
                </c:pt>
                <c:pt idx="1">
                  <c:v>250</c:v>
                </c:pt>
                <c:pt idx="2">
                  <c:v>250</c:v>
                </c:pt>
                <c:pt idx="3">
                  <c:v>250</c:v>
                </c:pt>
              </c:numCache>
            </c:numRef>
          </c:cat>
          <c:val>
            <c:numLit>
              <c:formatCode>General</c:formatCode>
              <c:ptCount val="1"/>
              <c:pt idx="0">
                <c:v>1</c:v>
              </c:pt>
            </c:numLit>
          </c:val>
        </c:ser>
        <c:dLbls>
          <c:showLegendKey val="0"/>
          <c:showVal val="0"/>
          <c:showCatName val="0"/>
          <c:showSerName val="0"/>
          <c:showPercent val="0"/>
          <c:showBubbleSize val="0"/>
        </c:dLbls>
        <c:gapWidth val="7"/>
        <c:axId val="79118336"/>
        <c:axId val="79119872"/>
      </c:barChart>
      <c:catAx>
        <c:axId val="79118336"/>
        <c:scaling>
          <c:orientation val="minMax"/>
        </c:scaling>
        <c:delete val="0"/>
        <c:axPos val="b"/>
        <c:numFmt formatCode="&quot;$&quot;#,##0" sourceLinked="0"/>
        <c:majorTickMark val="out"/>
        <c:minorTickMark val="none"/>
        <c:tickLblPos val="nextTo"/>
        <c:spPr>
          <a:noFill/>
        </c:spPr>
        <c:txPr>
          <a:bodyPr anchor="ctr" anchorCtr="0"/>
          <a:lstStyle/>
          <a:p>
            <a:pPr>
              <a:defRPr baseline="0"/>
            </a:pPr>
            <a:endParaRPr lang="en-US"/>
          </a:p>
        </c:txPr>
        <c:crossAx val="79119872"/>
        <c:crosses val="autoZero"/>
        <c:auto val="1"/>
        <c:lblAlgn val="ctr"/>
        <c:lblOffset val="100"/>
        <c:noMultiLvlLbl val="0"/>
      </c:catAx>
      <c:valAx>
        <c:axId val="79119872"/>
        <c:scaling>
          <c:orientation val="minMax"/>
        </c:scaling>
        <c:delete val="0"/>
        <c:axPos val="l"/>
        <c:majorGridlines>
          <c:spPr>
            <a:ln>
              <a:noFill/>
            </a:ln>
          </c:spPr>
        </c:majorGridlines>
        <c:numFmt formatCode="_(&quot;$&quot;* #,##0_);_(&quot;$&quot;* \(#,##0\);_(&quot;$&quot;* &quot;-&quot;??_);_(@_)" sourceLinked="1"/>
        <c:majorTickMark val="out"/>
        <c:minorTickMark val="none"/>
        <c:tickLblPos val="nextTo"/>
        <c:crossAx val="79118336"/>
        <c:crosses val="autoZero"/>
        <c:crossBetween val="between"/>
      </c:valAx>
      <c:spPr>
        <a:noFill/>
      </c:spPr>
    </c:plotArea>
    <c:legend>
      <c:legendPos val="r"/>
      <c:legendEntry>
        <c:idx val="2"/>
        <c:delete val="1"/>
      </c:legendEntry>
      <c:layout>
        <c:manualLayout>
          <c:xMode val="edge"/>
          <c:yMode val="edge"/>
          <c:x val="0.2420299590386967"/>
          <c:y val="0.87933961119924708"/>
          <c:w val="0.52658079149639292"/>
          <c:h val="8.6668704304753028E-2"/>
        </c:manualLayout>
      </c:layout>
      <c:overlay val="0"/>
      <c:txPr>
        <a:bodyPr/>
        <a:lstStyle/>
        <a:p>
          <a:pPr>
            <a:defRPr sz="1800"/>
          </a:pPr>
          <a:endParaRPr lang="en-US"/>
        </a:p>
      </c:txPr>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857DA8-E646-4843-808C-008E4ECEF399}" type="doc">
      <dgm:prSet loTypeId="urn:microsoft.com/office/officeart/2005/8/layout/radial6" loCatId="cycle" qsTypeId="urn:microsoft.com/office/officeart/2005/8/quickstyle/simple4" qsCatId="simple" csTypeId="urn:microsoft.com/office/officeart/2005/8/colors/accent1_2" csCatId="accent1" phldr="1"/>
      <dgm:spPr/>
      <dgm:t>
        <a:bodyPr/>
        <a:lstStyle/>
        <a:p>
          <a:endParaRPr lang="en-US"/>
        </a:p>
      </dgm:t>
    </dgm:pt>
    <dgm:pt modelId="{598B47DE-A61E-2B40-BF71-C0C015319641}">
      <dgm:prSet phldrT="[Text]"/>
      <dgm:spPr/>
      <dgm:t>
        <a:bodyPr/>
        <a:lstStyle/>
        <a:p>
          <a:r>
            <a:rPr lang="en-US" dirty="0" smtClean="0">
              <a:latin typeface="Arial" panose="020B0604020202020204" pitchFamily="34" charset="0"/>
              <a:cs typeface="Arial" panose="020B0604020202020204" pitchFamily="34" charset="0"/>
            </a:rPr>
            <a:t>CSU’s Internal Budget Process</a:t>
          </a:r>
          <a:endParaRPr lang="en-US" dirty="0">
            <a:latin typeface="Arial" panose="020B0604020202020204" pitchFamily="34" charset="0"/>
            <a:cs typeface="Arial" panose="020B0604020202020204" pitchFamily="34" charset="0"/>
          </a:endParaRPr>
        </a:p>
      </dgm:t>
    </dgm:pt>
    <dgm:pt modelId="{10314EF6-9E83-5C49-8EA9-0E34E9EA8E56}" type="parTrans" cxnId="{947D908C-7901-9D4F-B192-DE26A55AF8BC}">
      <dgm:prSet/>
      <dgm:spPr/>
      <dgm:t>
        <a:bodyPr/>
        <a:lstStyle/>
        <a:p>
          <a:endParaRPr lang="en-US"/>
        </a:p>
      </dgm:t>
    </dgm:pt>
    <dgm:pt modelId="{2629DFC0-DCE3-1546-B063-37AD35E9FFBF}" type="sibTrans" cxnId="{947D908C-7901-9D4F-B192-DE26A55AF8BC}">
      <dgm:prSet/>
      <dgm:spPr/>
      <dgm:t>
        <a:bodyPr/>
        <a:lstStyle/>
        <a:p>
          <a:endParaRPr lang="en-US"/>
        </a:p>
      </dgm:t>
    </dgm:pt>
    <dgm:pt modelId="{6884C600-8EEF-E140-ABC2-2DBB61C2B920}">
      <dgm:prSet phldrT="[Text]"/>
      <dgm:spPr/>
      <dgm:t>
        <a:bodyPr/>
        <a:lstStyle/>
        <a:p>
          <a:r>
            <a:rPr lang="en-US" dirty="0" smtClean="0">
              <a:latin typeface="Arial" panose="020B0604020202020204" pitchFamily="34" charset="0"/>
              <a:cs typeface="Arial" panose="020B0604020202020204" pitchFamily="34" charset="0"/>
            </a:rPr>
            <a:t>Governor’s Proposal January</a:t>
          </a:r>
          <a:endParaRPr lang="en-US" dirty="0">
            <a:latin typeface="Arial" panose="020B0604020202020204" pitchFamily="34" charset="0"/>
            <a:cs typeface="Arial" panose="020B0604020202020204" pitchFamily="34" charset="0"/>
          </a:endParaRPr>
        </a:p>
      </dgm:t>
    </dgm:pt>
    <dgm:pt modelId="{7DFE232A-B636-104C-8E27-3D1C0C31E547}" type="parTrans" cxnId="{16301139-B362-5E4E-905C-6EFCD9711C40}">
      <dgm:prSet/>
      <dgm:spPr/>
      <dgm:t>
        <a:bodyPr/>
        <a:lstStyle/>
        <a:p>
          <a:endParaRPr lang="en-US"/>
        </a:p>
      </dgm:t>
    </dgm:pt>
    <dgm:pt modelId="{6EB894EE-215B-344D-9264-5AB57615E7A8}" type="sibTrans" cxnId="{16301139-B362-5E4E-905C-6EFCD9711C40}">
      <dgm:prSet/>
      <dgm:spPr/>
      <dgm:t>
        <a:bodyPr/>
        <a:lstStyle/>
        <a:p>
          <a:endParaRPr lang="en-US">
            <a:latin typeface="Arial" panose="020B0604020202020204" pitchFamily="34" charset="0"/>
            <a:cs typeface="Arial" panose="020B0604020202020204" pitchFamily="34" charset="0"/>
          </a:endParaRPr>
        </a:p>
      </dgm:t>
    </dgm:pt>
    <dgm:pt modelId="{5BAF656A-86B7-D749-BD02-5F0E305C0970}">
      <dgm:prSet phldrT="[Text]"/>
      <dgm:spPr/>
      <dgm:t>
        <a:bodyPr/>
        <a:lstStyle/>
        <a:p>
          <a:r>
            <a:rPr lang="en-US" dirty="0" smtClean="0">
              <a:latin typeface="Arial" panose="020B0604020202020204" pitchFamily="34" charset="0"/>
              <a:cs typeface="Arial" panose="020B0604020202020204" pitchFamily="34" charset="0"/>
            </a:rPr>
            <a:t> Finalized &amp; BOR Axn Spring</a:t>
          </a:r>
          <a:endParaRPr lang="en-US" dirty="0">
            <a:latin typeface="Arial" panose="020B0604020202020204" pitchFamily="34" charset="0"/>
            <a:cs typeface="Arial" panose="020B0604020202020204" pitchFamily="34" charset="0"/>
          </a:endParaRPr>
        </a:p>
      </dgm:t>
    </dgm:pt>
    <dgm:pt modelId="{1DE02611-E4B2-864A-9840-A6616D6D9DAE}" type="parTrans" cxnId="{A98F13C8-2CA0-E440-BA83-CFEBFAB8A4C0}">
      <dgm:prSet/>
      <dgm:spPr/>
      <dgm:t>
        <a:bodyPr/>
        <a:lstStyle/>
        <a:p>
          <a:endParaRPr lang="en-US"/>
        </a:p>
      </dgm:t>
    </dgm:pt>
    <dgm:pt modelId="{3C8A91C8-C4EA-6E44-A7D5-EAA3F339B01B}" type="sibTrans" cxnId="{A98F13C8-2CA0-E440-BA83-CFEBFAB8A4C0}">
      <dgm:prSet/>
      <dgm:spPr/>
      <dgm:t>
        <a:bodyPr/>
        <a:lstStyle/>
        <a:p>
          <a:endParaRPr lang="en-US">
            <a:latin typeface="Arial" panose="020B0604020202020204" pitchFamily="34" charset="0"/>
            <a:cs typeface="Arial" panose="020B0604020202020204" pitchFamily="34" charset="0"/>
          </a:endParaRPr>
        </a:p>
      </dgm:t>
    </dgm:pt>
    <dgm:pt modelId="{7AA9867A-0F29-B74D-AFCA-DC7CAB3D3ED6}">
      <dgm:prSet phldrT="[Text]"/>
      <dgm:spPr/>
      <dgm:t>
        <a:bodyPr/>
        <a:lstStyle/>
        <a:p>
          <a:r>
            <a:rPr lang="en-US" dirty="0" smtClean="0">
              <a:latin typeface="Arial" panose="020B0604020202020204" pitchFamily="34" charset="0"/>
              <a:cs typeface="Arial" panose="020B0604020202020204" pitchFamily="34" charset="0"/>
            </a:rPr>
            <a:t>BOR Allocation June/July</a:t>
          </a:r>
          <a:endParaRPr lang="en-US" dirty="0">
            <a:latin typeface="Arial" panose="020B0604020202020204" pitchFamily="34" charset="0"/>
            <a:cs typeface="Arial" panose="020B0604020202020204" pitchFamily="34" charset="0"/>
          </a:endParaRPr>
        </a:p>
      </dgm:t>
    </dgm:pt>
    <dgm:pt modelId="{72A8F4D7-019E-E249-98F2-013974E6731F}" type="parTrans" cxnId="{B60F8071-081B-5F45-96E7-1B201F2F9EC8}">
      <dgm:prSet/>
      <dgm:spPr/>
      <dgm:t>
        <a:bodyPr/>
        <a:lstStyle/>
        <a:p>
          <a:endParaRPr lang="en-US"/>
        </a:p>
      </dgm:t>
    </dgm:pt>
    <dgm:pt modelId="{2048356B-CC5E-DA46-BEE9-7C60566732C7}" type="sibTrans" cxnId="{B60F8071-081B-5F45-96E7-1B201F2F9EC8}">
      <dgm:prSet/>
      <dgm:spPr/>
      <dgm:t>
        <a:bodyPr/>
        <a:lstStyle/>
        <a:p>
          <a:endParaRPr lang="en-US">
            <a:latin typeface="Arial" panose="020B0604020202020204" pitchFamily="34" charset="0"/>
            <a:cs typeface="Arial" panose="020B0604020202020204" pitchFamily="34" charset="0"/>
          </a:endParaRPr>
        </a:p>
      </dgm:t>
    </dgm:pt>
    <dgm:pt modelId="{78CF669F-C6D7-4745-9CF8-3A9BF2113BD6}">
      <dgm:prSet phldrT="[Text]"/>
      <dgm:spPr/>
      <dgm:t>
        <a:bodyPr/>
        <a:lstStyle/>
        <a:p>
          <a:r>
            <a:rPr lang="en-US" dirty="0" smtClean="0">
              <a:latin typeface="Arial" panose="020B0604020202020204" pitchFamily="34" charset="0"/>
              <a:cs typeface="Arial" panose="020B0604020202020204" pitchFamily="34" charset="0"/>
            </a:rPr>
            <a:t>CSU/BOR Request to OPB Aug-Sept</a:t>
          </a:r>
          <a:endParaRPr lang="en-US" dirty="0">
            <a:latin typeface="Arial" panose="020B0604020202020204" pitchFamily="34" charset="0"/>
            <a:cs typeface="Arial" panose="020B0604020202020204" pitchFamily="34" charset="0"/>
          </a:endParaRPr>
        </a:p>
      </dgm:t>
    </dgm:pt>
    <dgm:pt modelId="{E47666E2-14C1-6946-B164-8825572C346B}" type="parTrans" cxnId="{F8B016D3-9EDD-6E4F-90E5-DADA4D66FD32}">
      <dgm:prSet/>
      <dgm:spPr/>
      <dgm:t>
        <a:bodyPr/>
        <a:lstStyle/>
        <a:p>
          <a:endParaRPr lang="en-US"/>
        </a:p>
      </dgm:t>
    </dgm:pt>
    <dgm:pt modelId="{4AA497F7-8CB7-B642-BA60-D52881768118}" type="sibTrans" cxnId="{F8B016D3-9EDD-6E4F-90E5-DADA4D66FD32}">
      <dgm:prSet/>
      <dgm:spPr/>
      <dgm:t>
        <a:bodyPr/>
        <a:lstStyle/>
        <a:p>
          <a:endParaRPr lang="en-US">
            <a:latin typeface="Arial" panose="020B0604020202020204" pitchFamily="34" charset="0"/>
            <a:cs typeface="Arial" panose="020B0604020202020204" pitchFamily="34" charset="0"/>
          </a:endParaRPr>
        </a:p>
      </dgm:t>
    </dgm:pt>
    <dgm:pt modelId="{91EF9EDE-2DF9-4F41-9BA8-C2C0C2B10843}">
      <dgm:prSet phldrT="[Text]"/>
      <dgm:spPr/>
      <dgm:t>
        <a:bodyPr/>
        <a:lstStyle/>
        <a:p>
          <a:r>
            <a:rPr lang="en-US" dirty="0" smtClean="0">
              <a:latin typeface="Arial" panose="020B0604020202020204" pitchFamily="34" charset="0"/>
              <a:cs typeface="Arial" panose="020B0604020202020204" pitchFamily="34" charset="0"/>
            </a:rPr>
            <a:t>General Assembly Winter</a:t>
          </a:r>
          <a:endParaRPr lang="en-US" dirty="0">
            <a:latin typeface="Arial" panose="020B0604020202020204" pitchFamily="34" charset="0"/>
            <a:cs typeface="Arial" panose="020B0604020202020204" pitchFamily="34" charset="0"/>
          </a:endParaRPr>
        </a:p>
      </dgm:t>
    </dgm:pt>
    <dgm:pt modelId="{CC78B1E9-24E3-5742-87E1-B6F33FEAA466}" type="parTrans" cxnId="{7E676F9B-17B8-5C47-A3E1-1C87C50F905B}">
      <dgm:prSet/>
      <dgm:spPr/>
      <dgm:t>
        <a:bodyPr/>
        <a:lstStyle/>
        <a:p>
          <a:endParaRPr lang="en-US"/>
        </a:p>
      </dgm:t>
    </dgm:pt>
    <dgm:pt modelId="{D4803753-F561-6F41-A889-342FCC3972F4}" type="sibTrans" cxnId="{7E676F9B-17B8-5C47-A3E1-1C87C50F905B}">
      <dgm:prSet/>
      <dgm:spPr/>
      <dgm:t>
        <a:bodyPr/>
        <a:lstStyle/>
        <a:p>
          <a:endParaRPr lang="en-US">
            <a:latin typeface="Arial" panose="020B0604020202020204" pitchFamily="34" charset="0"/>
            <a:cs typeface="Arial" panose="020B0604020202020204" pitchFamily="34" charset="0"/>
          </a:endParaRPr>
        </a:p>
      </dgm:t>
    </dgm:pt>
    <dgm:pt modelId="{D637195A-136E-8647-80BA-E4EA8CEC8AB8}" type="pres">
      <dgm:prSet presAssocID="{81857DA8-E646-4843-808C-008E4ECEF399}" presName="Name0" presStyleCnt="0">
        <dgm:presLayoutVars>
          <dgm:chMax val="1"/>
          <dgm:dir/>
          <dgm:animLvl val="ctr"/>
          <dgm:resizeHandles val="exact"/>
        </dgm:presLayoutVars>
      </dgm:prSet>
      <dgm:spPr/>
      <dgm:t>
        <a:bodyPr/>
        <a:lstStyle/>
        <a:p>
          <a:endParaRPr lang="en-US"/>
        </a:p>
      </dgm:t>
    </dgm:pt>
    <dgm:pt modelId="{BB7918AF-2D99-1D43-AF63-D89028D6F9EE}" type="pres">
      <dgm:prSet presAssocID="{598B47DE-A61E-2B40-BF71-C0C015319641}" presName="centerShape" presStyleLbl="node0" presStyleIdx="0" presStyleCnt="1"/>
      <dgm:spPr/>
      <dgm:t>
        <a:bodyPr/>
        <a:lstStyle/>
        <a:p>
          <a:endParaRPr lang="en-US"/>
        </a:p>
      </dgm:t>
    </dgm:pt>
    <dgm:pt modelId="{D4BB3214-94C6-F049-AD1D-C68EDF6AAA0D}" type="pres">
      <dgm:prSet presAssocID="{6884C600-8EEF-E140-ABC2-2DBB61C2B920}" presName="node" presStyleLbl="node1" presStyleIdx="0" presStyleCnt="5">
        <dgm:presLayoutVars>
          <dgm:bulletEnabled val="1"/>
        </dgm:presLayoutVars>
      </dgm:prSet>
      <dgm:spPr/>
      <dgm:t>
        <a:bodyPr/>
        <a:lstStyle/>
        <a:p>
          <a:endParaRPr lang="en-US"/>
        </a:p>
      </dgm:t>
    </dgm:pt>
    <dgm:pt modelId="{652B5AEE-DC6E-1D4B-B7CE-2F8AAD9397A9}" type="pres">
      <dgm:prSet presAssocID="{6884C600-8EEF-E140-ABC2-2DBB61C2B920}" presName="dummy" presStyleCnt="0"/>
      <dgm:spPr/>
    </dgm:pt>
    <dgm:pt modelId="{2F88A66B-6A9B-8C4D-8569-DFA7CFBE01BD}" type="pres">
      <dgm:prSet presAssocID="{6EB894EE-215B-344D-9264-5AB57615E7A8}" presName="sibTrans" presStyleLbl="sibTrans2D1" presStyleIdx="0" presStyleCnt="5"/>
      <dgm:spPr/>
      <dgm:t>
        <a:bodyPr/>
        <a:lstStyle/>
        <a:p>
          <a:endParaRPr lang="en-US"/>
        </a:p>
      </dgm:t>
    </dgm:pt>
    <dgm:pt modelId="{0CA045B5-75B0-1340-AFF0-1A59B6CB45B5}" type="pres">
      <dgm:prSet presAssocID="{91EF9EDE-2DF9-4F41-9BA8-C2C0C2B10843}" presName="node" presStyleLbl="node1" presStyleIdx="1" presStyleCnt="5">
        <dgm:presLayoutVars>
          <dgm:bulletEnabled val="1"/>
        </dgm:presLayoutVars>
      </dgm:prSet>
      <dgm:spPr/>
      <dgm:t>
        <a:bodyPr/>
        <a:lstStyle/>
        <a:p>
          <a:endParaRPr lang="en-US"/>
        </a:p>
      </dgm:t>
    </dgm:pt>
    <dgm:pt modelId="{CE4D20C2-C34D-C143-B2BD-9DFB77600332}" type="pres">
      <dgm:prSet presAssocID="{91EF9EDE-2DF9-4F41-9BA8-C2C0C2B10843}" presName="dummy" presStyleCnt="0"/>
      <dgm:spPr/>
    </dgm:pt>
    <dgm:pt modelId="{7516870C-E431-8E42-BDCA-E424F2809BA2}" type="pres">
      <dgm:prSet presAssocID="{D4803753-F561-6F41-A889-342FCC3972F4}" presName="sibTrans" presStyleLbl="sibTrans2D1" presStyleIdx="1" presStyleCnt="5"/>
      <dgm:spPr/>
      <dgm:t>
        <a:bodyPr/>
        <a:lstStyle/>
        <a:p>
          <a:endParaRPr lang="en-US"/>
        </a:p>
      </dgm:t>
    </dgm:pt>
    <dgm:pt modelId="{88692302-A1B0-CB47-9965-750E292995EC}" type="pres">
      <dgm:prSet presAssocID="{5BAF656A-86B7-D749-BD02-5F0E305C0970}" presName="node" presStyleLbl="node1" presStyleIdx="2" presStyleCnt="5">
        <dgm:presLayoutVars>
          <dgm:bulletEnabled val="1"/>
        </dgm:presLayoutVars>
      </dgm:prSet>
      <dgm:spPr/>
      <dgm:t>
        <a:bodyPr/>
        <a:lstStyle/>
        <a:p>
          <a:endParaRPr lang="en-US"/>
        </a:p>
      </dgm:t>
    </dgm:pt>
    <dgm:pt modelId="{5A9B574A-E7A6-0D45-98F5-5207A5A44484}" type="pres">
      <dgm:prSet presAssocID="{5BAF656A-86B7-D749-BD02-5F0E305C0970}" presName="dummy" presStyleCnt="0"/>
      <dgm:spPr/>
    </dgm:pt>
    <dgm:pt modelId="{702EDBFE-965C-5B42-9674-ACB5DCD348CD}" type="pres">
      <dgm:prSet presAssocID="{3C8A91C8-C4EA-6E44-A7D5-EAA3F339B01B}" presName="sibTrans" presStyleLbl="sibTrans2D1" presStyleIdx="2" presStyleCnt="5"/>
      <dgm:spPr/>
      <dgm:t>
        <a:bodyPr/>
        <a:lstStyle/>
        <a:p>
          <a:endParaRPr lang="en-US"/>
        </a:p>
      </dgm:t>
    </dgm:pt>
    <dgm:pt modelId="{A073811D-A93B-6746-A5B9-420616E487A5}" type="pres">
      <dgm:prSet presAssocID="{7AA9867A-0F29-B74D-AFCA-DC7CAB3D3ED6}" presName="node" presStyleLbl="node1" presStyleIdx="3" presStyleCnt="5">
        <dgm:presLayoutVars>
          <dgm:bulletEnabled val="1"/>
        </dgm:presLayoutVars>
      </dgm:prSet>
      <dgm:spPr/>
      <dgm:t>
        <a:bodyPr/>
        <a:lstStyle/>
        <a:p>
          <a:endParaRPr lang="en-US"/>
        </a:p>
      </dgm:t>
    </dgm:pt>
    <dgm:pt modelId="{3B30C572-4DF4-3048-B9CC-BF25FCC4F394}" type="pres">
      <dgm:prSet presAssocID="{7AA9867A-0F29-B74D-AFCA-DC7CAB3D3ED6}" presName="dummy" presStyleCnt="0"/>
      <dgm:spPr/>
    </dgm:pt>
    <dgm:pt modelId="{9C05E89A-C73B-E146-8300-0F98B661C1FE}" type="pres">
      <dgm:prSet presAssocID="{2048356B-CC5E-DA46-BEE9-7C60566732C7}" presName="sibTrans" presStyleLbl="sibTrans2D1" presStyleIdx="3" presStyleCnt="5"/>
      <dgm:spPr/>
      <dgm:t>
        <a:bodyPr/>
        <a:lstStyle/>
        <a:p>
          <a:endParaRPr lang="en-US"/>
        </a:p>
      </dgm:t>
    </dgm:pt>
    <dgm:pt modelId="{FFEDF698-8A03-4A49-AB4E-EE23B69DF679}" type="pres">
      <dgm:prSet presAssocID="{78CF669F-C6D7-4745-9CF8-3A9BF2113BD6}" presName="node" presStyleLbl="node1" presStyleIdx="4" presStyleCnt="5">
        <dgm:presLayoutVars>
          <dgm:bulletEnabled val="1"/>
        </dgm:presLayoutVars>
      </dgm:prSet>
      <dgm:spPr/>
      <dgm:t>
        <a:bodyPr/>
        <a:lstStyle/>
        <a:p>
          <a:endParaRPr lang="en-US"/>
        </a:p>
      </dgm:t>
    </dgm:pt>
    <dgm:pt modelId="{CB25494F-6E0B-D647-9E87-5C4EDBD1B6BC}" type="pres">
      <dgm:prSet presAssocID="{78CF669F-C6D7-4745-9CF8-3A9BF2113BD6}" presName="dummy" presStyleCnt="0"/>
      <dgm:spPr/>
    </dgm:pt>
    <dgm:pt modelId="{701B7459-6F1E-FA4E-9FB3-7B703011599B}" type="pres">
      <dgm:prSet presAssocID="{4AA497F7-8CB7-B642-BA60-D52881768118}" presName="sibTrans" presStyleLbl="sibTrans2D1" presStyleIdx="4" presStyleCnt="5"/>
      <dgm:spPr/>
      <dgm:t>
        <a:bodyPr/>
        <a:lstStyle/>
        <a:p>
          <a:endParaRPr lang="en-US"/>
        </a:p>
      </dgm:t>
    </dgm:pt>
  </dgm:ptLst>
  <dgm:cxnLst>
    <dgm:cxn modelId="{267B5AA4-39FC-40E7-B04D-671FDC3ED891}" type="presOf" srcId="{91EF9EDE-2DF9-4F41-9BA8-C2C0C2B10843}" destId="{0CA045B5-75B0-1340-AFF0-1A59B6CB45B5}" srcOrd="0" destOrd="0" presId="urn:microsoft.com/office/officeart/2005/8/layout/radial6"/>
    <dgm:cxn modelId="{C637C7AB-489E-4E63-BB8F-F8DE8EA64D58}" type="presOf" srcId="{3C8A91C8-C4EA-6E44-A7D5-EAA3F339B01B}" destId="{702EDBFE-965C-5B42-9674-ACB5DCD348CD}" srcOrd="0" destOrd="0" presId="urn:microsoft.com/office/officeart/2005/8/layout/radial6"/>
    <dgm:cxn modelId="{0A8D58FE-2A72-48A4-A4EB-B71C68151BC5}" type="presOf" srcId="{6884C600-8EEF-E140-ABC2-2DBB61C2B920}" destId="{D4BB3214-94C6-F049-AD1D-C68EDF6AAA0D}" srcOrd="0" destOrd="0" presId="urn:microsoft.com/office/officeart/2005/8/layout/radial6"/>
    <dgm:cxn modelId="{F8B016D3-9EDD-6E4F-90E5-DADA4D66FD32}" srcId="{598B47DE-A61E-2B40-BF71-C0C015319641}" destId="{78CF669F-C6D7-4745-9CF8-3A9BF2113BD6}" srcOrd="4" destOrd="0" parTransId="{E47666E2-14C1-6946-B164-8825572C346B}" sibTransId="{4AA497F7-8CB7-B642-BA60-D52881768118}"/>
    <dgm:cxn modelId="{B60F8071-081B-5F45-96E7-1B201F2F9EC8}" srcId="{598B47DE-A61E-2B40-BF71-C0C015319641}" destId="{7AA9867A-0F29-B74D-AFCA-DC7CAB3D3ED6}" srcOrd="3" destOrd="0" parTransId="{72A8F4D7-019E-E249-98F2-013974E6731F}" sibTransId="{2048356B-CC5E-DA46-BEE9-7C60566732C7}"/>
    <dgm:cxn modelId="{E67BE765-20D0-4F4B-BB72-578DD1E31DBE}" type="presOf" srcId="{7AA9867A-0F29-B74D-AFCA-DC7CAB3D3ED6}" destId="{A073811D-A93B-6746-A5B9-420616E487A5}" srcOrd="0" destOrd="0" presId="urn:microsoft.com/office/officeart/2005/8/layout/radial6"/>
    <dgm:cxn modelId="{4D07D7AC-3619-438F-A350-9A1912BC3276}" type="presOf" srcId="{81857DA8-E646-4843-808C-008E4ECEF399}" destId="{D637195A-136E-8647-80BA-E4EA8CEC8AB8}" srcOrd="0" destOrd="0" presId="urn:microsoft.com/office/officeart/2005/8/layout/radial6"/>
    <dgm:cxn modelId="{96A1CE4F-280D-498D-AB26-282798BD75AD}" type="presOf" srcId="{78CF669F-C6D7-4745-9CF8-3A9BF2113BD6}" destId="{FFEDF698-8A03-4A49-AB4E-EE23B69DF679}" srcOrd="0" destOrd="0" presId="urn:microsoft.com/office/officeart/2005/8/layout/radial6"/>
    <dgm:cxn modelId="{2F0D41FE-28CA-419B-9CBC-5B26B4BD85AD}" type="presOf" srcId="{5BAF656A-86B7-D749-BD02-5F0E305C0970}" destId="{88692302-A1B0-CB47-9965-750E292995EC}" srcOrd="0" destOrd="0" presId="urn:microsoft.com/office/officeart/2005/8/layout/radial6"/>
    <dgm:cxn modelId="{D124DD8E-C23F-4499-9014-A848E8D50CBE}" type="presOf" srcId="{2048356B-CC5E-DA46-BEE9-7C60566732C7}" destId="{9C05E89A-C73B-E146-8300-0F98B661C1FE}" srcOrd="0" destOrd="0" presId="urn:microsoft.com/office/officeart/2005/8/layout/radial6"/>
    <dgm:cxn modelId="{EA03BEF4-8CAA-4039-AF22-4F0AB03B2A07}" type="presOf" srcId="{D4803753-F561-6F41-A889-342FCC3972F4}" destId="{7516870C-E431-8E42-BDCA-E424F2809BA2}" srcOrd="0" destOrd="0" presId="urn:microsoft.com/office/officeart/2005/8/layout/radial6"/>
    <dgm:cxn modelId="{7E676F9B-17B8-5C47-A3E1-1C87C50F905B}" srcId="{598B47DE-A61E-2B40-BF71-C0C015319641}" destId="{91EF9EDE-2DF9-4F41-9BA8-C2C0C2B10843}" srcOrd="1" destOrd="0" parTransId="{CC78B1E9-24E3-5742-87E1-B6F33FEAA466}" sibTransId="{D4803753-F561-6F41-A889-342FCC3972F4}"/>
    <dgm:cxn modelId="{0E2CB9A0-FBB1-4B31-8D14-51CF82CB8F66}" type="presOf" srcId="{6EB894EE-215B-344D-9264-5AB57615E7A8}" destId="{2F88A66B-6A9B-8C4D-8569-DFA7CFBE01BD}" srcOrd="0" destOrd="0" presId="urn:microsoft.com/office/officeart/2005/8/layout/radial6"/>
    <dgm:cxn modelId="{A98F13C8-2CA0-E440-BA83-CFEBFAB8A4C0}" srcId="{598B47DE-A61E-2B40-BF71-C0C015319641}" destId="{5BAF656A-86B7-D749-BD02-5F0E305C0970}" srcOrd="2" destOrd="0" parTransId="{1DE02611-E4B2-864A-9840-A6616D6D9DAE}" sibTransId="{3C8A91C8-C4EA-6E44-A7D5-EAA3F339B01B}"/>
    <dgm:cxn modelId="{947D908C-7901-9D4F-B192-DE26A55AF8BC}" srcId="{81857DA8-E646-4843-808C-008E4ECEF399}" destId="{598B47DE-A61E-2B40-BF71-C0C015319641}" srcOrd="0" destOrd="0" parTransId="{10314EF6-9E83-5C49-8EA9-0E34E9EA8E56}" sibTransId="{2629DFC0-DCE3-1546-B063-37AD35E9FFBF}"/>
    <dgm:cxn modelId="{24B0D95E-CDB0-471C-98F0-C75A0167F290}" type="presOf" srcId="{598B47DE-A61E-2B40-BF71-C0C015319641}" destId="{BB7918AF-2D99-1D43-AF63-D89028D6F9EE}" srcOrd="0" destOrd="0" presId="urn:microsoft.com/office/officeart/2005/8/layout/radial6"/>
    <dgm:cxn modelId="{B87C4374-0EA0-4464-8E84-4BA13F97793E}" type="presOf" srcId="{4AA497F7-8CB7-B642-BA60-D52881768118}" destId="{701B7459-6F1E-FA4E-9FB3-7B703011599B}" srcOrd="0" destOrd="0" presId="urn:microsoft.com/office/officeart/2005/8/layout/radial6"/>
    <dgm:cxn modelId="{16301139-B362-5E4E-905C-6EFCD9711C40}" srcId="{598B47DE-A61E-2B40-BF71-C0C015319641}" destId="{6884C600-8EEF-E140-ABC2-2DBB61C2B920}" srcOrd="0" destOrd="0" parTransId="{7DFE232A-B636-104C-8E27-3D1C0C31E547}" sibTransId="{6EB894EE-215B-344D-9264-5AB57615E7A8}"/>
    <dgm:cxn modelId="{FE5587D6-8451-4C96-B24B-186FD830AB57}" type="presParOf" srcId="{D637195A-136E-8647-80BA-E4EA8CEC8AB8}" destId="{BB7918AF-2D99-1D43-AF63-D89028D6F9EE}" srcOrd="0" destOrd="0" presId="urn:microsoft.com/office/officeart/2005/8/layout/radial6"/>
    <dgm:cxn modelId="{7468FB4B-E349-466A-9CCF-59F37D865795}" type="presParOf" srcId="{D637195A-136E-8647-80BA-E4EA8CEC8AB8}" destId="{D4BB3214-94C6-F049-AD1D-C68EDF6AAA0D}" srcOrd="1" destOrd="0" presId="urn:microsoft.com/office/officeart/2005/8/layout/radial6"/>
    <dgm:cxn modelId="{4CF2408B-EF63-4B3C-A2F1-E81CE0E0BA83}" type="presParOf" srcId="{D637195A-136E-8647-80BA-E4EA8CEC8AB8}" destId="{652B5AEE-DC6E-1D4B-B7CE-2F8AAD9397A9}" srcOrd="2" destOrd="0" presId="urn:microsoft.com/office/officeart/2005/8/layout/radial6"/>
    <dgm:cxn modelId="{1D920C87-17E1-45B6-B559-2A5EEA4E88E4}" type="presParOf" srcId="{D637195A-136E-8647-80BA-E4EA8CEC8AB8}" destId="{2F88A66B-6A9B-8C4D-8569-DFA7CFBE01BD}" srcOrd="3" destOrd="0" presId="urn:microsoft.com/office/officeart/2005/8/layout/radial6"/>
    <dgm:cxn modelId="{745E04C8-540F-481D-9EBB-14E5F1C47FCD}" type="presParOf" srcId="{D637195A-136E-8647-80BA-E4EA8CEC8AB8}" destId="{0CA045B5-75B0-1340-AFF0-1A59B6CB45B5}" srcOrd="4" destOrd="0" presId="urn:microsoft.com/office/officeart/2005/8/layout/radial6"/>
    <dgm:cxn modelId="{0A918090-4D22-431F-9A5E-77637973CB80}" type="presParOf" srcId="{D637195A-136E-8647-80BA-E4EA8CEC8AB8}" destId="{CE4D20C2-C34D-C143-B2BD-9DFB77600332}" srcOrd="5" destOrd="0" presId="urn:microsoft.com/office/officeart/2005/8/layout/radial6"/>
    <dgm:cxn modelId="{FEAEF88D-102B-4664-B085-70AC8D6A9CB6}" type="presParOf" srcId="{D637195A-136E-8647-80BA-E4EA8CEC8AB8}" destId="{7516870C-E431-8E42-BDCA-E424F2809BA2}" srcOrd="6" destOrd="0" presId="urn:microsoft.com/office/officeart/2005/8/layout/radial6"/>
    <dgm:cxn modelId="{0A31A21E-2434-469F-9AF1-D13C6F2FAF9D}" type="presParOf" srcId="{D637195A-136E-8647-80BA-E4EA8CEC8AB8}" destId="{88692302-A1B0-CB47-9965-750E292995EC}" srcOrd="7" destOrd="0" presId="urn:microsoft.com/office/officeart/2005/8/layout/radial6"/>
    <dgm:cxn modelId="{1FFC87C0-9C62-47C6-B184-FE1245E7C11C}" type="presParOf" srcId="{D637195A-136E-8647-80BA-E4EA8CEC8AB8}" destId="{5A9B574A-E7A6-0D45-98F5-5207A5A44484}" srcOrd="8" destOrd="0" presId="urn:microsoft.com/office/officeart/2005/8/layout/radial6"/>
    <dgm:cxn modelId="{620E50C5-4F64-4EEC-8157-D4CD9DA374FD}" type="presParOf" srcId="{D637195A-136E-8647-80BA-E4EA8CEC8AB8}" destId="{702EDBFE-965C-5B42-9674-ACB5DCD348CD}" srcOrd="9" destOrd="0" presId="urn:microsoft.com/office/officeart/2005/8/layout/radial6"/>
    <dgm:cxn modelId="{B0C217D0-BF9E-4612-99A1-E3627D960D1D}" type="presParOf" srcId="{D637195A-136E-8647-80BA-E4EA8CEC8AB8}" destId="{A073811D-A93B-6746-A5B9-420616E487A5}" srcOrd="10" destOrd="0" presId="urn:microsoft.com/office/officeart/2005/8/layout/radial6"/>
    <dgm:cxn modelId="{D956A78F-A8C5-46D2-A276-671645C0858E}" type="presParOf" srcId="{D637195A-136E-8647-80BA-E4EA8CEC8AB8}" destId="{3B30C572-4DF4-3048-B9CC-BF25FCC4F394}" srcOrd="11" destOrd="0" presId="urn:microsoft.com/office/officeart/2005/8/layout/radial6"/>
    <dgm:cxn modelId="{C70D8D0A-A8ED-4E29-AE1F-214810EC13E8}" type="presParOf" srcId="{D637195A-136E-8647-80BA-E4EA8CEC8AB8}" destId="{9C05E89A-C73B-E146-8300-0F98B661C1FE}" srcOrd="12" destOrd="0" presId="urn:microsoft.com/office/officeart/2005/8/layout/radial6"/>
    <dgm:cxn modelId="{FBB7FD06-268F-4DCF-BDE7-537D716D83E7}" type="presParOf" srcId="{D637195A-136E-8647-80BA-E4EA8CEC8AB8}" destId="{FFEDF698-8A03-4A49-AB4E-EE23B69DF679}" srcOrd="13" destOrd="0" presId="urn:microsoft.com/office/officeart/2005/8/layout/radial6"/>
    <dgm:cxn modelId="{7D831017-A052-4EC2-9FD7-51E5F7BDC55F}" type="presParOf" srcId="{D637195A-136E-8647-80BA-E4EA8CEC8AB8}" destId="{CB25494F-6E0B-D647-9E87-5C4EDBD1B6BC}" srcOrd="14" destOrd="0" presId="urn:microsoft.com/office/officeart/2005/8/layout/radial6"/>
    <dgm:cxn modelId="{325B4C77-4318-4C77-A20C-C323711E9637}" type="presParOf" srcId="{D637195A-136E-8647-80BA-E4EA8CEC8AB8}" destId="{701B7459-6F1E-FA4E-9FB3-7B703011599B}"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B7459-6F1E-FA4E-9FB3-7B703011599B}">
      <dsp:nvSpPr>
        <dsp:cNvPr id="0" name=""/>
        <dsp:cNvSpPr/>
      </dsp:nvSpPr>
      <dsp:spPr>
        <a:xfrm>
          <a:off x="2296521" y="545653"/>
          <a:ext cx="3636556" cy="3636556"/>
        </a:xfrm>
        <a:prstGeom prst="blockArc">
          <a:avLst>
            <a:gd name="adj1" fmla="val 11880000"/>
            <a:gd name="adj2" fmla="val 16200000"/>
            <a:gd name="adj3" fmla="val 463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C05E89A-C73B-E146-8300-0F98B661C1FE}">
      <dsp:nvSpPr>
        <dsp:cNvPr id="0" name=""/>
        <dsp:cNvSpPr/>
      </dsp:nvSpPr>
      <dsp:spPr>
        <a:xfrm>
          <a:off x="2296521" y="545653"/>
          <a:ext cx="3636556" cy="3636556"/>
        </a:xfrm>
        <a:prstGeom prst="blockArc">
          <a:avLst>
            <a:gd name="adj1" fmla="val 7560000"/>
            <a:gd name="adj2" fmla="val 11880000"/>
            <a:gd name="adj3" fmla="val 463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02EDBFE-965C-5B42-9674-ACB5DCD348CD}">
      <dsp:nvSpPr>
        <dsp:cNvPr id="0" name=""/>
        <dsp:cNvSpPr/>
      </dsp:nvSpPr>
      <dsp:spPr>
        <a:xfrm>
          <a:off x="2296521" y="545653"/>
          <a:ext cx="3636556" cy="3636556"/>
        </a:xfrm>
        <a:prstGeom prst="blockArc">
          <a:avLst>
            <a:gd name="adj1" fmla="val 3240000"/>
            <a:gd name="adj2" fmla="val 7560000"/>
            <a:gd name="adj3" fmla="val 463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516870C-E431-8E42-BDCA-E424F2809BA2}">
      <dsp:nvSpPr>
        <dsp:cNvPr id="0" name=""/>
        <dsp:cNvSpPr/>
      </dsp:nvSpPr>
      <dsp:spPr>
        <a:xfrm>
          <a:off x="2296521" y="545653"/>
          <a:ext cx="3636556" cy="3636556"/>
        </a:xfrm>
        <a:prstGeom prst="blockArc">
          <a:avLst>
            <a:gd name="adj1" fmla="val 20520000"/>
            <a:gd name="adj2" fmla="val 3240000"/>
            <a:gd name="adj3" fmla="val 463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F88A66B-6A9B-8C4D-8569-DFA7CFBE01BD}">
      <dsp:nvSpPr>
        <dsp:cNvPr id="0" name=""/>
        <dsp:cNvSpPr/>
      </dsp:nvSpPr>
      <dsp:spPr>
        <a:xfrm>
          <a:off x="2296521" y="545653"/>
          <a:ext cx="3636556" cy="3636556"/>
        </a:xfrm>
        <a:prstGeom prst="blockArc">
          <a:avLst>
            <a:gd name="adj1" fmla="val 16200000"/>
            <a:gd name="adj2" fmla="val 20520000"/>
            <a:gd name="adj3" fmla="val 4639"/>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B7918AF-2D99-1D43-AF63-D89028D6F9EE}">
      <dsp:nvSpPr>
        <dsp:cNvPr id="0" name=""/>
        <dsp:cNvSpPr/>
      </dsp:nvSpPr>
      <dsp:spPr>
        <a:xfrm>
          <a:off x="3277976" y="1527108"/>
          <a:ext cx="1673646" cy="167364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en-US" sz="2100" kern="1200" dirty="0" smtClean="0">
              <a:latin typeface="Arial" panose="020B0604020202020204" pitchFamily="34" charset="0"/>
              <a:cs typeface="Arial" panose="020B0604020202020204" pitchFamily="34" charset="0"/>
            </a:rPr>
            <a:t>CSU’s Internal Budget Process</a:t>
          </a:r>
          <a:endParaRPr lang="en-US" sz="2100" kern="1200" dirty="0">
            <a:latin typeface="Arial" panose="020B0604020202020204" pitchFamily="34" charset="0"/>
            <a:cs typeface="Arial" panose="020B0604020202020204" pitchFamily="34" charset="0"/>
          </a:endParaRPr>
        </a:p>
      </dsp:txBody>
      <dsp:txXfrm>
        <a:off x="3523076" y="1772208"/>
        <a:ext cx="1183446" cy="1183446"/>
      </dsp:txXfrm>
    </dsp:sp>
    <dsp:sp modelId="{D4BB3214-94C6-F049-AD1D-C68EDF6AAA0D}">
      <dsp:nvSpPr>
        <dsp:cNvPr id="0" name=""/>
        <dsp:cNvSpPr/>
      </dsp:nvSpPr>
      <dsp:spPr>
        <a:xfrm>
          <a:off x="3529023" y="2053"/>
          <a:ext cx="1171552" cy="117155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Arial" panose="020B0604020202020204" pitchFamily="34" charset="0"/>
              <a:cs typeface="Arial" panose="020B0604020202020204" pitchFamily="34" charset="0"/>
            </a:rPr>
            <a:t>Governor’s Proposal January</a:t>
          </a:r>
          <a:endParaRPr lang="en-US" sz="1200" kern="1200" dirty="0">
            <a:latin typeface="Arial" panose="020B0604020202020204" pitchFamily="34" charset="0"/>
            <a:cs typeface="Arial" panose="020B0604020202020204" pitchFamily="34" charset="0"/>
          </a:endParaRPr>
        </a:p>
      </dsp:txBody>
      <dsp:txXfrm>
        <a:off x="3700593" y="173623"/>
        <a:ext cx="828412" cy="828412"/>
      </dsp:txXfrm>
    </dsp:sp>
    <dsp:sp modelId="{0CA045B5-75B0-1340-AFF0-1A59B6CB45B5}">
      <dsp:nvSpPr>
        <dsp:cNvPr id="0" name=""/>
        <dsp:cNvSpPr/>
      </dsp:nvSpPr>
      <dsp:spPr>
        <a:xfrm>
          <a:off x="5218197" y="1229310"/>
          <a:ext cx="1171552" cy="117155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Arial" panose="020B0604020202020204" pitchFamily="34" charset="0"/>
              <a:cs typeface="Arial" panose="020B0604020202020204" pitchFamily="34" charset="0"/>
            </a:rPr>
            <a:t>General Assembly Winter</a:t>
          </a:r>
          <a:endParaRPr lang="en-US" sz="1200" kern="1200" dirty="0">
            <a:latin typeface="Arial" panose="020B0604020202020204" pitchFamily="34" charset="0"/>
            <a:cs typeface="Arial" panose="020B0604020202020204" pitchFamily="34" charset="0"/>
          </a:endParaRPr>
        </a:p>
      </dsp:txBody>
      <dsp:txXfrm>
        <a:off x="5389767" y="1400880"/>
        <a:ext cx="828412" cy="828412"/>
      </dsp:txXfrm>
    </dsp:sp>
    <dsp:sp modelId="{88692302-A1B0-CB47-9965-750E292995EC}">
      <dsp:nvSpPr>
        <dsp:cNvPr id="0" name=""/>
        <dsp:cNvSpPr/>
      </dsp:nvSpPr>
      <dsp:spPr>
        <a:xfrm>
          <a:off x="4572990" y="3215052"/>
          <a:ext cx="1171552" cy="117155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Arial" panose="020B0604020202020204" pitchFamily="34" charset="0"/>
              <a:cs typeface="Arial" panose="020B0604020202020204" pitchFamily="34" charset="0"/>
            </a:rPr>
            <a:t> Finalized &amp; BOR Axn Spring</a:t>
          </a:r>
          <a:endParaRPr lang="en-US" sz="1200" kern="1200" dirty="0">
            <a:latin typeface="Arial" panose="020B0604020202020204" pitchFamily="34" charset="0"/>
            <a:cs typeface="Arial" panose="020B0604020202020204" pitchFamily="34" charset="0"/>
          </a:endParaRPr>
        </a:p>
      </dsp:txBody>
      <dsp:txXfrm>
        <a:off x="4744560" y="3386622"/>
        <a:ext cx="828412" cy="828412"/>
      </dsp:txXfrm>
    </dsp:sp>
    <dsp:sp modelId="{A073811D-A93B-6746-A5B9-420616E487A5}">
      <dsp:nvSpPr>
        <dsp:cNvPr id="0" name=""/>
        <dsp:cNvSpPr/>
      </dsp:nvSpPr>
      <dsp:spPr>
        <a:xfrm>
          <a:off x="2485056" y="3215052"/>
          <a:ext cx="1171552" cy="117155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Arial" panose="020B0604020202020204" pitchFamily="34" charset="0"/>
              <a:cs typeface="Arial" panose="020B0604020202020204" pitchFamily="34" charset="0"/>
            </a:rPr>
            <a:t>BOR Allocation June/July</a:t>
          </a:r>
          <a:endParaRPr lang="en-US" sz="1200" kern="1200" dirty="0">
            <a:latin typeface="Arial" panose="020B0604020202020204" pitchFamily="34" charset="0"/>
            <a:cs typeface="Arial" panose="020B0604020202020204" pitchFamily="34" charset="0"/>
          </a:endParaRPr>
        </a:p>
      </dsp:txBody>
      <dsp:txXfrm>
        <a:off x="2656626" y="3386622"/>
        <a:ext cx="828412" cy="828412"/>
      </dsp:txXfrm>
    </dsp:sp>
    <dsp:sp modelId="{FFEDF698-8A03-4A49-AB4E-EE23B69DF679}">
      <dsp:nvSpPr>
        <dsp:cNvPr id="0" name=""/>
        <dsp:cNvSpPr/>
      </dsp:nvSpPr>
      <dsp:spPr>
        <a:xfrm>
          <a:off x="1839849" y="1229310"/>
          <a:ext cx="1171552" cy="1171552"/>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Arial" panose="020B0604020202020204" pitchFamily="34" charset="0"/>
              <a:cs typeface="Arial" panose="020B0604020202020204" pitchFamily="34" charset="0"/>
            </a:rPr>
            <a:t>CSU/BOR Request to OPB Aug-Sept</a:t>
          </a:r>
          <a:endParaRPr lang="en-US" sz="1200" kern="1200" dirty="0">
            <a:latin typeface="Arial" panose="020B0604020202020204" pitchFamily="34" charset="0"/>
            <a:cs typeface="Arial" panose="020B0604020202020204" pitchFamily="34" charset="0"/>
          </a:endParaRPr>
        </a:p>
      </dsp:txBody>
      <dsp:txXfrm>
        <a:off x="2011419" y="1400880"/>
        <a:ext cx="828412" cy="82841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0.63918</cdr:x>
      <cdr:y>0.94286</cdr:y>
    </cdr:from>
    <cdr:to>
      <cdr:x>0.6701</cdr:x>
      <cdr:y>1</cdr:y>
    </cdr:to>
    <cdr:sp macro="" textlink="">
      <cdr:nvSpPr>
        <cdr:cNvPr id="2" name="TextBox 1"/>
        <cdr:cNvSpPr txBox="1"/>
      </cdr:nvSpPr>
      <cdr:spPr>
        <a:xfrm xmlns:a="http://schemas.openxmlformats.org/drawingml/2006/main">
          <a:off x="4724400" y="2514600"/>
          <a:ext cx="228600" cy="152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smtClean="0"/>
            <a:t>*</a:t>
          </a:r>
          <a:endParaRPr lang="en-US" sz="1100" dirty="0"/>
        </a:p>
      </cdr:txBody>
    </cdr:sp>
  </cdr:relSizeAnchor>
  <cdr:relSizeAnchor xmlns:cdr="http://schemas.openxmlformats.org/drawingml/2006/chartDrawing">
    <cdr:from>
      <cdr:x>0.5567</cdr:x>
      <cdr:y>0.94286</cdr:y>
    </cdr:from>
    <cdr:to>
      <cdr:x>0.58763</cdr:x>
      <cdr:y>1</cdr:y>
    </cdr:to>
    <cdr:sp macro="" textlink="">
      <cdr:nvSpPr>
        <cdr:cNvPr id="3" name="TextBox 1"/>
        <cdr:cNvSpPr txBox="1"/>
      </cdr:nvSpPr>
      <cdr:spPr>
        <a:xfrm xmlns:a="http://schemas.openxmlformats.org/drawingml/2006/main">
          <a:off x="4114800" y="2514600"/>
          <a:ext cx="228600" cy="152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a:t>
          </a:r>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0.91446</cdr:x>
      <cdr:y>0.05109</cdr:y>
    </cdr:from>
    <cdr:to>
      <cdr:x>0.97869</cdr:x>
      <cdr:y>0.84296</cdr:y>
    </cdr:to>
    <cdr:sp macro="" textlink="">
      <cdr:nvSpPr>
        <cdr:cNvPr id="2" name="TextBox 1"/>
        <cdr:cNvSpPr txBox="1"/>
      </cdr:nvSpPr>
      <cdr:spPr>
        <a:xfrm xmlns:a="http://schemas.openxmlformats.org/drawingml/2006/main" rot="5400000">
          <a:off x="5509932" y="1164596"/>
          <a:ext cx="2468316" cy="4576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baseline="0" dirty="0"/>
            <a:t>Mandatory Fee </a:t>
          </a:r>
          <a:endParaRPr lang="en-US" sz="2400" b="1" dirty="0"/>
        </a:p>
      </cdr:txBody>
    </cdr:sp>
  </cdr:relSizeAnchor>
  <cdr:relSizeAnchor xmlns:cdr="http://schemas.openxmlformats.org/drawingml/2006/chartDrawing">
    <cdr:from>
      <cdr:x>0.18557</cdr:x>
      <cdr:y>0.06014</cdr:y>
    </cdr:from>
    <cdr:to>
      <cdr:x>0.32213</cdr:x>
      <cdr:y>0.23759</cdr:y>
    </cdr:to>
    <cdr:sp macro="" textlink="">
      <cdr:nvSpPr>
        <cdr:cNvPr id="3" name="TextBox 2"/>
        <cdr:cNvSpPr txBox="1"/>
      </cdr:nvSpPr>
      <cdr:spPr>
        <a:xfrm xmlns:a="http://schemas.openxmlformats.org/drawingml/2006/main">
          <a:off x="1371600" y="210787"/>
          <a:ext cx="1009369" cy="6219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smtClean="0"/>
            <a:t>FY2012</a:t>
          </a:r>
          <a:endParaRPr lang="en-US" sz="1100" b="1" dirty="0"/>
        </a:p>
      </cdr:txBody>
    </cdr:sp>
  </cdr:relSizeAnchor>
  <cdr:relSizeAnchor xmlns:cdr="http://schemas.openxmlformats.org/drawingml/2006/chartDrawing">
    <cdr:from>
      <cdr:x>0.54013</cdr:x>
      <cdr:y>0.04889</cdr:y>
    </cdr:from>
    <cdr:to>
      <cdr:x>0.62569</cdr:x>
      <cdr:y>0.12223</cdr:y>
    </cdr:to>
    <cdr:sp macro="" textlink="">
      <cdr:nvSpPr>
        <cdr:cNvPr id="4" name="TextBox 1"/>
        <cdr:cNvSpPr txBox="1"/>
      </cdr:nvSpPr>
      <cdr:spPr>
        <a:xfrm xmlns:a="http://schemas.openxmlformats.org/drawingml/2006/main">
          <a:off x="3848281" y="152400"/>
          <a:ext cx="609600" cy="2286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smtClean="0"/>
            <a:t>FY2014</a:t>
          </a:r>
          <a:endParaRPr lang="en-US" sz="1100" b="1" dirty="0"/>
        </a:p>
      </cdr:txBody>
    </cdr:sp>
  </cdr:relSizeAnchor>
  <cdr:relSizeAnchor xmlns:cdr="http://schemas.openxmlformats.org/drawingml/2006/chartDrawing">
    <cdr:from>
      <cdr:x>0.35052</cdr:x>
      <cdr:y>0.06014</cdr:y>
    </cdr:from>
    <cdr:to>
      <cdr:x>0.48708</cdr:x>
      <cdr:y>0.23758</cdr:y>
    </cdr:to>
    <cdr:sp macro="" textlink="">
      <cdr:nvSpPr>
        <cdr:cNvPr id="5" name="TextBox 1"/>
        <cdr:cNvSpPr txBox="1"/>
      </cdr:nvSpPr>
      <cdr:spPr>
        <a:xfrm xmlns:a="http://schemas.openxmlformats.org/drawingml/2006/main">
          <a:off x="2590800" y="210787"/>
          <a:ext cx="1009369" cy="62196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smtClean="0"/>
            <a:t>FY2013</a:t>
          </a:r>
          <a:endParaRPr lang="en-US" sz="1100" b="1" dirty="0"/>
        </a:p>
      </cdr:txBody>
    </cdr:sp>
  </cdr:relSizeAnchor>
  <cdr:relSizeAnchor xmlns:cdr="http://schemas.openxmlformats.org/drawingml/2006/chartDrawing">
    <cdr:from>
      <cdr:x>0.72195</cdr:x>
      <cdr:y>0.04889</cdr:y>
    </cdr:from>
    <cdr:to>
      <cdr:x>0.89307</cdr:x>
      <cdr:y>0.14668</cdr:y>
    </cdr:to>
    <cdr:sp macro="" textlink="">
      <cdr:nvSpPr>
        <cdr:cNvPr id="6" name="TextBox 1"/>
        <cdr:cNvSpPr txBox="1"/>
      </cdr:nvSpPr>
      <cdr:spPr>
        <a:xfrm xmlns:a="http://schemas.openxmlformats.org/drawingml/2006/main">
          <a:off x="5143680" y="152399"/>
          <a:ext cx="1219200" cy="304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smtClean="0"/>
            <a:t>FY2015 </a:t>
          </a:r>
          <a:r>
            <a:rPr lang="en-US" sz="1100" b="1" dirty="0"/>
            <a:t>(Estimated)</a:t>
          </a:r>
        </a:p>
      </cdr:txBody>
    </cdr:sp>
  </cdr:relSizeAnchor>
  <cdr:relSizeAnchor xmlns:cdr="http://schemas.openxmlformats.org/drawingml/2006/chartDrawing">
    <cdr:from>
      <cdr:x>0.22997</cdr:x>
      <cdr:y>0.26891</cdr:y>
    </cdr:from>
    <cdr:to>
      <cdr:x>0.34762</cdr:x>
      <cdr:y>0.34224</cdr:y>
    </cdr:to>
    <cdr:sp macro="" textlink="">
      <cdr:nvSpPr>
        <cdr:cNvPr id="8" name="TextBox 1"/>
        <cdr:cNvSpPr txBox="1"/>
      </cdr:nvSpPr>
      <cdr:spPr>
        <a:xfrm xmlns:a="http://schemas.openxmlformats.org/drawingml/2006/main">
          <a:off x="1638481" y="838199"/>
          <a:ext cx="838200" cy="2286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$1,440,164</a:t>
          </a:r>
        </a:p>
      </cdr:txBody>
    </cdr:sp>
  </cdr:relSizeAnchor>
  <cdr:relSizeAnchor xmlns:cdr="http://schemas.openxmlformats.org/drawingml/2006/chartDrawing">
    <cdr:from>
      <cdr:x>0.41953</cdr:x>
      <cdr:y>0.14668</cdr:y>
    </cdr:from>
    <cdr:to>
      <cdr:x>0.50805</cdr:x>
      <cdr:y>0.24446</cdr:y>
    </cdr:to>
    <cdr:sp macro="" textlink="">
      <cdr:nvSpPr>
        <cdr:cNvPr id="9" name="TextBox 1"/>
        <cdr:cNvSpPr txBox="1"/>
      </cdr:nvSpPr>
      <cdr:spPr>
        <a:xfrm xmlns:a="http://schemas.openxmlformats.org/drawingml/2006/main">
          <a:off x="2989025" y="457212"/>
          <a:ext cx="630655" cy="3047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$684,722</a:t>
          </a:r>
        </a:p>
      </cdr:txBody>
    </cdr:sp>
  </cdr:relSizeAnchor>
  <cdr:relSizeAnchor xmlns:cdr="http://schemas.openxmlformats.org/drawingml/2006/chartDrawing">
    <cdr:from>
      <cdr:x>0.6043</cdr:x>
      <cdr:y>0.14668</cdr:y>
    </cdr:from>
    <cdr:to>
      <cdr:x>0.70056</cdr:x>
      <cdr:y>0.24446</cdr:y>
    </cdr:to>
    <cdr:sp macro="" textlink="">
      <cdr:nvSpPr>
        <cdr:cNvPr id="10" name="TextBox 1"/>
        <cdr:cNvSpPr txBox="1"/>
      </cdr:nvSpPr>
      <cdr:spPr>
        <a:xfrm xmlns:a="http://schemas.openxmlformats.org/drawingml/2006/main">
          <a:off x="4305456" y="457212"/>
          <a:ext cx="685824" cy="3047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$996,063</a:t>
          </a:r>
          <a:endParaRPr lang="en-US" sz="1100" dirty="0"/>
        </a:p>
      </cdr:txBody>
    </cdr:sp>
  </cdr:relSizeAnchor>
  <cdr:relSizeAnchor xmlns:cdr="http://schemas.openxmlformats.org/drawingml/2006/chartDrawing">
    <cdr:from>
      <cdr:x>0.79462</cdr:x>
      <cdr:y>0.17112</cdr:y>
    </cdr:from>
    <cdr:to>
      <cdr:x>0.90158</cdr:x>
      <cdr:y>0.2689</cdr:y>
    </cdr:to>
    <cdr:sp macro="" textlink="">
      <cdr:nvSpPr>
        <cdr:cNvPr id="11" name="TextBox 1"/>
        <cdr:cNvSpPr txBox="1"/>
      </cdr:nvSpPr>
      <cdr:spPr>
        <a:xfrm xmlns:a="http://schemas.openxmlformats.org/drawingml/2006/main">
          <a:off x="5661461" y="533400"/>
          <a:ext cx="762000" cy="3047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$1,076,644</a:t>
          </a:r>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0.31579</cdr:x>
      <cdr:y>0.02773</cdr:y>
    </cdr:from>
    <cdr:to>
      <cdr:x>0.69132</cdr:x>
      <cdr:y>0.09797</cdr:y>
    </cdr:to>
    <cdr:sp macro="" textlink="">
      <cdr:nvSpPr>
        <cdr:cNvPr id="2" name="TextBox 1"/>
        <cdr:cNvSpPr txBox="1"/>
      </cdr:nvSpPr>
      <cdr:spPr>
        <a:xfrm xmlns:a="http://schemas.openxmlformats.org/drawingml/2006/main">
          <a:off x="2114551" y="142876"/>
          <a:ext cx="2514600" cy="3619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dirty="0"/>
            <a:t>Special</a:t>
          </a:r>
          <a:r>
            <a:rPr lang="en-US" sz="2400" b="1" baseline="0" dirty="0"/>
            <a:t> </a:t>
          </a:r>
          <a:r>
            <a:rPr lang="en-US" sz="2400" b="1" baseline="0" dirty="0" smtClean="0"/>
            <a:t>Institutional </a:t>
          </a:r>
          <a:r>
            <a:rPr lang="en-US" sz="2400" b="1" baseline="0" dirty="0"/>
            <a:t>Fee </a:t>
          </a:r>
          <a:endParaRPr lang="en-US" sz="2400" b="1" dirty="0"/>
        </a:p>
      </cdr:txBody>
    </cdr:sp>
  </cdr:relSizeAnchor>
  <cdr:relSizeAnchor xmlns:cdr="http://schemas.openxmlformats.org/drawingml/2006/chartDrawing">
    <cdr:from>
      <cdr:x>0.1835</cdr:x>
      <cdr:y>0.12384</cdr:y>
    </cdr:from>
    <cdr:to>
      <cdr:x>0.32006</cdr:x>
      <cdr:y>0.30129</cdr:y>
    </cdr:to>
    <cdr:sp macro="" textlink="">
      <cdr:nvSpPr>
        <cdr:cNvPr id="3" name="TextBox 2"/>
        <cdr:cNvSpPr txBox="1"/>
      </cdr:nvSpPr>
      <cdr:spPr>
        <a:xfrm xmlns:a="http://schemas.openxmlformats.org/drawingml/2006/main">
          <a:off x="1228726" y="6381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smtClean="0"/>
            <a:t>FY2012</a:t>
          </a:r>
          <a:endParaRPr lang="en-US" sz="1100" b="1" dirty="0"/>
        </a:p>
      </cdr:txBody>
    </cdr:sp>
  </cdr:relSizeAnchor>
  <cdr:relSizeAnchor xmlns:cdr="http://schemas.openxmlformats.org/drawingml/2006/chartDrawing">
    <cdr:from>
      <cdr:x>0.54955</cdr:x>
      <cdr:y>0.11892</cdr:y>
    </cdr:from>
    <cdr:to>
      <cdr:x>0.68611</cdr:x>
      <cdr:y>0.29636</cdr:y>
    </cdr:to>
    <cdr:sp macro="" textlink="">
      <cdr:nvSpPr>
        <cdr:cNvPr id="4" name="TextBox 1"/>
        <cdr:cNvSpPr txBox="1"/>
      </cdr:nvSpPr>
      <cdr:spPr>
        <a:xfrm xmlns:a="http://schemas.openxmlformats.org/drawingml/2006/main">
          <a:off x="3679825" y="61277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smtClean="0"/>
            <a:t>FY2014</a:t>
          </a:r>
          <a:endParaRPr lang="en-US" sz="1100" b="1" dirty="0"/>
        </a:p>
      </cdr:txBody>
    </cdr:sp>
  </cdr:relSizeAnchor>
  <cdr:relSizeAnchor xmlns:cdr="http://schemas.openxmlformats.org/drawingml/2006/chartDrawing">
    <cdr:from>
      <cdr:x>0.35894</cdr:x>
      <cdr:y>0.12261</cdr:y>
    </cdr:from>
    <cdr:to>
      <cdr:x>0.4955</cdr:x>
      <cdr:y>0.30006</cdr:y>
    </cdr:to>
    <cdr:sp macro="" textlink="">
      <cdr:nvSpPr>
        <cdr:cNvPr id="5" name="TextBox 1"/>
        <cdr:cNvSpPr txBox="1"/>
      </cdr:nvSpPr>
      <cdr:spPr>
        <a:xfrm xmlns:a="http://schemas.openxmlformats.org/drawingml/2006/main">
          <a:off x="2403475" y="63182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smtClean="0"/>
            <a:t>FY2013</a:t>
          </a:r>
          <a:endParaRPr lang="en-US" sz="1100" b="1" dirty="0"/>
        </a:p>
      </cdr:txBody>
    </cdr:sp>
  </cdr:relSizeAnchor>
  <cdr:relSizeAnchor xmlns:cdr="http://schemas.openxmlformats.org/drawingml/2006/chartDrawing">
    <cdr:from>
      <cdr:x>0.73589</cdr:x>
      <cdr:y>0.11522</cdr:y>
    </cdr:from>
    <cdr:to>
      <cdr:x>0.87245</cdr:x>
      <cdr:y>0.29267</cdr:y>
    </cdr:to>
    <cdr:sp macro="" textlink="">
      <cdr:nvSpPr>
        <cdr:cNvPr id="6" name="TextBox 1"/>
        <cdr:cNvSpPr txBox="1"/>
      </cdr:nvSpPr>
      <cdr:spPr>
        <a:xfrm xmlns:a="http://schemas.openxmlformats.org/drawingml/2006/main">
          <a:off x="4927600" y="59372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smtClean="0"/>
            <a:t>FY2015 </a:t>
          </a:r>
          <a:r>
            <a:rPr lang="en-US" sz="1100" b="1" dirty="0"/>
            <a:t>(Estimated)</a:t>
          </a:r>
        </a:p>
      </cdr:txBody>
    </cdr:sp>
  </cdr:relSizeAnchor>
  <cdr:relSizeAnchor xmlns:cdr="http://schemas.openxmlformats.org/drawingml/2006/chartDrawing">
    <cdr:from>
      <cdr:x>0.13393</cdr:x>
      <cdr:y>0.82798</cdr:y>
    </cdr:from>
    <cdr:to>
      <cdr:x>0.21064</cdr:x>
      <cdr:y>0.87932</cdr:y>
    </cdr:to>
    <cdr:sp macro="" textlink="">
      <cdr:nvSpPr>
        <cdr:cNvPr id="7" name="TextBox 2"/>
        <cdr:cNvSpPr txBox="1"/>
      </cdr:nvSpPr>
      <cdr:spPr>
        <a:xfrm xmlns:a="http://schemas.openxmlformats.org/drawingml/2006/main">
          <a:off x="1142998" y="4266623"/>
          <a:ext cx="654666"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000" b="1" dirty="0"/>
            <a:t>SIF</a:t>
          </a:r>
          <a:r>
            <a:rPr lang="en-US" sz="1100" b="1" dirty="0"/>
            <a:t> Rate</a:t>
          </a:r>
        </a:p>
      </cdr:txBody>
    </cdr:sp>
  </cdr:relSizeAnchor>
  <cdr:relSizeAnchor xmlns:cdr="http://schemas.openxmlformats.org/drawingml/2006/chartDrawing">
    <cdr:from>
      <cdr:x>0.41672</cdr:x>
      <cdr:y>0.20702</cdr:y>
    </cdr:from>
    <cdr:to>
      <cdr:x>0.51493</cdr:x>
      <cdr:y>0.26078</cdr:y>
    </cdr:to>
    <cdr:sp macro="" textlink="">
      <cdr:nvSpPr>
        <cdr:cNvPr id="8" name="TextBox 2"/>
        <cdr:cNvSpPr txBox="1"/>
      </cdr:nvSpPr>
      <cdr:spPr>
        <a:xfrm xmlns:a="http://schemas.openxmlformats.org/drawingml/2006/main">
          <a:off x="3556422" y="1066772"/>
          <a:ext cx="838163" cy="27702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smtClean="0"/>
            <a:t>$298,085</a:t>
          </a:r>
          <a:endParaRPr lang="en-US" sz="1200" dirty="0"/>
        </a:p>
      </cdr:txBody>
    </cdr:sp>
  </cdr:relSizeAnchor>
  <cdr:relSizeAnchor xmlns:cdr="http://schemas.openxmlformats.org/drawingml/2006/chartDrawing">
    <cdr:from>
      <cdr:x>0.61161</cdr:x>
      <cdr:y>0.19224</cdr:y>
    </cdr:from>
    <cdr:to>
      <cdr:x>0.70982</cdr:x>
      <cdr:y>0.24599</cdr:y>
    </cdr:to>
    <cdr:sp macro="" textlink="">
      <cdr:nvSpPr>
        <cdr:cNvPr id="9" name="TextBox 2"/>
        <cdr:cNvSpPr txBox="1"/>
      </cdr:nvSpPr>
      <cdr:spPr>
        <a:xfrm xmlns:a="http://schemas.openxmlformats.org/drawingml/2006/main">
          <a:off x="5219723" y="990618"/>
          <a:ext cx="838163"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smtClean="0"/>
            <a:t>$519,402</a:t>
          </a:r>
          <a:endParaRPr lang="en-US" sz="1200" dirty="0"/>
        </a:p>
      </cdr:txBody>
    </cdr:sp>
  </cdr:relSizeAnchor>
  <cdr:relSizeAnchor xmlns:cdr="http://schemas.openxmlformats.org/drawingml/2006/chartDrawing">
    <cdr:from>
      <cdr:x>0.79464</cdr:x>
      <cdr:y>0.20691</cdr:y>
    </cdr:from>
    <cdr:to>
      <cdr:x>0.89286</cdr:x>
      <cdr:y>0.26067</cdr:y>
    </cdr:to>
    <cdr:sp macro="" textlink="">
      <cdr:nvSpPr>
        <cdr:cNvPr id="10" name="TextBox 2"/>
        <cdr:cNvSpPr txBox="1"/>
      </cdr:nvSpPr>
      <cdr:spPr>
        <a:xfrm xmlns:a="http://schemas.openxmlformats.org/drawingml/2006/main">
          <a:off x="6781798" y="1066223"/>
          <a:ext cx="838200"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smtClean="0"/>
            <a:t>$518,756</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185F718-3DCC-47B4-99A7-93BD976E39B1}" type="datetimeFigureOut">
              <a:rPr lang="en-US" smtClean="0"/>
              <a:t>4/30/2015</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11D67BCA-F657-4A4D-B9A0-5024AEBA8A0B}" type="datetimeFigureOut">
              <a:rPr lang="en-US" smtClean="0"/>
              <a:t>4/30/2015</a:t>
            </a:fld>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2</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580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13</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14</a:t>
            </a:fld>
            <a:endParaRPr lang="en-US" dirty="0"/>
          </a:p>
        </p:txBody>
      </p:sp>
    </p:spTree>
    <p:extLst>
      <p:ext uri="{BB962C8B-B14F-4D97-AF65-F5344CB8AC3E}">
        <p14:creationId xmlns:p14="http://schemas.microsoft.com/office/powerpoint/2010/main" val="816417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15</a:t>
            </a:fld>
            <a:endParaRPr lang="en-US" dirty="0"/>
          </a:p>
        </p:txBody>
      </p:sp>
    </p:spTree>
    <p:extLst>
      <p:ext uri="{BB962C8B-B14F-4D97-AF65-F5344CB8AC3E}">
        <p14:creationId xmlns:p14="http://schemas.microsoft.com/office/powerpoint/2010/main" val="205678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16</a:t>
            </a:fld>
            <a:endParaRPr lang="en-US" dirty="0"/>
          </a:p>
        </p:txBody>
      </p:sp>
    </p:spTree>
    <p:extLst>
      <p:ext uri="{BB962C8B-B14F-4D97-AF65-F5344CB8AC3E}">
        <p14:creationId xmlns:p14="http://schemas.microsoft.com/office/powerpoint/2010/main" val="3645475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17</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3</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7530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21975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8</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8413" y="723900"/>
            <a:ext cx="4819650" cy="36147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9</a:t>
            </a:fld>
            <a:endParaRPr lang="en-US" dirty="0"/>
          </a:p>
        </p:txBody>
      </p:sp>
    </p:spTree>
    <p:extLst>
      <p:ext uri="{BB962C8B-B14F-4D97-AF65-F5344CB8AC3E}">
        <p14:creationId xmlns:p14="http://schemas.microsoft.com/office/powerpoint/2010/main" val="1788190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10</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74691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4/30/2015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package" Target="../embeddings/Microsoft_Word_Document6.docx"/><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4.emf"/><Relationship Id="rId5" Type="http://schemas.openxmlformats.org/officeDocument/2006/relationships/package" Target="../embeddings/Microsoft_Word_Document7.docx"/><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notesSlide" Target="../notesSlides/notesSlide2.xml"/><Relationship Id="rId7" Type="http://schemas.openxmlformats.org/officeDocument/2006/relationships/chart" Target="../charts/chart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chart" Target="../charts/chart5.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Word_Document4.docx"/><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2.emf"/><Relationship Id="rId5" Type="http://schemas.openxmlformats.org/officeDocument/2006/relationships/package" Target="../embeddings/Microsoft_Word_Document5.docx"/><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917575"/>
          </a:xfrm>
          <a:solidFill>
            <a:schemeClr val="tx2"/>
          </a:solidFill>
        </p:spPr>
        <p:txBody>
          <a:bodyPr/>
          <a:lstStyle/>
          <a:p>
            <a:r>
              <a:rPr lang="en-US" sz="4000" b="1" i="1" dirty="0" smtClean="0">
                <a:solidFill>
                  <a:schemeClr val="tx1"/>
                </a:solidFill>
              </a:rPr>
              <a:t>Open Budget Meeting</a:t>
            </a:r>
            <a:endParaRPr lang="en-US" sz="4000" b="1" i="1" dirty="0">
              <a:solidFill>
                <a:schemeClr val="tx1"/>
              </a:solidFill>
            </a:endParaRPr>
          </a:p>
        </p:txBody>
      </p:sp>
      <p:sp>
        <p:nvSpPr>
          <p:cNvPr id="3" name="Subtitle 2"/>
          <p:cNvSpPr>
            <a:spLocks noGrp="1"/>
          </p:cNvSpPr>
          <p:nvPr>
            <p:ph type="subTitle" idx="1"/>
          </p:nvPr>
        </p:nvSpPr>
        <p:spPr/>
        <p:txBody>
          <a:bodyPr/>
          <a:lstStyle/>
          <a:p>
            <a:r>
              <a:rPr lang="en-US" b="1" dirty="0" smtClean="0">
                <a:solidFill>
                  <a:schemeClr val="tx1"/>
                </a:solidFill>
              </a:rPr>
              <a:t>April 23, 2015</a:t>
            </a:r>
            <a:endParaRPr lang="en-US" b="1" dirty="0">
              <a:solidFill>
                <a:schemeClr val="tx1"/>
              </a:solidFill>
            </a:endParaRPr>
          </a:p>
        </p:txBody>
      </p:sp>
    </p:spTree>
    <p:extLst>
      <p:ext uri="{BB962C8B-B14F-4D97-AF65-F5344CB8AC3E}">
        <p14:creationId xmlns:p14="http://schemas.microsoft.com/office/powerpoint/2010/main" val="38529622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10</a:t>
            </a:fld>
            <a:endParaRPr lang="en-US" dirty="0">
              <a:solidFill>
                <a:srgbClr val="000000"/>
              </a:solidFill>
            </a:endParaRPr>
          </a:p>
        </p:txBody>
      </p:sp>
      <p:sp>
        <p:nvSpPr>
          <p:cNvPr id="90115" name="Rectangle 3"/>
          <p:cNvSpPr>
            <a:spLocks noGrp="1" noChangeArrowheads="1"/>
          </p:cNvSpPr>
          <p:nvPr>
            <p:ph type="ctrTitle" idx="4294967295"/>
          </p:nvPr>
        </p:nvSpPr>
        <p:spPr>
          <a:xfrm>
            <a:off x="0" y="331788"/>
            <a:ext cx="5029200" cy="609600"/>
          </a:xfrm>
          <a:prstGeom prst="rect">
            <a:avLst/>
          </a:prstGeo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352800"/>
            <a:ext cx="7046912" cy="1676400"/>
          </a:xfrm>
          <a:prstGeom prst="rect">
            <a:avLst/>
          </a:prstGeom>
        </p:spPr>
        <p:txBody>
          <a:bodyPr/>
          <a:lstStyle/>
          <a:p>
            <a:endParaRPr lang="en-US" dirty="0" smtClean="0"/>
          </a:p>
          <a:p>
            <a:endParaRPr lang="en-US" dirty="0"/>
          </a:p>
        </p:txBody>
      </p:sp>
      <p:sp>
        <p:nvSpPr>
          <p:cNvPr id="4" name="Rectangle 3"/>
          <p:cNvSpPr>
            <a:spLocks noChangeArrowheads="1"/>
          </p:cNvSpPr>
          <p:nvPr/>
        </p:nvSpPr>
        <p:spPr bwMode="auto">
          <a:xfrm>
            <a:off x="200826" y="1075250"/>
            <a:ext cx="891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Merit Salary Increase</a:t>
            </a:r>
            <a:endParaRPr kumimoji="0" lang="en-US" altLang="en-US" sz="2400" b="0" i="0" u="none" strike="noStrike" cap="none" normalizeH="0" baseline="0" dirty="0" smtClean="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04800" y="1536915"/>
            <a:ext cx="8610600" cy="4278094"/>
          </a:xfrm>
          <a:prstGeom prst="rect">
            <a:avLst/>
          </a:prstGeom>
        </p:spPr>
        <p:txBody>
          <a:bodyPr wrap="square">
            <a:spAutoFit/>
          </a:bodyPr>
          <a:lstStyle/>
          <a:p>
            <a:pPr marL="285750" indent="-285750">
              <a:buFont typeface="Arial" panose="020B0604020202020204" pitchFamily="34" charset="0"/>
              <a:buChar char="•"/>
            </a:pPr>
            <a:r>
              <a:rPr lang="en-US" sz="1250" b="1" dirty="0" smtClean="0"/>
              <a:t>Salary and Administrative Policy</a:t>
            </a:r>
          </a:p>
          <a:p>
            <a:r>
              <a:rPr lang="en-US" sz="1250" dirty="0" smtClean="0"/>
              <a:t>	</a:t>
            </a:r>
            <a:r>
              <a:rPr lang="en-US" sz="1100" dirty="0" smtClean="0"/>
              <a:t>The  </a:t>
            </a:r>
            <a:r>
              <a:rPr lang="en-US" sz="1100" dirty="0"/>
              <a:t>Board  of  Regents  allocated  to  each  institution  funds  to  provide  for  </a:t>
            </a:r>
            <a:r>
              <a:rPr lang="en-US" sz="1100" dirty="0" smtClean="0"/>
              <a:t>salary increases  </a:t>
            </a:r>
            <a:r>
              <a:rPr lang="en-US" sz="1100" dirty="0"/>
              <a:t>for  employees.   Salary  increases  </a:t>
            </a:r>
            <a:r>
              <a:rPr lang="en-US" sz="1100" dirty="0" smtClean="0"/>
              <a:t>	shall  </a:t>
            </a:r>
            <a:r>
              <a:rPr lang="en-US" sz="1100" dirty="0"/>
              <a:t>be  awarded  solely  on  merit,  with  a  range determined by </a:t>
            </a:r>
            <a:r>
              <a:rPr lang="en-US" sz="1100" dirty="0" smtClean="0"/>
              <a:t>the institutional </a:t>
            </a:r>
            <a:r>
              <a:rPr lang="en-US" sz="1100" dirty="0"/>
              <a:t>president.  Institutions are permitted to augment </a:t>
            </a:r>
            <a:r>
              <a:rPr lang="en-US" sz="1100" dirty="0" smtClean="0"/>
              <a:t>	state </a:t>
            </a:r>
            <a:r>
              <a:rPr lang="en-US" sz="1100" dirty="0"/>
              <a:t>funds using other appropriate fund sources </a:t>
            </a:r>
            <a:r>
              <a:rPr lang="en-US" sz="1100" dirty="0" smtClean="0"/>
              <a:t>to create </a:t>
            </a:r>
            <a:r>
              <a:rPr lang="en-US" sz="1100" dirty="0"/>
              <a:t>a salary pool.  It is expected that individual merit salary increases will be </a:t>
            </a:r>
            <a:r>
              <a:rPr lang="en-US" sz="1100" dirty="0" smtClean="0"/>
              <a:t>	reasonably </a:t>
            </a:r>
            <a:r>
              <a:rPr lang="en-US" sz="1100" dirty="0"/>
              <a:t>distributed among </a:t>
            </a:r>
            <a:r>
              <a:rPr lang="en-US" sz="1100" dirty="0" smtClean="0"/>
              <a:t>employees </a:t>
            </a:r>
            <a:r>
              <a:rPr lang="en-US" sz="1100" dirty="0"/>
              <a:t>based on the range determined by the institutional president.   Across-the-board increases </a:t>
            </a:r>
            <a:r>
              <a:rPr lang="en-US" sz="1100" dirty="0" smtClean="0"/>
              <a:t>	are </a:t>
            </a:r>
            <a:r>
              <a:rPr lang="en-US" sz="1100" dirty="0"/>
              <a:t>not </a:t>
            </a:r>
            <a:r>
              <a:rPr lang="en-US" sz="1100" dirty="0" smtClean="0"/>
              <a:t>permitted</a:t>
            </a:r>
            <a:r>
              <a:rPr lang="en-US" sz="1100" dirty="0"/>
              <a:t>.   Salary increases may exceed ten percent for employees exhibiting exceptionally meritorious </a:t>
            </a:r>
            <a:r>
              <a:rPr lang="en-US" sz="1100" dirty="0" smtClean="0"/>
              <a:t>	performance</a:t>
            </a:r>
            <a:r>
              <a:rPr lang="en-US" sz="1100" dirty="0"/>
              <a:t>; </a:t>
            </a:r>
            <a:r>
              <a:rPr lang="en-US" sz="1100" dirty="0" smtClean="0"/>
              <a:t>	however</a:t>
            </a:r>
            <a:r>
              <a:rPr lang="en-US" sz="1100" dirty="0"/>
              <a:t>, institutions must request prior approval from the Chancellor in writing of any merit </a:t>
            </a:r>
            <a:r>
              <a:rPr lang="en-US" sz="1100" dirty="0" smtClean="0"/>
              <a:t>increases </a:t>
            </a:r>
            <a:r>
              <a:rPr lang="en-US" sz="1100" dirty="0"/>
              <a:t>exceeding ten percent.</a:t>
            </a:r>
          </a:p>
          <a:p>
            <a:r>
              <a:rPr lang="en-US" sz="1100" dirty="0"/>
              <a:t> </a:t>
            </a:r>
          </a:p>
          <a:p>
            <a:pPr lvl="2"/>
            <a:r>
              <a:rPr lang="en-US" sz="1100" dirty="0"/>
              <a:t>Additionally, the policy allows flexibility for institutions to make appropriate promotions or position reclassifications, special changes to recruit or retain employees, adjustments for targeted populations or adjustments to address market and compression issues. Such salary adjustments must  be  supported  by  appropriate  documentation  (e.g.,  market  analysis  or  internal  salary</a:t>
            </a:r>
          </a:p>
          <a:p>
            <a:pPr lvl="2"/>
            <a:r>
              <a:rPr lang="en-US" sz="1100" dirty="0"/>
              <a:t>studies).</a:t>
            </a:r>
          </a:p>
          <a:p>
            <a:r>
              <a:rPr lang="en-US" sz="1100" dirty="0"/>
              <a:t> </a:t>
            </a:r>
          </a:p>
          <a:p>
            <a:pPr lvl="2"/>
            <a:r>
              <a:rPr lang="en-US" sz="1100" b="1" u="sng" dirty="0"/>
              <a:t>Employees covered from other fund sources such as sponsored funds and auxiliary funds will be</a:t>
            </a:r>
          </a:p>
          <a:p>
            <a:pPr lvl="2"/>
            <a:r>
              <a:rPr lang="en-US" sz="1100" b="1" u="sng" dirty="0"/>
              <a:t>subject to the same policy requirements noted above and must be paid from the corresponding</a:t>
            </a:r>
          </a:p>
          <a:p>
            <a:pPr lvl="2"/>
            <a:r>
              <a:rPr lang="en-US" sz="1100" b="1" u="sng" dirty="0"/>
              <a:t>fund source rather than state funds</a:t>
            </a:r>
            <a:r>
              <a:rPr lang="en-US" sz="1100" b="1" u="sng" dirty="0" smtClean="0"/>
              <a:t>.* </a:t>
            </a:r>
            <a:endParaRPr lang="en-US" sz="1100" b="1" u="sng" dirty="0"/>
          </a:p>
          <a:p>
            <a:endParaRPr lang="en-US" sz="1250" b="1" dirty="0" smtClean="0"/>
          </a:p>
          <a:p>
            <a:pPr marL="285750" indent="-285750">
              <a:buFont typeface="Arial" panose="020B0604020202020204" pitchFamily="34" charset="0"/>
              <a:buChar char="•"/>
            </a:pPr>
            <a:r>
              <a:rPr lang="en-US" sz="1250" b="1" dirty="0" smtClean="0"/>
              <a:t>CSU amount—$166,503 from USG</a:t>
            </a:r>
          </a:p>
          <a:p>
            <a:pPr marL="285750" indent="-285750"/>
            <a:r>
              <a:rPr lang="en-US" sz="1250" b="1" dirty="0" smtClean="0"/>
              <a:t>	                          $159,478 from CSU</a:t>
            </a:r>
          </a:p>
          <a:p>
            <a:pPr marL="285750" indent="-285750"/>
            <a:r>
              <a:rPr lang="en-US" sz="1250" b="1" dirty="0" smtClean="0"/>
              <a:t> 		              Total 1% $325,981 (only funds for State funded positions)</a:t>
            </a:r>
          </a:p>
          <a:p>
            <a:pPr marL="285750" indent="-285750"/>
            <a:r>
              <a:rPr lang="en-US" sz="1250" b="1" dirty="0"/>
              <a:t>	</a:t>
            </a:r>
            <a:r>
              <a:rPr lang="en-US" sz="1250" b="1" dirty="0" smtClean="0"/>
              <a:t>	              </a:t>
            </a:r>
          </a:p>
          <a:p>
            <a:pPr marL="285750" indent="-285750"/>
            <a:r>
              <a:rPr lang="en-US" sz="1250" b="1" dirty="0"/>
              <a:t>	</a:t>
            </a:r>
            <a:r>
              <a:rPr lang="en-US" sz="1250" b="1" dirty="0" smtClean="0"/>
              <a:t>	          </a:t>
            </a:r>
            <a:r>
              <a:rPr lang="en-US" sz="1250" b="1" u="sng" dirty="0" smtClean="0"/>
              <a:t> *Total 1% $42,197 (for Auxiliary and other non-State funded positions)</a:t>
            </a:r>
            <a:r>
              <a:rPr lang="en-US" sz="1250" b="1" dirty="0" smtClean="0"/>
              <a:t>	</a:t>
            </a:r>
          </a:p>
          <a:p>
            <a:pPr marL="285750" indent="-285750"/>
            <a:r>
              <a:rPr lang="en-US" sz="1250" b="1" dirty="0"/>
              <a:t>	</a:t>
            </a:r>
            <a:r>
              <a:rPr lang="en-US" sz="1250" b="1" dirty="0" smtClean="0"/>
              <a:t>		</a:t>
            </a:r>
            <a:r>
              <a:rPr lang="en-US" b="1" dirty="0" smtClean="0"/>
              <a:t>	</a:t>
            </a:r>
            <a:endParaRPr lang="en-US" b="1" dirty="0"/>
          </a:p>
        </p:txBody>
      </p:sp>
    </p:spTree>
    <p:extLst>
      <p:ext uri="{BB962C8B-B14F-4D97-AF65-F5344CB8AC3E}">
        <p14:creationId xmlns:p14="http://schemas.microsoft.com/office/powerpoint/2010/main" val="2651745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11</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a:prstGeom prst="rect">
            <a:avLst/>
          </a:prstGeo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278122978"/>
              </p:ext>
            </p:extLst>
          </p:nvPr>
        </p:nvGraphicFramePr>
        <p:xfrm>
          <a:off x="468313" y="1500188"/>
          <a:ext cx="7796212" cy="5651500"/>
        </p:xfrm>
        <a:graphic>
          <a:graphicData uri="http://schemas.openxmlformats.org/presentationml/2006/ole">
            <mc:AlternateContent xmlns:mc="http://schemas.openxmlformats.org/markup-compatibility/2006">
              <mc:Choice xmlns:v="urn:schemas-microsoft-com:vml" Requires="v">
                <p:oleObj spid="_x0000_s6194" name="Document" r:id="rId5" imgW="8227575" imgH="5962333" progId="Word.Document.12">
                  <p:embed/>
                </p:oleObj>
              </mc:Choice>
              <mc:Fallback>
                <p:oleObj name="Document" r:id="rId5" imgW="8227575" imgH="5962333" progId="Word.Document.12">
                  <p:embed/>
                  <p:pic>
                    <p:nvPicPr>
                      <p:cNvPr id="0" name=""/>
                      <p:cNvPicPr>
                        <a:picLocks noChangeAspect="1" noChangeArrowheads="1"/>
                      </p:cNvPicPr>
                      <p:nvPr/>
                    </p:nvPicPr>
                    <p:blipFill>
                      <a:blip r:embed="rId6"/>
                      <a:srcRect/>
                      <a:stretch>
                        <a:fillRect/>
                      </a:stretch>
                    </p:blipFill>
                    <p:spPr bwMode="auto">
                      <a:xfrm>
                        <a:off x="468313" y="1500188"/>
                        <a:ext cx="7796212" cy="565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295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a:prstGeom prst="rect">
            <a:avLst/>
          </a:prstGeom>
        </p:spPr>
        <p:txBody>
          <a:bodyPr/>
          <a:lstStyle/>
          <a:p>
            <a:r>
              <a:rPr lang="en-US" sz="2800" dirty="0" smtClean="0"/>
              <a:t>   Open Budget Meeting</a:t>
            </a:r>
            <a:endParaRPr lang="en-US" sz="28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3486068138"/>
              </p:ext>
            </p:extLst>
          </p:nvPr>
        </p:nvGraphicFramePr>
        <p:xfrm>
          <a:off x="0" y="1606550"/>
          <a:ext cx="8828088" cy="5943600"/>
        </p:xfrm>
        <a:graphic>
          <a:graphicData uri="http://schemas.openxmlformats.org/presentationml/2006/ole">
            <mc:AlternateContent xmlns:mc="http://schemas.openxmlformats.org/markup-compatibility/2006">
              <mc:Choice xmlns:v="urn:schemas-microsoft-com:vml" Requires="v">
                <p:oleObj spid="_x0000_s7218" name="Document" r:id="rId5" imgW="9975111" imgH="6730941" progId="Word.Document.12">
                  <p:embed/>
                </p:oleObj>
              </mc:Choice>
              <mc:Fallback>
                <p:oleObj name="Document" r:id="rId5" imgW="9975111" imgH="6730941" progId="Word.Document.12">
                  <p:embed/>
                  <p:pic>
                    <p:nvPicPr>
                      <p:cNvPr id="0" name=""/>
                      <p:cNvPicPr>
                        <a:picLocks noChangeAspect="1" noChangeArrowheads="1"/>
                      </p:cNvPicPr>
                      <p:nvPr/>
                    </p:nvPicPr>
                    <p:blipFill>
                      <a:blip r:embed="rId6"/>
                      <a:srcRect/>
                      <a:stretch>
                        <a:fillRect/>
                      </a:stretch>
                    </p:blipFill>
                    <p:spPr bwMode="auto">
                      <a:xfrm>
                        <a:off x="0" y="1606550"/>
                        <a:ext cx="8828088" cy="594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38331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a:bodyPr>
          <a:lstStyle/>
          <a:p>
            <a:endParaRPr lang="en-US" sz="20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Total of 64 Requests.</a:t>
            </a:r>
          </a:p>
          <a:p>
            <a:pPr marL="0" indent="0">
              <a:buNone/>
            </a:pPr>
            <a:endParaRPr lang="en-US" sz="2800" dirty="0" smtClean="0">
              <a:latin typeface="Arial" panose="020B0604020202020204" pitchFamily="34" charset="0"/>
              <a:cs typeface="Arial" panose="020B0604020202020204" pitchFamily="34" charset="0"/>
            </a:endParaRPr>
          </a:p>
          <a:p>
            <a:pPr lvl="1"/>
            <a:r>
              <a:rPr lang="en-US" sz="2400" dirty="0" smtClean="0">
                <a:latin typeface="Arial" panose="020B0604020202020204" pitchFamily="34" charset="0"/>
                <a:cs typeface="Arial" panose="020B0604020202020204" pitchFamily="34" charset="0"/>
              </a:rPr>
              <a:t>17 One-Time Funding: $2,436,290.</a:t>
            </a:r>
          </a:p>
          <a:p>
            <a:pPr marL="400050" lvl="1" indent="0">
              <a:buNone/>
            </a:pPr>
            <a:endParaRPr lang="en-US" sz="2400" dirty="0" smtClean="0">
              <a:latin typeface="Arial" panose="020B0604020202020204" pitchFamily="34" charset="0"/>
              <a:cs typeface="Arial" panose="020B0604020202020204" pitchFamily="34" charset="0"/>
            </a:endParaRPr>
          </a:p>
          <a:p>
            <a:pPr lvl="1"/>
            <a:r>
              <a:rPr lang="en-US" sz="2400" dirty="0" smtClean="0">
                <a:latin typeface="Arial" panose="020B0604020202020204" pitchFamily="34" charset="0"/>
                <a:cs typeface="Arial" panose="020B0604020202020204" pitchFamily="34" charset="0"/>
              </a:rPr>
              <a:t>47 Permanent Funding: $2,753,826.</a:t>
            </a:r>
          </a:p>
          <a:p>
            <a:pPr marL="0" indent="0">
              <a:buNone/>
            </a:pPr>
            <a:endParaRPr lang="en-US" sz="2800" dirty="0" smtClean="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pPr>
              <a:buNone/>
            </a:pPr>
            <a:r>
              <a:rPr lang="en-US" sz="2000" dirty="0" smtClean="0">
                <a:latin typeface="Arial" panose="020B0604020202020204" pitchFamily="34" charset="0"/>
                <a:cs typeface="Arial" panose="020B0604020202020204" pitchFamily="34" charset="0"/>
              </a:rPr>
              <a:t>                 </a:t>
            </a:r>
            <a:endParaRPr lang="en-US" altLang="en-US" sz="2000" dirty="0" smtClean="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13</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smtClean="0">
                <a:solidFill>
                  <a:srgbClr val="000000"/>
                </a:solidFill>
                <a:latin typeface="Arial" pitchFamily="34" charset="0"/>
                <a:cs typeface="Arial" pitchFamily="34" charset="0"/>
              </a:rPr>
              <a:t>CSU Internal FY16 Budget Meetings</a:t>
            </a:r>
          </a:p>
        </p:txBody>
      </p:sp>
    </p:spTree>
    <p:extLst>
      <p:ext uri="{BB962C8B-B14F-4D97-AF65-F5344CB8AC3E}">
        <p14:creationId xmlns:p14="http://schemas.microsoft.com/office/powerpoint/2010/main" val="2088779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a:bodyPr>
          <a:lstStyle/>
          <a:p>
            <a:r>
              <a:rPr lang="en-US" altLang="en-US" sz="2400" dirty="0" smtClean="0">
                <a:latin typeface="Arial"/>
                <a:cs typeface="Arial"/>
              </a:rPr>
              <a:t>Legislators have some unanswered issues.</a:t>
            </a:r>
          </a:p>
          <a:p>
            <a:pPr>
              <a:buNone/>
            </a:pPr>
            <a:endParaRPr lang="en-US" altLang="en-US" sz="2400" dirty="0" smtClean="0">
              <a:latin typeface="Arial"/>
              <a:cs typeface="Arial"/>
            </a:endParaRPr>
          </a:p>
          <a:p>
            <a:pPr lvl="1"/>
            <a:r>
              <a:rPr lang="en-US" altLang="en-US" sz="2400" dirty="0" smtClean="0">
                <a:latin typeface="Arial"/>
                <a:cs typeface="Arial"/>
              </a:rPr>
              <a:t>During </a:t>
            </a:r>
            <a:r>
              <a:rPr lang="en-US" altLang="en-US" sz="2400" dirty="0">
                <a:latin typeface="Arial"/>
                <a:cs typeface="Arial"/>
              </a:rPr>
              <a:t>summer they will study and review</a:t>
            </a:r>
            <a:r>
              <a:rPr lang="en-US" altLang="en-US" sz="2400" dirty="0" smtClean="0">
                <a:latin typeface="Arial"/>
                <a:cs typeface="Arial"/>
              </a:rPr>
              <a:t>.</a:t>
            </a:r>
          </a:p>
          <a:p>
            <a:pPr lvl="1"/>
            <a:endParaRPr lang="en-US" altLang="en-US" sz="2400" dirty="0" smtClean="0">
              <a:latin typeface="Arial"/>
              <a:cs typeface="Arial"/>
            </a:endParaRPr>
          </a:p>
          <a:p>
            <a:r>
              <a:rPr lang="en-US" altLang="en-US" sz="2400" dirty="0" smtClean="0">
                <a:latin typeface="Arial"/>
                <a:cs typeface="Arial"/>
              </a:rPr>
              <a:t>Some institutions also expressed concerns about funding levels.</a:t>
            </a:r>
          </a:p>
          <a:p>
            <a:r>
              <a:rPr lang="en-US" altLang="en-US" sz="2400" dirty="0" smtClean="0">
                <a:latin typeface="Arial"/>
                <a:cs typeface="Arial"/>
              </a:rPr>
              <a:t>Anticipate start in FY17</a:t>
            </a:r>
            <a:r>
              <a:rPr lang="en-US" altLang="en-US" dirty="0" smtClean="0">
                <a:latin typeface="Arial"/>
                <a:cs typeface="Arial"/>
              </a:rPr>
              <a:t>. </a:t>
            </a:r>
          </a:p>
          <a:p>
            <a:endParaRPr lang="en-US" altLang="en-US" dirty="0" smtClean="0">
              <a:latin typeface="Arial"/>
              <a:cs typeface="Arial"/>
            </a:endParaRPr>
          </a:p>
          <a:p>
            <a:pPr lvl="1"/>
            <a:endParaRPr lang="en-US" altLang="en-US" dirty="0">
              <a:latin typeface="Bookman Old Style"/>
            </a:endParaRPr>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14</a:t>
            </a:fld>
            <a:endParaRPr lang="en-US" dirty="0"/>
          </a:p>
        </p:txBody>
      </p:sp>
      <p:sp>
        <p:nvSpPr>
          <p:cNvPr id="5" name="Rectangle 2"/>
          <p:cNvSpPr txBox="1">
            <a:spLocks noChangeArrowheads="1"/>
          </p:cNvSpPr>
          <p:nvPr/>
        </p:nvSpPr>
        <p:spPr bwMode="auto">
          <a:xfrm>
            <a:off x="1981200" y="762000"/>
            <a:ext cx="4991100" cy="9144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smtClean="0">
                <a:solidFill>
                  <a:srgbClr val="000000"/>
                </a:solidFill>
                <a:latin typeface="Arial" pitchFamily="34" charset="0"/>
                <a:cs typeface="Arial" pitchFamily="34" charset="0"/>
              </a:rPr>
              <a:t>Performance Funding</a:t>
            </a:r>
          </a:p>
        </p:txBody>
      </p:sp>
    </p:spTree>
    <p:extLst>
      <p:ext uri="{BB962C8B-B14F-4D97-AF65-F5344CB8AC3E}">
        <p14:creationId xmlns:p14="http://schemas.microsoft.com/office/powerpoint/2010/main" val="313376405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6172200" cy="731838"/>
          </a:xfrm>
          <a:solidFill>
            <a:schemeClr val="accent1">
              <a:lumMod val="75000"/>
            </a:schemeClr>
          </a:solidFill>
        </p:spPr>
        <p:txBody>
          <a:bodyPr>
            <a:normAutofit/>
          </a:bodyPr>
          <a:lstStyle/>
          <a:p>
            <a:r>
              <a:rPr lang="en-US" sz="3200" b="1" i="1" dirty="0" smtClean="0">
                <a:solidFill>
                  <a:srgbClr val="000000"/>
                </a:solidFill>
                <a:latin typeface="Arial"/>
              </a:rPr>
              <a:t>Mandatory Fees</a:t>
            </a:r>
            <a:endParaRPr lang="en-US" sz="3200" i="1" dirty="0">
              <a:solidFill>
                <a:srgbClr val="000000"/>
              </a:solidFill>
            </a:endParaRPr>
          </a:p>
        </p:txBody>
      </p:sp>
      <p:sp>
        <p:nvSpPr>
          <p:cNvPr id="3" name="Content Placeholder 2"/>
          <p:cNvSpPr>
            <a:spLocks noGrp="1"/>
          </p:cNvSpPr>
          <p:nvPr>
            <p:ph idx="1"/>
          </p:nvPr>
        </p:nvSpPr>
        <p:spPr/>
        <p:txBody>
          <a:bodyPr>
            <a:normAutofit fontScale="62500" lnSpcReduction="20000"/>
          </a:bodyPr>
          <a:lstStyle/>
          <a:p>
            <a:pPr algn="ctr">
              <a:buNone/>
            </a:pPr>
            <a:r>
              <a:rPr lang="en-US" b="1" u="sng" dirty="0" smtClean="0">
                <a:solidFill>
                  <a:srgbClr val="000000"/>
                </a:solidFill>
                <a:latin typeface="Arial"/>
                <a:cs typeface="Arial"/>
              </a:rPr>
              <a:t>Proposed </a:t>
            </a:r>
            <a:r>
              <a:rPr lang="en-US" b="1" u="sng" dirty="0">
                <a:solidFill>
                  <a:srgbClr val="000000"/>
                </a:solidFill>
                <a:latin typeface="Arial"/>
                <a:cs typeface="Arial"/>
              </a:rPr>
              <a:t>Revision to</a:t>
            </a:r>
            <a:r>
              <a:rPr lang="en-US" b="1" u="sng" dirty="0" smtClean="0">
                <a:solidFill>
                  <a:srgbClr val="000000"/>
                </a:solidFill>
                <a:latin typeface="Arial"/>
                <a:cs typeface="Arial"/>
              </a:rPr>
              <a:t> the Mandatory Fee Sections</a:t>
            </a:r>
          </a:p>
          <a:p>
            <a:pPr algn="ctr">
              <a:buNone/>
            </a:pPr>
            <a:endParaRPr lang="en-US" b="1" u="sng" dirty="0" smtClean="0">
              <a:solidFill>
                <a:srgbClr val="000000"/>
              </a:solidFill>
              <a:latin typeface="Arial"/>
              <a:cs typeface="Arial"/>
            </a:endParaRPr>
          </a:p>
          <a:p>
            <a:pPr lvl="1">
              <a:buNone/>
            </a:pPr>
            <a:r>
              <a:rPr lang="en-US" dirty="0" smtClean="0">
                <a:latin typeface="Arial"/>
                <a:cs typeface="Arial"/>
              </a:rPr>
              <a:t>7.3.2.1 </a:t>
            </a:r>
            <a:r>
              <a:rPr lang="en-US" dirty="0">
                <a:latin typeface="Arial"/>
                <a:cs typeface="Arial"/>
              </a:rPr>
              <a:t>Mandatory Student Fees; 7.3.2.2 Elective Fees and Special Charges; 7.3.4.2 Waiver of Mandatory </a:t>
            </a:r>
            <a:r>
              <a:rPr lang="en-US" dirty="0" smtClean="0">
                <a:latin typeface="Arial"/>
                <a:cs typeface="Arial"/>
              </a:rPr>
              <a:t>Fees</a:t>
            </a:r>
          </a:p>
          <a:p>
            <a:pPr lvl="1">
              <a:buNone/>
            </a:pPr>
            <a:endParaRPr lang="en-US" dirty="0" smtClean="0">
              <a:latin typeface="Arial"/>
              <a:cs typeface="Arial"/>
            </a:endParaRPr>
          </a:p>
          <a:p>
            <a:pPr marL="517525" indent="-517525">
              <a:buAutoNum type="alphaUcPeriod"/>
            </a:pPr>
            <a:r>
              <a:rPr lang="en-US" dirty="0" smtClean="0">
                <a:latin typeface="Arial"/>
                <a:cs typeface="Arial"/>
              </a:rPr>
              <a:t>Fees assessed to “all undergraduate” and “all full-time undergraduate” students will be considered mandatory. </a:t>
            </a:r>
          </a:p>
          <a:p>
            <a:pPr marL="517525" indent="-517525">
              <a:buNone/>
            </a:pPr>
            <a:endParaRPr lang="en-US" dirty="0" smtClean="0">
              <a:latin typeface="Arial"/>
              <a:cs typeface="Arial"/>
            </a:endParaRPr>
          </a:p>
          <a:p>
            <a:pPr marL="517525" indent="-517525">
              <a:buNone/>
            </a:pPr>
            <a:r>
              <a:rPr lang="en-US" dirty="0" smtClean="0">
                <a:latin typeface="Arial"/>
                <a:cs typeface="Arial"/>
              </a:rPr>
              <a:t>B. 	Requires institutions to seek student input and Board approval for any fee that is assessed to all students within one or more grade levels (e.g., all freshman or all lowerclassmen). </a:t>
            </a:r>
          </a:p>
          <a:p>
            <a:pPr marL="517525" indent="-517525">
              <a:buNone/>
            </a:pPr>
            <a:endParaRPr lang="en-US" dirty="0" smtClean="0">
              <a:latin typeface="Arial"/>
              <a:cs typeface="Arial"/>
            </a:endParaRPr>
          </a:p>
          <a:p>
            <a:pPr marL="517525" indent="-517525">
              <a:buNone/>
            </a:pPr>
            <a:r>
              <a:rPr lang="en-US" dirty="0" smtClean="0">
                <a:latin typeface="Arial"/>
                <a:cs typeface="Arial"/>
              </a:rPr>
              <a:t>C. 	Mandatory food service fees not associated with housing are explicitly listed as an example of a mandatory fee along with athletic fees, technology fees, etc. in an effort to clarify issues related to mandatory fees and dining plans.</a:t>
            </a:r>
            <a:endParaRPr lang="en-US" dirty="0">
              <a:latin typeface="Arial"/>
              <a:cs typeface="Arial"/>
            </a:endParaRPr>
          </a:p>
        </p:txBody>
      </p:sp>
      <p:sp>
        <p:nvSpPr>
          <p:cNvPr id="4" name="Slide Number Placeholder 3"/>
          <p:cNvSpPr>
            <a:spLocks noGrp="1"/>
          </p:cNvSpPr>
          <p:nvPr>
            <p:ph type="sldNum" sz="quarter" idx="12"/>
          </p:nvPr>
        </p:nvSpPr>
        <p:spPr/>
        <p:txBody>
          <a:bodyPr/>
          <a:lstStyle/>
          <a:p>
            <a:pPr algn="r"/>
            <a:fld id="{1A4AA153-FC2A-4E51-833B-68D6B118CEB9}" type="slidenum">
              <a:rPr lang="en-US" smtClean="0"/>
              <a:pPr algn="r"/>
              <a:t>15</a:t>
            </a:fld>
            <a:endParaRPr lang="en-US" dirty="0"/>
          </a:p>
        </p:txBody>
      </p:sp>
    </p:spTree>
    <p:extLst>
      <p:ext uri="{BB962C8B-B14F-4D97-AF65-F5344CB8AC3E}">
        <p14:creationId xmlns:p14="http://schemas.microsoft.com/office/powerpoint/2010/main" val="3050211452"/>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5410200" cy="715962"/>
          </a:xfrm>
          <a:solidFill>
            <a:schemeClr val="accent1">
              <a:lumMod val="75000"/>
            </a:schemeClr>
          </a:solidFill>
        </p:spPr>
        <p:txBody>
          <a:bodyPr>
            <a:normAutofit fontScale="90000"/>
          </a:bodyPr>
          <a:lstStyle/>
          <a:p>
            <a:r>
              <a:rPr lang="en-US" sz="3200" b="1" i="1" dirty="0" smtClean="0">
                <a:solidFill>
                  <a:srgbClr val="000000"/>
                </a:solidFill>
                <a:latin typeface="Arial"/>
                <a:cs typeface="Arial"/>
              </a:rPr>
              <a:t>PeopleSoft Upgrade</a:t>
            </a:r>
            <a:r>
              <a:rPr lang="en-US" sz="3200" dirty="0" smtClean="0">
                <a:solidFill>
                  <a:schemeClr val="bg1"/>
                </a:solidFill>
                <a:latin typeface="Arial" panose="020B0604020202020204" pitchFamily="34" charset="0"/>
                <a:cs typeface="Arial" panose="020B0604020202020204" pitchFamily="34" charset="0"/>
              </a:rPr>
              <a:t/>
            </a:r>
            <a:br>
              <a:rPr lang="en-US" sz="3200" dirty="0" smtClean="0">
                <a:solidFill>
                  <a:schemeClr val="bg1"/>
                </a:solidFill>
                <a:latin typeface="Arial" panose="020B0604020202020204" pitchFamily="34" charset="0"/>
                <a:cs typeface="Arial" panose="020B0604020202020204" pitchFamily="34" charset="0"/>
              </a:rPr>
            </a:b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sz="2400" dirty="0" smtClean="0">
                <a:solidFill>
                  <a:srgbClr val="000000"/>
                </a:solidFill>
                <a:latin typeface="Arial"/>
                <a:cs typeface="Arial"/>
              </a:rPr>
              <a:t>Our current PeopleSoft Version 8.9 was upgraded to 9.2 </a:t>
            </a:r>
          </a:p>
          <a:p>
            <a:pPr lvl="1"/>
            <a:r>
              <a:rPr lang="en-US" sz="2400" dirty="0" smtClean="0">
                <a:solidFill>
                  <a:srgbClr val="000000"/>
                </a:solidFill>
                <a:latin typeface="Arial"/>
                <a:cs typeface="Arial"/>
              </a:rPr>
              <a:t>Reduce Modifications</a:t>
            </a:r>
          </a:p>
          <a:p>
            <a:pPr lvl="1"/>
            <a:r>
              <a:rPr lang="en-US" sz="2400" dirty="0" smtClean="0">
                <a:solidFill>
                  <a:srgbClr val="000000"/>
                </a:solidFill>
                <a:latin typeface="Arial"/>
                <a:cs typeface="Arial"/>
              </a:rPr>
              <a:t>Reduce Complexity</a:t>
            </a:r>
          </a:p>
          <a:p>
            <a:pPr lvl="1"/>
            <a:r>
              <a:rPr lang="en-US" sz="2400" dirty="0" smtClean="0">
                <a:solidFill>
                  <a:srgbClr val="000000"/>
                </a:solidFill>
                <a:latin typeface="Arial"/>
                <a:cs typeface="Arial"/>
              </a:rPr>
              <a:t>Increase Standardization</a:t>
            </a:r>
          </a:p>
          <a:p>
            <a:pPr lvl="1"/>
            <a:r>
              <a:rPr lang="en-US" sz="2400" dirty="0" smtClean="0">
                <a:solidFill>
                  <a:srgbClr val="000000"/>
                </a:solidFill>
                <a:latin typeface="Arial"/>
                <a:cs typeface="Arial"/>
              </a:rPr>
              <a:t>Improve Expense module functionality  </a:t>
            </a:r>
          </a:p>
          <a:p>
            <a:pPr lvl="1"/>
            <a:r>
              <a:rPr lang="en-US" sz="2400" dirty="0" smtClean="0">
                <a:solidFill>
                  <a:srgbClr val="000000"/>
                </a:solidFill>
                <a:latin typeface="Arial"/>
                <a:cs typeface="Arial"/>
              </a:rPr>
              <a:t>Increase automation of current manual processes</a:t>
            </a:r>
          </a:p>
          <a:p>
            <a:r>
              <a:rPr lang="en-US" sz="2400" dirty="0" smtClean="0">
                <a:solidFill>
                  <a:srgbClr val="000000"/>
                </a:solidFill>
                <a:latin typeface="Arial"/>
                <a:cs typeface="Arial"/>
              </a:rPr>
              <a:t>User Acceptance Test (UAT) occurred in February 2015</a:t>
            </a:r>
          </a:p>
          <a:p>
            <a:r>
              <a:rPr lang="en-US" sz="2400" dirty="0" smtClean="0">
                <a:solidFill>
                  <a:srgbClr val="000000"/>
                </a:solidFill>
                <a:latin typeface="Arial"/>
                <a:cs typeface="Arial"/>
              </a:rPr>
              <a:t>Campus Training  scheduled for April 29, 2015</a:t>
            </a:r>
            <a:endParaRPr lang="en-US" sz="1600" dirty="0" smtClean="0">
              <a:solidFill>
                <a:srgbClr val="000000"/>
              </a:solidFill>
              <a:latin typeface="Arial"/>
              <a:cs typeface="Arial"/>
            </a:endParaRPr>
          </a:p>
          <a:p>
            <a:pPr>
              <a:buNone/>
            </a:pPr>
            <a:endParaRPr lang="en-US" sz="2400" dirty="0">
              <a:solidFill>
                <a:srgbClr val="000000"/>
              </a:solidFill>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pPr algn="r"/>
            <a:fld id="{1A4AA153-FC2A-4E51-833B-68D6B118CEB9}" type="slidenum">
              <a:rPr lang="en-US" smtClean="0"/>
              <a:pPr algn="r"/>
              <a:t>16</a:t>
            </a:fld>
            <a:endParaRPr lang="en-US" dirty="0"/>
          </a:p>
        </p:txBody>
      </p:sp>
    </p:spTree>
    <p:extLst>
      <p:ext uri="{BB962C8B-B14F-4D97-AF65-F5344CB8AC3E}">
        <p14:creationId xmlns:p14="http://schemas.microsoft.com/office/powerpoint/2010/main" val="572757959"/>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r>
              <a:rPr lang="en-US" i="1" dirty="0" smtClean="0">
                <a:latin typeface="Arial"/>
                <a:cs typeface="Arial"/>
              </a:rPr>
              <a:t/>
            </a:r>
            <a:br>
              <a:rPr lang="en-US" i="1" dirty="0" smtClean="0">
                <a:latin typeface="Arial"/>
                <a:cs typeface="Arial"/>
              </a:rPr>
            </a:br>
            <a:r>
              <a:rPr lang="en-US" b="1" i="1" dirty="0" smtClean="0">
                <a:latin typeface="Arial"/>
                <a:cs typeface="Arial"/>
              </a:rPr>
              <a:t>Discussion and Questions</a:t>
            </a:r>
            <a:endParaRPr lang="en-US" b="1" i="1" dirty="0">
              <a:latin typeface="Arial"/>
              <a:cs typeface="Arial"/>
            </a:endParaRP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smtClean="0"/>
              <a:t>                                          </a:t>
            </a:r>
            <a:endParaRPr lang="en-US" dirty="0"/>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17</a:t>
            </a:fld>
            <a:endParaRPr lang="en-US" dirty="0"/>
          </a:p>
        </p:txBody>
      </p:sp>
    </p:spTree>
    <p:extLst>
      <p:ext uri="{BB962C8B-B14F-4D97-AF65-F5344CB8AC3E}">
        <p14:creationId xmlns:p14="http://schemas.microsoft.com/office/powerpoint/2010/main" val="715731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a:bodyPr>
          <a:lstStyle/>
          <a:p>
            <a:endParaRPr lang="en-US" sz="2000" dirty="0" smtClean="0">
              <a:latin typeface="Bookman Old Style"/>
            </a:endParaRPr>
          </a:p>
          <a:p>
            <a:pPr>
              <a:buNone/>
            </a:pPr>
            <a:endParaRPr lang="en-US" sz="2800" dirty="0" smtClean="0"/>
          </a:p>
          <a:p>
            <a:endParaRPr lang="en-US" sz="2000" dirty="0" smtClean="0">
              <a:latin typeface="Bookman Old Style"/>
            </a:endParaRPr>
          </a:p>
          <a:p>
            <a:pPr>
              <a:buNone/>
            </a:pPr>
            <a:r>
              <a:rPr lang="en-US" sz="2000" dirty="0" smtClean="0">
                <a:latin typeface="Bookman Old Style"/>
              </a:rPr>
              <a:t>                 </a:t>
            </a:r>
            <a:endParaRPr lang="en-US" altLang="en-US" sz="2000" dirty="0" smtClean="0"/>
          </a:p>
          <a:p>
            <a:endParaRPr lang="en-US" sz="2000" dirty="0" smtClean="0">
              <a:latin typeface="Bookman Old Style"/>
            </a:endParaRPr>
          </a:p>
          <a:p>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2</a:t>
            </a:fld>
            <a:endParaRPr lang="en-US" dirty="0"/>
          </a:p>
        </p:txBody>
      </p:sp>
      <p:sp>
        <p:nvSpPr>
          <p:cNvPr id="5" name="Rectangle 2"/>
          <p:cNvSpPr txBox="1">
            <a:spLocks noChangeArrowheads="1"/>
          </p:cNvSpPr>
          <p:nvPr/>
        </p:nvSpPr>
        <p:spPr bwMode="auto">
          <a:xfrm>
            <a:off x="1295399" y="685800"/>
            <a:ext cx="6629401"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smtClean="0">
                <a:latin typeface="Arial Bold"/>
                <a:cs typeface="Arial Bold"/>
              </a:rPr>
              <a:t>Budget </a:t>
            </a:r>
            <a:r>
              <a:rPr lang="en-US" sz="3200" b="1" i="1" dirty="0" smtClean="0">
                <a:solidFill>
                  <a:srgbClr val="000000"/>
                </a:solidFill>
                <a:latin typeface="Arial Bold"/>
                <a:cs typeface="Arial Bold"/>
              </a:rPr>
              <a:t>Calendar </a:t>
            </a:r>
            <a:r>
              <a:rPr lang="en-US" sz="3200" b="1" i="1" dirty="0" smtClean="0">
                <a:latin typeface="Arial Bold"/>
                <a:cs typeface="Arial Bold"/>
              </a:rPr>
              <a:t>&amp; Timeline</a:t>
            </a:r>
            <a:endParaRPr lang="en-US" sz="3200" b="1" i="1" dirty="0" smtClean="0">
              <a:solidFill>
                <a:srgbClr val="000000"/>
              </a:solidFill>
              <a:latin typeface="Arial Bold"/>
              <a:cs typeface="Arial Bold"/>
            </a:endParaRPr>
          </a:p>
        </p:txBody>
      </p:sp>
      <p:graphicFrame>
        <p:nvGraphicFramePr>
          <p:cNvPr id="8" name="Content Placeholder 3"/>
          <p:cNvGraphicFramePr>
            <a:graphicFrameLocks/>
          </p:cNvGraphicFramePr>
          <p:nvPr>
            <p:extLst>
              <p:ext uri="{D42A27DB-BD31-4B8C-83A1-F6EECF244321}">
                <p14:modId xmlns:p14="http://schemas.microsoft.com/office/powerpoint/2010/main" val="4124116172"/>
              </p:ext>
            </p:extLst>
          </p:nvPr>
        </p:nvGraphicFramePr>
        <p:xfrm>
          <a:off x="457200" y="1600200"/>
          <a:ext cx="82296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8779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3</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smtClean="0">
                <a:latin typeface="Arial" panose="020B0604020202020204" pitchFamily="34" charset="0"/>
                <a:cs typeface="Arial" panose="020B0604020202020204" pitchFamily="34" charset="0"/>
              </a:rPr>
              <a:t>   </a:t>
            </a:r>
            <a:br>
              <a:rPr lang="en-US" sz="2800"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r>
            <a:br>
              <a:rPr lang="en-US" sz="2800"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a:t>
            </a:r>
            <a:br>
              <a:rPr lang="en-US" sz="2800" dirty="0" smtClean="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r>
            <a:br>
              <a:rPr lang="en-US" sz="1600" b="1" dirty="0">
                <a:solidFill>
                  <a:sysClr val="windowText" lastClr="000000"/>
                </a:solidFill>
                <a:latin typeface="Arial" panose="020B0604020202020204" pitchFamily="34" charset="0"/>
                <a:cs typeface="Arial" panose="020B0604020202020204" pitchFamily="34" charset="0"/>
              </a:rPr>
            </a:br>
            <a:r>
              <a:rPr lang="en-US" sz="1600" b="1" dirty="0" smtClean="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990929395"/>
              </p:ext>
            </p:extLst>
          </p:nvPr>
        </p:nvGraphicFramePr>
        <p:xfrm>
          <a:off x="5377787" y="1536949"/>
          <a:ext cx="3556151" cy="1892051"/>
        </p:xfrm>
        <a:graphic>
          <a:graphicData uri="http://schemas.openxmlformats.org/presentationml/2006/ole">
            <mc:AlternateContent xmlns:mc="http://schemas.openxmlformats.org/markup-compatibility/2006">
              <mc:Choice xmlns:v="urn:schemas-microsoft-com:vml" Requires="v">
                <p:oleObj spid="_x0000_s1073" name="Document" r:id="rId5" imgW="8242300" imgH="5918200" progId="Word.Document.12">
                  <p:embed/>
                </p:oleObj>
              </mc:Choice>
              <mc:Fallback>
                <p:oleObj name="Document" r:id="rId5" imgW="8242300" imgH="5918200"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7" y="1536949"/>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228600" y="1219200"/>
            <a:ext cx="3572336" cy="1508105"/>
          </a:xfrm>
          <a:prstGeom prst="rect">
            <a:avLst/>
          </a:prstGeom>
          <a:noFill/>
        </p:spPr>
        <p:txBody>
          <a:bodyPr wrap="square" rtlCol="0">
            <a:spAutoFit/>
          </a:bodyPr>
          <a:lstStyle/>
          <a:p>
            <a:pPr>
              <a:defRPr/>
            </a:pPr>
            <a:endParaRPr lang="en-US" kern="0" dirty="0" smtClean="0">
              <a:latin typeface="Arial" panose="020B0604020202020204" pitchFamily="34" charset="0"/>
              <a:cs typeface="Arial" panose="020B0604020202020204" pitchFamily="34" charset="0"/>
            </a:endParaRPr>
          </a:p>
          <a:p>
            <a:pPr>
              <a:defRPr/>
            </a:pPr>
            <a:r>
              <a:rPr lang="en-US" kern="0" dirty="0" smtClean="0">
                <a:latin typeface="Arial" panose="020B0604020202020204" pitchFamily="34" charset="0"/>
                <a:cs typeface="Arial" panose="020B0604020202020204" pitchFamily="34" charset="0"/>
              </a:rPr>
              <a:t>State</a:t>
            </a:r>
            <a:r>
              <a:rPr lang="en-US" sz="2000" kern="0" dirty="0" smtClean="0">
                <a:latin typeface="Arial" panose="020B0604020202020204" pitchFamily="34" charset="0"/>
                <a:cs typeface="Arial" panose="020B0604020202020204" pitchFamily="34" charset="0"/>
              </a:rPr>
              <a:t> </a:t>
            </a:r>
            <a:r>
              <a:rPr lang="en-US" kern="0" dirty="0" smtClean="0">
                <a:latin typeface="Arial" panose="020B0604020202020204" pitchFamily="34" charset="0"/>
                <a:cs typeface="Arial" panose="020B0604020202020204" pitchFamily="34" charset="0"/>
              </a:rPr>
              <a:t>Appropriations 2015</a:t>
            </a:r>
          </a:p>
          <a:p>
            <a:pPr>
              <a:defRPr/>
            </a:pPr>
            <a:r>
              <a:rPr lang="en-US" kern="0" dirty="0" smtClean="0">
                <a:latin typeface="Arial" panose="020B0604020202020204" pitchFamily="34" charset="0"/>
                <a:cs typeface="Arial" panose="020B0604020202020204" pitchFamily="34" charset="0"/>
              </a:rPr>
              <a:t>Major Repair &amp; </a:t>
            </a:r>
          </a:p>
          <a:p>
            <a:pPr>
              <a:defRPr/>
            </a:pPr>
            <a:r>
              <a:rPr lang="en-US" kern="0" dirty="0" smtClean="0">
                <a:latin typeface="Arial" panose="020B0604020202020204" pitchFamily="34" charset="0"/>
                <a:cs typeface="Arial" panose="020B0604020202020204" pitchFamily="34" charset="0"/>
              </a:rPr>
              <a:t>Renovation (MRR)</a:t>
            </a:r>
          </a:p>
          <a:p>
            <a:pPr>
              <a:defRPr/>
            </a:pPr>
            <a:endParaRPr lang="en-US" kern="0" dirty="0">
              <a:latin typeface="Arial" panose="020B0604020202020204" pitchFamily="34" charset="0"/>
              <a:cs typeface="Arial" panose="020B0604020202020204" pitchFamily="34" charset="0"/>
            </a:endParaRPr>
          </a:p>
        </p:txBody>
      </p:sp>
      <p:sp>
        <p:nvSpPr>
          <p:cNvPr id="11" name="TextBox 10"/>
          <p:cNvSpPr txBox="1"/>
          <p:nvPr/>
        </p:nvSpPr>
        <p:spPr>
          <a:xfrm>
            <a:off x="6205795" y="1198395"/>
            <a:ext cx="3692979" cy="677108"/>
          </a:xfrm>
          <a:prstGeom prst="rect">
            <a:avLst/>
          </a:prstGeom>
          <a:noFill/>
        </p:spPr>
        <p:txBody>
          <a:bodyPr wrap="square" rtlCol="0">
            <a:spAutoFit/>
          </a:bodyPr>
          <a:lstStyle/>
          <a:p>
            <a:pPr>
              <a:defRPr/>
            </a:pPr>
            <a:endParaRPr lang="en-US" kern="0" dirty="0" smtClean="0">
              <a:solidFill>
                <a:sysClr val="windowText" lastClr="000000"/>
              </a:solidFill>
              <a:latin typeface="Arial" panose="020B0604020202020204" pitchFamily="34" charset="0"/>
              <a:cs typeface="Arial" panose="020B0604020202020204" pitchFamily="34" charset="0"/>
            </a:endParaRPr>
          </a:p>
          <a:p>
            <a:pPr>
              <a:defRPr/>
            </a:pPr>
            <a:r>
              <a:rPr lang="en-US" kern="0" dirty="0" smtClean="0">
                <a:solidFill>
                  <a:sysClr val="windowText" lastClr="000000"/>
                </a:solidFill>
                <a:latin typeface="Arial" panose="020B0604020202020204" pitchFamily="34" charset="0"/>
                <a:cs typeface="Arial" panose="020B0604020202020204" pitchFamily="34" charset="0"/>
              </a:rPr>
              <a:t>Tuition</a:t>
            </a:r>
            <a:r>
              <a:rPr lang="en-US" sz="2000" kern="0" dirty="0" smtClean="0">
                <a:solidFill>
                  <a:sysClr val="windowText" lastClr="000000"/>
                </a:solidFill>
                <a:latin typeface="Arial" panose="020B0604020202020204" pitchFamily="34" charset="0"/>
                <a:cs typeface="Arial" panose="020B0604020202020204" pitchFamily="34" charset="0"/>
              </a:rPr>
              <a:t> </a:t>
            </a:r>
            <a:r>
              <a:rPr lang="en-US" sz="2000" kern="0" dirty="0">
                <a:solidFill>
                  <a:sysClr val="windowText" lastClr="000000"/>
                </a:solidFill>
                <a:latin typeface="Arial" panose="020B0604020202020204" pitchFamily="34" charset="0"/>
                <a:cs typeface="Arial" panose="020B0604020202020204" pitchFamily="34" charset="0"/>
              </a:rPr>
              <a:t>&amp; Fees</a:t>
            </a:r>
          </a:p>
        </p:txBody>
      </p:sp>
      <p:sp>
        <p:nvSpPr>
          <p:cNvPr id="12" name="TextBox 11"/>
          <p:cNvSpPr txBox="1"/>
          <p:nvPr/>
        </p:nvSpPr>
        <p:spPr>
          <a:xfrm>
            <a:off x="6205795" y="1598505"/>
            <a:ext cx="3398417" cy="646331"/>
          </a:xfrm>
          <a:prstGeom prst="rect">
            <a:avLst/>
          </a:prstGeom>
          <a:noFill/>
        </p:spPr>
        <p:txBody>
          <a:bodyPr wrap="square" rtlCol="0">
            <a:spAutoFit/>
          </a:bodyPr>
          <a:lstStyle/>
          <a:p>
            <a:pPr>
              <a:defRPr/>
            </a:pPr>
            <a:endParaRPr lang="en-US" kern="0" dirty="0" smtClean="0">
              <a:solidFill>
                <a:sysClr val="windowText" lastClr="000000"/>
              </a:solidFill>
              <a:latin typeface="Arial" panose="020B0604020202020204" pitchFamily="34" charset="0"/>
              <a:cs typeface="Arial" panose="020B0604020202020204" pitchFamily="34" charset="0"/>
            </a:endParaRPr>
          </a:p>
          <a:p>
            <a:pPr>
              <a:defRPr/>
            </a:pPr>
            <a:r>
              <a:rPr lang="en-US" kern="0" dirty="0" smtClean="0">
                <a:solidFill>
                  <a:sysClr val="windowText" lastClr="000000"/>
                </a:solidFill>
                <a:latin typeface="Arial" panose="020B0604020202020204" pitchFamily="34" charset="0"/>
                <a:cs typeface="Arial" panose="020B0604020202020204" pitchFamily="34" charset="0"/>
              </a:rPr>
              <a:t>Auxiliary </a:t>
            </a:r>
            <a:r>
              <a:rPr lang="en-US" kern="0" dirty="0">
                <a:solidFill>
                  <a:sysClr val="windowText" lastClr="000000"/>
                </a:solidFill>
                <a:latin typeface="Arial" panose="020B0604020202020204" pitchFamily="34" charset="0"/>
                <a:cs typeface="Arial" panose="020B0604020202020204" pitchFamily="34" charset="0"/>
              </a:rPr>
              <a:t>Enterprises</a:t>
            </a: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7"/>
          </a:graphicData>
        </a:graphic>
      </p:graphicFrame>
      <p:sp>
        <p:nvSpPr>
          <p:cNvPr id="15" name="TextBox 14"/>
          <p:cNvSpPr txBox="1"/>
          <p:nvPr/>
        </p:nvSpPr>
        <p:spPr>
          <a:xfrm>
            <a:off x="0" y="419100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971800" y="4191000"/>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a:t>
            </a:r>
            <a:r>
              <a:rPr lang="en-US" sz="1500" dirty="0" smtClean="0">
                <a:solidFill>
                  <a:srgbClr val="000000"/>
                </a:solidFill>
                <a:latin typeface="Arial" panose="020B0604020202020204" pitchFamily="34" charset="0"/>
                <a:cs typeface="Arial" panose="020B0604020202020204" pitchFamily="34" charset="0"/>
              </a:rPr>
              <a:t>procurement </a:t>
            </a:r>
            <a:r>
              <a:rPr lang="en-US" sz="1500" dirty="0">
                <a:solidFill>
                  <a:srgbClr val="000000"/>
                </a:solidFill>
                <a:latin typeface="Arial" panose="020B0604020202020204" pitchFamily="34" charset="0"/>
                <a:cs typeface="Arial" panose="020B0604020202020204" pitchFamily="34" charset="0"/>
              </a:rPr>
              <a:t>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46341" y="4191000"/>
            <a:ext cx="3097659" cy="2400657"/>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15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152400" y="3810000"/>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971800" y="3810000"/>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19800" y="3810000"/>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1" name="TextBox 20"/>
          <p:cNvSpPr txBox="1"/>
          <p:nvPr/>
        </p:nvSpPr>
        <p:spPr>
          <a:xfrm>
            <a:off x="6019801" y="1985056"/>
            <a:ext cx="3124199" cy="1754326"/>
          </a:xfrm>
          <a:prstGeom prst="rect">
            <a:avLst/>
          </a:prstGeom>
          <a:noFill/>
        </p:spPr>
        <p:txBody>
          <a:bodyPr wrap="square" rtlCol="0">
            <a:spAutoFit/>
          </a:bodyPr>
          <a:lstStyle/>
          <a:p>
            <a:pPr>
              <a:defRPr/>
            </a:pPr>
            <a:endParaRPr lang="en-US" kern="0" dirty="0" smtClean="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 </a:t>
            </a:r>
            <a:r>
              <a:rPr lang="en-US" kern="0" dirty="0" smtClean="0">
                <a:solidFill>
                  <a:sysClr val="windowText" lastClr="000000"/>
                </a:solidFill>
                <a:latin typeface="Arial" panose="020B0604020202020204" pitchFamily="34" charset="0"/>
                <a:cs typeface="Arial" panose="020B0604020202020204" pitchFamily="34" charset="0"/>
              </a:rPr>
              <a:t>    CSU </a:t>
            </a:r>
            <a:r>
              <a:rPr lang="en-US" kern="0" dirty="0">
                <a:solidFill>
                  <a:sysClr val="windowText" lastClr="000000"/>
                </a:solidFill>
                <a:latin typeface="Arial" panose="020B0604020202020204" pitchFamily="34" charset="0"/>
                <a:cs typeface="Arial" panose="020B0604020202020204" pitchFamily="34" charset="0"/>
              </a:rPr>
              <a:t>Foundation</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Endowments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Scholarships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Unrestricted Annual Giving</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3" name="TextBox 22"/>
          <p:cNvSpPr txBox="1"/>
          <p:nvPr/>
        </p:nvSpPr>
        <p:spPr>
          <a:xfrm>
            <a:off x="228600" y="2438400"/>
            <a:ext cx="2209801" cy="646331"/>
          </a:xfrm>
          <a:prstGeom prst="rect">
            <a:avLst/>
          </a:prstGeom>
          <a:noFill/>
        </p:spPr>
        <p:txBody>
          <a:bodyPr wrap="square" rtlCol="0">
            <a:spAutoFit/>
          </a:bodyPr>
          <a:lstStyle/>
          <a:p>
            <a:pPr>
              <a:defRPr/>
            </a:pPr>
            <a:r>
              <a:rPr lang="en-US" kern="0" dirty="0" smtClean="0">
                <a:solidFill>
                  <a:sysClr val="windowText" lastClr="000000"/>
                </a:solidFill>
                <a:latin typeface="Arial" panose="020B0604020202020204" pitchFamily="34" charset="0"/>
                <a:cs typeface="Arial" panose="020B0604020202020204" pitchFamily="34" charset="0"/>
              </a:rPr>
              <a:t>Sponsored Programs</a:t>
            </a:r>
            <a:endParaRPr lang="en-US" sz="2000" kern="0" dirty="0">
              <a:solidFill>
                <a:sysClr val="windowText" lastClr="000000"/>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             </a:t>
            </a:r>
            <a:r>
              <a:rPr lang="en-US" sz="2000" b="1" i="1" dirty="0" smtClean="0">
                <a:latin typeface="Arial" panose="020B0604020202020204" pitchFamily="34" charset="0"/>
                <a:cs typeface="Arial" panose="020B0604020202020204" pitchFamily="34" charset="0"/>
              </a:rPr>
              <a:t>Clayton State University’s Resources</a:t>
            </a:r>
            <a:endParaRPr lang="en-US" sz="2000" b="1" i="1" dirty="0">
              <a:latin typeface="Arial" panose="020B0604020202020204" pitchFamily="34" charset="0"/>
              <a:cs typeface="Arial" panose="020B0604020202020204" pitchFamily="34" charset="0"/>
            </a:endParaRPr>
          </a:p>
        </p:txBody>
      </p:sp>
      <p:graphicFrame>
        <p:nvGraphicFramePr>
          <p:cNvPr id="24" name="Chart 23"/>
          <p:cNvGraphicFramePr>
            <a:graphicFrameLocks/>
          </p:cNvGraphicFramePr>
          <p:nvPr>
            <p:extLst>
              <p:ext uri="{D42A27DB-BD31-4B8C-83A1-F6EECF244321}">
                <p14:modId xmlns:p14="http://schemas.microsoft.com/office/powerpoint/2010/main" val="99532358"/>
              </p:ext>
            </p:extLst>
          </p:nvPr>
        </p:nvGraphicFramePr>
        <p:xfrm>
          <a:off x="2298290" y="1583757"/>
          <a:ext cx="3919795" cy="2501651"/>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fld id="{B3ACB187-37F7-4C51-A504-D64E49A8D6D4}" type="slidenum">
              <a:rPr lang="en-US" smtClean="0">
                <a:solidFill>
                  <a:srgbClr val="000000"/>
                </a:solidFill>
              </a:rPr>
              <a:pPr/>
              <a:t>4</a:t>
            </a:fld>
            <a:endParaRPr lang="en-US" dirty="0">
              <a:solidFill>
                <a:srgbClr val="000000"/>
              </a:solidFill>
            </a:endParaRPr>
          </a:p>
        </p:txBody>
      </p:sp>
      <p:sp>
        <p:nvSpPr>
          <p:cNvPr id="90115" name="Rectangle 3"/>
          <p:cNvSpPr>
            <a:spLocks noGrp="1" noChangeArrowheads="1"/>
          </p:cNvSpPr>
          <p:nvPr>
            <p:ph type="ctrTitle" idx="4294967295"/>
          </p:nvPr>
        </p:nvSpPr>
        <p:spPr>
          <a:xfrm>
            <a:off x="12819" y="381000"/>
            <a:ext cx="5562600" cy="457200"/>
          </a:xfrm>
          <a:prstGeom prst="rect">
            <a:avLst/>
          </a:prstGeom>
        </p:spPr>
        <p:txBody>
          <a:bodyPr>
            <a:normAutofit fontScale="90000"/>
          </a:bodyPr>
          <a:lstStyle/>
          <a:p>
            <a:r>
              <a:rPr lang="en-US" sz="2800" dirty="0" smtClean="0"/>
              <a:t> 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3" name="Table 12"/>
          <p:cNvGraphicFramePr>
            <a:graphicFrameLocks noGrp="1"/>
          </p:cNvGraphicFramePr>
          <p:nvPr>
            <p:extLst>
              <p:ext uri="{D42A27DB-BD31-4B8C-83A1-F6EECF244321}">
                <p14:modId xmlns:p14="http://schemas.microsoft.com/office/powerpoint/2010/main" val="2624221589"/>
              </p:ext>
            </p:extLst>
          </p:nvPr>
        </p:nvGraphicFramePr>
        <p:xfrm>
          <a:off x="1066800" y="1143001"/>
          <a:ext cx="6477000" cy="1981200"/>
        </p:xfrm>
        <a:graphic>
          <a:graphicData uri="http://schemas.openxmlformats.org/drawingml/2006/table">
            <a:tbl>
              <a:tblPr/>
              <a:tblGrid>
                <a:gridCol w="1637445"/>
                <a:gridCol w="2565328"/>
                <a:gridCol w="2274227"/>
              </a:tblGrid>
              <a:tr h="266700">
                <a:tc gridSpan="3">
                  <a:txBody>
                    <a:bodyPr/>
                    <a:lstStyle/>
                    <a:p>
                      <a:pPr algn="ctr" fontAlgn="b"/>
                      <a:r>
                        <a:rPr lang="en-US" sz="1100" b="1" i="0" u="none" strike="noStrike" dirty="0">
                          <a:solidFill>
                            <a:srgbClr val="000000"/>
                          </a:solidFill>
                          <a:latin typeface="Calibri"/>
                        </a:rPr>
                        <a:t>STATE APPROPRIATION &amp; TUITION TRENDS FY09-FY15</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r>
              <a:tr h="190500">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1" i="0" u="none" strike="noStrike" dirty="0">
                          <a:solidFill>
                            <a:srgbClr val="000000"/>
                          </a:solidFill>
                          <a:latin typeface="Calibri"/>
                        </a:rPr>
                        <a:t>Fiscal Year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 State Appropriation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Tuition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$19,818,176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$19,615,429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$22,635,358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$22,945,975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$21,503,584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$25,539,502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$21,736,525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$27,046,979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$23,251,922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$28,162,460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latin typeface="Calibri"/>
                        </a:rPr>
                        <a:t>FY15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$24,067,121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a:t>
                      </a:r>
                      <a:r>
                        <a:rPr lang="en-US" sz="1100" b="0" i="0" u="none" strike="noStrike" dirty="0" smtClean="0">
                          <a:solidFill>
                            <a:srgbClr val="000000"/>
                          </a:solidFill>
                          <a:latin typeface="Calibri"/>
                        </a:rPr>
                        <a:t>27,130,000* </a:t>
                      </a:r>
                      <a:endParaRPr lang="en-US"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smtClean="0">
                          <a:solidFill>
                            <a:srgbClr val="000000"/>
                          </a:solidFill>
                          <a:latin typeface="Calibri"/>
                        </a:rPr>
                        <a:t>FY16</a:t>
                      </a:r>
                      <a:endParaRPr lang="en-US"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smtClean="0">
                          <a:solidFill>
                            <a:srgbClr val="000000"/>
                          </a:solidFill>
                          <a:latin typeface="Calibri"/>
                        </a:rPr>
                        <a:t>$25,198,595</a:t>
                      </a:r>
                      <a:endParaRPr lang="en-US" sz="11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smtClean="0">
                          <a:solidFill>
                            <a:schemeClr val="tx1"/>
                          </a:solidFill>
                          <a:latin typeface="Calibri"/>
                        </a:rPr>
                        <a:t>$26,928,500*</a:t>
                      </a:r>
                      <a:endParaRPr lang="en-US" sz="1100" b="0" i="0" u="none" strike="noStrike" dirty="0">
                        <a:solidFill>
                          <a:schemeClr val="tx1"/>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4" name="Chart 13"/>
          <p:cNvGraphicFramePr/>
          <p:nvPr>
            <p:extLst>
              <p:ext uri="{D42A27DB-BD31-4B8C-83A1-F6EECF244321}">
                <p14:modId xmlns:p14="http://schemas.microsoft.com/office/powerpoint/2010/main" val="1933780081"/>
              </p:ext>
            </p:extLst>
          </p:nvPr>
        </p:nvGraphicFramePr>
        <p:xfrm>
          <a:off x="1447800" y="3200400"/>
          <a:ext cx="7391400" cy="2667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435211" y="5882731"/>
            <a:ext cx="2171270" cy="246221"/>
          </a:xfrm>
          <a:prstGeom prst="rect">
            <a:avLst/>
          </a:prstGeom>
          <a:noFill/>
        </p:spPr>
        <p:txBody>
          <a:bodyPr wrap="square" rtlCol="0">
            <a:spAutoFit/>
          </a:bodyPr>
          <a:lstStyle/>
          <a:p>
            <a:r>
              <a:rPr lang="en-US" sz="1000" dirty="0" smtClean="0"/>
              <a:t>* FY15 and FY16 Tuition is projected</a:t>
            </a:r>
            <a:endParaRPr lang="en-US" sz="1000" dirty="0"/>
          </a:p>
        </p:txBody>
      </p:sp>
    </p:spTree>
    <p:extLst>
      <p:ext uri="{BB962C8B-B14F-4D97-AF65-F5344CB8AC3E}">
        <p14:creationId xmlns:p14="http://schemas.microsoft.com/office/powerpoint/2010/main" val="1418351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6517105" y="6372944"/>
            <a:ext cx="2133600" cy="365125"/>
          </a:xfrm>
        </p:spPr>
        <p:txBody>
          <a:bodyPr/>
          <a:lstStyle/>
          <a:p>
            <a:pPr algn="just"/>
            <a:r>
              <a:rPr lang="en-US" dirty="0" smtClean="0">
                <a:solidFill>
                  <a:srgbClr val="000000"/>
                </a:solidFill>
              </a:rPr>
              <a:t>		</a:t>
            </a:r>
            <a:fld id="{B3ACB187-37F7-4C51-A504-D64E49A8D6D4}" type="slidenum">
              <a:rPr lang="en-US" smtClean="0">
                <a:solidFill>
                  <a:srgbClr val="000000"/>
                </a:solidFill>
              </a:rPr>
              <a:pPr algn="just"/>
              <a:t>5</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4277527015"/>
              </p:ext>
            </p:extLst>
          </p:nvPr>
        </p:nvGraphicFramePr>
        <p:xfrm>
          <a:off x="742060" y="3955269"/>
          <a:ext cx="7334039" cy="1336861"/>
        </p:xfrm>
        <a:graphic>
          <a:graphicData uri="http://schemas.openxmlformats.org/drawingml/2006/table">
            <a:tbl>
              <a:tblPr/>
              <a:tblGrid>
                <a:gridCol w="3267408"/>
                <a:gridCol w="966901"/>
                <a:gridCol w="984143"/>
                <a:gridCol w="1128312"/>
                <a:gridCol w="987275"/>
              </a:tblGrid>
              <a:tr h="212292">
                <a:tc>
                  <a:txBody>
                    <a:bodyPr/>
                    <a:lstStyle/>
                    <a:p>
                      <a:pPr marL="0" marR="0" algn="l">
                        <a:lnSpc>
                          <a:spcPct val="115000"/>
                        </a:lnSpc>
                        <a:spcBef>
                          <a:spcPts val="0"/>
                        </a:spcBef>
                        <a:spcAft>
                          <a:spcPts val="0"/>
                        </a:spcAft>
                      </a:pPr>
                      <a:r>
                        <a:rPr lang="en-US" sz="900" b="1" dirty="0">
                          <a:solidFill>
                            <a:srgbClr val="000000"/>
                          </a:solidFill>
                          <a:latin typeface="Arial"/>
                          <a:ea typeface="Times New Roman"/>
                          <a:cs typeface="Times New Roman"/>
                        </a:rPr>
                        <a:t>Mandatory Fee Chart</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a:t>
                      </a:r>
                      <a:r>
                        <a:rPr lang="en-US" sz="900" b="1" dirty="0" smtClean="0">
                          <a:solidFill>
                            <a:srgbClr val="000000"/>
                          </a:solidFill>
                          <a:latin typeface="Arial"/>
                          <a:ea typeface="Times New Roman"/>
                          <a:cs typeface="Times New Roman"/>
                        </a:rPr>
                        <a:t>2012</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a:t>
                      </a:r>
                      <a:r>
                        <a:rPr lang="en-US" sz="900" b="1" dirty="0" smtClean="0">
                          <a:solidFill>
                            <a:srgbClr val="000000"/>
                          </a:solidFill>
                          <a:latin typeface="Arial"/>
                          <a:ea typeface="Times New Roman"/>
                          <a:cs typeface="Times New Roman"/>
                        </a:rPr>
                        <a:t>2013</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a:t>
                      </a:r>
                      <a:r>
                        <a:rPr lang="en-US" sz="900" b="1" dirty="0" smtClean="0">
                          <a:solidFill>
                            <a:srgbClr val="000000"/>
                          </a:solidFill>
                          <a:latin typeface="Arial"/>
                          <a:ea typeface="Times New Roman"/>
                          <a:cs typeface="Times New Roman"/>
                        </a:rPr>
                        <a:t>2014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a:t>
                      </a:r>
                      <a:r>
                        <a:rPr lang="en-US" sz="900" b="1" dirty="0" smtClean="0">
                          <a:solidFill>
                            <a:srgbClr val="000000"/>
                          </a:solidFill>
                          <a:latin typeface="Arial"/>
                          <a:ea typeface="Times New Roman"/>
                          <a:cs typeface="Times New Roman"/>
                        </a:rPr>
                        <a:t>2015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266">
                <a:tc>
                  <a:txBody>
                    <a:bodyPr/>
                    <a:lstStyle/>
                    <a:p>
                      <a:pPr marL="0" marR="0" algn="just">
                        <a:lnSpc>
                          <a:spcPct val="115000"/>
                        </a:lnSpc>
                        <a:spcBef>
                          <a:spcPts val="0"/>
                        </a:spcBef>
                        <a:spcAft>
                          <a:spcPts val="0"/>
                        </a:spcAft>
                      </a:pPr>
                      <a:r>
                        <a:rPr lang="en-US" sz="900" dirty="0" smtClean="0">
                          <a:solidFill>
                            <a:srgbClr val="000000"/>
                          </a:solidFill>
                          <a:latin typeface="Arial"/>
                          <a:ea typeface="Times New Roman"/>
                          <a:cs typeface="Times New Roman"/>
                        </a:rPr>
                        <a:t>Laker </a:t>
                      </a:r>
                      <a:r>
                        <a:rPr lang="en-US" sz="900" dirty="0">
                          <a:solidFill>
                            <a:srgbClr val="000000"/>
                          </a:solidFill>
                          <a:latin typeface="Arial"/>
                          <a:ea typeface="Times New Roman"/>
                          <a:cs typeface="Times New Roman"/>
                        </a:rPr>
                        <a:t>Card</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73">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Technology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Athletic</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160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160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Health</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46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46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Parking</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 Center</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75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75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4" name="TextBox 3"/>
          <p:cNvSpPr txBox="1"/>
          <p:nvPr/>
        </p:nvSpPr>
        <p:spPr>
          <a:xfrm>
            <a:off x="685800" y="5269563"/>
            <a:ext cx="7467600" cy="830997"/>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Categories that pay less/none: Distance Learning, eCore, Employees/TAP, Fayette County, Joint Enrolled, Main Campus - less than 3 hrs, Senior Citizens, WBSIT  </a:t>
            </a:r>
            <a:endParaRPr lang="en-US" sz="1600" dirty="0">
              <a:latin typeface="Arial" panose="020B0604020202020204" pitchFamily="34" charset="0"/>
              <a:cs typeface="Arial" panose="020B0604020202020204" pitchFamily="34" charset="0"/>
            </a:endParaRPr>
          </a:p>
        </p:txBody>
      </p:sp>
      <p:graphicFrame>
        <p:nvGraphicFramePr>
          <p:cNvPr id="15" name="Chart 14"/>
          <p:cNvGraphicFramePr>
            <a:graphicFrameLocks/>
          </p:cNvGraphicFramePr>
          <p:nvPr>
            <p:extLst>
              <p:ext uri="{D42A27DB-BD31-4B8C-83A1-F6EECF244321}">
                <p14:modId xmlns:p14="http://schemas.microsoft.com/office/powerpoint/2010/main" val="469977512"/>
              </p:ext>
            </p:extLst>
          </p:nvPr>
        </p:nvGraphicFramePr>
        <p:xfrm>
          <a:off x="815539" y="838200"/>
          <a:ext cx="7124700" cy="311707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971269" y="3276600"/>
            <a:ext cx="998839" cy="553998"/>
          </a:xfrm>
          <a:prstGeom prst="rect">
            <a:avLst/>
          </a:prstGeom>
          <a:noFill/>
        </p:spPr>
        <p:txBody>
          <a:bodyPr wrap="square" rtlCol="0">
            <a:spAutoFit/>
          </a:bodyPr>
          <a:lstStyle/>
          <a:p>
            <a:endParaRPr lang="en-US" sz="1000" dirty="0" smtClean="0"/>
          </a:p>
          <a:p>
            <a:r>
              <a:rPr lang="en-US" sz="1000" dirty="0" smtClean="0"/>
              <a:t>Total Students</a:t>
            </a:r>
          </a:p>
          <a:p>
            <a:endParaRPr lang="en-US" sz="1000" dirty="0"/>
          </a:p>
        </p:txBody>
      </p:sp>
    </p:spTree>
    <p:extLst>
      <p:ext uri="{BB962C8B-B14F-4D97-AF65-F5344CB8AC3E}">
        <p14:creationId xmlns:p14="http://schemas.microsoft.com/office/powerpoint/2010/main" val="225373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r>
              <a:rPr lang="en-US" dirty="0" smtClean="0">
                <a:solidFill>
                  <a:srgbClr val="000000"/>
                </a:solidFill>
              </a:rPr>
              <a:t>		</a:t>
            </a:r>
            <a:fld id="{B3ACB187-37F7-4C51-A504-D64E49A8D6D4}" type="slidenum">
              <a:rPr lang="en-US" smtClean="0">
                <a:solidFill>
                  <a:srgbClr val="000000"/>
                </a:solidFill>
              </a:rPr>
              <a:pPr/>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smtClean="0"/>
              <a:t>Open Budget Meeting</a:t>
            </a:r>
            <a:br>
              <a:rPr lang="en-US" sz="2800" dirty="0" smtClean="0"/>
            </a:br>
            <a:r>
              <a:rPr lang="en-US" sz="2800" dirty="0" smtClean="0"/>
              <a:t/>
            </a:r>
            <a:br>
              <a:rPr lang="en-US" sz="2800" dirty="0" smtClean="0"/>
            </a:br>
            <a:r>
              <a:rPr lang="en-US" sz="2800" dirty="0"/>
              <a:t> </a:t>
            </a:r>
            <a:r>
              <a:rPr lang="en-US" sz="2800" dirty="0" smtClean="0"/>
              <a:t>    </a:t>
            </a:r>
            <a:br>
              <a:rPr lang="en-US" sz="2800" dirty="0" smtClean="0"/>
            </a:br>
            <a:r>
              <a:rPr lang="en-US" sz="2800" dirty="0"/>
              <a:t/>
            </a:r>
            <a:br>
              <a:rPr lang="en-US" sz="2800" dirty="0"/>
            </a:br>
            <a:r>
              <a:rPr lang="en-US" sz="2800" dirty="0" smtClean="0"/>
              <a:t>     </a:t>
            </a:r>
            <a:r>
              <a:rPr lang="en-US" sz="2400" dirty="0" smtClean="0"/>
              <a:t/>
            </a:r>
            <a:br>
              <a:rPr lang="en-US" sz="2400" dirty="0" smtClean="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smtClean="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146" name="Document" r:id="rId5" imgW="8235289" imgH="5918849" progId="Word.Document.12">
                  <p:embed/>
                </p:oleObj>
              </mc:Choice>
              <mc:Fallback>
                <p:oleObj name="Document" r:id="rId5" imgW="8235289" imgH="5918849"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Chart 9"/>
          <p:cNvGraphicFramePr>
            <a:graphicFrameLocks/>
          </p:cNvGraphicFramePr>
          <p:nvPr>
            <p:extLst>
              <p:ext uri="{D42A27DB-BD31-4B8C-83A1-F6EECF244321}">
                <p14:modId xmlns:p14="http://schemas.microsoft.com/office/powerpoint/2010/main" val="280083978"/>
              </p:ext>
            </p:extLst>
          </p:nvPr>
        </p:nvGraphicFramePr>
        <p:xfrm>
          <a:off x="152402" y="1143000"/>
          <a:ext cx="8534398" cy="5153025"/>
        </p:xfrm>
        <a:graphic>
          <a:graphicData uri="http://schemas.openxmlformats.org/drawingml/2006/chart">
            <c:chart xmlns:c="http://schemas.openxmlformats.org/drawingml/2006/chart" xmlns:r="http://schemas.openxmlformats.org/officeDocument/2006/relationships" r:id="rId7"/>
          </a:graphicData>
        </a:graphic>
      </p:graphicFrame>
      <p:sp>
        <p:nvSpPr>
          <p:cNvPr id="3" name="TextBox 2"/>
          <p:cNvSpPr txBox="1"/>
          <p:nvPr/>
        </p:nvSpPr>
        <p:spPr>
          <a:xfrm>
            <a:off x="2133600" y="2209799"/>
            <a:ext cx="838200" cy="276999"/>
          </a:xfrm>
          <a:prstGeom prst="rect">
            <a:avLst/>
          </a:prstGeom>
          <a:noFill/>
        </p:spPr>
        <p:txBody>
          <a:bodyPr wrap="square" rtlCol="0">
            <a:spAutoFit/>
          </a:bodyPr>
          <a:lstStyle/>
          <a:p>
            <a:r>
              <a:rPr lang="en-US" sz="1200" dirty="0" smtClean="0"/>
              <a:t>$267,588</a:t>
            </a:r>
            <a:endParaRPr lang="en-US" sz="1200" dirty="0"/>
          </a:p>
        </p:txBody>
      </p:sp>
    </p:spTree>
    <p:extLst>
      <p:ext uri="{BB962C8B-B14F-4D97-AF65-F5344CB8AC3E}">
        <p14:creationId xmlns:p14="http://schemas.microsoft.com/office/powerpoint/2010/main" val="1143581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990600"/>
            <a:ext cx="7239000" cy="4419600"/>
          </a:xfrm>
        </p:spPr>
        <p:txBody>
          <a:bodyPr/>
          <a:lstStyle/>
          <a:p>
            <a:endParaRPr lang="en-US" dirty="0"/>
          </a:p>
        </p:txBody>
      </p:sp>
      <p:sp>
        <p:nvSpPr>
          <p:cNvPr id="4" name="Title 3"/>
          <p:cNvSpPr>
            <a:spLocks noGrp="1" noChangeArrowheads="1"/>
          </p:cNvSpPr>
          <p:nvPr>
            <p:ph type="ctrTitle" idx="4294967295"/>
          </p:nvPr>
        </p:nvSpPr>
        <p:spPr>
          <a:xfrm>
            <a:off x="12819" y="381000"/>
            <a:ext cx="5562600" cy="457200"/>
          </a:xfrm>
          <a:prstGeom prst="rect">
            <a:avLst/>
          </a:prstGeom>
        </p:spPr>
        <p:txBody>
          <a:bodyPr>
            <a:normAutofit fontScale="90000"/>
          </a:bodyPr>
          <a:lstStyle/>
          <a:p>
            <a:r>
              <a:rPr lang="en-US" sz="2800" dirty="0" smtClean="0"/>
              <a:t> Open Budget Meeting</a:t>
            </a:r>
            <a:br>
              <a:rPr lang="en-US" sz="2800" dirty="0" smtClean="0"/>
            </a:br>
            <a:r>
              <a:rPr lang="en-US" sz="2800" dirty="0" smtClean="0"/>
              <a:t/>
            </a:r>
            <a:br>
              <a:rPr lang="en-US" sz="2800" dirty="0" smtClean="0"/>
            </a:br>
            <a:r>
              <a:rPr lang="en-US" sz="2800" dirty="0" smtClean="0"/>
              <a:t>     </a:t>
            </a:r>
            <a:br>
              <a:rPr lang="en-US" sz="2800" dirty="0" smtClean="0"/>
            </a:br>
            <a:r>
              <a:rPr lang="en-US" sz="2800" dirty="0" smtClean="0"/>
              <a:t/>
            </a:r>
            <a:br>
              <a:rPr lang="en-US" sz="2800" dirty="0" smtClean="0"/>
            </a:br>
            <a:r>
              <a:rPr lang="en-US" sz="2800" dirty="0" smtClean="0"/>
              <a:t>     </a:t>
            </a:r>
            <a:r>
              <a:rPr lang="en-US" sz="2400" dirty="0" smtClean="0"/>
              <a:t/>
            </a:r>
            <a:br>
              <a:rPr lang="en-US" sz="2400" dirty="0" smtClean="0"/>
            </a:br>
            <a:r>
              <a:rPr lang="en-US" sz="1600" b="1" dirty="0" smtClean="0">
                <a:solidFill>
                  <a:sysClr val="windowText" lastClr="000000"/>
                </a:solidFill>
              </a:rPr>
              <a:t/>
            </a:r>
            <a:br>
              <a:rPr lang="en-US" sz="1600" b="1" dirty="0" smtClean="0">
                <a:solidFill>
                  <a:sysClr val="windowText" lastClr="000000"/>
                </a:solidFill>
              </a:rPr>
            </a:br>
            <a:r>
              <a:rPr lang="en-US" sz="1600" b="1" dirty="0" smtClean="0">
                <a:solidFill>
                  <a:sysClr val="windowText" lastClr="000000"/>
                </a:solidFill>
              </a:rPr>
              <a:t/>
            </a:r>
            <a:br>
              <a:rPr lang="en-US" sz="1600" b="1" dirty="0" smtClean="0">
                <a:solidFill>
                  <a:sysClr val="windowText" lastClr="000000"/>
                </a:solidFill>
              </a:rPr>
            </a:br>
            <a:r>
              <a:rPr lang="en-US" sz="1600" b="1" dirty="0" smtClean="0">
                <a:solidFill>
                  <a:sysClr val="windowText" lastClr="000000"/>
                </a:solidFill>
              </a:rPr>
              <a:t>                   </a:t>
            </a:r>
            <a:endParaRPr lang="en-US" sz="1600"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014014158"/>
              </p:ext>
            </p:extLst>
          </p:nvPr>
        </p:nvGraphicFramePr>
        <p:xfrm>
          <a:off x="914400" y="1219200"/>
          <a:ext cx="7162800" cy="4530090"/>
        </p:xfrm>
        <a:graphic>
          <a:graphicData uri="http://schemas.openxmlformats.org/drawingml/2006/table">
            <a:tbl>
              <a:tblPr>
                <a:tableStyleId>{5C22544A-7EE6-4342-B048-85BDC9FD1C3A}</a:tableStyleId>
              </a:tblPr>
              <a:tblGrid>
                <a:gridCol w="6079900"/>
                <a:gridCol w="1082900"/>
              </a:tblGrid>
              <a:tr h="266700">
                <a:tc gridSpan="2">
                  <a:txBody>
                    <a:bodyPr/>
                    <a:lstStyle/>
                    <a:p>
                      <a:pPr algn="ctr" fontAlgn="b"/>
                      <a:r>
                        <a:rPr lang="en-US" sz="1800" b="1" u="none" strike="noStrike" dirty="0">
                          <a:effectLst/>
                          <a:latin typeface="Arial" panose="020B0604020202020204" pitchFamily="34" charset="0"/>
                          <a:cs typeface="Arial" panose="020B0604020202020204" pitchFamily="34" charset="0"/>
                        </a:rPr>
                        <a:t>Allocation of State Appropriations FY2016</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hMerge="1">
                  <a:txBody>
                    <a:bodyPr/>
                    <a:lstStyle/>
                    <a:p>
                      <a:endParaRPr lang="en-US"/>
                    </a:p>
                  </a:txBody>
                  <a:tcPr/>
                </a:tc>
              </a:tr>
              <a:tr h="266700">
                <a:tc>
                  <a:txBody>
                    <a:bodyPr/>
                    <a:lstStyle/>
                    <a:p>
                      <a:pPr algn="l" fontAlgn="b"/>
                      <a:endParaRPr lang="en-US" sz="1100" u="none" strike="noStrike" dirty="0" smtClean="0">
                        <a:effectLst/>
                        <a:latin typeface="Arial" panose="020B0604020202020204" pitchFamily="34" charset="0"/>
                        <a:cs typeface="Arial" panose="020B0604020202020204" pitchFamily="34" charset="0"/>
                      </a:endParaRPr>
                    </a:p>
                    <a:p>
                      <a:pPr algn="l" fontAlgn="b"/>
                      <a:endParaRPr lang="en-US" sz="1100" u="none" strike="noStrike" dirty="0" smtClean="0">
                        <a:effectLst/>
                        <a:latin typeface="Arial" panose="020B0604020202020204" pitchFamily="34" charset="0"/>
                        <a:cs typeface="Arial" panose="020B0604020202020204" pitchFamily="34" charset="0"/>
                      </a:endParaRPr>
                    </a:p>
                    <a:p>
                      <a:pPr algn="l" fontAlgn="b"/>
                      <a:r>
                        <a:rPr lang="en-US" sz="1100" u="none" strike="noStrike" dirty="0" smtClean="0">
                          <a:effectLst/>
                          <a:latin typeface="Arial" panose="020B0604020202020204" pitchFamily="34" charset="0"/>
                          <a:cs typeface="Arial" panose="020B0604020202020204" pitchFamily="34" charset="0"/>
                        </a:rPr>
                        <a:t>State </a:t>
                      </a:r>
                      <a:r>
                        <a:rPr lang="en-US" sz="1100" u="none" strike="noStrike" dirty="0">
                          <a:effectLst/>
                          <a:latin typeface="Arial" panose="020B0604020202020204" pitchFamily="34" charset="0"/>
                          <a:cs typeface="Arial" panose="020B0604020202020204" pitchFamily="34" charset="0"/>
                        </a:rPr>
                        <a:t>Appropriation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$24,067,121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Formula Funding ‐ Enrollment and Other Allocations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Health Insurance &amp; Retiree Fringes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$189,130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Maintenance &amp; Operations (M&amp;O)</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$209,514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Teachers' &amp; Employees' Retirement System</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$212,416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Merit Based Pay &amp; Employee Recruitment/Retention Initiative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$166,503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Department of Administrative Services </a:t>
                      </a:r>
                      <a:r>
                        <a:rPr lang="en-US" sz="1100" u="none" strike="noStrike" dirty="0" smtClean="0">
                          <a:effectLst/>
                          <a:latin typeface="Arial" panose="020B0604020202020204" pitchFamily="34" charset="0"/>
                          <a:cs typeface="Arial" panose="020B0604020202020204" pitchFamily="34" charset="0"/>
                        </a:rPr>
                        <a:t>Premiums </a:t>
                      </a:r>
                      <a:r>
                        <a:rPr lang="en-US" sz="1100" u="none" strike="noStrike" dirty="0">
                          <a:effectLst/>
                          <a:latin typeface="Arial" panose="020B0604020202020204" pitchFamily="34" charset="0"/>
                          <a:cs typeface="Arial" panose="020B0604020202020204" pitchFamily="34" charset="0"/>
                        </a:rPr>
                        <a:t>(DOAS)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$43,911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New Funding for Institutional Priorities (see details below):</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Three (3) Academic Advisors to support Complete College Georgia effort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$160,000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New Storage Area Network (SAN)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$150,000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Total of Enrollment and Other Allocation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$1,131,474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Total</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$25,198,595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r>
            </a:tbl>
          </a:graphicData>
        </a:graphic>
      </p:graphicFrame>
    </p:spTree>
    <p:extLst>
      <p:ext uri="{BB962C8B-B14F-4D97-AF65-F5344CB8AC3E}">
        <p14:creationId xmlns:p14="http://schemas.microsoft.com/office/powerpoint/2010/main" val="2085092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8</a:t>
            </a:fld>
            <a:endParaRPr lang="en-US" dirty="0">
              <a:solidFill>
                <a:srgbClr val="000000"/>
              </a:solidFill>
            </a:endParaRPr>
          </a:p>
        </p:txBody>
      </p:sp>
      <p:sp>
        <p:nvSpPr>
          <p:cNvPr id="90115" name="Rectangle 3"/>
          <p:cNvSpPr>
            <a:spLocks noGrp="1" noChangeArrowheads="1"/>
          </p:cNvSpPr>
          <p:nvPr>
            <p:ph type="ctrTitle" idx="4294967295"/>
          </p:nvPr>
        </p:nvSpPr>
        <p:spPr>
          <a:xfrm>
            <a:off x="838200" y="381000"/>
            <a:ext cx="5638800" cy="549275"/>
          </a:xfrm>
          <a:prstGeom prst="rect">
            <a:avLst/>
          </a:prstGeom>
          <a:solidFill>
            <a:schemeClr val="accent1">
              <a:lumMod val="75000"/>
            </a:schemeClr>
          </a:solidFill>
        </p:spPr>
        <p:txBody>
          <a:bodyPr>
            <a:noAutofit/>
          </a:bodyPr>
          <a:lstStyle/>
          <a:p>
            <a:r>
              <a:rPr lang="en-US" sz="3200" b="1" i="1" dirty="0" smtClean="0">
                <a:latin typeface="Arial" panose="020B0604020202020204" pitchFamily="34" charset="0"/>
                <a:cs typeface="Arial" panose="020B0604020202020204" pitchFamily="34" charset="0"/>
              </a:rPr>
              <a:t>CSU’s </a:t>
            </a:r>
            <a:r>
              <a:rPr lang="en-US" sz="3200" b="1" i="1" dirty="0">
                <a:latin typeface="Arial" panose="020B0604020202020204" pitchFamily="34" charset="0"/>
                <a:cs typeface="Arial" panose="020B0604020202020204" pitchFamily="34" charset="0"/>
              </a:rPr>
              <a:t>Budget Build</a:t>
            </a:r>
            <a:r>
              <a:rPr lang="en-US" sz="3200" b="1" i="1" dirty="0"/>
              <a:t/>
            </a:r>
            <a:br>
              <a:rPr lang="en-US" sz="3200" b="1" i="1" dirty="0"/>
            </a:br>
            <a:r>
              <a:rPr lang="en-US" sz="2400" dirty="0"/>
              <a:t>   </a:t>
            </a: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100" dirty="0"/>
              <a:t> </a:t>
            </a:r>
            <a:r>
              <a:rPr lang="en-US" sz="100" dirty="0" smtClean="0"/>
              <a:t>    </a:t>
            </a:r>
            <a:br>
              <a:rPr lang="en-US" sz="100" dirty="0" smtClean="0"/>
            </a:br>
            <a:r>
              <a:rPr lang="en-US" sz="100" dirty="0"/>
              <a:t/>
            </a:r>
            <a:br>
              <a:rPr lang="en-US" sz="100" dirty="0"/>
            </a:br>
            <a:r>
              <a:rPr lang="en-US" sz="100" dirty="0" smtClean="0"/>
              <a:t>     </a:t>
            </a:r>
            <a:br>
              <a:rPr lang="en-US" sz="100" dirty="0" smtClean="0"/>
            </a:br>
            <a:r>
              <a:rPr lang="en-US" sz="100" b="1" dirty="0">
                <a:solidFill>
                  <a:sysClr val="windowText" lastClr="000000"/>
                </a:solidFill>
              </a:rPr>
              <a:t/>
            </a:r>
            <a:br>
              <a:rPr lang="en-US" sz="100" b="1" dirty="0">
                <a:solidFill>
                  <a:sysClr val="windowText" lastClr="000000"/>
                </a:solidFill>
              </a:rPr>
            </a:br>
            <a:r>
              <a:rPr lang="en-US" sz="100" b="1" dirty="0">
                <a:solidFill>
                  <a:sysClr val="windowText" lastClr="000000"/>
                </a:solidFill>
              </a:rPr>
              <a:t/>
            </a:r>
            <a:br>
              <a:rPr lang="en-US" sz="100" b="1" dirty="0">
                <a:solidFill>
                  <a:sysClr val="windowText" lastClr="000000"/>
                </a:solidFill>
              </a:rPr>
            </a:br>
            <a:r>
              <a:rPr lang="en-US" sz="100" b="1" dirty="0" smtClean="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smtClean="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5174" name="Document" r:id="rId5" imgW="8235289" imgH="5918849" progId="Word.Document.12">
                  <p:embed/>
                </p:oleObj>
              </mc:Choice>
              <mc:Fallback>
                <p:oleObj name="Document" r:id="rId5" imgW="8235289" imgH="5918849"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Table 9"/>
          <p:cNvGraphicFramePr>
            <a:graphicFrameLocks noGrp="1"/>
          </p:cNvGraphicFramePr>
          <p:nvPr>
            <p:extLst>
              <p:ext uri="{D42A27DB-BD31-4B8C-83A1-F6EECF244321}">
                <p14:modId xmlns:p14="http://schemas.microsoft.com/office/powerpoint/2010/main" val="1731037146"/>
              </p:ext>
            </p:extLst>
          </p:nvPr>
        </p:nvGraphicFramePr>
        <p:xfrm>
          <a:off x="762000" y="914417"/>
          <a:ext cx="8951851" cy="5029200"/>
        </p:xfrm>
        <a:graphic>
          <a:graphicData uri="http://schemas.openxmlformats.org/drawingml/2006/table">
            <a:tbl>
              <a:tblPr/>
              <a:tblGrid>
                <a:gridCol w="3355975"/>
                <a:gridCol w="75409"/>
                <a:gridCol w="930028"/>
                <a:gridCol w="970873"/>
                <a:gridCol w="876367"/>
                <a:gridCol w="330155"/>
                <a:gridCol w="603261"/>
                <a:gridCol w="603261"/>
                <a:gridCol w="603261"/>
                <a:gridCol w="603261"/>
              </a:tblGrid>
              <a:tr h="155085">
                <a:tc>
                  <a:txBody>
                    <a:bodyPr/>
                    <a:lstStyle/>
                    <a:p>
                      <a:pPr algn="l" fontAlgn="b"/>
                      <a:endParaRPr lang="en-US" sz="105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Revenue</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1050" b="1" i="0" u="none" strike="noStrike" dirty="0" smtClean="0">
                          <a:solidFill>
                            <a:srgbClr val="000000"/>
                          </a:solidFill>
                          <a:latin typeface="Calibri"/>
                        </a:rPr>
                        <a:t>FY16 </a:t>
                      </a:r>
                      <a:r>
                        <a:rPr lang="en-US" sz="1050" b="1" i="0" u="none" strike="noStrike" dirty="0">
                          <a:solidFill>
                            <a:srgbClr val="000000"/>
                          </a:solidFill>
                          <a:latin typeface="Calibri"/>
                        </a:rPr>
                        <a:t>Budget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State Appropriation</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a:t>
                      </a:r>
                      <a:r>
                        <a:rPr lang="en-US" sz="1050" b="0" i="0" u="none" strike="noStrike" dirty="0" smtClean="0">
                          <a:solidFill>
                            <a:srgbClr val="000000"/>
                          </a:solidFill>
                          <a:latin typeface="Calibri"/>
                        </a:rPr>
                        <a:t>25,198,595 </a:t>
                      </a:r>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Tuition </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smtClean="0">
                          <a:solidFill>
                            <a:srgbClr val="000000"/>
                          </a:solidFill>
                          <a:latin typeface="Calibri"/>
                        </a:rPr>
                        <a:t>26,928,500</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1050" b="1" i="0" u="none" strike="noStrike" dirty="0" smtClean="0">
                          <a:solidFill>
                            <a:srgbClr val="000000"/>
                          </a:solidFill>
                          <a:latin typeface="Calibri"/>
                        </a:rPr>
                        <a:t> *</a:t>
                      </a:r>
                      <a:endParaRPr lang="en-US" sz="105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Fees &amp; Other General</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smtClean="0">
                          <a:solidFill>
                            <a:srgbClr val="000000"/>
                          </a:solidFill>
                          <a:latin typeface="Calibri"/>
                        </a:rPr>
                        <a:t>5,656,650            </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Carry Forward Funds</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a:solidFill>
                            <a:srgbClr val="000000"/>
                          </a:solidFill>
                          <a:latin typeface="Calibri"/>
                        </a:rPr>
                        <a:t>               </a:t>
                      </a:r>
                      <a:r>
                        <a:rPr lang="en-US" sz="1050" b="0" i="0" u="none" strike="noStrike" dirty="0" smtClean="0">
                          <a:solidFill>
                            <a:srgbClr val="000000"/>
                          </a:solidFill>
                          <a:latin typeface="Calibri"/>
                        </a:rPr>
                        <a:t>600,000 </a:t>
                      </a:r>
                      <a:endParaRPr lang="en-US" sz="105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dirty="0">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dirty="0">
                          <a:solidFill>
                            <a:srgbClr val="000000"/>
                          </a:solidFill>
                          <a:latin typeface="Calibri"/>
                        </a:rPr>
                        <a:t>           </a:t>
                      </a:r>
                      <a:r>
                        <a:rPr lang="en-US" sz="1050" b="0" i="0" u="none" strike="noStrike" dirty="0" smtClean="0">
                          <a:solidFill>
                            <a:srgbClr val="000000"/>
                          </a:solidFill>
                          <a:latin typeface="Calibri"/>
                        </a:rPr>
                        <a:t>58,383,745 </a:t>
                      </a:r>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Expenditures</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0" i="0" u="none" strike="noStrike" dirty="0">
                          <a:solidFill>
                            <a:srgbClr val="000000"/>
                          </a:solidFill>
                          <a:latin typeface="Calibri"/>
                        </a:rPr>
                        <a:t>    Updated current budget</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1" i="0" u="none" strike="noStrike" dirty="0" smtClean="0">
                          <a:solidFill>
                            <a:srgbClr val="1F497D"/>
                          </a:solidFill>
                          <a:latin typeface="Calibri"/>
                        </a:rPr>
                        <a:t>57,675,885</a:t>
                      </a:r>
                      <a:endParaRPr lang="en-US" sz="1050" b="1" i="0" u="none" strike="noStrike" dirty="0">
                        <a:solidFill>
                          <a:srgbClr val="1F497D"/>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Funding Available to Distribute</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smtClean="0">
                          <a:solidFill>
                            <a:srgbClr val="000000"/>
                          </a:solidFill>
                          <a:latin typeface="Calibri"/>
                        </a:rPr>
                        <a:t>707,860</a:t>
                      </a:r>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Required Funding Items added:</a:t>
                      </a: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spcBef>
                          <a:spcPts val="0"/>
                        </a:spcBef>
                      </a:pPr>
                      <a:r>
                        <a:rPr lang="en-US" sz="1050" b="0" i="0" u="none" strike="noStrike" dirty="0">
                          <a:solidFill>
                            <a:srgbClr val="000000"/>
                          </a:solidFill>
                          <a:latin typeface="Calibri"/>
                        </a:rPr>
                        <a:t>   University Contingency</a:t>
                      </a:r>
                    </a:p>
                  </a:txBody>
                  <a:tcPr marL="0" marR="0" marT="0" marB="0" anchor="b">
                    <a:lnL>
                      <a:noFill/>
                    </a:lnL>
                    <a:lnR>
                      <a:noFill/>
                    </a:lnR>
                    <a:lnT>
                      <a:noFill/>
                    </a:lnT>
                    <a:lnB>
                      <a:noFill/>
                    </a:lnB>
                  </a:tcPr>
                </a:tc>
                <a:tc>
                  <a:txBody>
                    <a:bodyPr/>
                    <a:lstStyle/>
                    <a:p>
                      <a:pPr algn="l" fontAlgn="b">
                        <a:spcBef>
                          <a:spcPts val="0"/>
                        </a:spcBef>
                      </a:pP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spcBef>
                          <a:spcPts val="0"/>
                        </a:spcBef>
                      </a:pPr>
                      <a:r>
                        <a:rPr lang="en-US" sz="1050" b="0" i="0" u="none" strike="noStrike" dirty="0">
                          <a:solidFill>
                            <a:srgbClr val="000000"/>
                          </a:solidFill>
                          <a:latin typeface="Calibri"/>
                        </a:rPr>
                        <a:t>               </a:t>
                      </a:r>
                      <a:r>
                        <a:rPr lang="en-US" sz="1050" b="0" i="0" u="none" strike="noStrike" dirty="0" smtClean="0">
                          <a:solidFill>
                            <a:srgbClr val="000000"/>
                          </a:solidFill>
                          <a:latin typeface="Calibri"/>
                        </a:rPr>
                        <a:t>150,000 </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spcBef>
                          <a:spcPts val="0"/>
                        </a:spcBef>
                      </a:pPr>
                      <a:r>
                        <a:rPr lang="en-US" sz="1050" b="0" i="0" u="none" strike="noStrike" dirty="0">
                          <a:solidFill>
                            <a:srgbClr val="000000"/>
                          </a:solidFill>
                          <a:latin typeface="Calibri"/>
                        </a:rPr>
                        <a:t>   Increase in software licenses</a:t>
                      </a:r>
                    </a:p>
                  </a:txBody>
                  <a:tcPr marL="0" marR="0" marT="0" marB="0" anchor="b">
                    <a:lnL>
                      <a:noFill/>
                    </a:lnL>
                    <a:lnR>
                      <a:noFill/>
                    </a:lnR>
                    <a:lnT>
                      <a:noFill/>
                    </a:lnT>
                    <a:lnB>
                      <a:noFill/>
                    </a:lnB>
                  </a:tcPr>
                </a:tc>
                <a:tc>
                  <a:txBody>
                    <a:bodyPr/>
                    <a:lstStyle/>
                    <a:p>
                      <a:pPr algn="l" fontAlgn="b">
                        <a:spcBef>
                          <a:spcPts val="0"/>
                        </a:spcBef>
                      </a:pP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spcBef>
                          <a:spcPts val="0"/>
                        </a:spcBef>
                      </a:pPr>
                      <a:r>
                        <a:rPr lang="en-US" sz="1050" b="0" i="0" u="none" strike="noStrike" dirty="0">
                          <a:solidFill>
                            <a:srgbClr val="000000"/>
                          </a:solidFill>
                          <a:latin typeface="Calibri"/>
                        </a:rPr>
                        <a:t>                 </a:t>
                      </a:r>
                      <a:r>
                        <a:rPr lang="en-US" sz="1050" b="0" i="0" u="none" strike="noStrike" dirty="0" smtClean="0">
                          <a:solidFill>
                            <a:srgbClr val="000000"/>
                          </a:solidFill>
                          <a:latin typeface="Calibri"/>
                        </a:rPr>
                        <a:t>17,079 </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spcBef>
                          <a:spcPts val="0"/>
                        </a:spcBef>
                      </a:pPr>
                      <a:r>
                        <a:rPr lang="en-US" sz="1050" b="0" i="0" u="none" strike="noStrike" dirty="0">
                          <a:solidFill>
                            <a:srgbClr val="000000"/>
                          </a:solidFill>
                          <a:latin typeface="Calibri"/>
                        </a:rPr>
                        <a:t>   Faculty Promotions including benefits</a:t>
                      </a:r>
                    </a:p>
                  </a:txBody>
                  <a:tcPr marL="0" marR="0" marT="0" marB="0" anchor="b">
                    <a:lnL>
                      <a:noFill/>
                    </a:lnL>
                    <a:lnR>
                      <a:noFill/>
                    </a:lnR>
                    <a:lnT>
                      <a:noFill/>
                    </a:lnT>
                    <a:lnB>
                      <a:noFill/>
                    </a:lnB>
                  </a:tcPr>
                </a:tc>
                <a:tc>
                  <a:txBody>
                    <a:bodyPr/>
                    <a:lstStyle/>
                    <a:p>
                      <a:pPr algn="l" fontAlgn="b">
                        <a:spcBef>
                          <a:spcPts val="0"/>
                        </a:spcBef>
                      </a:pP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spcBef>
                          <a:spcPts val="0"/>
                        </a:spcBef>
                      </a:pPr>
                      <a:r>
                        <a:rPr lang="en-US" sz="1050" b="0" i="0" u="none" strike="noStrike" dirty="0">
                          <a:solidFill>
                            <a:srgbClr val="000000"/>
                          </a:solidFill>
                          <a:latin typeface="Calibri"/>
                        </a:rPr>
                        <a:t>                 </a:t>
                      </a:r>
                      <a:r>
                        <a:rPr lang="en-US" sz="1050" b="0" i="0" u="none" strike="noStrike" dirty="0" smtClean="0">
                          <a:solidFill>
                            <a:srgbClr val="000000"/>
                          </a:solidFill>
                          <a:latin typeface="Calibri"/>
                        </a:rPr>
                        <a:t>59,030</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spcBef>
                          <a:spcPts val="0"/>
                        </a:spcBef>
                      </a:pPr>
                      <a:r>
                        <a:rPr lang="en-US" sz="1050" b="0" i="0" u="none" strike="noStrike" baseline="0" dirty="0" smtClean="0">
                          <a:solidFill>
                            <a:srgbClr val="000000"/>
                          </a:solidFill>
                          <a:latin typeface="Calibri"/>
                        </a:rPr>
                        <a:t>   </a:t>
                      </a:r>
                      <a:r>
                        <a:rPr lang="en-US" sz="1050" b="0" i="0" u="none" strike="noStrike" dirty="0" smtClean="0">
                          <a:solidFill>
                            <a:srgbClr val="000000"/>
                          </a:solidFill>
                          <a:latin typeface="Calibri"/>
                        </a:rPr>
                        <a:t>Salary</a:t>
                      </a:r>
                      <a:r>
                        <a:rPr lang="en-US" sz="1050" b="0" i="0" u="none" strike="noStrike" baseline="0" dirty="0" smtClean="0">
                          <a:solidFill>
                            <a:srgbClr val="000000"/>
                          </a:solidFill>
                          <a:latin typeface="Calibri"/>
                        </a:rPr>
                        <a:t> Stressors including benefits</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spcBef>
                          <a:spcPts val="0"/>
                        </a:spcBef>
                      </a:pP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spcBef>
                          <a:spcPts val="0"/>
                        </a:spcBef>
                      </a:pPr>
                      <a:r>
                        <a:rPr lang="en-US" sz="1050" b="0" i="0" u="none" strike="noStrike" dirty="0" smtClean="0">
                          <a:solidFill>
                            <a:srgbClr val="000000"/>
                          </a:solidFill>
                          <a:latin typeface="Calibri"/>
                        </a:rPr>
                        <a:t>53,872</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no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60019">
                <a:tc>
                  <a:txBody>
                    <a:bodyPr/>
                    <a:lstStyle/>
                    <a:p>
                      <a:pPr algn="l" fontAlgn="b">
                        <a:spcBef>
                          <a:spcPts val="0"/>
                        </a:spcBef>
                      </a:pPr>
                      <a:r>
                        <a:rPr lang="en-US" sz="1050" b="0" i="0" u="none" strike="noStrike" dirty="0">
                          <a:solidFill>
                            <a:srgbClr val="000000"/>
                          </a:solidFill>
                          <a:latin typeface="Calibri"/>
                        </a:rPr>
                        <a:t>   </a:t>
                      </a:r>
                      <a:r>
                        <a:rPr lang="en-US" sz="1050" b="0" i="0" u="none" strike="noStrike" dirty="0" smtClean="0">
                          <a:solidFill>
                            <a:srgbClr val="000000"/>
                          </a:solidFill>
                          <a:latin typeface="Calibri"/>
                        </a:rPr>
                        <a:t>Replacement Storage Area Network (SAN)</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spcBef>
                          <a:spcPts val="0"/>
                        </a:spcBef>
                      </a:pP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spcBef>
                          <a:spcPts val="0"/>
                        </a:spcBef>
                      </a:pPr>
                      <a:r>
                        <a:rPr lang="en-US" sz="1050" b="0" i="0" u="none" strike="noStrike" dirty="0" smtClean="0">
                          <a:solidFill>
                            <a:srgbClr val="000000"/>
                          </a:solidFill>
                          <a:latin typeface="Calibri"/>
                        </a:rPr>
                        <a:t>58,000</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no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2383">
                <a:tc>
                  <a:txBody>
                    <a:bodyPr/>
                    <a:lstStyle/>
                    <a:p>
                      <a:pPr algn="l" fontAlgn="b">
                        <a:spcBef>
                          <a:spcPts val="0"/>
                        </a:spcBef>
                      </a:pPr>
                      <a:r>
                        <a:rPr lang="en-US" sz="1050" b="0" i="0" u="none" strike="noStrike" dirty="0">
                          <a:solidFill>
                            <a:srgbClr val="000000"/>
                          </a:solidFill>
                          <a:latin typeface="Calibri"/>
                        </a:rPr>
                        <a:t>   </a:t>
                      </a:r>
                      <a:r>
                        <a:rPr lang="en-US" sz="1050" b="0" i="0" u="none" strike="noStrike" dirty="0" smtClean="0">
                          <a:solidFill>
                            <a:srgbClr val="000000"/>
                          </a:solidFill>
                          <a:latin typeface="Calibri"/>
                        </a:rPr>
                        <a:t>Funding </a:t>
                      </a:r>
                      <a:r>
                        <a:rPr lang="en-US" sz="1050" b="0" i="0" u="none" strike="noStrike" dirty="0">
                          <a:solidFill>
                            <a:srgbClr val="000000"/>
                          </a:solidFill>
                          <a:latin typeface="Calibri"/>
                        </a:rPr>
                        <a:t>for Merit </a:t>
                      </a:r>
                      <a:r>
                        <a:rPr lang="en-US" sz="1050" b="0" i="0" u="none" strike="noStrike" dirty="0" smtClean="0">
                          <a:solidFill>
                            <a:srgbClr val="000000"/>
                          </a:solidFill>
                          <a:latin typeface="Calibri"/>
                        </a:rPr>
                        <a:t>Raises including benefits</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spcBef>
                          <a:spcPts val="0"/>
                        </a:spcBef>
                      </a:pP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spcBef>
                          <a:spcPts val="0"/>
                        </a:spcBef>
                      </a:pPr>
                      <a:r>
                        <a:rPr lang="en-US" sz="1050" b="0" i="0" u="none" strike="noStrike" dirty="0">
                          <a:solidFill>
                            <a:srgbClr val="000000"/>
                          </a:solidFill>
                          <a:latin typeface="Calibri"/>
                        </a:rPr>
                        <a:t>               </a:t>
                      </a:r>
                      <a:r>
                        <a:rPr lang="en-US" sz="1050" b="0" i="0" u="none" strike="noStrike" dirty="0" smtClean="0">
                          <a:solidFill>
                            <a:srgbClr val="000000"/>
                          </a:solidFill>
                          <a:latin typeface="Calibri"/>
                        </a:rPr>
                        <a:t>388,480 </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r>
                        <a:rPr lang="en-US" sz="1050" b="0" i="0" u="none" strike="noStrike" dirty="0" smtClean="0">
                          <a:solidFill>
                            <a:srgbClr val="000000"/>
                          </a:solidFill>
                          <a:latin typeface="Calibri"/>
                        </a:rPr>
                        <a:t>726,461</a:t>
                      </a:r>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1" i="0" u="none" strike="noStrike" dirty="0">
                          <a:solidFill>
                            <a:srgbClr val="000000"/>
                          </a:solidFill>
                          <a:latin typeface="Calibri"/>
                        </a:rPr>
                        <a:t>Unresolved </a:t>
                      </a:r>
                      <a:r>
                        <a:rPr lang="en-US" sz="1050" b="1" i="0" u="none" strike="noStrike" dirty="0" smtClean="0">
                          <a:solidFill>
                            <a:srgbClr val="000000"/>
                          </a:solidFill>
                          <a:latin typeface="Calibri"/>
                        </a:rPr>
                        <a:t>Issues</a:t>
                      </a:r>
                      <a:endParaRPr lang="en-US" sz="105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0" i="0" u="none" strike="noStrike" dirty="0" smtClean="0">
                          <a:solidFill>
                            <a:srgbClr val="000000"/>
                          </a:solidFill>
                          <a:latin typeface="Calibri"/>
                        </a:rPr>
                        <a:t>    Enterprise Back-Up</a:t>
                      </a:r>
                      <a:r>
                        <a:rPr lang="en-US" sz="1050" b="0" i="0" u="none" strike="noStrike" baseline="0" dirty="0" smtClean="0">
                          <a:solidFill>
                            <a:srgbClr val="000000"/>
                          </a:solidFill>
                          <a:latin typeface="Calibri"/>
                        </a:rPr>
                        <a:t> System</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noFill/>
                      <a:prstDash val="solid"/>
                      <a:round/>
                      <a:headEnd type="none" w="med" len="med"/>
                      <a:tailEnd type="none" w="med" len="med"/>
                    </a:lnB>
                  </a:tcPr>
                </a:tc>
                <a:tc>
                  <a:txBody>
                    <a:bodyPr/>
                    <a:lstStyle/>
                    <a:p>
                      <a:pPr algn="r" fontAlgn="b"/>
                      <a:r>
                        <a:rPr lang="en-US" sz="1050" b="0" i="0" u="none" strike="noStrike" dirty="0" smtClean="0">
                          <a:solidFill>
                            <a:srgbClr val="000000"/>
                          </a:solidFill>
                          <a:latin typeface="Calibri"/>
                        </a:rPr>
                        <a:t>216,000</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r>
                        <a:rPr lang="en-US" sz="1050" b="0" i="0" u="none" strike="noStrike" dirty="0" smtClean="0">
                          <a:solidFill>
                            <a:srgbClr val="000000"/>
                          </a:solidFill>
                          <a:latin typeface="Calibri"/>
                        </a:rPr>
                        <a:t>    Litigation</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w="6350" cap="flat" cmpd="sng" algn="ctr">
                      <a:noFill/>
                      <a:prstDash val="solid"/>
                      <a:round/>
                      <a:headEnd type="none" w="med" len="med"/>
                      <a:tailEnd type="none" w="med" len="med"/>
                    </a:lnB>
                  </a:tcPr>
                </a:tc>
                <a:tc>
                  <a:txBody>
                    <a:bodyPr/>
                    <a:lstStyle/>
                    <a:p>
                      <a:pPr algn="r" fontAlgn="b"/>
                      <a:r>
                        <a:rPr lang="en-US" sz="1050" b="0" i="0" u="none" strike="noStrike" dirty="0" smtClean="0">
                          <a:solidFill>
                            <a:srgbClr val="000000"/>
                          </a:solidFill>
                          <a:latin typeface="Calibri"/>
                        </a:rPr>
                        <a:t>20,000</a:t>
                      </a:r>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265861">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endParaRPr lang="en-US" dirty="0"/>
                    </a:p>
                  </a:txBody>
                  <a:tcPr marL="0" marR="0" marT="0" marB="0" anchor="b">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265861">
                <a:tc>
                  <a:txBody>
                    <a:bodyPr/>
                    <a:lstStyle/>
                    <a:p>
                      <a:pPr marL="0" indent="0" algn="l" defTabSz="1085850" fontAlgn="t">
                        <a:buFont typeface="Arial" panose="020B0604020202020204" pitchFamily="34" charset="0"/>
                        <a:buNone/>
                        <a:tabLst/>
                      </a:pPr>
                      <a:r>
                        <a:rPr lang="en-US" sz="1050" b="1" i="0" u="none" strike="noStrike" dirty="0" smtClean="0">
                          <a:solidFill>
                            <a:srgbClr val="000000"/>
                          </a:solidFill>
                          <a:latin typeface="+mn-lt"/>
                        </a:rPr>
                        <a:t>*  Tuition</a:t>
                      </a:r>
                      <a:r>
                        <a:rPr lang="en-US" sz="1050" b="1" i="0" u="none" strike="noStrike" baseline="0" dirty="0" smtClean="0">
                          <a:solidFill>
                            <a:srgbClr val="000000"/>
                          </a:solidFill>
                          <a:latin typeface="+mn-lt"/>
                        </a:rPr>
                        <a:t> will need to be reviewed for enrollment numbers</a:t>
                      </a:r>
                      <a:endParaRPr lang="en-US" sz="1050" b="1" i="0" u="none" strike="noStrike" dirty="0">
                        <a:solidFill>
                          <a:srgbClr val="000000"/>
                        </a:solidFill>
                        <a:latin typeface="+mn-lt"/>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endParaRPr lang="en-US" dirty="0"/>
                    </a:p>
                  </a:txBody>
                  <a:tcPr marL="0" marR="0" marT="0" marB="0" anchor="b">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1050" b="0" i="0" u="none" strike="noStrike" dirty="0">
                        <a:solidFill>
                          <a:srgbClr val="000000"/>
                        </a:solidFill>
                        <a:latin typeface="Calibri"/>
                      </a:endParaRPr>
                    </a:p>
                  </a:txBody>
                  <a:tcPr marL="0" marR="0" marT="0"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5085">
                <a:tc gridSpan="4">
                  <a:txBody>
                    <a:bodyPr/>
                    <a:lstStyle/>
                    <a:p>
                      <a:pPr algn="l" fontAlgn="t"/>
                      <a:endParaRPr lang="en-US" sz="1050" b="1" i="0" u="none" strike="noStrike" dirty="0">
                        <a:solidFill>
                          <a:srgbClr val="000000"/>
                        </a:solidFill>
                        <a:latin typeface="Calibri"/>
                      </a:endParaRPr>
                    </a:p>
                  </a:txBody>
                  <a:tcPr marL="0" marR="0" marT="0" marB="0">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
        <p:nvSpPr>
          <p:cNvPr id="13" name="TextBox 12"/>
          <p:cNvSpPr txBox="1"/>
          <p:nvPr/>
        </p:nvSpPr>
        <p:spPr>
          <a:xfrm>
            <a:off x="6477000" y="2286000"/>
            <a:ext cx="2514600" cy="1615827"/>
          </a:xfrm>
          <a:prstGeom prst="rect">
            <a:avLst/>
          </a:prstGeom>
          <a:noFill/>
          <a:ln>
            <a:solidFill>
              <a:schemeClr val="accent1"/>
            </a:solidFill>
          </a:ln>
        </p:spPr>
        <p:txBody>
          <a:bodyPr wrap="square" rtlCol="0">
            <a:spAutoFit/>
          </a:bodyPr>
          <a:lstStyle/>
          <a:p>
            <a:r>
              <a:rPr lang="en-US" sz="900" dirty="0" smtClean="0"/>
              <a:t>Includes current Salary, Benefits, Travel, &amp; OS&amp;E</a:t>
            </a:r>
          </a:p>
          <a:p>
            <a:r>
              <a:rPr lang="en-US" sz="900" dirty="0" smtClean="0"/>
              <a:t>Increase TRS                                             $171,099</a:t>
            </a:r>
          </a:p>
          <a:p>
            <a:r>
              <a:rPr lang="en-US" sz="900" dirty="0" smtClean="0"/>
              <a:t>Increase Health Insurance                     $  58,837</a:t>
            </a:r>
          </a:p>
          <a:p>
            <a:r>
              <a:rPr lang="en-US" sz="900" dirty="0" smtClean="0"/>
              <a:t>Additional funding  for AVP </a:t>
            </a:r>
          </a:p>
          <a:p>
            <a:r>
              <a:rPr lang="en-US" sz="900" dirty="0" smtClean="0"/>
              <a:t>Marketing &amp; Communications              $    2,700</a:t>
            </a:r>
          </a:p>
          <a:p>
            <a:r>
              <a:rPr lang="en-US" sz="900" dirty="0" smtClean="0"/>
              <a:t>M&amp;O Funded Positions:</a:t>
            </a:r>
          </a:p>
          <a:p>
            <a:r>
              <a:rPr lang="en-US" sz="900" dirty="0" smtClean="0"/>
              <a:t>Lab Technician                                          $  53,200</a:t>
            </a:r>
          </a:p>
          <a:p>
            <a:r>
              <a:rPr lang="en-US" sz="900" dirty="0" smtClean="0"/>
              <a:t>(2) Custodial  Positions                            $  54,000</a:t>
            </a:r>
          </a:p>
          <a:p>
            <a:r>
              <a:rPr lang="en-US" sz="900" dirty="0" smtClean="0"/>
              <a:t>Priority Items Funded by BOR:</a:t>
            </a:r>
          </a:p>
          <a:p>
            <a:r>
              <a:rPr lang="en-US" sz="900" dirty="0" smtClean="0"/>
              <a:t>(3) Academic Advisors                             $160,000</a:t>
            </a:r>
          </a:p>
          <a:p>
            <a:r>
              <a:rPr lang="en-US" sz="900" dirty="0" smtClean="0"/>
              <a:t>New Storage Area Network (SAN)        $150,000</a:t>
            </a:r>
            <a:endParaRPr lang="en-US" sz="900" dirty="0"/>
          </a:p>
        </p:txBody>
      </p:sp>
      <p:cxnSp>
        <p:nvCxnSpPr>
          <p:cNvPr id="15" name="Straight Arrow Connector 14"/>
          <p:cNvCxnSpPr/>
          <p:nvPr/>
        </p:nvCxnSpPr>
        <p:spPr>
          <a:xfrm>
            <a:off x="5105400" y="2590800"/>
            <a:ext cx="1371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654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Short Fall</a:t>
            </a:r>
          </a:p>
        </p:txBody>
      </p:sp>
      <p:sp>
        <p:nvSpPr>
          <p:cNvPr id="3" name="Content Placeholder 2"/>
          <p:cNvSpPr>
            <a:spLocks noGrp="1"/>
          </p:cNvSpPr>
          <p:nvPr>
            <p:ph idx="1"/>
          </p:nvPr>
        </p:nvSpPr>
        <p:spPr/>
        <p:txBody>
          <a:bodyPr/>
          <a:lstStyle/>
          <a:p>
            <a:r>
              <a:rPr lang="en-US" dirty="0" smtClean="0"/>
              <a:t>CSU Annual Budget is divided into three parts: Fall/Spring/Summer</a:t>
            </a:r>
          </a:p>
          <a:p>
            <a:r>
              <a:rPr lang="en-US" dirty="0" smtClean="0"/>
              <a:t>Summer 2014/2015 </a:t>
            </a:r>
          </a:p>
          <a:p>
            <a:pPr lvl="2"/>
            <a:r>
              <a:rPr lang="en-US" dirty="0" smtClean="0"/>
              <a:t>Budget: 	$3,740,000</a:t>
            </a:r>
          </a:p>
          <a:p>
            <a:pPr lvl="2"/>
            <a:r>
              <a:rPr lang="en-US" dirty="0" smtClean="0"/>
              <a:t>Revenue: 	$1,381,267*  </a:t>
            </a:r>
          </a:p>
          <a:p>
            <a:pPr lvl="2"/>
            <a:r>
              <a:rPr lang="en-US" dirty="0" smtClean="0"/>
              <a:t>Shortfall: 	$2,357,733</a:t>
            </a:r>
          </a:p>
          <a:p>
            <a:r>
              <a:rPr lang="en-US" dirty="0" smtClean="0"/>
              <a:t>Summer 2015 Revenue is split about 40% for FY15 and 60% FY2016</a:t>
            </a:r>
          </a:p>
          <a:p>
            <a:pPr marL="0" indent="0">
              <a:buNone/>
            </a:pPr>
            <a:endParaRPr lang="en-US" sz="1400" dirty="0" smtClean="0"/>
          </a:p>
          <a:p>
            <a:pPr marL="0" indent="0">
              <a:buNone/>
            </a:pPr>
            <a:r>
              <a:rPr lang="en-US" sz="1400" dirty="0" smtClean="0"/>
              <a:t>* As of April 17, 2015</a:t>
            </a:r>
            <a:endParaRPr lang="en-US" sz="1400" dirty="0"/>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9</a:t>
            </a:fld>
            <a:endParaRPr lang="en-US" dirty="0"/>
          </a:p>
        </p:txBody>
      </p:sp>
    </p:spTree>
    <p:extLst>
      <p:ext uri="{BB962C8B-B14F-4D97-AF65-F5344CB8AC3E}">
        <p14:creationId xmlns:p14="http://schemas.microsoft.com/office/powerpoint/2010/main" val="2623515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DMR</Template>
  <TotalTime>2203</TotalTime>
  <Words>808</Words>
  <Application>Microsoft Office PowerPoint</Application>
  <PresentationFormat>On-screen Show (4:3)</PresentationFormat>
  <Paragraphs>323</Paragraphs>
  <Slides>17</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DMR</vt:lpstr>
      <vt:lpstr>Document</vt:lpstr>
      <vt:lpstr>Open Budget Meeting</vt:lpstr>
      <vt:lpstr>PowerPoint Presentation</vt:lpstr>
      <vt:lpstr>                                            </vt:lpstr>
      <vt:lpstr> Open Budget Meeting                                    </vt:lpstr>
      <vt:lpstr>Open Budget Meeting                                    </vt:lpstr>
      <vt:lpstr>Open Budget Meeting                                    </vt:lpstr>
      <vt:lpstr> Open Budget Meeting                                    </vt:lpstr>
      <vt:lpstr>CSU’s Budget Build                                            </vt:lpstr>
      <vt:lpstr>Summer Short Fall</vt:lpstr>
      <vt:lpstr>   Open Budget Meeting</vt:lpstr>
      <vt:lpstr>   Open Budget Meeting</vt:lpstr>
      <vt:lpstr>   Open Budget Meeting</vt:lpstr>
      <vt:lpstr>PowerPoint Presentation</vt:lpstr>
      <vt:lpstr>PowerPoint Presentation</vt:lpstr>
      <vt:lpstr>Mandatory Fees</vt:lpstr>
      <vt:lpstr>PeopleSoft Upgrade </vt:lpstr>
      <vt:lpstr> Discussion and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Leanne Bradberry</cp:lastModifiedBy>
  <cp:revision>51</cp:revision>
  <cp:lastPrinted>2015-04-23T12:47:41Z</cp:lastPrinted>
  <dcterms:created xsi:type="dcterms:W3CDTF">2014-03-18T19:38:06Z</dcterms:created>
  <dcterms:modified xsi:type="dcterms:W3CDTF">2015-04-30T18:58:06Z</dcterms:modified>
</cp:coreProperties>
</file>