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6" r:id="rId3"/>
    <p:sldId id="267" r:id="rId4"/>
    <p:sldId id="282" r:id="rId5"/>
    <p:sldId id="275" r:id="rId6"/>
    <p:sldId id="280" r:id="rId7"/>
    <p:sldId id="277" r:id="rId8"/>
    <p:sldId id="278" r:id="rId9"/>
    <p:sldId id="264" r:id="rId10"/>
    <p:sldId id="281" r:id="rId11"/>
    <p:sldId id="265" r:id="rId12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10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55A500A6-630E-4FD6-8D5B-F9DF58AF982B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E84CDE1-95D8-4F01-AF4A-3452A29C84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64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2F6F14-F863-4BCC-896E-9B6AFDDAA258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2D4E4F25-E0B6-4914-974E-74CC2735C0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046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1375" cy="3489325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1375" cy="3489325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1375" cy="3489325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1375" cy="3489325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1375" cy="3489325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1375" cy="3489325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1375" cy="3489325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1375" cy="3489325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1375" cy="3489325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1375" cy="3489325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1375" cy="3489325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8E63-A2F2-4897-A598-691B613070DD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A43D-248B-44DE-B1F8-00CBB816F4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227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8E63-A2F2-4897-A598-691B613070DD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A43D-248B-44DE-B1F8-00CBB816F4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51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8E63-A2F2-4897-A598-691B613070DD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A43D-248B-44DE-B1F8-00CBB816F4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67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8E63-A2F2-4897-A598-691B613070DD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A43D-248B-44DE-B1F8-00CBB816F4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43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8E63-A2F2-4897-A598-691B613070DD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A43D-248B-44DE-B1F8-00CBB816F4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2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8E63-A2F2-4897-A598-691B613070DD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A43D-248B-44DE-B1F8-00CBB816F4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31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8E63-A2F2-4897-A598-691B613070DD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A43D-248B-44DE-B1F8-00CBB816F4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243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8E63-A2F2-4897-A598-691B613070DD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A43D-248B-44DE-B1F8-00CBB816F4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71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8E63-A2F2-4897-A598-691B613070DD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A43D-248B-44DE-B1F8-00CBB816F4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31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8E63-A2F2-4897-A598-691B613070DD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A43D-248B-44DE-B1F8-00CBB816F4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42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8E63-A2F2-4897-A598-691B613070DD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A43D-248B-44DE-B1F8-00CBB816F4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64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38E63-A2F2-4897-A598-691B613070DD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8A43D-248B-44DE-B1F8-00CBB816F4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1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1.docx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package" Target="../embeddings/Microsoft_Word_Document9.docx"/><Relationship Id="rId5" Type="http://schemas.openxmlformats.org/officeDocument/2006/relationships/oleObject" Target="../embeddings/oleObject9.bin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package" Target="../embeddings/Microsoft_Word_Document10.docx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Word_Document2.docx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Word_Document3.docx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Microsoft_Word_Document4.docx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package" Target="../embeddings/Microsoft_Word_Document5.docx"/><Relationship Id="rId5" Type="http://schemas.openxmlformats.org/officeDocument/2006/relationships/oleObject" Target="../embeddings/oleObject5.bin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package" Target="../embeddings/Microsoft_Word_Document6.docx"/><Relationship Id="rId5" Type="http://schemas.openxmlformats.org/officeDocument/2006/relationships/oleObject" Target="../embeddings/oleObject6.bin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Microsoft_Word_Document7.docx"/><Relationship Id="rId5" Type="http://schemas.openxmlformats.org/officeDocument/2006/relationships/oleObject" Target="../embeddings/oleObject7.bin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package" Target="../embeddings/Microsoft_Word_Document8.docx"/><Relationship Id="rId5" Type="http://schemas.openxmlformats.org/officeDocument/2006/relationships/oleObject" Target="../embeddings/oleObject8.bin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   Open Town Hall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128226"/>
              </p:ext>
            </p:extLst>
          </p:nvPr>
        </p:nvGraphicFramePr>
        <p:xfrm>
          <a:off x="487363" y="2208213"/>
          <a:ext cx="7694612" cy="555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Document" r:id="rId6" imgW="8227575" imgH="5947941" progId="Word.Document.12">
                  <p:embed/>
                </p:oleObj>
              </mc:Choice>
              <mc:Fallback>
                <p:oleObj name="Document" r:id="rId6" imgW="8227575" imgH="5947941" progId="Word.Document.12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2208213"/>
                        <a:ext cx="7694612" cy="555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97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   Open </a:t>
            </a:r>
            <a:r>
              <a:rPr lang="en-US" sz="2800" dirty="0"/>
              <a:t>Town Hall Meeting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712953"/>
              </p:ext>
            </p:extLst>
          </p:nvPr>
        </p:nvGraphicFramePr>
        <p:xfrm>
          <a:off x="44532" y="1219200"/>
          <a:ext cx="8882063" cy="612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7" name="Document" r:id="rId6" imgW="10041377" imgH="6964709" progId="Word.Document.12">
                  <p:embed/>
                </p:oleObj>
              </mc:Choice>
              <mc:Fallback>
                <p:oleObj name="Document" r:id="rId6" imgW="10041377" imgH="696470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32" y="1219200"/>
                        <a:ext cx="8882063" cy="612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9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   Open </a:t>
            </a:r>
            <a:r>
              <a:rPr lang="en-US" sz="2800" dirty="0"/>
              <a:t>Town Hall </a:t>
            </a:r>
            <a:r>
              <a:rPr lang="en-US" sz="2800" dirty="0" smtClean="0"/>
              <a:t>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770597"/>
              </p:ext>
            </p:extLst>
          </p:nvPr>
        </p:nvGraphicFramePr>
        <p:xfrm>
          <a:off x="0" y="1371601"/>
          <a:ext cx="8899525" cy="207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0" name="Document" r:id="rId6" imgW="9982410" imgH="2675812" progId="Word.Document.12">
                  <p:embed/>
                </p:oleObj>
              </mc:Choice>
              <mc:Fallback>
                <p:oleObj name="Document" r:id="rId6" imgW="9982410" imgH="2675812" progId="Word.Document.12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71601"/>
                        <a:ext cx="8899525" cy="207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1875" y="5315803"/>
            <a:ext cx="77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        http://www.clayton.edu/President/Communications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66150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   Open Town Hall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086869"/>
              </p:ext>
            </p:extLst>
          </p:nvPr>
        </p:nvGraphicFramePr>
        <p:xfrm>
          <a:off x="463550" y="1403350"/>
          <a:ext cx="7967663" cy="589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0" name="Document" r:id="rId6" imgW="8203461" imgH="6073146" progId="Word.Document.12">
                  <p:embed/>
                </p:oleObj>
              </mc:Choice>
              <mc:Fallback>
                <p:oleObj name="Document" r:id="rId6" imgW="8203461" imgH="6073146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1403350"/>
                        <a:ext cx="7967663" cy="58991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29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   Open </a:t>
            </a:r>
            <a:r>
              <a:rPr lang="en-US" sz="2800" dirty="0"/>
              <a:t>Town Hall </a:t>
            </a:r>
            <a:r>
              <a:rPr lang="en-US" sz="2800" dirty="0" smtClean="0"/>
              <a:t>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279781"/>
              </p:ext>
            </p:extLst>
          </p:nvPr>
        </p:nvGraphicFramePr>
        <p:xfrm>
          <a:off x="228599" y="1523997"/>
          <a:ext cx="8723481" cy="5037643"/>
        </p:xfrm>
        <a:graphic>
          <a:graphicData uri="http://schemas.openxmlformats.org/drawingml/2006/table">
            <a:tbl>
              <a:tblPr/>
              <a:tblGrid>
                <a:gridCol w="3875898"/>
                <a:gridCol w="1561637"/>
                <a:gridCol w="1821911"/>
                <a:gridCol w="1464035"/>
              </a:tblGrid>
              <a:tr h="17391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effectLst/>
                          <a:latin typeface="Arial"/>
                        </a:rPr>
                        <a:t>FY 2015 TUITION REVENUE PROJECTIONS</a:t>
                      </a: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B95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Times New Roman"/>
                        </a:rPr>
                        <a:t>Institution: Clayton State </a:t>
                      </a:r>
                      <a:r>
                        <a:rPr lang="en-US" sz="1000" b="1" i="0" u="none" strike="noStrike" dirty="0" smtClean="0">
                          <a:effectLst/>
                          <a:latin typeface="Times New Roman"/>
                        </a:rPr>
                        <a:t>University </a:t>
                      </a:r>
                    </a:p>
                    <a:p>
                      <a:pPr algn="l" fontAlgn="b"/>
                      <a:r>
                        <a:rPr lang="en-US" sz="1200" b="1" i="0" u="none" strike="noStrike" dirty="0" smtClean="0">
                          <a:effectLst/>
                          <a:latin typeface="Times New Roman"/>
                        </a:rPr>
                        <a:t>DECEMBER 2013 PROJECTIONS</a:t>
                      </a:r>
                      <a:endParaRPr lang="en-US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912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 dirty="0">
                          <a:effectLst/>
                          <a:latin typeface="Times New Roman"/>
                        </a:rPr>
                        <a:t>Due: December 2, 2013</a:t>
                      </a: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9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TUITION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95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NEW TUITION RATE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95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NEW TUITION RATE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95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957"/>
                    </a:solidFill>
                  </a:tcPr>
                </a:tc>
              </a:tr>
              <a:tr h="30434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effectLst/>
                          <a:latin typeface="Times New Roman"/>
                        </a:rPr>
                        <a:t>Freshmen Class FY 2015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effectLst/>
                          <a:latin typeface="Times New Roman"/>
                        </a:rPr>
                        <a:t>Continuing undergrad &amp; graduate students on non-guaranteed rate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3913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effectLst/>
                          <a:latin typeface="Arial"/>
                        </a:rPr>
                        <a:t>ESTIMATED NUMBER OF STUDENTS (FALL HEADCOUNT)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Undergraduate Freshmen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600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1,220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1,820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Undergraduate Sophomores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1,150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1,150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Undergraduate Juniors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1,550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1,550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Undergraduate Seniors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2,410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2,410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 dirty="0">
                          <a:effectLst/>
                          <a:latin typeface="Arial"/>
                        </a:rPr>
                        <a:t> All Graduate/Professional students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370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370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4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 TOTAL NUMBER OF STUDENTS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600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6,700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7,300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3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effectLst/>
                          <a:latin typeface="Arial"/>
                        </a:rPr>
                        <a:t>ESTIMATED NUMBER OF FULL TIME EQUIVALENT (FALL FTE)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Undergraduate Freshmen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570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1,010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1,580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Undergraduate Sophomores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970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970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Undergraduate Juniors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1,260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1,260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Undergraduate Seniors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1,920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1,920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 dirty="0">
                          <a:effectLst/>
                          <a:latin typeface="Arial"/>
                        </a:rPr>
                        <a:t> All Graduate/Professional students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280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280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4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 TOTAL NUMBER OF FTE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570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5,440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6,010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4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effectLst/>
                          <a:latin typeface="Arial"/>
                        </a:rPr>
                        <a:t> REVENUE ESTIMATED AT CURRENT RATE WITH NO TUITION INCREASE (BASED ON UNDUPLICATED HEADCOUNT, ALL SEMESTERS)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In-state undergraduate students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$                                2,000,000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$                                       21,000,000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$                           23,000,000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Out-of-state undergraduate students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$                                   350,000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$                                         1,650,000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$                             2,000,000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All Graduate/Professional students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$                                         2,150,000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$                             2,150,000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5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 TOTAL REVENUE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 $                                2,350,000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 $                                       24,800,000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 $                           27,150,000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23188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725" marR="6725" marT="67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3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Increase in revenue for each 1% increase in tuition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 $                                     23,500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 $                                            226,500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 $                                250,000 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62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   Open Town Hall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059884"/>
              </p:ext>
            </p:extLst>
          </p:nvPr>
        </p:nvGraphicFramePr>
        <p:xfrm>
          <a:off x="463550" y="1401763"/>
          <a:ext cx="7967663" cy="572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7" name="Document" r:id="rId6" imgW="8203461" imgH="5890736" progId="Word.Document.12">
                  <p:embed/>
                </p:oleObj>
              </mc:Choice>
              <mc:Fallback>
                <p:oleObj name="Document" r:id="rId6" imgW="8203461" imgH="5890736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1401763"/>
                        <a:ext cx="7967663" cy="57229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92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0668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-609600" y="381000"/>
            <a:ext cx="5562600" cy="4572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   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Open </a:t>
            </a:r>
            <a:r>
              <a:rPr lang="en-US" sz="2800" dirty="0"/>
              <a:t>Town Hall </a:t>
            </a:r>
            <a:r>
              <a:rPr lang="en-US" sz="2800" dirty="0" smtClean="0"/>
              <a:t>Meeting</a:t>
            </a:r>
            <a:br>
              <a:rPr lang="en-US" sz="2800" dirty="0" smtClean="0"/>
            </a:br>
            <a:r>
              <a:rPr lang="en-US" sz="1800" dirty="0" smtClean="0"/>
              <a:t>CSU’s Budget Build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 </a:t>
            </a:r>
            <a:r>
              <a:rPr lang="en-US" sz="2800" dirty="0" smtClean="0"/>
              <a:t>    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   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b="1" dirty="0">
                <a:solidFill>
                  <a:sysClr val="windowText" lastClr="000000"/>
                </a:solidFill>
              </a:rPr>
              <a:t/>
            </a:r>
            <a:br>
              <a:rPr lang="en-US" sz="1600" b="1" dirty="0">
                <a:solidFill>
                  <a:sysClr val="windowText" lastClr="000000"/>
                </a:solidFill>
              </a:rPr>
            </a:br>
            <a:r>
              <a:rPr lang="en-US" sz="1600" b="1" dirty="0">
                <a:solidFill>
                  <a:sysClr val="windowText" lastClr="000000"/>
                </a:solidFill>
              </a:rPr>
              <a:t/>
            </a:r>
            <a:br>
              <a:rPr lang="en-US" sz="1600" b="1" dirty="0">
                <a:solidFill>
                  <a:sysClr val="windowText" lastClr="000000"/>
                </a:solidFill>
              </a:rPr>
            </a:br>
            <a:r>
              <a:rPr lang="en-US" sz="1600" b="1" dirty="0" smtClean="0">
                <a:solidFill>
                  <a:sysClr val="windowText" lastClr="000000"/>
                </a:solidFill>
              </a:rPr>
              <a:t>                   </a:t>
            </a:r>
            <a:endParaRPr lang="en-US" sz="16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596797"/>
              </p:ext>
            </p:extLst>
          </p:nvPr>
        </p:nvGraphicFramePr>
        <p:xfrm>
          <a:off x="5377789" y="1536950"/>
          <a:ext cx="3556151" cy="1892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1" name="Document" r:id="rId6" imgW="8235289" imgH="5918849" progId="Word.Document.12">
                  <p:embed/>
                </p:oleObj>
              </mc:Choice>
              <mc:Fallback>
                <p:oleObj name="Document" r:id="rId6" imgW="8235289" imgH="5918849" progId="Word.Document.12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7789" y="1536950"/>
                        <a:ext cx="3556151" cy="18920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401" y="6686266"/>
            <a:ext cx="8801529" cy="171734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271257"/>
              </p:ext>
            </p:extLst>
          </p:nvPr>
        </p:nvGraphicFramePr>
        <p:xfrm>
          <a:off x="838200" y="914400"/>
          <a:ext cx="8839199" cy="5265420"/>
        </p:xfrm>
        <a:graphic>
          <a:graphicData uri="http://schemas.openxmlformats.org/drawingml/2006/table">
            <a:tbl>
              <a:tblPr/>
              <a:tblGrid>
                <a:gridCol w="3243323"/>
                <a:gridCol w="75409"/>
                <a:gridCol w="930028"/>
                <a:gridCol w="970873"/>
                <a:gridCol w="876367"/>
                <a:gridCol w="330155"/>
                <a:gridCol w="603261"/>
                <a:gridCol w="603261"/>
                <a:gridCol w="603261"/>
                <a:gridCol w="603261"/>
              </a:tblGrid>
              <a:tr h="182242"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FY15 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State Appropriation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24,067,121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Tuition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27,130,000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Fees &amp; Other General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6,124,750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Carry Forward Funds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832,500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58,154,371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Expenditures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Updated current 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 dirty="0" smtClean="0">
                          <a:solidFill>
                            <a:srgbClr val="1F497D"/>
                          </a:solidFill>
                          <a:latin typeface="Calibri"/>
                        </a:rPr>
                        <a:t>57,343,758</a:t>
                      </a:r>
                      <a:endParaRPr lang="en-US" sz="105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Funding Available to Distribute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810,613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Required Funding Items added: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University Contingency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Increase in software licenses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46,699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Faculty Promotions including benefits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84,745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Additional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Student Assistant Funding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50,000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Salary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Stressors including benefits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225,000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Funding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for Merit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Raises including benefits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379,169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810,613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Unresolved Issues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Chiller NSB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350,000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IT Routers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70,000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Additional funding for new Science Building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160,000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618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998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246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Library renovations will be accomplished by utilizing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salary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savings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477000" y="2286000"/>
            <a:ext cx="2514600" cy="10618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Includes current Salary, Benefits, Travel, &amp; OS&amp;E</a:t>
            </a:r>
          </a:p>
          <a:p>
            <a:endParaRPr lang="en-US" sz="900" dirty="0" smtClean="0"/>
          </a:p>
          <a:p>
            <a:r>
              <a:rPr lang="en-US" sz="900" dirty="0" smtClean="0"/>
              <a:t>Increase TRS                                             $154,843</a:t>
            </a:r>
          </a:p>
          <a:p>
            <a:r>
              <a:rPr lang="en-US" sz="900" dirty="0" smtClean="0"/>
              <a:t>Increase Health Insurance                     $177,645</a:t>
            </a:r>
          </a:p>
          <a:p>
            <a:r>
              <a:rPr lang="en-US" sz="900" dirty="0" smtClean="0"/>
              <a:t>Priority Positions Funded by BOR:</a:t>
            </a:r>
          </a:p>
          <a:p>
            <a:r>
              <a:rPr lang="en-US" sz="900" dirty="0" smtClean="0"/>
              <a:t>Psychology-Lecturer                               $  60,000</a:t>
            </a:r>
          </a:p>
          <a:p>
            <a:r>
              <a:rPr lang="en-US" sz="900" dirty="0" smtClean="0"/>
              <a:t>Academic Advisor                                   $   53,500</a:t>
            </a:r>
            <a:endParaRPr lang="en-US" sz="9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105400" y="25908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65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0668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-609600" y="381000"/>
            <a:ext cx="5562600" cy="4572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   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Open </a:t>
            </a:r>
            <a:r>
              <a:rPr lang="en-US" sz="2800" dirty="0"/>
              <a:t>Town Hall </a:t>
            </a:r>
            <a:r>
              <a:rPr lang="en-US" sz="2800" dirty="0" smtClean="0"/>
              <a:t>Meeting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 </a:t>
            </a:r>
            <a:r>
              <a:rPr lang="en-US" sz="2800" dirty="0" smtClean="0"/>
              <a:t>    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   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b="1" dirty="0">
                <a:solidFill>
                  <a:sysClr val="windowText" lastClr="000000"/>
                </a:solidFill>
              </a:rPr>
              <a:t/>
            </a:r>
            <a:br>
              <a:rPr lang="en-US" sz="1600" b="1" dirty="0">
                <a:solidFill>
                  <a:sysClr val="windowText" lastClr="000000"/>
                </a:solidFill>
              </a:rPr>
            </a:br>
            <a:r>
              <a:rPr lang="en-US" sz="1600" b="1" dirty="0">
                <a:solidFill>
                  <a:sysClr val="windowText" lastClr="000000"/>
                </a:solidFill>
              </a:rPr>
              <a:t/>
            </a:r>
            <a:br>
              <a:rPr lang="en-US" sz="1600" b="1" dirty="0">
                <a:solidFill>
                  <a:sysClr val="windowText" lastClr="000000"/>
                </a:solidFill>
              </a:rPr>
            </a:br>
            <a:r>
              <a:rPr lang="en-US" sz="1600" b="1" dirty="0" smtClean="0">
                <a:solidFill>
                  <a:sysClr val="windowText" lastClr="000000"/>
                </a:solidFill>
              </a:rPr>
              <a:t>                   </a:t>
            </a:r>
            <a:endParaRPr lang="en-US" sz="16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401" y="6686266"/>
            <a:ext cx="8801529" cy="171734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413620"/>
              </p:ext>
            </p:extLst>
          </p:nvPr>
        </p:nvGraphicFramePr>
        <p:xfrm>
          <a:off x="463550" y="1508125"/>
          <a:ext cx="7967663" cy="597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7" name="Document" r:id="rId6" imgW="8211152" imgH="6164160" progId="Word.Document.12">
                  <p:embed/>
                </p:oleObj>
              </mc:Choice>
              <mc:Fallback>
                <p:oleObj name="Document" r:id="rId6" imgW="8211152" imgH="6164160" progId="Word.Document.1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1508125"/>
                        <a:ext cx="7967663" cy="597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423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   Open </a:t>
            </a:r>
            <a:r>
              <a:rPr lang="en-US" sz="2800" dirty="0"/>
              <a:t>Town Hall </a:t>
            </a:r>
            <a:r>
              <a:rPr lang="en-US" sz="2800" dirty="0" smtClean="0"/>
              <a:t>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8254"/>
              </p:ext>
            </p:extLst>
          </p:nvPr>
        </p:nvGraphicFramePr>
        <p:xfrm>
          <a:off x="463550" y="1508125"/>
          <a:ext cx="7967663" cy="492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3" name="Document" r:id="rId6" imgW="8202470" imgH="5089512" progId="Word.Document.12">
                  <p:embed/>
                </p:oleObj>
              </mc:Choice>
              <mc:Fallback>
                <p:oleObj name="Document" r:id="rId6" imgW="8202470" imgH="5089512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1508125"/>
                        <a:ext cx="7967663" cy="492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893527"/>
              </p:ext>
            </p:extLst>
          </p:nvPr>
        </p:nvGraphicFramePr>
        <p:xfrm>
          <a:off x="533400" y="1981200"/>
          <a:ext cx="8153400" cy="4581522"/>
        </p:xfrm>
        <a:graphic>
          <a:graphicData uri="http://schemas.openxmlformats.org/drawingml/2006/table">
            <a:tbl>
              <a:tblPr/>
              <a:tblGrid>
                <a:gridCol w="1980392"/>
                <a:gridCol w="1068782"/>
                <a:gridCol w="1119865"/>
                <a:gridCol w="1119865"/>
                <a:gridCol w="1119865"/>
                <a:gridCol w="1744631"/>
              </a:tblGrid>
              <a:tr h="285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Description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 Budget 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 Collected 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 Remaining 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5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Fees Fall Semester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308,660.00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(298,641.43)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(10,018.57)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Fee Waivers Fall Semester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19,926.51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(19,926.51)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  (</a:t>
                      </a:r>
                      <a:r>
                        <a:rPr lang="en-US" sz="1000" b="1" i="0" u="none" strike="noStrike" dirty="0" smtClean="0">
                          <a:effectLst/>
                          <a:latin typeface="Arial Unicode MS"/>
                        </a:rPr>
                        <a:t>29,945.08)</a:t>
                      </a:r>
                      <a:endParaRPr lang="en-US" sz="1000" b="1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Health Fee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Fees Fall Semester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228,140.00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(220,734.97)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 (7,405.03)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Fee Waivers Fall Semester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14,728.29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(14,728.29)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  (22,133.32)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Parking Fee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Fees Fall Semester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132,089.00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(137,710.00)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  5,621.00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Fee Waivers Fall Semester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12,785.20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(12,785.20)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    (7,164.20)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Laker Card Fee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Fees Fall Semester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1,023,600.00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(1,038,752.80)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15,152.80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Fee Waivers Fall Semester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73,646.44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(73,646.44)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  (58,493.64)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Athletic Fee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Fees Fall Semester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402,600.00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(389,532.30)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(13,067.70)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Fee Waivers Fall Semester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26,051.10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(26,051.10)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  (39,118.80)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Student Activity Fee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Fees Fall Semester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683,750.00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(663,950.00)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(19,800.00)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Fee Waivers Fall Semester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41,017.00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(41,017.00)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  (60,817.00)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SAC Fee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Fees Fall Semester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393,300.00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(396,178.50)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  2,878.50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Fee Waivers Fall Semester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 36,893.82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 Unicode MS"/>
                        </a:rPr>
                        <a:t>      (36,893.82)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  (34,015.32)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 Unicode MS"/>
                        </a:rPr>
                        <a:t>Tech Fee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58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effectLst/>
                          <a:latin typeface="Arial Unicode MS"/>
                        </a:rPr>
                        <a:t> </a:t>
                      </a:r>
                    </a:p>
                    <a:p>
                      <a:pPr algn="l" fontAlgn="b"/>
                      <a:r>
                        <a:rPr lang="en-US" sz="1000" b="1" i="0" u="none" strike="noStrike" dirty="0" smtClean="0">
                          <a:effectLst/>
                          <a:latin typeface="Arial Unicode MS"/>
                        </a:rPr>
                        <a:t>(251.687.36)</a:t>
                      </a:r>
                    </a:p>
                    <a:p>
                      <a:pPr algn="l" fontAlgn="b"/>
                      <a:endParaRPr lang="en-US" sz="1000" b="1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effectLst/>
                          <a:latin typeface="Arial Unicode MS"/>
                        </a:rPr>
                        <a:t>Total</a:t>
                      </a:r>
                    </a:p>
                    <a:p>
                      <a:pPr algn="l" fontAlgn="b"/>
                      <a:endParaRPr lang="en-US" sz="1000" b="1" i="0" u="none" strike="noStrike" dirty="0">
                        <a:effectLst/>
                        <a:latin typeface="Arial Unicode M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80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   Open </a:t>
            </a:r>
            <a:r>
              <a:rPr lang="en-US" sz="2800" dirty="0"/>
              <a:t>Town Hall </a:t>
            </a:r>
            <a:r>
              <a:rPr lang="en-US" sz="2800" dirty="0" smtClean="0"/>
              <a:t>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503507"/>
              </p:ext>
            </p:extLst>
          </p:nvPr>
        </p:nvGraphicFramePr>
        <p:xfrm>
          <a:off x="463550" y="1508125"/>
          <a:ext cx="7991475" cy="587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7" name="Document" r:id="rId6" imgW="8235289" imgH="6066999" progId="Word.Document.12">
                  <p:embed/>
                </p:oleObj>
              </mc:Choice>
              <mc:Fallback>
                <p:oleObj name="Document" r:id="rId6" imgW="8235289" imgH="606699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1508125"/>
                        <a:ext cx="7991475" cy="587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73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   Open </a:t>
            </a:r>
            <a:r>
              <a:rPr lang="en-US" sz="2800" dirty="0"/>
              <a:t>Town Hall Meeting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021864"/>
              </p:ext>
            </p:extLst>
          </p:nvPr>
        </p:nvGraphicFramePr>
        <p:xfrm>
          <a:off x="0" y="1603375"/>
          <a:ext cx="8823325" cy="621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8" name="Document" r:id="rId6" imgW="9983997" imgH="7037221" progId="Word.Document.12">
                  <p:embed/>
                </p:oleObj>
              </mc:Choice>
              <mc:Fallback>
                <p:oleObj name="Document" r:id="rId6" imgW="9983997" imgH="7037221" progId="Word.Document.12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03375"/>
                        <a:ext cx="8823325" cy="621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3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</TotalTime>
  <Words>651</Words>
  <Application>Microsoft Office PowerPoint</Application>
  <PresentationFormat>On-screen Show (4:3)</PresentationFormat>
  <Paragraphs>249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Document</vt:lpstr>
      <vt:lpstr>   Open Town Hall Meeting</vt:lpstr>
      <vt:lpstr>   Open Town Hall Meeting</vt:lpstr>
      <vt:lpstr>   Open Town Hall Meeting</vt:lpstr>
      <vt:lpstr>   Open Town Hall Meeting</vt:lpstr>
      <vt:lpstr>        Open Town Hall Meeting CSU’s Budget Build                                    </vt:lpstr>
      <vt:lpstr>        Open Town Hall Meeting                                    </vt:lpstr>
      <vt:lpstr>   Open Town Hall Meeting</vt:lpstr>
      <vt:lpstr>   Open Town Hall Meeting</vt:lpstr>
      <vt:lpstr>   Open Town Hall Meeting</vt:lpstr>
      <vt:lpstr>   Open Town Hall Meeting</vt:lpstr>
      <vt:lpstr>   Open Town Hall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Budget Meeting</dc:title>
  <dc:creator>Kelly Adams</dc:creator>
  <cp:lastModifiedBy>Scott McElroy</cp:lastModifiedBy>
  <cp:revision>123</cp:revision>
  <cp:lastPrinted>2014-09-15T14:16:57Z</cp:lastPrinted>
  <dcterms:created xsi:type="dcterms:W3CDTF">2014-02-03T16:39:55Z</dcterms:created>
  <dcterms:modified xsi:type="dcterms:W3CDTF">2014-09-15T14:46:18Z</dcterms:modified>
</cp:coreProperties>
</file>