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75" r:id="rId2"/>
    <p:sldId id="277" r:id="rId3"/>
    <p:sldId id="259" r:id="rId4"/>
    <p:sldId id="260" r:id="rId5"/>
    <p:sldId id="262" r:id="rId6"/>
    <p:sldId id="280" r:id="rId7"/>
    <p:sldId id="278" r:id="rId8"/>
    <p:sldId id="279" r:id="rId9"/>
    <p:sldId id="283" r:id="rId10"/>
    <p:sldId id="281" r:id="rId11"/>
    <p:sldId id="268" r:id="rId12"/>
    <p:sldId id="289" r:id="rId13"/>
    <p:sldId id="287" r:id="rId14"/>
    <p:sldId id="290" r:id="rId15"/>
    <p:sldId id="291" r:id="rId16"/>
    <p:sldId id="295" r:id="rId17"/>
    <p:sldId id="296" r:id="rId18"/>
    <p:sldId id="298" r:id="rId19"/>
    <p:sldId id="293" r:id="rId20"/>
    <p:sldId id="301" r:id="rId21"/>
    <p:sldId id="282" r:id="rId22"/>
    <p:sldId id="269" r:id="rId23"/>
    <p:sldId id="285" r:id="rId24"/>
    <p:sldId id="274"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Adams" initials="KA" lastIdx="1" clrIdx="0">
    <p:extLst>
      <p:ext uri="{19B8F6BF-5375-455C-9EA6-DF929625EA0E}">
        <p15:presenceInfo xmlns:p15="http://schemas.microsoft.com/office/powerpoint/2012/main" userId="S-1-5-21-2147250771-525998328-621696214-7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8"/>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6487331130599"/>
          <c:y val="7.8501927727128301E-2"/>
          <c:w val="0.43083465823225803"/>
          <c:h val="0.88486383933354695"/>
        </c:manualLayout>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E65-4A68-9E49-389854C6DCD8}"/>
              </c:ext>
            </c:extLst>
          </c:dPt>
          <c:dPt>
            <c:idx val="1"/>
            <c:bubble3D val="0"/>
            <c:spPr>
              <a:solidFill>
                <a:schemeClr val="accent6">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E65-4A68-9E49-389854C6DCD8}"/>
              </c:ext>
            </c:extLst>
          </c:dPt>
          <c:cat>
            <c:strRef>
              <c:f>'[Chart in Microsoft PowerPoint]Sheet2'!$C$3:$C$4</c:f>
              <c:strCache>
                <c:ptCount val="2"/>
                <c:pt idx="0">
                  <c:v>State Approp. 40.5%</c:v>
                </c:pt>
                <c:pt idx="1">
                  <c:v>Other 59.5%</c:v>
                </c:pt>
              </c:strCache>
            </c:strRef>
          </c:cat>
          <c:val>
            <c:numRef>
              <c:f>'[Chart in Microsoft PowerPoint]Sheet2'!$D$3:$D$4</c:f>
              <c:numCache>
                <c:formatCode>0.0%</c:formatCode>
                <c:ptCount val="2"/>
                <c:pt idx="0">
                  <c:v>0.40500000000000003</c:v>
                </c:pt>
                <c:pt idx="1">
                  <c:v>0.59499999999999997</c:v>
                </c:pt>
              </c:numCache>
            </c:numRef>
          </c:val>
          <c:extLst xmlns:c16r2="http://schemas.microsoft.com/office/drawing/2015/06/chart">
            <c:ext xmlns:c16="http://schemas.microsoft.com/office/drawing/2014/chart" uri="{C3380CC4-5D6E-409C-BE32-E72D297353CC}">
              <c16:uniqueId val="{00000004-CE65-4A68-9E49-389854C6DCD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269896983973542"/>
          <c:y val="2.978542545869961E-2"/>
          <c:w val="0.58955048974062885"/>
          <c:h val="0.90300693335721749"/>
        </c:manualLayout>
      </c:layout>
      <c:bar3DChart>
        <c:barDir val="col"/>
        <c:grouping val="clustered"/>
        <c:varyColors val="0"/>
        <c:ser>
          <c:idx val="0"/>
          <c:order val="0"/>
          <c:tx>
            <c:v>State Appropriation</c:v>
          </c:tx>
          <c:invertIfNegative val="0"/>
          <c:cat>
            <c:strRef>
              <c:f>'[Chart in Microsoft PowerPoint]Sheet1'!$E$4:$E$8</c:f>
              <c:strCache>
                <c:ptCount val="5"/>
                <c:pt idx="0">
                  <c:v>FY13</c:v>
                </c:pt>
                <c:pt idx="1">
                  <c:v>FY14</c:v>
                </c:pt>
                <c:pt idx="2">
                  <c:v>FY15</c:v>
                </c:pt>
                <c:pt idx="3">
                  <c:v>FY16</c:v>
                </c:pt>
                <c:pt idx="4">
                  <c:v>FY17</c:v>
                </c:pt>
              </c:strCache>
            </c:strRef>
          </c:cat>
          <c:val>
            <c:numRef>
              <c:f>'[Chart in Microsoft PowerPoint]Sheet1'!$F$4:$F$8</c:f>
              <c:numCache>
                <c:formatCode>"$"#,##0_);\("$"#,##0\)</c:formatCode>
                <c:ptCount val="5"/>
                <c:pt idx="0">
                  <c:v>22799099</c:v>
                </c:pt>
                <c:pt idx="1">
                  <c:v>23251922</c:v>
                </c:pt>
                <c:pt idx="2">
                  <c:v>24067121</c:v>
                </c:pt>
                <c:pt idx="3">
                  <c:v>25198595</c:v>
                </c:pt>
                <c:pt idx="4">
                  <c:v>24687212</c:v>
                </c:pt>
              </c:numCache>
            </c:numRef>
          </c:val>
          <c:extLst xmlns:c16r2="http://schemas.microsoft.com/office/drawing/2015/06/chart">
            <c:ext xmlns:c16="http://schemas.microsoft.com/office/drawing/2014/chart" uri="{C3380CC4-5D6E-409C-BE32-E72D297353CC}">
              <c16:uniqueId val="{00000000-C15C-4FC1-8DA3-FC06499A5C16}"/>
            </c:ext>
          </c:extLst>
        </c:ser>
        <c:ser>
          <c:idx val="1"/>
          <c:order val="1"/>
          <c:tx>
            <c:v>Tuition</c:v>
          </c:tx>
          <c:spPr>
            <a:solidFill>
              <a:srgbClr val="FF9900"/>
            </a:solidFill>
          </c:spPr>
          <c:invertIfNegative val="0"/>
          <c:cat>
            <c:strRef>
              <c:f>'[Chart in Microsoft PowerPoint]Sheet1'!$E$4:$E$8</c:f>
              <c:strCache>
                <c:ptCount val="5"/>
                <c:pt idx="0">
                  <c:v>FY13</c:v>
                </c:pt>
                <c:pt idx="1">
                  <c:v>FY14</c:v>
                </c:pt>
                <c:pt idx="2">
                  <c:v>FY15</c:v>
                </c:pt>
                <c:pt idx="3">
                  <c:v>FY16</c:v>
                </c:pt>
                <c:pt idx="4">
                  <c:v>FY17</c:v>
                </c:pt>
              </c:strCache>
            </c:strRef>
          </c:cat>
          <c:val>
            <c:numRef>
              <c:f>'[Chart in Microsoft PowerPoint]Sheet1'!$G$4:$G$8</c:f>
              <c:numCache>
                <c:formatCode>"$"#,##0_);\("$"#,##0\)</c:formatCode>
                <c:ptCount val="5"/>
                <c:pt idx="0">
                  <c:v>26520536</c:v>
                </c:pt>
                <c:pt idx="1">
                  <c:v>27338759</c:v>
                </c:pt>
                <c:pt idx="2">
                  <c:v>27333575</c:v>
                </c:pt>
                <c:pt idx="3">
                  <c:v>26735500</c:v>
                </c:pt>
                <c:pt idx="4">
                  <c:v>27831086</c:v>
                </c:pt>
              </c:numCache>
            </c:numRef>
          </c:val>
          <c:extLst xmlns:c16r2="http://schemas.microsoft.com/office/drawing/2015/06/chart">
            <c:ext xmlns:c16="http://schemas.microsoft.com/office/drawing/2014/chart" uri="{C3380CC4-5D6E-409C-BE32-E72D297353CC}">
              <c16:uniqueId val="{00000001-C15C-4FC1-8DA3-FC06499A5C16}"/>
            </c:ext>
          </c:extLst>
        </c:ser>
        <c:dLbls>
          <c:showLegendKey val="0"/>
          <c:showVal val="0"/>
          <c:showCatName val="0"/>
          <c:showSerName val="0"/>
          <c:showPercent val="0"/>
          <c:showBubbleSize val="0"/>
        </c:dLbls>
        <c:gapWidth val="150"/>
        <c:shape val="box"/>
        <c:axId val="115618960"/>
        <c:axId val="115620528"/>
        <c:axId val="0"/>
      </c:bar3DChart>
      <c:catAx>
        <c:axId val="115618960"/>
        <c:scaling>
          <c:orientation val="minMax"/>
        </c:scaling>
        <c:delete val="0"/>
        <c:axPos val="b"/>
        <c:numFmt formatCode="General" sourceLinked="0"/>
        <c:majorTickMark val="out"/>
        <c:minorTickMark val="none"/>
        <c:tickLblPos val="nextTo"/>
        <c:crossAx val="115620528"/>
        <c:crosses val="autoZero"/>
        <c:auto val="1"/>
        <c:lblAlgn val="ctr"/>
        <c:lblOffset val="100"/>
        <c:noMultiLvlLbl val="0"/>
      </c:catAx>
      <c:valAx>
        <c:axId val="115620528"/>
        <c:scaling>
          <c:orientation val="minMax"/>
          <c:min val="15000000"/>
        </c:scaling>
        <c:delete val="0"/>
        <c:axPos val="l"/>
        <c:majorGridlines/>
        <c:numFmt formatCode="&quot;$&quot;#,##0_);\(&quot;$&quot;#,##0\)" sourceLinked="1"/>
        <c:majorTickMark val="out"/>
        <c:minorTickMark val="none"/>
        <c:tickLblPos val="nextTo"/>
        <c:crossAx val="115618960"/>
        <c:crosses val="autoZero"/>
        <c:crossBetween val="between"/>
      </c:valAx>
    </c:plotArea>
    <c:legend>
      <c:legendPos val="r"/>
      <c:layout>
        <c:manualLayout>
          <c:xMode val="edge"/>
          <c:yMode val="edge"/>
          <c:x val="0.73853482998690556"/>
          <c:y val="0.45177889763779527"/>
          <c:w val="0.20807406891057897"/>
          <c:h val="0.13901632749600984"/>
        </c:manualLayout>
      </c:layout>
      <c:overlay val="0"/>
    </c:legend>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857DA8-E646-4843-808C-008E4ECEF399}"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598B47DE-A61E-2B40-BF71-C0C015319641}">
      <dgm:prSet phldrT="[Text]"/>
      <dgm:spPr/>
      <dgm:t>
        <a:bodyPr/>
        <a:lstStyle/>
        <a:p>
          <a:r>
            <a:rPr lang="en-US" dirty="0" smtClean="0">
              <a:latin typeface="Arial" panose="020B0604020202020204" pitchFamily="34" charset="0"/>
              <a:cs typeface="Arial" panose="020B0604020202020204" pitchFamily="34" charset="0"/>
            </a:rPr>
            <a:t>CSU’s Internal Budget Process</a:t>
          </a:r>
          <a:endParaRPr lang="en-US" dirty="0">
            <a:latin typeface="Arial" panose="020B0604020202020204" pitchFamily="34" charset="0"/>
            <a:cs typeface="Arial" panose="020B0604020202020204" pitchFamily="34" charset="0"/>
          </a:endParaRPr>
        </a:p>
      </dgm:t>
    </dgm:pt>
    <dgm:pt modelId="{10314EF6-9E83-5C49-8EA9-0E34E9EA8E56}" type="parTrans" cxnId="{947D908C-7901-9D4F-B192-DE26A55AF8BC}">
      <dgm:prSet/>
      <dgm:spPr/>
      <dgm:t>
        <a:bodyPr/>
        <a:lstStyle/>
        <a:p>
          <a:endParaRPr lang="en-US"/>
        </a:p>
      </dgm:t>
    </dgm:pt>
    <dgm:pt modelId="{2629DFC0-DCE3-1546-B063-37AD35E9FFBF}" type="sibTrans" cxnId="{947D908C-7901-9D4F-B192-DE26A55AF8BC}">
      <dgm:prSet/>
      <dgm:spPr/>
      <dgm:t>
        <a:bodyPr/>
        <a:lstStyle/>
        <a:p>
          <a:endParaRPr lang="en-US"/>
        </a:p>
      </dgm:t>
    </dgm:pt>
    <dgm:pt modelId="{6884C600-8EEF-E140-ABC2-2DBB61C2B920}">
      <dgm:prSet phldrT="[Text]"/>
      <dgm:spPr/>
      <dgm:t>
        <a:bodyPr/>
        <a:lstStyle/>
        <a:p>
          <a:r>
            <a:rPr lang="en-US" dirty="0" smtClean="0">
              <a:latin typeface="Arial" panose="020B0604020202020204" pitchFamily="34" charset="0"/>
              <a:cs typeface="Arial" panose="020B0604020202020204" pitchFamily="34" charset="0"/>
            </a:rPr>
            <a:t>Governor’s Proposal January</a:t>
          </a:r>
          <a:endParaRPr lang="en-US" dirty="0">
            <a:latin typeface="Arial" panose="020B0604020202020204" pitchFamily="34" charset="0"/>
            <a:cs typeface="Arial" panose="020B0604020202020204" pitchFamily="34" charset="0"/>
          </a:endParaRPr>
        </a:p>
      </dgm:t>
    </dgm:pt>
    <dgm:pt modelId="{7DFE232A-B636-104C-8E27-3D1C0C31E547}" type="parTrans" cxnId="{16301139-B362-5E4E-905C-6EFCD9711C40}">
      <dgm:prSet/>
      <dgm:spPr/>
      <dgm:t>
        <a:bodyPr/>
        <a:lstStyle/>
        <a:p>
          <a:endParaRPr lang="en-US"/>
        </a:p>
      </dgm:t>
    </dgm:pt>
    <dgm:pt modelId="{6EB894EE-215B-344D-9264-5AB57615E7A8}" type="sibTrans" cxnId="{16301139-B362-5E4E-905C-6EFCD9711C40}">
      <dgm:prSet/>
      <dgm:spPr/>
      <dgm:t>
        <a:bodyPr/>
        <a:lstStyle/>
        <a:p>
          <a:endParaRPr lang="en-US">
            <a:latin typeface="Arial" panose="020B0604020202020204" pitchFamily="34" charset="0"/>
            <a:cs typeface="Arial" panose="020B0604020202020204" pitchFamily="34" charset="0"/>
          </a:endParaRPr>
        </a:p>
      </dgm:t>
    </dgm:pt>
    <dgm:pt modelId="{5BAF656A-86B7-D749-BD02-5F0E305C0970}">
      <dgm:prSet phldrT="[Text]"/>
      <dgm:spPr/>
      <dgm:t>
        <a:bodyPr/>
        <a:lstStyle/>
        <a:p>
          <a:r>
            <a:rPr lang="en-US" dirty="0" smtClean="0">
              <a:latin typeface="Arial" panose="020B0604020202020204" pitchFamily="34" charset="0"/>
              <a:cs typeface="Arial" panose="020B0604020202020204" pitchFamily="34" charset="0"/>
            </a:rPr>
            <a:t> Finalized &amp; BOR Axn Spring</a:t>
          </a:r>
          <a:endParaRPr lang="en-US" dirty="0">
            <a:latin typeface="Arial" panose="020B0604020202020204" pitchFamily="34" charset="0"/>
            <a:cs typeface="Arial" panose="020B0604020202020204" pitchFamily="34" charset="0"/>
          </a:endParaRPr>
        </a:p>
      </dgm:t>
    </dgm:pt>
    <dgm:pt modelId="{1DE02611-E4B2-864A-9840-A6616D6D9DAE}" type="parTrans" cxnId="{A98F13C8-2CA0-E440-BA83-CFEBFAB8A4C0}">
      <dgm:prSet/>
      <dgm:spPr/>
      <dgm:t>
        <a:bodyPr/>
        <a:lstStyle/>
        <a:p>
          <a:endParaRPr lang="en-US"/>
        </a:p>
      </dgm:t>
    </dgm:pt>
    <dgm:pt modelId="{3C8A91C8-C4EA-6E44-A7D5-EAA3F339B01B}" type="sibTrans" cxnId="{A98F13C8-2CA0-E440-BA83-CFEBFAB8A4C0}">
      <dgm:prSet/>
      <dgm:spPr/>
      <dgm:t>
        <a:bodyPr/>
        <a:lstStyle/>
        <a:p>
          <a:endParaRPr lang="en-US">
            <a:latin typeface="Arial" panose="020B0604020202020204" pitchFamily="34" charset="0"/>
            <a:cs typeface="Arial" panose="020B0604020202020204" pitchFamily="34" charset="0"/>
          </a:endParaRPr>
        </a:p>
      </dgm:t>
    </dgm:pt>
    <dgm:pt modelId="{7AA9867A-0F29-B74D-AFCA-DC7CAB3D3ED6}">
      <dgm:prSet phldrT="[Text]"/>
      <dgm:spPr/>
      <dgm:t>
        <a:bodyPr/>
        <a:lstStyle/>
        <a:p>
          <a:r>
            <a:rPr lang="en-US" dirty="0" smtClean="0">
              <a:latin typeface="Arial" panose="020B0604020202020204" pitchFamily="34" charset="0"/>
              <a:cs typeface="Arial" panose="020B0604020202020204" pitchFamily="34" charset="0"/>
            </a:rPr>
            <a:t>BOR Allocation June/July</a:t>
          </a:r>
          <a:endParaRPr lang="en-US" dirty="0">
            <a:latin typeface="Arial" panose="020B0604020202020204" pitchFamily="34" charset="0"/>
            <a:cs typeface="Arial" panose="020B0604020202020204" pitchFamily="34" charset="0"/>
          </a:endParaRPr>
        </a:p>
      </dgm:t>
    </dgm:pt>
    <dgm:pt modelId="{72A8F4D7-019E-E249-98F2-013974E6731F}" type="parTrans" cxnId="{B60F8071-081B-5F45-96E7-1B201F2F9EC8}">
      <dgm:prSet/>
      <dgm:spPr/>
      <dgm:t>
        <a:bodyPr/>
        <a:lstStyle/>
        <a:p>
          <a:endParaRPr lang="en-US"/>
        </a:p>
      </dgm:t>
    </dgm:pt>
    <dgm:pt modelId="{2048356B-CC5E-DA46-BEE9-7C60566732C7}" type="sibTrans" cxnId="{B60F8071-081B-5F45-96E7-1B201F2F9EC8}">
      <dgm:prSet/>
      <dgm:spPr/>
      <dgm:t>
        <a:bodyPr/>
        <a:lstStyle/>
        <a:p>
          <a:endParaRPr lang="en-US">
            <a:latin typeface="Arial" panose="020B0604020202020204" pitchFamily="34" charset="0"/>
            <a:cs typeface="Arial" panose="020B0604020202020204" pitchFamily="34" charset="0"/>
          </a:endParaRPr>
        </a:p>
      </dgm:t>
    </dgm:pt>
    <dgm:pt modelId="{78CF669F-C6D7-4745-9CF8-3A9BF2113BD6}">
      <dgm:prSet phldrT="[Text]"/>
      <dgm:spPr/>
      <dgm:t>
        <a:bodyPr/>
        <a:lstStyle/>
        <a:p>
          <a:r>
            <a:rPr lang="en-US" dirty="0" smtClean="0">
              <a:latin typeface="Arial" panose="020B0604020202020204" pitchFamily="34" charset="0"/>
              <a:cs typeface="Arial" panose="020B0604020202020204" pitchFamily="34" charset="0"/>
            </a:rPr>
            <a:t>CSU/BOR Request to OPB Aug-Sept</a:t>
          </a:r>
          <a:endParaRPr lang="en-US" dirty="0">
            <a:latin typeface="Arial" panose="020B0604020202020204" pitchFamily="34" charset="0"/>
            <a:cs typeface="Arial" panose="020B0604020202020204" pitchFamily="34" charset="0"/>
          </a:endParaRPr>
        </a:p>
      </dgm:t>
    </dgm:pt>
    <dgm:pt modelId="{E47666E2-14C1-6946-B164-8825572C346B}" type="parTrans" cxnId="{F8B016D3-9EDD-6E4F-90E5-DADA4D66FD32}">
      <dgm:prSet/>
      <dgm:spPr/>
      <dgm:t>
        <a:bodyPr/>
        <a:lstStyle/>
        <a:p>
          <a:endParaRPr lang="en-US"/>
        </a:p>
      </dgm:t>
    </dgm:pt>
    <dgm:pt modelId="{4AA497F7-8CB7-B642-BA60-D52881768118}" type="sibTrans" cxnId="{F8B016D3-9EDD-6E4F-90E5-DADA4D66FD32}">
      <dgm:prSet/>
      <dgm:spPr/>
      <dgm:t>
        <a:bodyPr/>
        <a:lstStyle/>
        <a:p>
          <a:endParaRPr lang="en-US">
            <a:latin typeface="Arial" panose="020B0604020202020204" pitchFamily="34" charset="0"/>
            <a:cs typeface="Arial" panose="020B0604020202020204" pitchFamily="34" charset="0"/>
          </a:endParaRPr>
        </a:p>
      </dgm:t>
    </dgm:pt>
    <dgm:pt modelId="{91EF9EDE-2DF9-4F41-9BA8-C2C0C2B10843}">
      <dgm:prSet phldrT="[Text]"/>
      <dgm:spPr/>
      <dgm:t>
        <a:bodyPr/>
        <a:lstStyle/>
        <a:p>
          <a:r>
            <a:rPr lang="en-US" dirty="0" smtClean="0">
              <a:latin typeface="Arial" panose="020B0604020202020204" pitchFamily="34" charset="0"/>
              <a:cs typeface="Arial" panose="020B0604020202020204" pitchFamily="34" charset="0"/>
            </a:rPr>
            <a:t>General Assembly Winter</a:t>
          </a:r>
          <a:endParaRPr lang="en-US" dirty="0">
            <a:latin typeface="Arial" panose="020B0604020202020204" pitchFamily="34" charset="0"/>
            <a:cs typeface="Arial" panose="020B0604020202020204" pitchFamily="34" charset="0"/>
          </a:endParaRPr>
        </a:p>
      </dgm:t>
    </dgm:pt>
    <dgm:pt modelId="{CC78B1E9-24E3-5742-87E1-B6F33FEAA466}" type="parTrans" cxnId="{7E676F9B-17B8-5C47-A3E1-1C87C50F905B}">
      <dgm:prSet/>
      <dgm:spPr/>
      <dgm:t>
        <a:bodyPr/>
        <a:lstStyle/>
        <a:p>
          <a:endParaRPr lang="en-US"/>
        </a:p>
      </dgm:t>
    </dgm:pt>
    <dgm:pt modelId="{D4803753-F561-6F41-A889-342FCC3972F4}" type="sibTrans" cxnId="{7E676F9B-17B8-5C47-A3E1-1C87C50F905B}">
      <dgm:prSet/>
      <dgm:spPr/>
      <dgm:t>
        <a:bodyPr/>
        <a:lstStyle/>
        <a:p>
          <a:endParaRPr lang="en-US">
            <a:latin typeface="Arial" panose="020B0604020202020204" pitchFamily="34" charset="0"/>
            <a:cs typeface="Arial" panose="020B0604020202020204" pitchFamily="34" charset="0"/>
          </a:endParaRPr>
        </a:p>
      </dgm:t>
    </dgm:pt>
    <dgm:pt modelId="{D637195A-136E-8647-80BA-E4EA8CEC8AB8}" type="pres">
      <dgm:prSet presAssocID="{81857DA8-E646-4843-808C-008E4ECEF399}" presName="Name0" presStyleCnt="0">
        <dgm:presLayoutVars>
          <dgm:chMax val="1"/>
          <dgm:dir/>
          <dgm:animLvl val="ctr"/>
          <dgm:resizeHandles val="exact"/>
        </dgm:presLayoutVars>
      </dgm:prSet>
      <dgm:spPr/>
      <dgm:t>
        <a:bodyPr/>
        <a:lstStyle/>
        <a:p>
          <a:endParaRPr lang="en-US"/>
        </a:p>
      </dgm:t>
    </dgm:pt>
    <dgm:pt modelId="{BB7918AF-2D99-1D43-AF63-D89028D6F9EE}" type="pres">
      <dgm:prSet presAssocID="{598B47DE-A61E-2B40-BF71-C0C015319641}" presName="centerShape" presStyleLbl="node0" presStyleIdx="0" presStyleCnt="1"/>
      <dgm:spPr/>
      <dgm:t>
        <a:bodyPr/>
        <a:lstStyle/>
        <a:p>
          <a:endParaRPr lang="en-US"/>
        </a:p>
      </dgm:t>
    </dgm:pt>
    <dgm:pt modelId="{D4BB3214-94C6-F049-AD1D-C68EDF6AAA0D}" type="pres">
      <dgm:prSet presAssocID="{6884C600-8EEF-E140-ABC2-2DBB61C2B920}" presName="node" presStyleLbl="node1" presStyleIdx="0" presStyleCnt="5">
        <dgm:presLayoutVars>
          <dgm:bulletEnabled val="1"/>
        </dgm:presLayoutVars>
      </dgm:prSet>
      <dgm:spPr/>
      <dgm:t>
        <a:bodyPr/>
        <a:lstStyle/>
        <a:p>
          <a:endParaRPr lang="en-US"/>
        </a:p>
      </dgm:t>
    </dgm:pt>
    <dgm:pt modelId="{652B5AEE-DC6E-1D4B-B7CE-2F8AAD9397A9}" type="pres">
      <dgm:prSet presAssocID="{6884C600-8EEF-E140-ABC2-2DBB61C2B920}" presName="dummy" presStyleCnt="0"/>
      <dgm:spPr/>
    </dgm:pt>
    <dgm:pt modelId="{2F88A66B-6A9B-8C4D-8569-DFA7CFBE01BD}" type="pres">
      <dgm:prSet presAssocID="{6EB894EE-215B-344D-9264-5AB57615E7A8}" presName="sibTrans" presStyleLbl="sibTrans2D1" presStyleIdx="0" presStyleCnt="5"/>
      <dgm:spPr/>
      <dgm:t>
        <a:bodyPr/>
        <a:lstStyle/>
        <a:p>
          <a:endParaRPr lang="en-US"/>
        </a:p>
      </dgm:t>
    </dgm:pt>
    <dgm:pt modelId="{0CA045B5-75B0-1340-AFF0-1A59B6CB45B5}" type="pres">
      <dgm:prSet presAssocID="{91EF9EDE-2DF9-4F41-9BA8-C2C0C2B10843}" presName="node" presStyleLbl="node1" presStyleIdx="1" presStyleCnt="5">
        <dgm:presLayoutVars>
          <dgm:bulletEnabled val="1"/>
        </dgm:presLayoutVars>
      </dgm:prSet>
      <dgm:spPr/>
      <dgm:t>
        <a:bodyPr/>
        <a:lstStyle/>
        <a:p>
          <a:endParaRPr lang="en-US"/>
        </a:p>
      </dgm:t>
    </dgm:pt>
    <dgm:pt modelId="{CE4D20C2-C34D-C143-B2BD-9DFB77600332}" type="pres">
      <dgm:prSet presAssocID="{91EF9EDE-2DF9-4F41-9BA8-C2C0C2B10843}" presName="dummy" presStyleCnt="0"/>
      <dgm:spPr/>
    </dgm:pt>
    <dgm:pt modelId="{7516870C-E431-8E42-BDCA-E424F2809BA2}" type="pres">
      <dgm:prSet presAssocID="{D4803753-F561-6F41-A889-342FCC3972F4}" presName="sibTrans" presStyleLbl="sibTrans2D1" presStyleIdx="1" presStyleCnt="5"/>
      <dgm:spPr/>
      <dgm:t>
        <a:bodyPr/>
        <a:lstStyle/>
        <a:p>
          <a:endParaRPr lang="en-US"/>
        </a:p>
      </dgm:t>
    </dgm:pt>
    <dgm:pt modelId="{88692302-A1B0-CB47-9965-750E292995EC}" type="pres">
      <dgm:prSet presAssocID="{5BAF656A-86B7-D749-BD02-5F0E305C0970}" presName="node" presStyleLbl="node1" presStyleIdx="2" presStyleCnt="5">
        <dgm:presLayoutVars>
          <dgm:bulletEnabled val="1"/>
        </dgm:presLayoutVars>
      </dgm:prSet>
      <dgm:spPr/>
      <dgm:t>
        <a:bodyPr/>
        <a:lstStyle/>
        <a:p>
          <a:endParaRPr lang="en-US"/>
        </a:p>
      </dgm:t>
    </dgm:pt>
    <dgm:pt modelId="{5A9B574A-E7A6-0D45-98F5-5207A5A44484}" type="pres">
      <dgm:prSet presAssocID="{5BAF656A-86B7-D749-BD02-5F0E305C0970}" presName="dummy" presStyleCnt="0"/>
      <dgm:spPr/>
    </dgm:pt>
    <dgm:pt modelId="{702EDBFE-965C-5B42-9674-ACB5DCD348CD}" type="pres">
      <dgm:prSet presAssocID="{3C8A91C8-C4EA-6E44-A7D5-EAA3F339B01B}" presName="sibTrans" presStyleLbl="sibTrans2D1" presStyleIdx="2" presStyleCnt="5"/>
      <dgm:spPr/>
      <dgm:t>
        <a:bodyPr/>
        <a:lstStyle/>
        <a:p>
          <a:endParaRPr lang="en-US"/>
        </a:p>
      </dgm:t>
    </dgm:pt>
    <dgm:pt modelId="{A073811D-A93B-6746-A5B9-420616E487A5}" type="pres">
      <dgm:prSet presAssocID="{7AA9867A-0F29-B74D-AFCA-DC7CAB3D3ED6}" presName="node" presStyleLbl="node1" presStyleIdx="3" presStyleCnt="5">
        <dgm:presLayoutVars>
          <dgm:bulletEnabled val="1"/>
        </dgm:presLayoutVars>
      </dgm:prSet>
      <dgm:spPr/>
      <dgm:t>
        <a:bodyPr/>
        <a:lstStyle/>
        <a:p>
          <a:endParaRPr lang="en-US"/>
        </a:p>
      </dgm:t>
    </dgm:pt>
    <dgm:pt modelId="{3B30C572-4DF4-3048-B9CC-BF25FCC4F394}" type="pres">
      <dgm:prSet presAssocID="{7AA9867A-0F29-B74D-AFCA-DC7CAB3D3ED6}" presName="dummy" presStyleCnt="0"/>
      <dgm:spPr/>
    </dgm:pt>
    <dgm:pt modelId="{9C05E89A-C73B-E146-8300-0F98B661C1FE}" type="pres">
      <dgm:prSet presAssocID="{2048356B-CC5E-DA46-BEE9-7C60566732C7}" presName="sibTrans" presStyleLbl="sibTrans2D1" presStyleIdx="3" presStyleCnt="5"/>
      <dgm:spPr/>
      <dgm:t>
        <a:bodyPr/>
        <a:lstStyle/>
        <a:p>
          <a:endParaRPr lang="en-US"/>
        </a:p>
      </dgm:t>
    </dgm:pt>
    <dgm:pt modelId="{FFEDF698-8A03-4A49-AB4E-EE23B69DF679}" type="pres">
      <dgm:prSet presAssocID="{78CF669F-C6D7-4745-9CF8-3A9BF2113BD6}" presName="node" presStyleLbl="node1" presStyleIdx="4" presStyleCnt="5">
        <dgm:presLayoutVars>
          <dgm:bulletEnabled val="1"/>
        </dgm:presLayoutVars>
      </dgm:prSet>
      <dgm:spPr/>
      <dgm:t>
        <a:bodyPr/>
        <a:lstStyle/>
        <a:p>
          <a:endParaRPr lang="en-US"/>
        </a:p>
      </dgm:t>
    </dgm:pt>
    <dgm:pt modelId="{CB25494F-6E0B-D647-9E87-5C4EDBD1B6BC}" type="pres">
      <dgm:prSet presAssocID="{78CF669F-C6D7-4745-9CF8-3A9BF2113BD6}" presName="dummy" presStyleCnt="0"/>
      <dgm:spPr/>
    </dgm:pt>
    <dgm:pt modelId="{701B7459-6F1E-FA4E-9FB3-7B703011599B}" type="pres">
      <dgm:prSet presAssocID="{4AA497F7-8CB7-B642-BA60-D52881768118}" presName="sibTrans" presStyleLbl="sibTrans2D1" presStyleIdx="4" presStyleCnt="5"/>
      <dgm:spPr/>
      <dgm:t>
        <a:bodyPr/>
        <a:lstStyle/>
        <a:p>
          <a:endParaRPr lang="en-US"/>
        </a:p>
      </dgm:t>
    </dgm:pt>
  </dgm:ptLst>
  <dgm:cxnLst>
    <dgm:cxn modelId="{267B5AA4-39FC-40E7-B04D-671FDC3ED891}" type="presOf" srcId="{91EF9EDE-2DF9-4F41-9BA8-C2C0C2B10843}" destId="{0CA045B5-75B0-1340-AFF0-1A59B6CB45B5}" srcOrd="0" destOrd="0" presId="urn:microsoft.com/office/officeart/2005/8/layout/radial6"/>
    <dgm:cxn modelId="{C637C7AB-489E-4E63-BB8F-F8DE8EA64D58}" type="presOf" srcId="{3C8A91C8-C4EA-6E44-A7D5-EAA3F339B01B}" destId="{702EDBFE-965C-5B42-9674-ACB5DCD348CD}" srcOrd="0" destOrd="0" presId="urn:microsoft.com/office/officeart/2005/8/layout/radial6"/>
    <dgm:cxn modelId="{0A8D58FE-2A72-48A4-A4EB-B71C68151BC5}" type="presOf" srcId="{6884C600-8EEF-E140-ABC2-2DBB61C2B920}" destId="{D4BB3214-94C6-F049-AD1D-C68EDF6AAA0D}" srcOrd="0" destOrd="0" presId="urn:microsoft.com/office/officeart/2005/8/layout/radial6"/>
    <dgm:cxn modelId="{F8B016D3-9EDD-6E4F-90E5-DADA4D66FD32}" srcId="{598B47DE-A61E-2B40-BF71-C0C015319641}" destId="{78CF669F-C6D7-4745-9CF8-3A9BF2113BD6}" srcOrd="4" destOrd="0" parTransId="{E47666E2-14C1-6946-B164-8825572C346B}" sibTransId="{4AA497F7-8CB7-B642-BA60-D52881768118}"/>
    <dgm:cxn modelId="{B60F8071-081B-5F45-96E7-1B201F2F9EC8}" srcId="{598B47DE-A61E-2B40-BF71-C0C015319641}" destId="{7AA9867A-0F29-B74D-AFCA-DC7CAB3D3ED6}" srcOrd="3" destOrd="0" parTransId="{72A8F4D7-019E-E249-98F2-013974E6731F}" sibTransId="{2048356B-CC5E-DA46-BEE9-7C60566732C7}"/>
    <dgm:cxn modelId="{E67BE765-20D0-4F4B-BB72-578DD1E31DBE}" type="presOf" srcId="{7AA9867A-0F29-B74D-AFCA-DC7CAB3D3ED6}" destId="{A073811D-A93B-6746-A5B9-420616E487A5}" srcOrd="0" destOrd="0" presId="urn:microsoft.com/office/officeart/2005/8/layout/radial6"/>
    <dgm:cxn modelId="{4D07D7AC-3619-438F-A350-9A1912BC3276}" type="presOf" srcId="{81857DA8-E646-4843-808C-008E4ECEF399}" destId="{D637195A-136E-8647-80BA-E4EA8CEC8AB8}" srcOrd="0" destOrd="0" presId="urn:microsoft.com/office/officeart/2005/8/layout/radial6"/>
    <dgm:cxn modelId="{96A1CE4F-280D-498D-AB26-282798BD75AD}" type="presOf" srcId="{78CF669F-C6D7-4745-9CF8-3A9BF2113BD6}" destId="{FFEDF698-8A03-4A49-AB4E-EE23B69DF679}" srcOrd="0" destOrd="0" presId="urn:microsoft.com/office/officeart/2005/8/layout/radial6"/>
    <dgm:cxn modelId="{2F0D41FE-28CA-419B-9CBC-5B26B4BD85AD}" type="presOf" srcId="{5BAF656A-86B7-D749-BD02-5F0E305C0970}" destId="{88692302-A1B0-CB47-9965-750E292995EC}" srcOrd="0" destOrd="0" presId="urn:microsoft.com/office/officeart/2005/8/layout/radial6"/>
    <dgm:cxn modelId="{D124DD8E-C23F-4499-9014-A848E8D50CBE}" type="presOf" srcId="{2048356B-CC5E-DA46-BEE9-7C60566732C7}" destId="{9C05E89A-C73B-E146-8300-0F98B661C1FE}" srcOrd="0" destOrd="0" presId="urn:microsoft.com/office/officeart/2005/8/layout/radial6"/>
    <dgm:cxn modelId="{EA03BEF4-8CAA-4039-AF22-4F0AB03B2A07}" type="presOf" srcId="{D4803753-F561-6F41-A889-342FCC3972F4}" destId="{7516870C-E431-8E42-BDCA-E424F2809BA2}" srcOrd="0" destOrd="0" presId="urn:microsoft.com/office/officeart/2005/8/layout/radial6"/>
    <dgm:cxn modelId="{7E676F9B-17B8-5C47-A3E1-1C87C50F905B}" srcId="{598B47DE-A61E-2B40-BF71-C0C015319641}" destId="{91EF9EDE-2DF9-4F41-9BA8-C2C0C2B10843}" srcOrd="1" destOrd="0" parTransId="{CC78B1E9-24E3-5742-87E1-B6F33FEAA466}" sibTransId="{D4803753-F561-6F41-A889-342FCC3972F4}"/>
    <dgm:cxn modelId="{0E2CB9A0-FBB1-4B31-8D14-51CF82CB8F66}" type="presOf" srcId="{6EB894EE-215B-344D-9264-5AB57615E7A8}" destId="{2F88A66B-6A9B-8C4D-8569-DFA7CFBE01BD}" srcOrd="0" destOrd="0" presId="urn:microsoft.com/office/officeart/2005/8/layout/radial6"/>
    <dgm:cxn modelId="{A98F13C8-2CA0-E440-BA83-CFEBFAB8A4C0}" srcId="{598B47DE-A61E-2B40-BF71-C0C015319641}" destId="{5BAF656A-86B7-D749-BD02-5F0E305C0970}" srcOrd="2" destOrd="0" parTransId="{1DE02611-E4B2-864A-9840-A6616D6D9DAE}" sibTransId="{3C8A91C8-C4EA-6E44-A7D5-EAA3F339B01B}"/>
    <dgm:cxn modelId="{947D908C-7901-9D4F-B192-DE26A55AF8BC}" srcId="{81857DA8-E646-4843-808C-008E4ECEF399}" destId="{598B47DE-A61E-2B40-BF71-C0C015319641}" srcOrd="0" destOrd="0" parTransId="{10314EF6-9E83-5C49-8EA9-0E34E9EA8E56}" sibTransId="{2629DFC0-DCE3-1546-B063-37AD35E9FFBF}"/>
    <dgm:cxn modelId="{24B0D95E-CDB0-471C-98F0-C75A0167F290}" type="presOf" srcId="{598B47DE-A61E-2B40-BF71-C0C015319641}" destId="{BB7918AF-2D99-1D43-AF63-D89028D6F9EE}" srcOrd="0" destOrd="0" presId="urn:microsoft.com/office/officeart/2005/8/layout/radial6"/>
    <dgm:cxn modelId="{B87C4374-0EA0-4464-8E84-4BA13F97793E}" type="presOf" srcId="{4AA497F7-8CB7-B642-BA60-D52881768118}" destId="{701B7459-6F1E-FA4E-9FB3-7B703011599B}" srcOrd="0" destOrd="0" presId="urn:microsoft.com/office/officeart/2005/8/layout/radial6"/>
    <dgm:cxn modelId="{16301139-B362-5E4E-905C-6EFCD9711C40}" srcId="{598B47DE-A61E-2B40-BF71-C0C015319641}" destId="{6884C600-8EEF-E140-ABC2-2DBB61C2B920}" srcOrd="0" destOrd="0" parTransId="{7DFE232A-B636-104C-8E27-3D1C0C31E547}" sibTransId="{6EB894EE-215B-344D-9264-5AB57615E7A8}"/>
    <dgm:cxn modelId="{FE5587D6-8451-4C96-B24B-186FD830AB57}" type="presParOf" srcId="{D637195A-136E-8647-80BA-E4EA8CEC8AB8}" destId="{BB7918AF-2D99-1D43-AF63-D89028D6F9EE}" srcOrd="0" destOrd="0" presId="urn:microsoft.com/office/officeart/2005/8/layout/radial6"/>
    <dgm:cxn modelId="{7468FB4B-E349-466A-9CCF-59F37D865795}" type="presParOf" srcId="{D637195A-136E-8647-80BA-E4EA8CEC8AB8}" destId="{D4BB3214-94C6-F049-AD1D-C68EDF6AAA0D}" srcOrd="1" destOrd="0" presId="urn:microsoft.com/office/officeart/2005/8/layout/radial6"/>
    <dgm:cxn modelId="{4CF2408B-EF63-4B3C-A2F1-E81CE0E0BA83}" type="presParOf" srcId="{D637195A-136E-8647-80BA-E4EA8CEC8AB8}" destId="{652B5AEE-DC6E-1D4B-B7CE-2F8AAD9397A9}" srcOrd="2" destOrd="0" presId="urn:microsoft.com/office/officeart/2005/8/layout/radial6"/>
    <dgm:cxn modelId="{1D920C87-17E1-45B6-B559-2A5EEA4E88E4}" type="presParOf" srcId="{D637195A-136E-8647-80BA-E4EA8CEC8AB8}" destId="{2F88A66B-6A9B-8C4D-8569-DFA7CFBE01BD}" srcOrd="3" destOrd="0" presId="urn:microsoft.com/office/officeart/2005/8/layout/radial6"/>
    <dgm:cxn modelId="{745E04C8-540F-481D-9EBB-14E5F1C47FCD}" type="presParOf" srcId="{D637195A-136E-8647-80BA-E4EA8CEC8AB8}" destId="{0CA045B5-75B0-1340-AFF0-1A59B6CB45B5}" srcOrd="4" destOrd="0" presId="urn:microsoft.com/office/officeart/2005/8/layout/radial6"/>
    <dgm:cxn modelId="{0A918090-4D22-431F-9A5E-77637973CB80}" type="presParOf" srcId="{D637195A-136E-8647-80BA-E4EA8CEC8AB8}" destId="{CE4D20C2-C34D-C143-B2BD-9DFB77600332}" srcOrd="5" destOrd="0" presId="urn:microsoft.com/office/officeart/2005/8/layout/radial6"/>
    <dgm:cxn modelId="{FEAEF88D-102B-4664-B085-70AC8D6A9CB6}" type="presParOf" srcId="{D637195A-136E-8647-80BA-E4EA8CEC8AB8}" destId="{7516870C-E431-8E42-BDCA-E424F2809BA2}" srcOrd="6" destOrd="0" presId="urn:microsoft.com/office/officeart/2005/8/layout/radial6"/>
    <dgm:cxn modelId="{0A31A21E-2434-469F-9AF1-D13C6F2FAF9D}" type="presParOf" srcId="{D637195A-136E-8647-80BA-E4EA8CEC8AB8}" destId="{88692302-A1B0-CB47-9965-750E292995EC}" srcOrd="7" destOrd="0" presId="urn:microsoft.com/office/officeart/2005/8/layout/radial6"/>
    <dgm:cxn modelId="{1FFC87C0-9C62-47C6-B184-FE1245E7C11C}" type="presParOf" srcId="{D637195A-136E-8647-80BA-E4EA8CEC8AB8}" destId="{5A9B574A-E7A6-0D45-98F5-5207A5A44484}" srcOrd="8" destOrd="0" presId="urn:microsoft.com/office/officeart/2005/8/layout/radial6"/>
    <dgm:cxn modelId="{620E50C5-4F64-4EEC-8157-D4CD9DA374FD}" type="presParOf" srcId="{D637195A-136E-8647-80BA-E4EA8CEC8AB8}" destId="{702EDBFE-965C-5B42-9674-ACB5DCD348CD}" srcOrd="9" destOrd="0" presId="urn:microsoft.com/office/officeart/2005/8/layout/radial6"/>
    <dgm:cxn modelId="{B0C217D0-BF9E-4612-99A1-E3627D960D1D}" type="presParOf" srcId="{D637195A-136E-8647-80BA-E4EA8CEC8AB8}" destId="{A073811D-A93B-6746-A5B9-420616E487A5}" srcOrd="10" destOrd="0" presId="urn:microsoft.com/office/officeart/2005/8/layout/radial6"/>
    <dgm:cxn modelId="{D956A78F-A8C5-46D2-A276-671645C0858E}" type="presParOf" srcId="{D637195A-136E-8647-80BA-E4EA8CEC8AB8}" destId="{3B30C572-4DF4-3048-B9CC-BF25FCC4F394}" srcOrd="11" destOrd="0" presId="urn:microsoft.com/office/officeart/2005/8/layout/radial6"/>
    <dgm:cxn modelId="{C70D8D0A-A8ED-4E29-AE1F-214810EC13E8}" type="presParOf" srcId="{D637195A-136E-8647-80BA-E4EA8CEC8AB8}" destId="{9C05E89A-C73B-E146-8300-0F98B661C1FE}" srcOrd="12" destOrd="0" presId="urn:microsoft.com/office/officeart/2005/8/layout/radial6"/>
    <dgm:cxn modelId="{FBB7FD06-268F-4DCF-BDE7-537D716D83E7}" type="presParOf" srcId="{D637195A-136E-8647-80BA-E4EA8CEC8AB8}" destId="{FFEDF698-8A03-4A49-AB4E-EE23B69DF679}" srcOrd="13" destOrd="0" presId="urn:microsoft.com/office/officeart/2005/8/layout/radial6"/>
    <dgm:cxn modelId="{7D831017-A052-4EC2-9FD7-51E5F7BDC55F}" type="presParOf" srcId="{D637195A-136E-8647-80BA-E4EA8CEC8AB8}" destId="{CB25494F-6E0B-D647-9E87-5C4EDBD1B6BC}" srcOrd="14" destOrd="0" presId="urn:microsoft.com/office/officeart/2005/8/layout/radial6"/>
    <dgm:cxn modelId="{325B4C77-4318-4C77-A20C-C323711E9637}" type="presParOf" srcId="{D637195A-136E-8647-80BA-E4EA8CEC8AB8}" destId="{701B7459-6F1E-FA4E-9FB3-7B703011599B}"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B7459-6F1E-FA4E-9FB3-7B703011599B}">
      <dsp:nvSpPr>
        <dsp:cNvPr id="0" name=""/>
        <dsp:cNvSpPr/>
      </dsp:nvSpPr>
      <dsp:spPr>
        <a:xfrm>
          <a:off x="2296521" y="545653"/>
          <a:ext cx="3636556" cy="3636556"/>
        </a:xfrm>
        <a:prstGeom prst="blockArc">
          <a:avLst>
            <a:gd name="adj1" fmla="val 11880000"/>
            <a:gd name="adj2" fmla="val 16200000"/>
            <a:gd name="adj3" fmla="val 463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05E89A-C73B-E146-8300-0F98B661C1FE}">
      <dsp:nvSpPr>
        <dsp:cNvPr id="0" name=""/>
        <dsp:cNvSpPr/>
      </dsp:nvSpPr>
      <dsp:spPr>
        <a:xfrm>
          <a:off x="2296521" y="545653"/>
          <a:ext cx="3636556" cy="3636556"/>
        </a:xfrm>
        <a:prstGeom prst="blockArc">
          <a:avLst>
            <a:gd name="adj1" fmla="val 7560000"/>
            <a:gd name="adj2" fmla="val 11880000"/>
            <a:gd name="adj3" fmla="val 463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2EDBFE-965C-5B42-9674-ACB5DCD348CD}">
      <dsp:nvSpPr>
        <dsp:cNvPr id="0" name=""/>
        <dsp:cNvSpPr/>
      </dsp:nvSpPr>
      <dsp:spPr>
        <a:xfrm>
          <a:off x="2296521" y="545653"/>
          <a:ext cx="3636556" cy="3636556"/>
        </a:xfrm>
        <a:prstGeom prst="blockArc">
          <a:avLst>
            <a:gd name="adj1" fmla="val 3240000"/>
            <a:gd name="adj2" fmla="val 7560000"/>
            <a:gd name="adj3" fmla="val 463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516870C-E431-8E42-BDCA-E424F2809BA2}">
      <dsp:nvSpPr>
        <dsp:cNvPr id="0" name=""/>
        <dsp:cNvSpPr/>
      </dsp:nvSpPr>
      <dsp:spPr>
        <a:xfrm>
          <a:off x="2296521" y="545653"/>
          <a:ext cx="3636556" cy="3636556"/>
        </a:xfrm>
        <a:prstGeom prst="blockArc">
          <a:avLst>
            <a:gd name="adj1" fmla="val 20520000"/>
            <a:gd name="adj2" fmla="val 3240000"/>
            <a:gd name="adj3" fmla="val 463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F88A66B-6A9B-8C4D-8569-DFA7CFBE01BD}">
      <dsp:nvSpPr>
        <dsp:cNvPr id="0" name=""/>
        <dsp:cNvSpPr/>
      </dsp:nvSpPr>
      <dsp:spPr>
        <a:xfrm>
          <a:off x="2296521" y="545653"/>
          <a:ext cx="3636556" cy="3636556"/>
        </a:xfrm>
        <a:prstGeom prst="blockArc">
          <a:avLst>
            <a:gd name="adj1" fmla="val 16200000"/>
            <a:gd name="adj2" fmla="val 20520000"/>
            <a:gd name="adj3" fmla="val 463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7918AF-2D99-1D43-AF63-D89028D6F9EE}">
      <dsp:nvSpPr>
        <dsp:cNvPr id="0" name=""/>
        <dsp:cNvSpPr/>
      </dsp:nvSpPr>
      <dsp:spPr>
        <a:xfrm>
          <a:off x="3277976" y="1527108"/>
          <a:ext cx="1673646" cy="167364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CSU’s Internal Budget Process</a:t>
          </a:r>
          <a:endParaRPr lang="en-US" sz="2100" kern="1200" dirty="0">
            <a:latin typeface="Arial" panose="020B0604020202020204" pitchFamily="34" charset="0"/>
            <a:cs typeface="Arial" panose="020B0604020202020204" pitchFamily="34" charset="0"/>
          </a:endParaRPr>
        </a:p>
      </dsp:txBody>
      <dsp:txXfrm>
        <a:off x="3523076" y="1772208"/>
        <a:ext cx="1183446" cy="1183446"/>
      </dsp:txXfrm>
    </dsp:sp>
    <dsp:sp modelId="{D4BB3214-94C6-F049-AD1D-C68EDF6AAA0D}">
      <dsp:nvSpPr>
        <dsp:cNvPr id="0" name=""/>
        <dsp:cNvSpPr/>
      </dsp:nvSpPr>
      <dsp:spPr>
        <a:xfrm>
          <a:off x="3529023" y="2053"/>
          <a:ext cx="1171552" cy="117155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Governor’s Proposal January</a:t>
          </a:r>
          <a:endParaRPr lang="en-US" sz="1200" kern="1200" dirty="0">
            <a:latin typeface="Arial" panose="020B0604020202020204" pitchFamily="34" charset="0"/>
            <a:cs typeface="Arial" panose="020B0604020202020204" pitchFamily="34" charset="0"/>
          </a:endParaRPr>
        </a:p>
      </dsp:txBody>
      <dsp:txXfrm>
        <a:off x="3700593" y="173623"/>
        <a:ext cx="828412" cy="828412"/>
      </dsp:txXfrm>
    </dsp:sp>
    <dsp:sp modelId="{0CA045B5-75B0-1340-AFF0-1A59B6CB45B5}">
      <dsp:nvSpPr>
        <dsp:cNvPr id="0" name=""/>
        <dsp:cNvSpPr/>
      </dsp:nvSpPr>
      <dsp:spPr>
        <a:xfrm>
          <a:off x="5218197" y="1229310"/>
          <a:ext cx="1171552" cy="117155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General Assembly Winter</a:t>
          </a:r>
          <a:endParaRPr lang="en-US" sz="1200" kern="1200" dirty="0">
            <a:latin typeface="Arial" panose="020B0604020202020204" pitchFamily="34" charset="0"/>
            <a:cs typeface="Arial" panose="020B0604020202020204" pitchFamily="34" charset="0"/>
          </a:endParaRPr>
        </a:p>
      </dsp:txBody>
      <dsp:txXfrm>
        <a:off x="5389767" y="1400880"/>
        <a:ext cx="828412" cy="828412"/>
      </dsp:txXfrm>
    </dsp:sp>
    <dsp:sp modelId="{88692302-A1B0-CB47-9965-750E292995EC}">
      <dsp:nvSpPr>
        <dsp:cNvPr id="0" name=""/>
        <dsp:cNvSpPr/>
      </dsp:nvSpPr>
      <dsp:spPr>
        <a:xfrm>
          <a:off x="4572990" y="3215052"/>
          <a:ext cx="1171552" cy="117155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 Finalized &amp; BOR Axn Spring</a:t>
          </a:r>
          <a:endParaRPr lang="en-US" sz="1200" kern="1200" dirty="0">
            <a:latin typeface="Arial" panose="020B0604020202020204" pitchFamily="34" charset="0"/>
            <a:cs typeface="Arial" panose="020B0604020202020204" pitchFamily="34" charset="0"/>
          </a:endParaRPr>
        </a:p>
      </dsp:txBody>
      <dsp:txXfrm>
        <a:off x="4744560" y="3386622"/>
        <a:ext cx="828412" cy="828412"/>
      </dsp:txXfrm>
    </dsp:sp>
    <dsp:sp modelId="{A073811D-A93B-6746-A5B9-420616E487A5}">
      <dsp:nvSpPr>
        <dsp:cNvPr id="0" name=""/>
        <dsp:cNvSpPr/>
      </dsp:nvSpPr>
      <dsp:spPr>
        <a:xfrm>
          <a:off x="2485056" y="3215052"/>
          <a:ext cx="1171552" cy="117155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BOR Allocation June/July</a:t>
          </a:r>
          <a:endParaRPr lang="en-US" sz="1200" kern="1200" dirty="0">
            <a:latin typeface="Arial" panose="020B0604020202020204" pitchFamily="34" charset="0"/>
            <a:cs typeface="Arial" panose="020B0604020202020204" pitchFamily="34" charset="0"/>
          </a:endParaRPr>
        </a:p>
      </dsp:txBody>
      <dsp:txXfrm>
        <a:off x="2656626" y="3386622"/>
        <a:ext cx="828412" cy="828412"/>
      </dsp:txXfrm>
    </dsp:sp>
    <dsp:sp modelId="{FFEDF698-8A03-4A49-AB4E-EE23B69DF679}">
      <dsp:nvSpPr>
        <dsp:cNvPr id="0" name=""/>
        <dsp:cNvSpPr/>
      </dsp:nvSpPr>
      <dsp:spPr>
        <a:xfrm>
          <a:off x="1839849" y="1229310"/>
          <a:ext cx="1171552" cy="117155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panose="020B0604020202020204" pitchFamily="34" charset="0"/>
              <a:cs typeface="Arial" panose="020B0604020202020204" pitchFamily="34" charset="0"/>
            </a:rPr>
            <a:t>CSU/BOR Request to OPB Aug-Sept</a:t>
          </a:r>
          <a:endParaRPr lang="en-US" sz="1200" kern="1200" dirty="0">
            <a:latin typeface="Arial" panose="020B0604020202020204" pitchFamily="34" charset="0"/>
            <a:cs typeface="Arial" panose="020B0604020202020204" pitchFamily="34" charset="0"/>
          </a:endParaRPr>
        </a:p>
      </dsp:txBody>
      <dsp:txXfrm>
        <a:off x="2011419" y="1400880"/>
        <a:ext cx="828412" cy="8284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0.72611</cdr:x>
      <cdr:y>0.792</cdr:y>
    </cdr:from>
    <cdr:to>
      <cdr:x>0.86247</cdr:x>
      <cdr:y>0.984</cdr:y>
    </cdr:to>
    <cdr:sp macro="" textlink="">
      <cdr:nvSpPr>
        <cdr:cNvPr id="2" name="TextBox 1"/>
        <cdr:cNvSpPr txBox="1"/>
      </cdr:nvSpPr>
      <cdr:spPr>
        <a:xfrm xmlns:a="http://schemas.openxmlformats.org/drawingml/2006/main">
          <a:off x="5934075" y="3771900"/>
          <a:ext cx="111442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dirty="0"/>
            <a:t>*FY17 Tuition</a:t>
          </a:r>
          <a:r>
            <a:rPr lang="en-US" sz="800" baseline="0" dirty="0"/>
            <a:t> is projected</a:t>
          </a:r>
          <a:endParaRPr 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5" tIns="46588" rIns="93175" bIns="46588" rtlCol="0"/>
          <a:lstStyle>
            <a:lvl1pPr algn="r">
              <a:defRPr sz="1200"/>
            </a:lvl1pPr>
          </a:lstStyle>
          <a:p>
            <a:fld id="{2185F718-3DCC-47B4-99A7-93BD976E39B1}" type="datetimeFigureOut">
              <a:rPr lang="en-US" smtClean="0"/>
              <a:t>10/20/2016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5" tIns="46588" rIns="93175" bIns="46588" rtlCol="0" anchor="b"/>
          <a:lstStyle>
            <a:lvl1pPr algn="r">
              <a:defRPr sz="1200"/>
            </a:lvl1pPr>
          </a:lstStyle>
          <a:p>
            <a:fld id="{15530057-4404-444C-861E-1083F29DC99F}" type="slidenum">
              <a:rPr lang="en-US" smtClean="0"/>
              <a:t>‹#›</a:t>
            </a:fld>
            <a:endParaRPr lang="en-US" dirty="0"/>
          </a:p>
        </p:txBody>
      </p:sp>
    </p:spTree>
    <p:extLst>
      <p:ext uri="{BB962C8B-B14F-4D97-AF65-F5344CB8AC3E}">
        <p14:creationId xmlns:p14="http://schemas.microsoft.com/office/powerpoint/2010/main" val="319495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5" tIns="46588" rIns="93175"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5" tIns="46588" rIns="93175" bIns="46588" rtlCol="0"/>
          <a:lstStyle>
            <a:lvl1pPr algn="r">
              <a:defRPr sz="1200"/>
            </a:lvl1pPr>
          </a:lstStyle>
          <a:p>
            <a:fld id="{11D67BCA-F657-4A4D-B9A0-5024AEBA8A0B}" type="datetimeFigureOut">
              <a:rPr lang="en-US" smtClean="0"/>
              <a:t>10/20/2016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8" rIns="93175" bIns="46588"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5" tIns="46588" rIns="93175"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5" tIns="46588" rIns="93175"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5" tIns="46588" rIns="93175" bIns="46588" rtlCol="0" anchor="b"/>
          <a:lstStyle>
            <a:lvl1pPr algn="r">
              <a:defRPr sz="1200"/>
            </a:lvl1pPr>
          </a:lstStyle>
          <a:p>
            <a:fld id="{8E6A6AAE-783E-4852-A528-C1EB8B8AB620}" type="slidenum">
              <a:rPr lang="en-US" smtClean="0"/>
              <a:t>‹#›</a:t>
            </a:fld>
            <a:endParaRPr lang="en-US" dirty="0"/>
          </a:p>
        </p:txBody>
      </p:sp>
    </p:spTree>
    <p:extLst>
      <p:ext uri="{BB962C8B-B14F-4D97-AF65-F5344CB8AC3E}">
        <p14:creationId xmlns:p14="http://schemas.microsoft.com/office/powerpoint/2010/main" val="36221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A6AAE-783E-4852-A528-C1EB8B8AB620}" type="slidenum">
              <a:rPr lang="en-US" smtClean="0"/>
              <a:t>1</a:t>
            </a:fld>
            <a:endParaRPr lang="en-US" dirty="0"/>
          </a:p>
        </p:txBody>
      </p:sp>
    </p:spTree>
    <p:extLst>
      <p:ext uri="{BB962C8B-B14F-4D97-AF65-F5344CB8AC3E}">
        <p14:creationId xmlns:p14="http://schemas.microsoft.com/office/powerpoint/2010/main" val="1074335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A6AAE-783E-4852-A528-C1EB8B8AB620}" type="slidenum">
              <a:rPr lang="en-US" smtClean="0"/>
              <a:t>16</a:t>
            </a:fld>
            <a:endParaRPr lang="en-US" dirty="0"/>
          </a:p>
        </p:txBody>
      </p:sp>
    </p:spTree>
    <p:extLst>
      <p:ext uri="{BB962C8B-B14F-4D97-AF65-F5344CB8AC3E}">
        <p14:creationId xmlns:p14="http://schemas.microsoft.com/office/powerpoint/2010/main" val="383904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A6AAE-783E-4852-A528-C1EB8B8AB620}" type="slidenum">
              <a:rPr lang="en-US" smtClean="0"/>
              <a:t>17</a:t>
            </a:fld>
            <a:endParaRPr lang="en-US" dirty="0"/>
          </a:p>
        </p:txBody>
      </p:sp>
    </p:spTree>
    <p:extLst>
      <p:ext uri="{BB962C8B-B14F-4D97-AF65-F5344CB8AC3E}">
        <p14:creationId xmlns:p14="http://schemas.microsoft.com/office/powerpoint/2010/main" val="457988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4E7AA-795A-4448-9697-87285F46EC44}" type="slidenum">
              <a:rPr lang="en-US">
                <a:solidFill>
                  <a:prstClr val="black"/>
                </a:solidFill>
              </a:rPr>
              <a:pPr/>
              <a:t>18</a:t>
            </a:fld>
            <a:endParaRPr lang="en-US" dirty="0">
              <a:solidFill>
                <a:prstClr val="black"/>
              </a:solidFill>
            </a:endParaRPr>
          </a:p>
        </p:txBody>
      </p:sp>
      <p:sp>
        <p:nvSpPr>
          <p:cNvPr id="91138" name="Rectangle 2"/>
          <p:cNvSpPr>
            <a:spLocks noGrp="1" noRot="1" noChangeAspect="1" noChangeArrowheads="1" noTextEdit="1"/>
          </p:cNvSpPr>
          <p:nvPr>
            <p:ph type="sldImg"/>
          </p:nvPr>
        </p:nvSpPr>
        <p:spPr>
          <a:xfrm>
            <a:off x="1223963" y="711200"/>
            <a:ext cx="4729162" cy="3546475"/>
          </a:xfrm>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4377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A6AAE-783E-4852-A528-C1EB8B8AB620}" type="slidenum">
              <a:rPr lang="en-US" smtClean="0"/>
              <a:t>19</a:t>
            </a:fld>
            <a:endParaRPr lang="en-US" dirty="0"/>
          </a:p>
        </p:txBody>
      </p:sp>
    </p:spTree>
    <p:extLst>
      <p:ext uri="{BB962C8B-B14F-4D97-AF65-F5344CB8AC3E}">
        <p14:creationId xmlns:p14="http://schemas.microsoft.com/office/powerpoint/2010/main" val="320594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4E7AA-795A-4448-9697-87285F46EC44}" type="slidenum">
              <a:rPr lang="en-US">
                <a:solidFill>
                  <a:prstClr val="black"/>
                </a:solidFill>
              </a:rPr>
              <a:pPr/>
              <a:t>22</a:t>
            </a:fld>
            <a:endParaRPr lang="en-US" dirty="0">
              <a:solidFill>
                <a:prstClr val="black"/>
              </a:solidFill>
            </a:endParaRPr>
          </a:p>
        </p:txBody>
      </p:sp>
      <p:sp>
        <p:nvSpPr>
          <p:cNvPr id="91138" name="Rectangle 2"/>
          <p:cNvSpPr>
            <a:spLocks noGrp="1" noRot="1" noChangeAspect="1" noChangeArrowheads="1" noTextEdit="1"/>
          </p:cNvSpPr>
          <p:nvPr>
            <p:ph type="sldImg"/>
          </p:nvPr>
        </p:nvSpPr>
        <p:spPr>
          <a:xfrm>
            <a:off x="1223963" y="711200"/>
            <a:ext cx="4729162" cy="3546475"/>
          </a:xfrm>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8580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4E7AA-795A-4448-9697-87285F46EC44}" type="slidenum">
              <a:rPr lang="en-US">
                <a:solidFill>
                  <a:prstClr val="black"/>
                </a:solidFill>
              </a:rPr>
              <a:pPr/>
              <a:t>23</a:t>
            </a:fld>
            <a:endParaRPr lang="en-US" dirty="0">
              <a:solidFill>
                <a:prstClr val="black"/>
              </a:solidFill>
            </a:endParaRPr>
          </a:p>
        </p:txBody>
      </p:sp>
      <p:sp>
        <p:nvSpPr>
          <p:cNvPr id="91138" name="Rectangle 2"/>
          <p:cNvSpPr>
            <a:spLocks noGrp="1" noRot="1" noChangeAspect="1" noChangeArrowheads="1" noTextEdit="1"/>
          </p:cNvSpPr>
          <p:nvPr>
            <p:ph type="sldImg"/>
          </p:nvPr>
        </p:nvSpPr>
        <p:spPr>
          <a:xfrm>
            <a:off x="1223963" y="711200"/>
            <a:ext cx="4729162" cy="3546475"/>
          </a:xfrm>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8580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83729-4301-4912-9FB3-D1EB83740486}" type="slidenum">
              <a:rPr lang="en-US" smtClean="0"/>
              <a:pPr/>
              <a:t>24</a:t>
            </a:fld>
            <a:endParaRPr lang="en-US" dirty="0"/>
          </a:p>
        </p:txBody>
      </p:sp>
    </p:spTree>
    <p:extLst>
      <p:ext uri="{BB962C8B-B14F-4D97-AF65-F5344CB8AC3E}">
        <p14:creationId xmlns:p14="http://schemas.microsoft.com/office/powerpoint/2010/main" val="273847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9DC5DA-6EA3-4AC9-AC36-E0E3DB8FFC37}" type="slidenum">
              <a:rPr lang="en-US" smtClean="0"/>
              <a:pPr>
                <a:defRPr/>
              </a:pPr>
              <a:t>3</a:t>
            </a:fld>
            <a:endParaRPr lang="en-US" dirty="0"/>
          </a:p>
        </p:txBody>
      </p:sp>
    </p:spTree>
    <p:extLst>
      <p:ext uri="{BB962C8B-B14F-4D97-AF65-F5344CB8AC3E}">
        <p14:creationId xmlns:p14="http://schemas.microsoft.com/office/powerpoint/2010/main" val="328327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4E7AA-795A-4448-9697-87285F46EC44}" type="slidenum">
              <a:rPr lang="en-US">
                <a:solidFill>
                  <a:prstClr val="black"/>
                </a:solidFill>
              </a:rPr>
              <a:pPr/>
              <a:t>4</a:t>
            </a:fld>
            <a:endParaRPr lang="en-US" dirty="0">
              <a:solidFill>
                <a:prstClr val="black"/>
              </a:solidFill>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5585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4E7AA-795A-4448-9697-87285F46EC44}" type="slidenum">
              <a:rPr lang="en-US">
                <a:solidFill>
                  <a:prstClr val="black"/>
                </a:solidFill>
              </a:rPr>
              <a:pPr/>
              <a:t>5</a:t>
            </a:fld>
            <a:endParaRPr lang="en-US" dirty="0">
              <a:solidFill>
                <a:prstClr val="black"/>
              </a:solidFill>
            </a:endParaRPr>
          </a:p>
        </p:txBody>
      </p:sp>
      <p:sp>
        <p:nvSpPr>
          <p:cNvPr id="91138" name="Rectangle 2"/>
          <p:cNvSpPr>
            <a:spLocks noGrp="1" noRot="1" noChangeAspect="1" noChangeArrowheads="1" noTextEdit="1"/>
          </p:cNvSpPr>
          <p:nvPr>
            <p:ph type="sldImg"/>
          </p:nvPr>
        </p:nvSpPr>
        <p:spPr>
          <a:xfrm>
            <a:off x="1223963" y="711200"/>
            <a:ext cx="4729162" cy="3546475"/>
          </a:xfrm>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97530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4E7AA-795A-4448-9697-87285F46EC44}" type="slidenum">
              <a:rPr lang="en-US">
                <a:solidFill>
                  <a:prstClr val="black"/>
                </a:solidFill>
              </a:rPr>
              <a:pPr/>
              <a:t>11</a:t>
            </a:fld>
            <a:endParaRPr lang="en-US" dirty="0">
              <a:solidFill>
                <a:prstClr val="black"/>
              </a:solidFill>
            </a:endParaRPr>
          </a:p>
        </p:txBody>
      </p:sp>
      <p:sp>
        <p:nvSpPr>
          <p:cNvPr id="91138" name="Rectangle 2"/>
          <p:cNvSpPr>
            <a:spLocks noGrp="1" noRot="1" noChangeAspect="1" noChangeArrowheads="1" noTextEdit="1"/>
          </p:cNvSpPr>
          <p:nvPr>
            <p:ph type="sldImg"/>
          </p:nvPr>
        </p:nvSpPr>
        <p:spPr>
          <a:xfrm>
            <a:off x="1223963" y="711200"/>
            <a:ext cx="4729162" cy="3546475"/>
          </a:xfrm>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2228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4E7AA-795A-4448-9697-87285F46EC44}" type="slidenum">
              <a:rPr lang="en-US">
                <a:solidFill>
                  <a:prstClr val="black"/>
                </a:solidFill>
              </a:rPr>
              <a:pPr/>
              <a:t>12</a:t>
            </a:fld>
            <a:endParaRPr lang="en-US" dirty="0">
              <a:solidFill>
                <a:prstClr val="black"/>
              </a:solidFill>
            </a:endParaRPr>
          </a:p>
        </p:txBody>
      </p:sp>
      <p:sp>
        <p:nvSpPr>
          <p:cNvPr id="91138" name="Rectangle 2"/>
          <p:cNvSpPr>
            <a:spLocks noGrp="1" noRot="1" noChangeAspect="1" noChangeArrowheads="1" noTextEdit="1"/>
          </p:cNvSpPr>
          <p:nvPr>
            <p:ph type="sldImg"/>
          </p:nvPr>
        </p:nvSpPr>
        <p:spPr>
          <a:xfrm>
            <a:off x="1223963" y="711200"/>
            <a:ext cx="4729162" cy="3546475"/>
          </a:xfrm>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635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A6AAE-783E-4852-A528-C1EB8B8AB620}" type="slidenum">
              <a:rPr lang="en-US" smtClean="0"/>
              <a:t>13</a:t>
            </a:fld>
            <a:endParaRPr lang="en-US" dirty="0"/>
          </a:p>
        </p:txBody>
      </p:sp>
    </p:spTree>
    <p:extLst>
      <p:ext uri="{BB962C8B-B14F-4D97-AF65-F5344CB8AC3E}">
        <p14:creationId xmlns:p14="http://schemas.microsoft.com/office/powerpoint/2010/main" val="2134531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A6AAE-783E-4852-A528-C1EB8B8AB620}" type="slidenum">
              <a:rPr lang="en-US" smtClean="0"/>
              <a:t>14</a:t>
            </a:fld>
            <a:endParaRPr lang="en-US" dirty="0"/>
          </a:p>
        </p:txBody>
      </p:sp>
    </p:spTree>
    <p:extLst>
      <p:ext uri="{BB962C8B-B14F-4D97-AF65-F5344CB8AC3E}">
        <p14:creationId xmlns:p14="http://schemas.microsoft.com/office/powerpoint/2010/main" val="227885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A6AAE-783E-4852-A528-C1EB8B8AB620}" type="slidenum">
              <a:rPr lang="en-US" smtClean="0"/>
              <a:t>15</a:t>
            </a:fld>
            <a:endParaRPr lang="en-US" dirty="0"/>
          </a:p>
        </p:txBody>
      </p:sp>
    </p:spTree>
    <p:extLst>
      <p:ext uri="{BB962C8B-B14F-4D97-AF65-F5344CB8AC3E}">
        <p14:creationId xmlns:p14="http://schemas.microsoft.com/office/powerpoint/2010/main" val="407837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3931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69D1875-C75A-4CE8-BA0A-CC0C1AB149DB}" type="datetime1">
              <a:rPr lang="en-US" smtClean="0"/>
              <a:t>10/20/2016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68122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48B078-57BB-4C50-96B3-7FE41F6BA77D}" type="datetime1">
              <a:rPr lang="en-US" smtClean="0"/>
              <a:t>10/20/2016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104118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1797A8-CEA6-4956-B329-C3F7C05DA6F7}" type="datetime1">
              <a:rPr lang="en-US" smtClean="0"/>
              <a:t>10/20/2016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154727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408A62-3CEF-41D3-8B4B-F1D2CFD49E10}" type="datetime1">
              <a:rPr lang="en-US" smtClean="0"/>
              <a:t>10/20/2016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398398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3B2484-0035-4309-93C8-74E6713A9596}" type="datetime1">
              <a:rPr lang="en-US" smtClean="0"/>
              <a:t>10/20/2016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22653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8F69DB8-1360-4B1E-90EA-6B82C7CDA67B}" type="datetime1">
              <a:rPr lang="en-US" smtClean="0"/>
              <a:t>10/20/2016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300678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56FE74A-FEF1-4A18-8ACF-03271B7F6912}" type="datetime1">
              <a:rPr lang="en-US" smtClean="0"/>
              <a:t>10/20/2016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366145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C88A2F-79CD-49F5-8BF9-4794D9028FBA}" type="datetime1">
              <a:rPr lang="en-US" smtClean="0"/>
              <a:t>10/20/2016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111976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9B53F01-0C01-429A-B4D7-D73E64753581}" type="datetime1">
              <a:rPr lang="en-US" smtClean="0"/>
              <a:t>10/20/2016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336069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0E38854-A280-4E0C-AC56-E49B7A562E4A}" type="datetime1">
              <a:rPr lang="en-US" smtClean="0"/>
              <a:t>10/20/2016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A4AA153-FC2A-4E51-833B-68D6B118CEB9}" type="slidenum">
              <a:rPr lang="en-US" smtClean="0"/>
              <a:t>‹#›</a:t>
            </a:fld>
            <a:endParaRPr lang="en-US" dirty="0"/>
          </a:p>
        </p:txBody>
      </p:sp>
    </p:spTree>
    <p:extLst>
      <p:ext uri="{BB962C8B-B14F-4D97-AF65-F5344CB8AC3E}">
        <p14:creationId xmlns:p14="http://schemas.microsoft.com/office/powerpoint/2010/main" val="30712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0030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package" Target="../embeddings/Microsoft_Word_Document4.docx"/></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package" Target="../embeddings/Microsoft_Word_Document6.docx"/></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chart" Target="../charts/chart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package" Target="../embeddings/Microsoft_Word_Document1.docx"/></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905000"/>
            <a:ext cx="6934200" cy="917575"/>
          </a:xfrm>
          <a:solidFill>
            <a:schemeClr val="tx2"/>
          </a:solidFill>
        </p:spPr>
        <p:txBody>
          <a:bodyPr/>
          <a:lstStyle/>
          <a:p>
            <a:r>
              <a:rPr lang="en-US" sz="4000" b="1" i="1" dirty="0" smtClean="0">
                <a:solidFill>
                  <a:schemeClr val="tx1"/>
                </a:solidFill>
              </a:rPr>
              <a:t>Open Budget Meeting</a:t>
            </a:r>
            <a:endParaRPr lang="en-US" sz="4000" b="1" i="1" dirty="0">
              <a:solidFill>
                <a:schemeClr val="tx1"/>
              </a:solidFill>
            </a:endParaRPr>
          </a:p>
        </p:txBody>
      </p:sp>
      <p:sp>
        <p:nvSpPr>
          <p:cNvPr id="3" name="Subtitle 2"/>
          <p:cNvSpPr>
            <a:spLocks noGrp="1"/>
          </p:cNvSpPr>
          <p:nvPr>
            <p:ph type="subTitle" idx="1"/>
          </p:nvPr>
        </p:nvSpPr>
        <p:spPr/>
        <p:txBody>
          <a:bodyPr/>
          <a:lstStyle/>
          <a:p>
            <a:r>
              <a:rPr lang="en-US" b="1" dirty="0" smtClean="0">
                <a:solidFill>
                  <a:schemeClr val="tx1"/>
                </a:solidFill>
              </a:rPr>
              <a:t>October 19, 2016</a:t>
            </a:r>
            <a:endParaRPr lang="en-US" b="1" dirty="0">
              <a:solidFill>
                <a:schemeClr val="tx1"/>
              </a:solidFill>
            </a:endParaRPr>
          </a:p>
        </p:txBody>
      </p:sp>
    </p:spTree>
    <p:extLst>
      <p:ext uri="{BB962C8B-B14F-4D97-AF65-F5344CB8AC3E}">
        <p14:creationId xmlns:p14="http://schemas.microsoft.com/office/powerpoint/2010/main" val="3852962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0" y="12192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12819" y="457200"/>
            <a:ext cx="55626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latin typeface="Arial" panose="020B0604020202020204" pitchFamily="34" charset="0"/>
                <a:cs typeface="Arial" panose="020B0604020202020204" pitchFamily="34" charset="0"/>
              </a:rPr>
              <a:t> Open Budget Meeting</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lgn="r"/>
            <a:fld id="{1A4AA153-FC2A-4E51-833B-68D6B118CEB9}" type="slidenum">
              <a:rPr lang="en-US" smtClean="0"/>
              <a:pPr algn="r"/>
              <a:t>10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61191347"/>
              </p:ext>
            </p:extLst>
          </p:nvPr>
        </p:nvGraphicFramePr>
        <p:xfrm>
          <a:off x="1984867" y="1371603"/>
          <a:ext cx="5174265" cy="4572002"/>
        </p:xfrm>
        <a:graphic>
          <a:graphicData uri="http://schemas.openxmlformats.org/drawingml/2006/table">
            <a:tbl>
              <a:tblPr/>
              <a:tblGrid>
                <a:gridCol w="2863589">
                  <a:extLst>
                    <a:ext uri="{9D8B030D-6E8A-4147-A177-3AD203B41FA5}">
                      <a16:colId xmlns:a16="http://schemas.microsoft.com/office/drawing/2014/main" xmlns="" val="2921276145"/>
                    </a:ext>
                  </a:extLst>
                </a:gridCol>
                <a:gridCol w="814238">
                  <a:extLst>
                    <a:ext uri="{9D8B030D-6E8A-4147-A177-3AD203B41FA5}">
                      <a16:colId xmlns:a16="http://schemas.microsoft.com/office/drawing/2014/main" xmlns="" val="1903148171"/>
                    </a:ext>
                  </a:extLst>
                </a:gridCol>
                <a:gridCol w="693203">
                  <a:extLst>
                    <a:ext uri="{9D8B030D-6E8A-4147-A177-3AD203B41FA5}">
                      <a16:colId xmlns:a16="http://schemas.microsoft.com/office/drawing/2014/main" xmlns="" val="3331996580"/>
                    </a:ext>
                  </a:extLst>
                </a:gridCol>
                <a:gridCol w="803235">
                  <a:extLst>
                    <a:ext uri="{9D8B030D-6E8A-4147-A177-3AD203B41FA5}">
                      <a16:colId xmlns:a16="http://schemas.microsoft.com/office/drawing/2014/main" xmlns="" val="2964920169"/>
                    </a:ext>
                  </a:extLst>
                </a:gridCol>
              </a:tblGrid>
              <a:tr h="182186">
                <a:tc>
                  <a:txBody>
                    <a:bodyPr/>
                    <a:lstStyle/>
                    <a:p>
                      <a:pPr algn="l" rtl="0" fontAlgn="b"/>
                      <a:r>
                        <a:rPr lang="en-US" sz="1000" b="1" i="0" u="none" strike="noStrike" dirty="0">
                          <a:solidFill>
                            <a:srgbClr val="000000"/>
                          </a:solidFill>
                          <a:effectLst/>
                          <a:latin typeface="Calibri" panose="020F0502020204030204" pitchFamily="34" charset="0"/>
                        </a:rPr>
                        <a:t>Revenue - 7,050 Fall Enrollment</a:t>
                      </a:r>
                    </a:p>
                  </a:txBody>
                  <a:tcPr marL="8257" marR="8257" marT="8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1170766750"/>
                  </a:ext>
                </a:extLst>
              </a:tr>
              <a:tr h="182186">
                <a:tc>
                  <a:txBody>
                    <a:bodyPr/>
                    <a:lstStyle/>
                    <a:p>
                      <a:pPr algn="l" fontAlgn="b"/>
                      <a:r>
                        <a:rPr lang="en-US" sz="1000" b="0" i="0" u="none" strike="noStrike" dirty="0">
                          <a:solidFill>
                            <a:srgbClr val="000000"/>
                          </a:solidFill>
                          <a:effectLst/>
                          <a:latin typeface="Arial" panose="020B0604020202020204" pitchFamily="34" charset="0"/>
                        </a:rPr>
                        <a:t> </a:t>
                      </a:r>
                    </a:p>
                  </a:txBody>
                  <a:tcPr marL="8257" marR="8257" marT="8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r>
                        <a:rPr lang="en-US" sz="1000" b="1" i="0" u="none" strike="noStrike" dirty="0">
                          <a:solidFill>
                            <a:srgbClr val="000000"/>
                          </a:solidFill>
                          <a:effectLst/>
                          <a:latin typeface="Calibri" panose="020F0502020204030204" pitchFamily="34" charset="0"/>
                        </a:rPr>
                        <a:t>FY17 Budget</a:t>
                      </a:r>
                    </a:p>
                  </a:txBody>
                  <a:tcPr marL="8257" marR="8257" marT="8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1849728014"/>
                  </a:ext>
                </a:extLst>
              </a:tr>
              <a:tr h="182186">
                <a:tc>
                  <a:txBody>
                    <a:bodyPr/>
                    <a:lstStyle/>
                    <a:p>
                      <a:pPr algn="l" rtl="0" fontAlgn="b"/>
                      <a:r>
                        <a:rPr lang="en-US" sz="1000" b="1" i="0" u="none" strike="noStrike" dirty="0">
                          <a:solidFill>
                            <a:srgbClr val="000000"/>
                          </a:solidFill>
                          <a:effectLst/>
                          <a:latin typeface="Calibri" panose="020F0502020204030204" pitchFamily="34" charset="0"/>
                        </a:rPr>
                        <a:t>State Appropriation</a:t>
                      </a:r>
                    </a:p>
                  </a:txBody>
                  <a:tcPr marL="8257" marR="8257" marT="8257" marB="0" anchor="b">
                    <a:lnL>
                      <a:noFill/>
                    </a:lnL>
                    <a:lnR>
                      <a:noFill/>
                    </a:lnR>
                    <a:lnT>
                      <a:noFill/>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24,687,217</a:t>
                      </a:r>
                    </a:p>
                  </a:txBody>
                  <a:tcPr marL="8257" marR="8257" marT="8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177074398"/>
                  </a:ext>
                </a:extLst>
              </a:tr>
              <a:tr h="182186">
                <a:tc>
                  <a:txBody>
                    <a:bodyPr/>
                    <a:lstStyle/>
                    <a:p>
                      <a:pPr algn="l" rtl="0" fontAlgn="b"/>
                      <a:r>
                        <a:rPr lang="en-US" sz="1000" b="1" i="0" u="none" strike="noStrike" dirty="0">
                          <a:solidFill>
                            <a:srgbClr val="000000"/>
                          </a:solidFill>
                          <a:effectLst/>
                          <a:latin typeface="Calibri" panose="020F0502020204030204" pitchFamily="34" charset="0"/>
                        </a:rPr>
                        <a:t>Tuition </a:t>
                      </a:r>
                    </a:p>
                  </a:txBody>
                  <a:tcPr marL="8257" marR="8257" marT="8257" marB="0" anchor="b">
                    <a:lnL>
                      <a:noFill/>
                    </a:lnL>
                    <a:lnR>
                      <a:noFill/>
                    </a:lnR>
                    <a:lnT>
                      <a:noFill/>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27,000,000</a:t>
                      </a:r>
                    </a:p>
                  </a:txBody>
                  <a:tcPr marL="8257" marR="8257" marT="8257" marB="0" anchor="b">
                    <a:lnL>
                      <a:noFill/>
                    </a:lnL>
                    <a:lnR>
                      <a:noFill/>
                    </a:lnR>
                    <a:lnT>
                      <a:noFill/>
                    </a:lnT>
                    <a:lnB>
                      <a:noFill/>
                    </a:lnB>
                  </a:tcPr>
                </a:tc>
                <a:tc>
                  <a:txBody>
                    <a:bodyPr/>
                    <a:lstStyle/>
                    <a:p>
                      <a:pPr algn="l" rtl="0" fontAlgn="b"/>
                      <a:endParaRPr lang="en-US" sz="1000" b="1"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1955940178"/>
                  </a:ext>
                </a:extLst>
              </a:tr>
              <a:tr h="182186">
                <a:tc>
                  <a:txBody>
                    <a:bodyPr/>
                    <a:lstStyle/>
                    <a:p>
                      <a:pPr algn="l" rtl="0" fontAlgn="b"/>
                      <a:r>
                        <a:rPr lang="en-US" sz="1000" b="1" i="0" u="none" strike="noStrike" dirty="0">
                          <a:solidFill>
                            <a:srgbClr val="000000"/>
                          </a:solidFill>
                          <a:effectLst/>
                          <a:latin typeface="Calibri" panose="020F0502020204030204" pitchFamily="34" charset="0"/>
                        </a:rPr>
                        <a:t>Fees &amp; Other General</a:t>
                      </a:r>
                    </a:p>
                  </a:txBody>
                  <a:tcPr marL="8257" marR="8257" marT="8257" marB="0" anchor="b">
                    <a:lnL>
                      <a:noFill/>
                    </a:lnL>
                    <a:lnR>
                      <a:noFill/>
                    </a:lnR>
                    <a:lnT>
                      <a:noFill/>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5,666,930</a:t>
                      </a: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1753254838"/>
                  </a:ext>
                </a:extLst>
              </a:tr>
              <a:tr h="182186">
                <a:tc>
                  <a:txBody>
                    <a:bodyPr/>
                    <a:lstStyle/>
                    <a:p>
                      <a:pPr algn="l" rtl="0" fontAlgn="b"/>
                      <a:r>
                        <a:rPr lang="en-US" sz="1000" b="1" i="0" u="none" strike="noStrike" dirty="0">
                          <a:solidFill>
                            <a:srgbClr val="000000"/>
                          </a:solidFill>
                          <a:effectLst/>
                          <a:latin typeface="Calibri" panose="020F0502020204030204" pitchFamily="34" charset="0"/>
                        </a:rPr>
                        <a:t>Carry Forward Funds</a:t>
                      </a:r>
                    </a:p>
                  </a:txBody>
                  <a:tcPr marL="8257" marR="8257" marT="8257" marB="0" anchor="b">
                    <a:lnL>
                      <a:noFill/>
                    </a:lnL>
                    <a:lnR>
                      <a:noFill/>
                    </a:lnR>
                    <a:lnT>
                      <a:noFill/>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800,000</a:t>
                      </a:r>
                    </a:p>
                  </a:txBody>
                  <a:tcPr marL="8257" marR="8257" marT="8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1000" b="0" i="0" u="none" strike="noStrike" dirty="0">
                          <a:solidFill>
                            <a:srgbClr val="000000"/>
                          </a:solidFill>
                          <a:effectLst/>
                          <a:latin typeface="Calibri" panose="020F0502020204030204" pitchFamily="34" charset="0"/>
                        </a:rPr>
                        <a:t> </a:t>
                      </a:r>
                    </a:p>
                  </a:txBody>
                  <a:tcPr marL="8257" marR="8257" marT="8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97566049"/>
                  </a:ext>
                </a:extLst>
              </a:tr>
              <a:tr h="182186">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8257" marR="8257" marT="8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58,154,147</a:t>
                      </a:r>
                    </a:p>
                  </a:txBody>
                  <a:tcPr marL="8257" marR="8257" marT="825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2862142261"/>
                  </a:ext>
                </a:extLst>
              </a:tr>
              <a:tr h="182186">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8257" marR="8257" marT="8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2815873775"/>
                  </a:ext>
                </a:extLst>
              </a:tr>
              <a:tr h="182186">
                <a:tc>
                  <a:txBody>
                    <a:bodyPr/>
                    <a:lstStyle/>
                    <a:p>
                      <a:pPr algn="l" rtl="0" fontAlgn="b"/>
                      <a:r>
                        <a:rPr lang="en-US" sz="1000" b="1" i="0" u="none" strike="noStrike" dirty="0">
                          <a:solidFill>
                            <a:srgbClr val="000000"/>
                          </a:solidFill>
                          <a:effectLst/>
                          <a:latin typeface="Calibri" panose="020F0502020204030204" pitchFamily="34" charset="0"/>
                        </a:rPr>
                        <a:t>Expenditures</a:t>
                      </a:r>
                    </a:p>
                  </a:txBody>
                  <a:tcPr marL="8257" marR="8257" marT="8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173547639"/>
                  </a:ext>
                </a:extLst>
              </a:tr>
              <a:tr h="182186">
                <a:tc>
                  <a:txBody>
                    <a:bodyPr/>
                    <a:lstStyle/>
                    <a:p>
                      <a:pPr algn="l" rtl="0" fontAlgn="b"/>
                      <a:r>
                        <a:rPr lang="en-US" sz="1000" b="0" i="0" u="none" strike="noStrike" dirty="0">
                          <a:solidFill>
                            <a:srgbClr val="000000"/>
                          </a:solidFill>
                          <a:effectLst/>
                          <a:latin typeface="Calibri" panose="020F0502020204030204" pitchFamily="34" charset="0"/>
                        </a:rPr>
                        <a:t>Updated current budget including cuts needed</a:t>
                      </a:r>
                    </a:p>
                  </a:txBody>
                  <a:tcPr marL="8257" marR="8257" marT="8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b"/>
                      <a:r>
                        <a:rPr lang="en-US" sz="1000" b="1" i="0" u="none" strike="noStrike" dirty="0">
                          <a:solidFill>
                            <a:srgbClr val="1F497D"/>
                          </a:solidFill>
                          <a:effectLst/>
                          <a:latin typeface="Calibri" panose="020F0502020204030204" pitchFamily="34" charset="0"/>
                        </a:rPr>
                        <a:t>    56,883,402 </a:t>
                      </a:r>
                    </a:p>
                  </a:txBody>
                  <a:tcPr marL="8257" marR="8257" marT="8257" marB="0" anchor="b">
                    <a:lnL>
                      <a:noFill/>
                    </a:lnL>
                    <a:lnR>
                      <a:noFill/>
                    </a:lnR>
                    <a:lnT>
                      <a:noFill/>
                    </a:lnT>
                    <a:lnB>
                      <a:noFill/>
                    </a:lnB>
                  </a:tcPr>
                </a:tc>
                <a:tc>
                  <a:txBody>
                    <a:bodyPr/>
                    <a:lstStyle/>
                    <a:p>
                      <a:pPr algn="l" fontAlgn="b"/>
                      <a:endParaRPr lang="en-US" sz="1000" b="1" i="0" u="none" strike="noStrike" dirty="0">
                        <a:solidFill>
                          <a:srgbClr val="1F497D"/>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501174743"/>
                  </a:ext>
                </a:extLst>
              </a:tr>
              <a:tr h="182186">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8257" marR="8257" marT="8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54017345"/>
                  </a:ext>
                </a:extLst>
              </a:tr>
              <a:tr h="182186">
                <a:tc>
                  <a:txBody>
                    <a:bodyPr/>
                    <a:lstStyle/>
                    <a:p>
                      <a:pPr algn="l" rtl="0" fontAlgn="b"/>
                      <a:r>
                        <a:rPr lang="en-US" sz="1000" b="1" i="0" u="none" strike="noStrike" dirty="0">
                          <a:solidFill>
                            <a:srgbClr val="000000"/>
                          </a:solidFill>
                          <a:effectLst/>
                          <a:latin typeface="Calibri" panose="020F0502020204030204" pitchFamily="34" charset="0"/>
                        </a:rPr>
                        <a:t>Funding Available to Distribute</a:t>
                      </a:r>
                    </a:p>
                  </a:txBody>
                  <a:tcPr marL="8257" marR="8257" marT="8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r" rtl="0" fontAlgn="b"/>
                      <a:r>
                        <a:rPr lang="en-US" sz="1000" b="1" i="0" u="none" strike="noStrike" dirty="0">
                          <a:solidFill>
                            <a:srgbClr val="000000"/>
                          </a:solidFill>
                          <a:effectLst/>
                          <a:latin typeface="Calibri" panose="020F0502020204030204" pitchFamily="34" charset="0"/>
                        </a:rPr>
                        <a:t>1,270,745 </a:t>
                      </a:r>
                    </a:p>
                  </a:txBody>
                  <a:tcPr marL="8257" marR="8257" marT="825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2111296575"/>
                  </a:ext>
                </a:extLst>
              </a:tr>
              <a:tr h="182186">
                <a:tc>
                  <a:txBody>
                    <a:bodyPr/>
                    <a:lstStyle/>
                    <a:p>
                      <a:pPr algn="l" fontAlgn="b"/>
                      <a:r>
                        <a:rPr lang="en-US" sz="1000" b="0" i="0" u="none" strike="noStrike" dirty="0">
                          <a:solidFill>
                            <a:srgbClr val="000000"/>
                          </a:solidFill>
                          <a:effectLst/>
                          <a:latin typeface="Arial" panose="020B0604020202020204" pitchFamily="34" charset="0"/>
                        </a:rPr>
                        <a:t> </a:t>
                      </a:r>
                    </a:p>
                  </a:txBody>
                  <a:tcPr marL="8257" marR="8257" marT="8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8257" marR="8257" marT="8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1525112359"/>
                  </a:ext>
                </a:extLst>
              </a:tr>
              <a:tr h="182186">
                <a:tc>
                  <a:txBody>
                    <a:bodyPr/>
                    <a:lstStyle/>
                    <a:p>
                      <a:pPr algn="l" rtl="0" fontAlgn="b"/>
                      <a:r>
                        <a:rPr lang="en-US" sz="1000" b="1" i="0" u="none" strike="noStrike" dirty="0">
                          <a:solidFill>
                            <a:srgbClr val="000000"/>
                          </a:solidFill>
                          <a:effectLst/>
                          <a:latin typeface="Calibri" panose="020F0502020204030204" pitchFamily="34" charset="0"/>
                        </a:rPr>
                        <a:t>Required Funding Items added:</a:t>
                      </a: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510577207"/>
                  </a:ext>
                </a:extLst>
              </a:tr>
              <a:tr h="182186">
                <a:tc>
                  <a:txBody>
                    <a:bodyPr/>
                    <a:lstStyle/>
                    <a:p>
                      <a:pPr algn="l" rtl="0" fontAlgn="b"/>
                      <a:r>
                        <a:rPr lang="en-US" sz="1000" b="0" i="0" u="none" strike="noStrike" dirty="0">
                          <a:solidFill>
                            <a:srgbClr val="000000"/>
                          </a:solidFill>
                          <a:effectLst/>
                          <a:latin typeface="Calibri" panose="020F0502020204030204" pitchFamily="34" charset="0"/>
                        </a:rPr>
                        <a:t>   University Contingency</a:t>
                      </a:r>
                    </a:p>
                  </a:txBody>
                  <a:tcPr marL="8257" marR="8257" marT="8257" marB="0" anchor="b">
                    <a:lnL>
                      <a:noFill/>
                    </a:lnL>
                    <a:lnR>
                      <a:noFill/>
                    </a:lnR>
                    <a:lnT>
                      <a:noFill/>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99,000</a:t>
                      </a: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1159573192"/>
                  </a:ext>
                </a:extLst>
              </a:tr>
              <a:tr h="182186">
                <a:tc>
                  <a:txBody>
                    <a:bodyPr/>
                    <a:lstStyle/>
                    <a:p>
                      <a:pPr algn="l" rtl="0" fontAlgn="b"/>
                      <a:r>
                        <a:rPr lang="en-US" sz="1000" b="0" i="0" u="none" strike="noStrike" dirty="0">
                          <a:solidFill>
                            <a:srgbClr val="000000"/>
                          </a:solidFill>
                          <a:effectLst/>
                          <a:latin typeface="Calibri" panose="020F0502020204030204" pitchFamily="34" charset="0"/>
                        </a:rPr>
                        <a:t>   Increase in software licenses</a:t>
                      </a:r>
                    </a:p>
                  </a:txBody>
                  <a:tcPr marL="8257" marR="8257" marT="8257" marB="0" anchor="b">
                    <a:lnL>
                      <a:noFill/>
                    </a:lnL>
                    <a:lnR>
                      <a:noFill/>
                    </a:lnR>
                    <a:lnT>
                      <a:noFill/>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11,311</a:t>
                      </a: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1297737144"/>
                  </a:ext>
                </a:extLst>
              </a:tr>
              <a:tr h="182186">
                <a:tc>
                  <a:txBody>
                    <a:bodyPr/>
                    <a:lstStyle/>
                    <a:p>
                      <a:pPr algn="l" rtl="0" fontAlgn="b"/>
                      <a:r>
                        <a:rPr lang="en-US" sz="1000" b="0" i="0" u="none" strike="noStrike" dirty="0">
                          <a:solidFill>
                            <a:srgbClr val="000000"/>
                          </a:solidFill>
                          <a:effectLst/>
                          <a:latin typeface="Calibri" panose="020F0502020204030204" pitchFamily="34" charset="0"/>
                        </a:rPr>
                        <a:t>   Faculty Promotions including benefits</a:t>
                      </a:r>
                    </a:p>
                  </a:txBody>
                  <a:tcPr marL="8257" marR="8257" marT="8257" marB="0" anchor="b">
                    <a:lnL>
                      <a:noFill/>
                    </a:lnL>
                    <a:lnR>
                      <a:noFill/>
                    </a:lnR>
                    <a:lnT>
                      <a:noFill/>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48,175</a:t>
                      </a: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3103191025"/>
                  </a:ext>
                </a:extLst>
              </a:tr>
              <a:tr h="182186">
                <a:tc>
                  <a:txBody>
                    <a:bodyPr/>
                    <a:lstStyle/>
                    <a:p>
                      <a:pPr algn="l" rtl="0" fontAlgn="b"/>
                      <a:r>
                        <a:rPr lang="en-US" sz="1000" b="0" i="0" u="none" strike="noStrike" dirty="0">
                          <a:solidFill>
                            <a:srgbClr val="000000"/>
                          </a:solidFill>
                          <a:effectLst/>
                          <a:latin typeface="Calibri" panose="020F0502020204030204" pitchFamily="34" charset="0"/>
                        </a:rPr>
                        <a:t>   Funding for Merit Raises including benefits</a:t>
                      </a:r>
                    </a:p>
                  </a:txBody>
                  <a:tcPr marL="8257" marR="8257" marT="8257" marB="0" anchor="b">
                    <a:lnL>
                      <a:noFill/>
                    </a:lnL>
                    <a:lnR>
                      <a:noFill/>
                    </a:lnR>
                    <a:lnT>
                      <a:noFill/>
                    </a:lnT>
                    <a:lnB>
                      <a:noFill/>
                    </a:lnB>
                  </a:tcPr>
                </a:tc>
                <a:tc>
                  <a:txBody>
                    <a:bodyPr/>
                    <a:lstStyle/>
                    <a:p>
                      <a:pPr algn="r" rtl="0" fontAlgn="b"/>
                      <a:r>
                        <a:rPr lang="en-US" sz="1000" b="0" i="0" u="none" strike="noStrike" dirty="0">
                          <a:solidFill>
                            <a:srgbClr val="000000"/>
                          </a:solidFill>
                          <a:effectLst/>
                          <a:latin typeface="Calibri" panose="020F0502020204030204" pitchFamily="34" charset="0"/>
                        </a:rPr>
                        <a:t>1,112,259*</a:t>
                      </a:r>
                    </a:p>
                  </a:txBody>
                  <a:tcPr marL="8257" marR="8257" marT="8257"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8257" marR="8257" marT="825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1248403677"/>
                  </a:ext>
                </a:extLst>
              </a:tr>
              <a:tr h="182186">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r" rtl="0" fontAlgn="b"/>
                      <a:r>
                        <a:rPr lang="en-US" sz="1000" b="1" i="0" u="none" strike="noStrike" dirty="0">
                          <a:solidFill>
                            <a:srgbClr val="000000"/>
                          </a:solidFill>
                          <a:effectLst/>
                          <a:latin typeface="Calibri" panose="020F0502020204030204" pitchFamily="34" charset="0"/>
                        </a:rPr>
                        <a:t>1,270,745</a:t>
                      </a:r>
                    </a:p>
                  </a:txBody>
                  <a:tcPr marL="8257" marR="8257" marT="825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1920742203"/>
                  </a:ext>
                </a:extLst>
              </a:tr>
              <a:tr h="182186">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8257" marR="8257" marT="82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1718647571"/>
                  </a:ext>
                </a:extLst>
              </a:tr>
              <a:tr h="190862">
                <a:tc>
                  <a:txBody>
                    <a:bodyPr/>
                    <a:lstStyle/>
                    <a:p>
                      <a:pPr algn="l" fontAlgn="b"/>
                      <a:r>
                        <a:rPr lang="en-US" sz="1000" b="1" i="0" u="none" strike="noStrike" dirty="0">
                          <a:solidFill>
                            <a:srgbClr val="000000"/>
                          </a:solidFill>
                          <a:effectLst/>
                          <a:latin typeface="Calibri" panose="020F0502020204030204" pitchFamily="34" charset="0"/>
                        </a:rPr>
                        <a:t>Additional Funds Needed</a:t>
                      </a: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8257" marR="8257" marT="8257" marB="0" anchor="b">
                    <a:lnL>
                      <a:noFill/>
                    </a:lnL>
                    <a:lnR>
                      <a:noFill/>
                    </a:lnR>
                    <a:lnT>
                      <a:noFill/>
                    </a:lnT>
                    <a:lnB>
                      <a:noFill/>
                    </a:lnB>
                  </a:tcPr>
                </a:tc>
                <a:tc>
                  <a:txBody>
                    <a:bodyPr/>
                    <a:lstStyle/>
                    <a:p>
                      <a:pPr algn="r" fontAlgn="b"/>
                      <a:r>
                        <a:rPr lang="en-US" sz="1000" b="1" i="0" u="none" strike="noStrike" dirty="0">
                          <a:solidFill>
                            <a:srgbClr val="000000"/>
                          </a:solidFill>
                          <a:effectLst/>
                          <a:latin typeface="Calibri" panose="020F0502020204030204" pitchFamily="34" charset="0"/>
                        </a:rPr>
                        <a:t>0</a:t>
                      </a:r>
                    </a:p>
                  </a:txBody>
                  <a:tcPr marL="8257" marR="8257" marT="8257"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984100535"/>
                  </a:ext>
                </a:extLst>
              </a:tr>
              <a:tr h="190862">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873574273"/>
                  </a:ext>
                </a:extLst>
              </a:tr>
              <a:tr h="182186">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517717891"/>
                  </a:ext>
                </a:extLst>
              </a:tr>
              <a:tr h="182186">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2964138679"/>
                  </a:ext>
                </a:extLst>
              </a:tr>
              <a:tr h="182186">
                <a:tc>
                  <a:txBody>
                    <a:bodyPr/>
                    <a:lstStyle/>
                    <a:p>
                      <a:pPr algn="l" fontAlgn="b"/>
                      <a:r>
                        <a:rPr lang="en-US" sz="1000" b="1" i="0" u="none" strike="noStrike" dirty="0">
                          <a:solidFill>
                            <a:srgbClr val="000000"/>
                          </a:solidFill>
                          <a:effectLst/>
                          <a:latin typeface="Calibri" panose="020F0502020204030204" pitchFamily="34" charset="0"/>
                        </a:rPr>
                        <a:t>*  82% provided by BOR; 18% provided by CSU</a:t>
                      </a: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257" marR="8257" marT="8257" marB="0" anchor="b">
                    <a:lnL>
                      <a:noFill/>
                    </a:lnL>
                    <a:lnR>
                      <a:noFill/>
                    </a:lnR>
                    <a:lnT>
                      <a:noFill/>
                    </a:lnT>
                    <a:lnB>
                      <a:noFill/>
                    </a:lnB>
                  </a:tcPr>
                </a:tc>
                <a:extLst>
                  <a:ext uri="{0D108BD9-81ED-4DB2-BD59-A6C34878D82A}">
                    <a16:rowId xmlns:a16="http://schemas.microsoft.com/office/drawing/2014/main" xmlns="" val="3490345102"/>
                  </a:ext>
                </a:extLst>
              </a:tr>
            </a:tbl>
          </a:graphicData>
        </a:graphic>
      </p:graphicFrame>
    </p:spTree>
    <p:extLst>
      <p:ext uri="{BB962C8B-B14F-4D97-AF65-F5344CB8AC3E}">
        <p14:creationId xmlns:p14="http://schemas.microsoft.com/office/powerpoint/2010/main" val="1635872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0" y="8382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lgn="r"/>
            <a:fld id="{B3ACB187-37F7-4C51-A504-D64E49A8D6D4}" type="slidenum">
              <a:rPr lang="en-US" smtClean="0">
                <a:solidFill>
                  <a:srgbClr val="000000"/>
                </a:solidFill>
              </a:rPr>
              <a:pPr algn="r"/>
              <a:t>11</a:t>
            </a:fld>
            <a:endParaRPr lang="en-US" dirty="0">
              <a:solidFill>
                <a:srgbClr val="000000"/>
              </a:solidFill>
            </a:endParaRPr>
          </a:p>
        </p:txBody>
      </p:sp>
      <p:sp>
        <p:nvSpPr>
          <p:cNvPr id="90115" name="Rectangle 3"/>
          <p:cNvSpPr>
            <a:spLocks noGrp="1" noChangeArrowheads="1"/>
          </p:cNvSpPr>
          <p:nvPr>
            <p:ph type="ctrTitle" idx="4294967295"/>
          </p:nvPr>
        </p:nvSpPr>
        <p:spPr>
          <a:xfrm>
            <a:off x="0" y="152400"/>
            <a:ext cx="5029200" cy="990600"/>
          </a:xfrm>
          <a:prstGeom prst="rect">
            <a:avLst/>
          </a:prstGeom>
        </p:spPr>
        <p:txBody>
          <a:bodyPr/>
          <a:lstStyle/>
          <a:p>
            <a:r>
              <a:rPr lang="en-US" sz="2500" dirty="0" smtClean="0">
                <a:latin typeface="Arial" panose="020B0604020202020204" pitchFamily="34" charset="0"/>
                <a:cs typeface="Arial" panose="020B0604020202020204" pitchFamily="34" charset="0"/>
              </a:rPr>
              <a:t>   Open Budget Meeting</a:t>
            </a:r>
            <a:endParaRPr lang="en-US" sz="2500" dirty="0">
              <a:latin typeface="Arial" panose="020B0604020202020204" pitchFamily="34" charset="0"/>
              <a:cs typeface="Arial" panose="020B0604020202020204" pitchFamily="34" charset="0"/>
            </a:endParaRPr>
          </a:p>
        </p:txBody>
      </p:sp>
      <p:sp>
        <p:nvSpPr>
          <p:cNvPr id="90116" name="Rectangle 4"/>
          <p:cNvSpPr>
            <a:spLocks noGrp="1" noChangeArrowheads="1"/>
          </p:cNvSpPr>
          <p:nvPr>
            <p:ph type="subTitle" idx="4294967295"/>
          </p:nvPr>
        </p:nvSpPr>
        <p:spPr>
          <a:xfrm>
            <a:off x="2097088" y="3468688"/>
            <a:ext cx="7046912" cy="1560512"/>
          </a:xfrm>
          <a:prstGeom prst="rect">
            <a:avLst/>
          </a:prstGeom>
        </p:spPr>
        <p:txBody>
          <a:bodyPr/>
          <a:lstStyle/>
          <a:p>
            <a:endParaRPr lang="en-US" dirty="0" smtClean="0"/>
          </a:p>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149851280"/>
              </p:ext>
            </p:extLst>
          </p:nvPr>
        </p:nvGraphicFramePr>
        <p:xfrm>
          <a:off x="457200" y="952500"/>
          <a:ext cx="7734300" cy="5765800"/>
        </p:xfrm>
        <a:graphic>
          <a:graphicData uri="http://schemas.openxmlformats.org/presentationml/2006/ole">
            <mc:AlternateContent xmlns:mc="http://schemas.openxmlformats.org/markup-compatibility/2006">
              <mc:Choice xmlns:v="urn:schemas-microsoft-com:vml" Requires="v">
                <p:oleObj spid="_x0000_s6265" name="Document" r:id="rId4" imgW="8227575" imgH="6133590" progId="Word.Document.12">
                  <p:embed/>
                </p:oleObj>
              </mc:Choice>
              <mc:Fallback>
                <p:oleObj name="Document" r:id="rId4" imgW="8227575" imgH="6133590" progId="Word.Document.12">
                  <p:embed/>
                  <p:pic>
                    <p:nvPicPr>
                      <p:cNvPr id="0" name="Object 8"/>
                      <p:cNvPicPr>
                        <a:picLocks noChangeAspect="1" noChangeArrowheads="1"/>
                      </p:cNvPicPr>
                      <p:nvPr/>
                    </p:nvPicPr>
                    <p:blipFill>
                      <a:blip r:embed="rId5"/>
                      <a:srcRect/>
                      <a:stretch>
                        <a:fillRect/>
                      </a:stretch>
                    </p:blipFill>
                    <p:spPr bwMode="auto">
                      <a:xfrm>
                        <a:off x="457200" y="952500"/>
                        <a:ext cx="7734300" cy="5765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5814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16397" y="873125"/>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endParaRPr>
          </a:p>
        </p:txBody>
      </p:sp>
      <p:sp>
        <p:nvSpPr>
          <p:cNvPr id="2" name="Slide Number Placeholder 1"/>
          <p:cNvSpPr>
            <a:spLocks noGrp="1"/>
          </p:cNvSpPr>
          <p:nvPr>
            <p:ph type="sldNum" sz="quarter" idx="12"/>
          </p:nvPr>
        </p:nvSpPr>
        <p:spPr>
          <a:xfrm>
            <a:off x="6569597" y="6391275"/>
            <a:ext cx="2133600" cy="365125"/>
          </a:xfrm>
        </p:spPr>
        <p:txBody>
          <a:bodyPr/>
          <a:lstStyle/>
          <a:p>
            <a:pPr algn="r"/>
            <a:fld id="{B3ACB187-37F7-4C51-A504-D64E49A8D6D4}" type="slidenum">
              <a:rPr lang="en-US" smtClean="0">
                <a:solidFill>
                  <a:srgbClr val="000000"/>
                </a:solidFill>
              </a:rPr>
              <a:pPr algn="r"/>
              <a:t>12</a:t>
            </a:fld>
            <a:endParaRPr lang="en-US" dirty="0">
              <a:solidFill>
                <a:srgbClr val="000000"/>
              </a:solidFill>
            </a:endParaRPr>
          </a:p>
        </p:txBody>
      </p:sp>
      <p:sp>
        <p:nvSpPr>
          <p:cNvPr id="90115" name="Rectangle 3"/>
          <p:cNvSpPr>
            <a:spLocks noGrp="1" noChangeArrowheads="1"/>
          </p:cNvSpPr>
          <p:nvPr>
            <p:ph type="ctrTitle" idx="4294967295"/>
          </p:nvPr>
        </p:nvSpPr>
        <p:spPr>
          <a:xfrm>
            <a:off x="16397" y="187325"/>
            <a:ext cx="5029200" cy="990600"/>
          </a:xfrm>
          <a:prstGeom prst="rect">
            <a:avLst/>
          </a:prstGeom>
        </p:spPr>
        <p:txBody>
          <a:bodyPr/>
          <a:lstStyle/>
          <a:p>
            <a:r>
              <a:rPr lang="en-US" sz="2500" dirty="0" smtClean="0">
                <a:latin typeface="Arial" panose="020B0604020202020204" pitchFamily="34" charset="0"/>
                <a:cs typeface="Arial" panose="020B0604020202020204" pitchFamily="34" charset="0"/>
              </a:rPr>
              <a:t>   Open Budget Meeting</a:t>
            </a:r>
            <a:endParaRPr lang="en-US" sz="2500" dirty="0">
              <a:latin typeface="Arial" panose="020B0604020202020204" pitchFamily="34" charset="0"/>
              <a:cs typeface="Arial" panose="020B0604020202020204" pitchFamily="34" charset="0"/>
            </a:endParaRPr>
          </a:p>
        </p:txBody>
      </p:sp>
      <p:sp>
        <p:nvSpPr>
          <p:cNvPr id="90116" name="Rectangle 4"/>
          <p:cNvSpPr>
            <a:spLocks noGrp="1" noChangeArrowheads="1"/>
          </p:cNvSpPr>
          <p:nvPr>
            <p:ph type="subTitle" idx="4294967295"/>
          </p:nvPr>
        </p:nvSpPr>
        <p:spPr>
          <a:xfrm>
            <a:off x="2113485" y="3503613"/>
            <a:ext cx="7046912" cy="1560512"/>
          </a:xfrm>
          <a:prstGeom prst="rect">
            <a:avLst/>
          </a:prstGeom>
        </p:spPr>
        <p:txBody>
          <a:bodyPr/>
          <a:lstStyle/>
          <a:p>
            <a:endParaRPr lang="en-US" dirty="0" smtClean="0"/>
          </a:p>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51744956"/>
              </p:ext>
            </p:extLst>
          </p:nvPr>
        </p:nvGraphicFramePr>
        <p:xfrm>
          <a:off x="307975" y="874713"/>
          <a:ext cx="8369300" cy="7832725"/>
        </p:xfrm>
        <a:graphic>
          <a:graphicData uri="http://schemas.openxmlformats.org/presentationml/2006/ole">
            <mc:AlternateContent xmlns:mc="http://schemas.openxmlformats.org/markup-compatibility/2006">
              <mc:Choice xmlns:v="urn:schemas-microsoft-com:vml" Requires="v">
                <p:oleObj spid="_x0000_s18490" name="Document" r:id="rId4" imgW="6575222" imgH="6172494" progId="Word.Document.12">
                  <p:embed/>
                </p:oleObj>
              </mc:Choice>
              <mc:Fallback>
                <p:oleObj name="Document" r:id="rId4" imgW="6575222" imgH="6172494" progId="Word.Document.12">
                  <p:embed/>
                  <p:pic>
                    <p:nvPicPr>
                      <p:cNvPr id="3" name="Object 2"/>
                      <p:cNvPicPr>
                        <a:picLocks noChangeAspect="1" noChangeArrowheads="1"/>
                      </p:cNvPicPr>
                      <p:nvPr/>
                    </p:nvPicPr>
                    <p:blipFill>
                      <a:blip r:embed="rId5"/>
                      <a:srcRect/>
                      <a:stretch>
                        <a:fillRect/>
                      </a:stretch>
                    </p:blipFill>
                    <p:spPr bwMode="auto">
                      <a:xfrm>
                        <a:off x="307975" y="874713"/>
                        <a:ext cx="8369300" cy="78327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1631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4000" dirty="0" smtClean="0">
                <a:latin typeface="Arial" panose="020B0604020202020204" pitchFamily="34" charset="0"/>
                <a:cs typeface="Arial" panose="020B0604020202020204" pitchFamily="34" charset="0"/>
              </a:rPr>
              <a:t>Four Categories of Fiscal Health</a:t>
            </a: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fld id="{1A4AA153-FC2A-4E51-833B-68D6B118CEB9}" type="slidenum">
              <a:rPr lang="en-US" smtClean="0"/>
              <a:pPr algn="r"/>
              <a:t>13</a:t>
            </a:fld>
            <a:endParaRPr lang="en-US" dirty="0"/>
          </a:p>
        </p:txBody>
      </p:sp>
      <p:pic>
        <p:nvPicPr>
          <p:cNvPr id="7" name="Content Placeholder 6"/>
          <p:cNvPicPr>
            <a:picLocks noGrp="1" noChangeAspect="1"/>
          </p:cNvPicPr>
          <p:nvPr>
            <p:ph idx="1"/>
          </p:nvPr>
        </p:nvPicPr>
        <p:blipFill>
          <a:blip r:embed="rId3">
            <a:duotone>
              <a:prstClr val="black"/>
              <a:schemeClr val="accent6">
                <a:tint val="45000"/>
                <a:satMod val="400000"/>
              </a:schemeClr>
            </a:duotone>
          </a:blip>
          <a:stretch>
            <a:fillRect/>
          </a:stretch>
        </p:blipFill>
        <p:spPr>
          <a:xfrm>
            <a:off x="457200" y="1417638"/>
            <a:ext cx="8229600" cy="4557272"/>
          </a:xfrm>
          <a:prstGeom prst="rect">
            <a:avLst/>
          </a:prstGeom>
        </p:spPr>
      </p:pic>
      <p:sp>
        <p:nvSpPr>
          <p:cNvPr id="3" name="Down Arrow 2"/>
          <p:cNvSpPr/>
          <p:nvPr/>
        </p:nvSpPr>
        <p:spPr>
          <a:xfrm>
            <a:off x="3581400" y="4114800"/>
            <a:ext cx="152400" cy="53340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2514600" y="4196834"/>
            <a:ext cx="914400" cy="415498"/>
          </a:xfrm>
          <a:prstGeom prst="rect">
            <a:avLst/>
          </a:prstGeom>
          <a:noFill/>
        </p:spPr>
        <p:txBody>
          <a:bodyPr wrap="square" rtlCol="0">
            <a:spAutoFit/>
          </a:bodyPr>
          <a:lstStyle/>
          <a:p>
            <a:pPr algn="ctr"/>
            <a:r>
              <a:rPr lang="en-US" sz="1050" b="1" dirty="0" smtClean="0">
                <a:solidFill>
                  <a:schemeClr val="tx2"/>
                </a:solidFill>
              </a:rPr>
              <a:t>SACS 2013/14</a:t>
            </a:r>
            <a:endParaRPr lang="en-US" sz="1050" b="1" dirty="0">
              <a:solidFill>
                <a:schemeClr val="tx2"/>
              </a:solidFill>
            </a:endParaRPr>
          </a:p>
        </p:txBody>
      </p:sp>
    </p:spTree>
    <p:extLst>
      <p:ext uri="{BB962C8B-B14F-4D97-AF65-F5344CB8AC3E}">
        <p14:creationId xmlns:p14="http://schemas.microsoft.com/office/powerpoint/2010/main" val="94312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Content Placeholder 3"/>
          <p:cNvSpPr>
            <a:spLocks noGrp="1"/>
          </p:cNvSpPr>
          <p:nvPr>
            <p:ph idx="1"/>
          </p:nvPr>
        </p:nvSpPr>
        <p:spPr>
          <a:xfrm>
            <a:off x="457200" y="1600201"/>
            <a:ext cx="2624328" cy="14478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n-US" sz="1800" dirty="0" smtClean="0">
                <a:latin typeface="Arial" panose="020B0604020202020204" pitchFamily="34" charset="0"/>
                <a:cs typeface="Arial" panose="020B0604020202020204" pitchFamily="34" charset="0"/>
              </a:rPr>
              <a:t>Current</a:t>
            </a:r>
            <a:endParaRPr lang="en-US" sz="1800" dirty="0">
              <a:latin typeface="Arial" panose="020B0604020202020204" pitchFamily="34" charset="0"/>
              <a:cs typeface="Arial" panose="020B0604020202020204" pitchFamily="34" charset="0"/>
            </a:endParaRPr>
          </a:p>
        </p:txBody>
      </p:sp>
      <p:sp>
        <p:nvSpPr>
          <p:cNvPr id="5" name="Rectangle 4"/>
          <p:cNvSpPr/>
          <p:nvPr/>
        </p:nvSpPr>
        <p:spPr>
          <a:xfrm>
            <a:off x="3276600" y="1601725"/>
            <a:ext cx="2624328" cy="1444752"/>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Arial" panose="020B0604020202020204" pitchFamily="34" charset="0"/>
                <a:cs typeface="Arial" panose="020B0604020202020204" pitchFamily="34" charset="0"/>
              </a:rPr>
              <a:t>Cash</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6058662" y="1601725"/>
            <a:ext cx="2624328" cy="1444752"/>
          </a:xfrm>
          <a:prstGeom prst="rect">
            <a:avLst/>
          </a:prstGeom>
          <a:solidFill>
            <a:schemeClr val="tx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Arial" panose="020B0604020202020204" pitchFamily="34" charset="0"/>
                <a:cs typeface="Arial" panose="020B0604020202020204" pitchFamily="34" charset="0"/>
              </a:rPr>
              <a:t>Viability</a:t>
            </a:r>
            <a:endParaRPr lang="en-US" dirty="0">
              <a:latin typeface="Arial" panose="020B0604020202020204" pitchFamily="34" charset="0"/>
              <a:cs typeface="Arial" panose="020B0604020202020204" pitchFamily="34" charset="0"/>
            </a:endParaRPr>
          </a:p>
        </p:txBody>
      </p:sp>
      <p:sp>
        <p:nvSpPr>
          <p:cNvPr id="7" name="Content Placeholder 3"/>
          <p:cNvSpPr txBox="1">
            <a:spLocks/>
          </p:cNvSpPr>
          <p:nvPr/>
        </p:nvSpPr>
        <p:spPr>
          <a:xfrm>
            <a:off x="461010" y="3810000"/>
            <a:ext cx="2624328" cy="14478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US" sz="1600" dirty="0">
                <a:latin typeface="Arial" panose="020B0604020202020204" pitchFamily="34" charset="0"/>
                <a:cs typeface="Arial" panose="020B0604020202020204" pitchFamily="34" charset="0"/>
              </a:rPr>
              <a:t>Ability to pay short-term &amp; long-term. Can we pay our debt with our </a:t>
            </a:r>
            <a:r>
              <a:rPr lang="en-US" sz="1600" dirty="0" smtClean="0">
                <a:latin typeface="Arial" panose="020B0604020202020204" pitchFamily="34" charset="0"/>
                <a:cs typeface="Arial" panose="020B0604020202020204" pitchFamily="34" charset="0"/>
              </a:rPr>
              <a:t>cash/cash equivalents like short-term </a:t>
            </a:r>
            <a:r>
              <a:rPr lang="en-US" sz="1600" dirty="0">
                <a:latin typeface="Arial" panose="020B0604020202020204" pitchFamily="34" charset="0"/>
                <a:cs typeface="Arial" panose="020B0604020202020204" pitchFamily="34" charset="0"/>
              </a:rPr>
              <a:t>investments</a:t>
            </a:r>
            <a:r>
              <a:rPr lang="en-US" sz="1600" dirty="0" smtClean="0">
                <a:latin typeface="Arial" panose="020B0604020202020204" pitchFamily="34" charset="0"/>
                <a:cs typeface="Arial" panose="020B0604020202020204" pitchFamily="34" charset="0"/>
              </a:rPr>
              <a:t>?</a:t>
            </a:r>
          </a:p>
          <a:p>
            <a:pPr marL="0" indent="0" algn="ctr">
              <a:buNone/>
            </a:pPr>
            <a:r>
              <a:rPr lang="en-US" sz="1100" b="1" dirty="0" smtClean="0">
                <a:latin typeface="Arial" panose="020B0604020202020204" pitchFamily="34" charset="0"/>
                <a:cs typeface="Arial" panose="020B0604020202020204" pitchFamily="34" charset="0"/>
              </a:rPr>
              <a:t>CHECKING &amp; SAVINGS /MONTHLY BILLS</a:t>
            </a:r>
            <a:endParaRPr lang="en-US" sz="1100" b="1" dirty="0">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3280410" y="3810000"/>
            <a:ext cx="2624328" cy="14478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US" sz="1800" dirty="0">
                <a:latin typeface="Arial" panose="020B0604020202020204" pitchFamily="34" charset="0"/>
                <a:cs typeface="Arial" panose="020B0604020202020204" pitchFamily="34" charset="0"/>
              </a:rPr>
              <a:t>Pay current liabilities with cash and cash equivalents. </a:t>
            </a:r>
            <a:endParaRPr lang="en-US" sz="1800" dirty="0" smtClean="0">
              <a:latin typeface="Arial" panose="020B0604020202020204" pitchFamily="34" charset="0"/>
              <a:cs typeface="Arial" panose="020B0604020202020204" pitchFamily="34" charset="0"/>
            </a:endParaRPr>
          </a:p>
          <a:p>
            <a:pPr marL="0" indent="0" algn="ctr">
              <a:buNone/>
            </a:pPr>
            <a:r>
              <a:rPr lang="en-US" sz="1100" b="1" dirty="0" smtClean="0">
                <a:latin typeface="Arial" panose="020B0604020202020204" pitchFamily="34" charset="0"/>
                <a:cs typeface="Arial" panose="020B0604020202020204" pitchFamily="34" charset="0"/>
              </a:rPr>
              <a:t>CHECKING &amp; SAVINGS ACCOUNT</a:t>
            </a:r>
            <a:endParaRPr lang="en-US" sz="1100" b="1" dirty="0">
              <a:latin typeface="Arial" panose="020B0604020202020204" pitchFamily="34" charset="0"/>
              <a:cs typeface="Arial" panose="020B0604020202020204" pitchFamily="34" charset="0"/>
            </a:endParaRPr>
          </a:p>
        </p:txBody>
      </p:sp>
      <p:sp>
        <p:nvSpPr>
          <p:cNvPr id="9" name="Content Placeholder 3"/>
          <p:cNvSpPr txBox="1">
            <a:spLocks/>
          </p:cNvSpPr>
          <p:nvPr/>
        </p:nvSpPr>
        <p:spPr>
          <a:xfrm>
            <a:off x="6058662" y="3810000"/>
            <a:ext cx="2624328" cy="14478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US" sz="1800" dirty="0" smtClean="0">
                <a:latin typeface="Arial" panose="020B0604020202020204" pitchFamily="34" charset="0"/>
                <a:cs typeface="Arial" panose="020B0604020202020204" pitchFamily="34" charset="0"/>
              </a:rPr>
              <a:t>Availability </a:t>
            </a:r>
            <a:r>
              <a:rPr lang="en-US" sz="1800" dirty="0">
                <a:latin typeface="Arial" panose="020B0604020202020204" pitchFamily="34" charset="0"/>
                <a:cs typeface="Arial" panose="020B0604020202020204" pitchFamily="34" charset="0"/>
              </a:rPr>
              <a:t>of expendable net assets to </a:t>
            </a:r>
            <a:r>
              <a:rPr lang="en-US" sz="1800" dirty="0" smtClean="0">
                <a:latin typeface="Arial" panose="020B0604020202020204" pitchFamily="34" charset="0"/>
                <a:cs typeface="Arial" panose="020B0604020202020204" pitchFamily="34" charset="0"/>
              </a:rPr>
              <a:t>cover debt as of balance sheet date.</a:t>
            </a:r>
          </a:p>
          <a:p>
            <a:pPr marL="0" indent="0" algn="ctr">
              <a:buNone/>
            </a:pPr>
            <a:r>
              <a:rPr lang="en-US" sz="1100" b="1" dirty="0" smtClean="0">
                <a:latin typeface="Arial" panose="020B0604020202020204" pitchFamily="34" charset="0"/>
                <a:cs typeface="Arial" panose="020B0604020202020204" pitchFamily="34" charset="0"/>
              </a:rPr>
              <a:t>FUNDS TO PAY MORTGAGE/CAR NOTE/ALL OBLIGATIONS </a:t>
            </a:r>
            <a:endParaRPr lang="en-US" sz="1100" b="1" dirty="0">
              <a:latin typeface="Arial" panose="020B0604020202020204" pitchFamily="34" charset="0"/>
              <a:cs typeface="Arial" panose="020B0604020202020204" pitchFamily="34" charset="0"/>
            </a:endParaRPr>
          </a:p>
        </p:txBody>
      </p:sp>
      <p:sp>
        <p:nvSpPr>
          <p:cNvPr id="10" name="Down Arrow 9"/>
          <p:cNvSpPr/>
          <p:nvPr/>
        </p:nvSpPr>
        <p:spPr>
          <a:xfrm>
            <a:off x="1655064" y="3118765"/>
            <a:ext cx="228600" cy="6400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Down Arrow 10"/>
          <p:cNvSpPr/>
          <p:nvPr/>
        </p:nvSpPr>
        <p:spPr>
          <a:xfrm>
            <a:off x="4453890" y="3112871"/>
            <a:ext cx="228600" cy="6400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Down Arrow 11"/>
          <p:cNvSpPr/>
          <p:nvPr/>
        </p:nvSpPr>
        <p:spPr>
          <a:xfrm>
            <a:off x="7252716" y="3112871"/>
            <a:ext cx="228600" cy="6400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5341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600201"/>
            <a:ext cx="2624328" cy="14478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n-US" sz="1800" dirty="0">
                <a:latin typeface="Arial" panose="020B0604020202020204" pitchFamily="34" charset="0"/>
                <a:cs typeface="Arial" panose="020B0604020202020204" pitchFamily="34" charset="0"/>
              </a:rPr>
              <a:t>Return on Net Assets</a:t>
            </a:r>
          </a:p>
        </p:txBody>
      </p:sp>
      <p:sp>
        <p:nvSpPr>
          <p:cNvPr id="5" name="Rectangle 4"/>
          <p:cNvSpPr/>
          <p:nvPr/>
        </p:nvSpPr>
        <p:spPr>
          <a:xfrm>
            <a:off x="3276600" y="1600201"/>
            <a:ext cx="2624328" cy="144627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Primary Reserves</a:t>
            </a:r>
          </a:p>
        </p:txBody>
      </p:sp>
      <p:sp>
        <p:nvSpPr>
          <p:cNvPr id="7" name="Content Placeholder 3"/>
          <p:cNvSpPr txBox="1">
            <a:spLocks/>
          </p:cNvSpPr>
          <p:nvPr/>
        </p:nvSpPr>
        <p:spPr>
          <a:xfrm>
            <a:off x="461010" y="3810000"/>
            <a:ext cx="2624328" cy="22098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US" sz="1050" dirty="0">
                <a:latin typeface="Arial" panose="020B0604020202020204" pitchFamily="34" charset="0"/>
                <a:cs typeface="Arial" panose="020B0604020202020204" pitchFamily="34" charset="0"/>
              </a:rPr>
              <a:t>Measure of whether or not the institution's resources are growing. This ratio determines whether the institution is financially better off than in previous years by measuring total economic return. A decline in this ratio may be appropriate and even warranted if it reflects a strategy to better fulfill the institution's mission. An improving trend in this ratio indicates that the institution is increasing its net assets and is likely to be able to set aside financial resources to strengthen its future financial flexibility</a:t>
            </a:r>
            <a:r>
              <a:rPr lang="en-US" sz="1050" dirty="0" smtClean="0">
                <a:latin typeface="Arial" panose="020B0604020202020204" pitchFamily="34" charset="0"/>
                <a:cs typeface="Arial" panose="020B0604020202020204" pitchFamily="34" charset="0"/>
              </a:rPr>
              <a:t>.</a:t>
            </a:r>
          </a:p>
          <a:p>
            <a:pPr marL="0" indent="0" algn="ctr">
              <a:buNone/>
            </a:pPr>
            <a:r>
              <a:rPr lang="en-US" sz="1050" b="1" dirty="0" smtClean="0">
                <a:latin typeface="Arial" panose="020B0604020202020204" pitchFamily="34" charset="0"/>
                <a:cs typeface="Arial" panose="020B0604020202020204" pitchFamily="34" charset="0"/>
              </a:rPr>
              <a:t>STOCK PORTFOLIO PAYING DIVIDENDS , HOME VALUE INCREASING</a:t>
            </a:r>
            <a:endParaRPr lang="en-US" sz="1050" b="1" dirty="0">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3280410" y="3810000"/>
            <a:ext cx="2624328" cy="21336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US" sz="1100" dirty="0">
                <a:latin typeface="Arial" panose="020B0604020202020204" pitchFamily="34" charset="0"/>
                <a:cs typeface="Arial" panose="020B0604020202020204" pitchFamily="34" charset="0"/>
              </a:rPr>
              <a:t>Measure of financial strength. How long could CSU use its expendable reserves to carry on business</a:t>
            </a:r>
            <a:r>
              <a:rPr lang="en-US" sz="1100" dirty="0" smtClean="0">
                <a:latin typeface="Arial" panose="020B0604020202020204" pitchFamily="34" charset="0"/>
                <a:cs typeface="Arial" panose="020B0604020202020204" pitchFamily="34" charset="0"/>
              </a:rPr>
              <a:t>? Without relying on additional</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revenue.</a:t>
            </a:r>
          </a:p>
          <a:p>
            <a:pPr marL="0" indent="0" algn="ctr">
              <a:buNone/>
            </a:pPr>
            <a:r>
              <a:rPr lang="en-US" sz="1100" b="1" dirty="0" smtClean="0">
                <a:latin typeface="Arial" panose="020B0604020202020204" pitchFamily="34" charset="0"/>
                <a:cs typeface="Arial" panose="020B0604020202020204" pitchFamily="34" charset="0"/>
              </a:rPr>
              <a:t>STOCKS, BONDS, SAVINGS</a:t>
            </a:r>
          </a:p>
          <a:p>
            <a:pPr marL="0" indent="0" algn="ctr">
              <a:buNone/>
            </a:pPr>
            <a:endParaRPr lang="en-US" sz="1100" dirty="0">
              <a:latin typeface="Arial" panose="020B0604020202020204" pitchFamily="34" charset="0"/>
              <a:cs typeface="Arial" panose="020B0604020202020204" pitchFamily="34" charset="0"/>
            </a:endParaRPr>
          </a:p>
        </p:txBody>
      </p:sp>
      <p:sp>
        <p:nvSpPr>
          <p:cNvPr id="10" name="Down Arrow 9"/>
          <p:cNvSpPr/>
          <p:nvPr/>
        </p:nvSpPr>
        <p:spPr>
          <a:xfrm>
            <a:off x="1655064" y="3118765"/>
            <a:ext cx="228600" cy="6400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Down Arrow 10"/>
          <p:cNvSpPr/>
          <p:nvPr/>
        </p:nvSpPr>
        <p:spPr>
          <a:xfrm>
            <a:off x="4453890" y="3112871"/>
            <a:ext cx="228600" cy="6400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Rectangle 8"/>
          <p:cNvSpPr/>
          <p:nvPr/>
        </p:nvSpPr>
        <p:spPr>
          <a:xfrm>
            <a:off x="6248400" y="1600201"/>
            <a:ext cx="2624328" cy="1446275"/>
          </a:xfrm>
          <a:prstGeom prst="rect">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Arial" panose="020B0604020202020204" pitchFamily="34" charset="0"/>
                <a:cs typeface="Arial" panose="020B0604020202020204" pitchFamily="34" charset="0"/>
              </a:rPr>
              <a:t>Capital Liability Burden Ratio</a:t>
            </a:r>
            <a:endParaRPr lang="en-US" dirty="0">
              <a:latin typeface="Arial" panose="020B0604020202020204" pitchFamily="34" charset="0"/>
              <a:cs typeface="Arial" panose="020B0604020202020204" pitchFamily="34" charset="0"/>
            </a:endParaRPr>
          </a:p>
        </p:txBody>
      </p:sp>
      <p:sp>
        <p:nvSpPr>
          <p:cNvPr id="12" name="Down Arrow 11"/>
          <p:cNvSpPr/>
          <p:nvPr/>
        </p:nvSpPr>
        <p:spPr>
          <a:xfrm>
            <a:off x="7446264" y="3112871"/>
            <a:ext cx="228600" cy="6400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Content Placeholder 3"/>
          <p:cNvSpPr txBox="1">
            <a:spLocks/>
          </p:cNvSpPr>
          <p:nvPr/>
        </p:nvSpPr>
        <p:spPr>
          <a:xfrm>
            <a:off x="6248400" y="3805286"/>
            <a:ext cx="2624328" cy="2138313"/>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US" sz="1100" dirty="0">
                <a:latin typeface="Arial" panose="020B0604020202020204" pitchFamily="34" charset="0"/>
                <a:cs typeface="Arial" panose="020B0604020202020204" pitchFamily="34" charset="0"/>
              </a:rPr>
              <a:t>Measures what percentage of an institution’s income is used to make PPV payments. Basically, the percentage of total revenues in any given fiscal year that are used to pay an institution’s capital lease payments associated with the PPV program</a:t>
            </a:r>
            <a:r>
              <a:rPr lang="en-US" sz="1100" dirty="0" smtClean="0">
                <a:latin typeface="Arial" panose="020B0604020202020204" pitchFamily="34" charset="0"/>
                <a:cs typeface="Arial" panose="020B0604020202020204" pitchFamily="34" charset="0"/>
              </a:rPr>
              <a:t>.</a:t>
            </a:r>
          </a:p>
          <a:p>
            <a:pPr marL="0" indent="0" algn="ctr">
              <a:buNone/>
            </a:pPr>
            <a:endParaRPr lang="en-US" sz="1100" dirty="0">
              <a:latin typeface="Arial" panose="020B0604020202020204" pitchFamily="34" charset="0"/>
              <a:cs typeface="Arial" panose="020B0604020202020204" pitchFamily="34" charset="0"/>
            </a:endParaRPr>
          </a:p>
          <a:p>
            <a:pPr marL="0" indent="0" algn="ctr">
              <a:buNone/>
            </a:pPr>
            <a:r>
              <a:rPr lang="en-US" sz="1100" b="1" dirty="0" smtClean="0">
                <a:latin typeface="Arial" panose="020B0604020202020204" pitchFamily="34" charset="0"/>
                <a:cs typeface="Arial" panose="020B0604020202020204" pitchFamily="34" charset="0"/>
              </a:rPr>
              <a:t>APPLYING FOR A HOME LOAN AND THE DEBT TO INCOME RATIO</a:t>
            </a: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6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1A4AA153-FC2A-4E51-833B-68D6B118CEB9}" type="slidenum">
              <a:rPr lang="en-US" smtClean="0"/>
              <a:pPr algn="r"/>
              <a:t>16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42707148"/>
              </p:ext>
            </p:extLst>
          </p:nvPr>
        </p:nvGraphicFramePr>
        <p:xfrm>
          <a:off x="533399" y="1524000"/>
          <a:ext cx="8077202" cy="3119200"/>
        </p:xfrm>
        <a:graphic>
          <a:graphicData uri="http://schemas.openxmlformats.org/drawingml/2006/table">
            <a:tbl>
              <a:tblPr>
                <a:tableStyleId>{5C22544A-7EE6-4342-B048-85BDC9FD1C3A}</a:tableStyleId>
              </a:tblPr>
              <a:tblGrid>
                <a:gridCol w="2362201">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1524001">
                  <a:extLst>
                    <a:ext uri="{9D8B030D-6E8A-4147-A177-3AD203B41FA5}">
                      <a16:colId xmlns:a16="http://schemas.microsoft.com/office/drawing/2014/main" xmlns="" val="20004"/>
                    </a:ext>
                  </a:extLst>
                </a:gridCol>
              </a:tblGrid>
              <a:tr h="33249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00"/>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01"/>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05"/>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06"/>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07"/>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08"/>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09"/>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10"/>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11"/>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1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10500041"/>
              </p:ext>
            </p:extLst>
          </p:nvPr>
        </p:nvGraphicFramePr>
        <p:xfrm>
          <a:off x="914400" y="1371600"/>
          <a:ext cx="7162800" cy="3926205"/>
        </p:xfrm>
        <a:graphic>
          <a:graphicData uri="http://schemas.openxmlformats.org/drawingml/2006/table">
            <a:tbl>
              <a:tblPr firstRow="1" bandRow="1">
                <a:tableStyleId>{073A0DAA-6AF3-43AB-8588-CEC1D06C72B9}</a:tableStyleId>
              </a:tblPr>
              <a:tblGrid>
                <a:gridCol w="2438400">
                  <a:extLst>
                    <a:ext uri="{9D8B030D-6E8A-4147-A177-3AD203B41FA5}">
                      <a16:colId xmlns:a16="http://schemas.microsoft.com/office/drawing/2014/main" xmlns="" val="1829888706"/>
                    </a:ext>
                  </a:extLst>
                </a:gridCol>
                <a:gridCol w="1181100">
                  <a:extLst>
                    <a:ext uri="{9D8B030D-6E8A-4147-A177-3AD203B41FA5}">
                      <a16:colId xmlns:a16="http://schemas.microsoft.com/office/drawing/2014/main" xmlns="" val="781542449"/>
                    </a:ext>
                  </a:extLst>
                </a:gridCol>
                <a:gridCol w="1181100">
                  <a:extLst>
                    <a:ext uri="{9D8B030D-6E8A-4147-A177-3AD203B41FA5}">
                      <a16:colId xmlns:a16="http://schemas.microsoft.com/office/drawing/2014/main" xmlns="" val="1758367882"/>
                    </a:ext>
                  </a:extLst>
                </a:gridCol>
                <a:gridCol w="1181100">
                  <a:extLst>
                    <a:ext uri="{9D8B030D-6E8A-4147-A177-3AD203B41FA5}">
                      <a16:colId xmlns:a16="http://schemas.microsoft.com/office/drawing/2014/main" xmlns="" val="152220048"/>
                    </a:ext>
                  </a:extLst>
                </a:gridCol>
                <a:gridCol w="1181100">
                  <a:extLst>
                    <a:ext uri="{9D8B030D-6E8A-4147-A177-3AD203B41FA5}">
                      <a16:colId xmlns:a16="http://schemas.microsoft.com/office/drawing/2014/main" xmlns="" val="4105488181"/>
                    </a:ext>
                  </a:extLst>
                </a:gridCol>
              </a:tblGrid>
              <a:tr h="0">
                <a:tc>
                  <a:txBody>
                    <a:bodyPr/>
                    <a:lstStyle/>
                    <a:p>
                      <a:pPr marL="0" algn="l" defTabSz="914400" rtl="0" eaLnBrk="1" fontAlgn="b" latinLnBrk="0" hangingPunct="1"/>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CSU Ratios</a:t>
                      </a:r>
                    </a:p>
                    <a:p>
                      <a:pPr marL="0" algn="l" defTabSz="914400" rtl="0" eaLnBrk="1" fontAlgn="b" latinLnBrk="0" hangingPunct="1"/>
                      <a:endParaRPr lang="en-US"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0" u="none" strike="noStrike" dirty="0">
                          <a:solidFill>
                            <a:schemeClr val="tx1"/>
                          </a:solidFill>
                          <a:effectLst/>
                          <a:latin typeface="Arial" panose="020B0604020202020204" pitchFamily="34" charset="0"/>
                          <a:cs typeface="Arial" panose="020B0604020202020204" pitchFamily="34" charset="0"/>
                        </a:rPr>
                        <a:t>FY 2016</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0" u="none" strike="noStrike" dirty="0">
                          <a:solidFill>
                            <a:schemeClr val="tx1"/>
                          </a:solidFill>
                          <a:effectLst/>
                          <a:latin typeface="Arial" panose="020B0604020202020204" pitchFamily="34" charset="0"/>
                          <a:cs typeface="Arial" panose="020B0604020202020204" pitchFamily="34" charset="0"/>
                        </a:rPr>
                        <a:t>FY 2015</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0" u="none" strike="noStrike" dirty="0">
                          <a:solidFill>
                            <a:schemeClr val="tx1"/>
                          </a:solidFill>
                          <a:effectLst/>
                          <a:latin typeface="Arial" panose="020B0604020202020204" pitchFamily="34" charset="0"/>
                          <a:cs typeface="Arial" panose="020B0604020202020204" pitchFamily="34" charset="0"/>
                        </a:rPr>
                        <a:t>FY 2014</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0" u="none" strike="noStrike" dirty="0">
                          <a:solidFill>
                            <a:schemeClr val="tx1"/>
                          </a:solidFill>
                          <a:effectLst/>
                          <a:latin typeface="Arial" panose="020B0604020202020204" pitchFamily="34" charset="0"/>
                          <a:cs typeface="Arial" panose="020B0604020202020204" pitchFamily="34" charset="0"/>
                        </a:rPr>
                        <a:t>FY 2013</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3377461690"/>
                  </a:ext>
                </a:extLst>
              </a:tr>
              <a:tr h="0">
                <a:tc>
                  <a:txBody>
                    <a:bodyPr/>
                    <a:lstStyle/>
                    <a:p>
                      <a:pPr algn="l" fontAlgn="b"/>
                      <a:r>
                        <a:rPr lang="en-US" sz="1800" u="none" strike="noStrike" dirty="0" smtClean="0">
                          <a:effectLst/>
                          <a:latin typeface="Arial" panose="020B0604020202020204" pitchFamily="34" charset="0"/>
                          <a:cs typeface="Arial" panose="020B0604020202020204" pitchFamily="34" charset="0"/>
                        </a:rPr>
                        <a:t>Current Ratio </a:t>
                      </a:r>
                    </a:p>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chemeClr val="tx1"/>
                          </a:solidFill>
                          <a:effectLst/>
                          <a:latin typeface="Arial" panose="020B0604020202020204" pitchFamily="34" charset="0"/>
                          <a:cs typeface="Arial" panose="020B0604020202020204" pitchFamily="34" charset="0"/>
                        </a:rPr>
                        <a:t>1.81</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chemeClr val="tx1"/>
                          </a:solidFill>
                          <a:effectLst/>
                          <a:latin typeface="Arial" panose="020B0604020202020204" pitchFamily="34" charset="0"/>
                          <a:cs typeface="Arial" panose="020B0604020202020204" pitchFamily="34" charset="0"/>
                        </a:rPr>
                        <a:t>1.96</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effectLst/>
                          <a:latin typeface="Arial" panose="020B0604020202020204" pitchFamily="34" charset="0"/>
                          <a:cs typeface="Arial" panose="020B0604020202020204" pitchFamily="34" charset="0"/>
                        </a:rPr>
                        <a:t>2.31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effectLst/>
                          <a:latin typeface="Arial" panose="020B0604020202020204" pitchFamily="34" charset="0"/>
                          <a:cs typeface="Arial" panose="020B0604020202020204" pitchFamily="34" charset="0"/>
                        </a:rPr>
                        <a:t>2.07</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4012891955"/>
                  </a:ext>
                </a:extLst>
              </a:tr>
              <a:tr h="0">
                <a:tc>
                  <a:txBody>
                    <a:bodyPr/>
                    <a:lstStyle/>
                    <a:p>
                      <a:pPr algn="l" fontAlgn="b"/>
                      <a:r>
                        <a:rPr lang="en-US" sz="1800" b="0" i="0" u="none" strike="noStrike" dirty="0" smtClean="0">
                          <a:solidFill>
                            <a:srgbClr val="000000"/>
                          </a:solidFill>
                          <a:effectLst/>
                          <a:latin typeface="Arial" panose="020B0604020202020204" pitchFamily="34" charset="0"/>
                          <a:cs typeface="Arial" panose="020B0604020202020204" pitchFamily="34" charset="0"/>
                        </a:rPr>
                        <a:t>Cash Ratio</a:t>
                      </a:r>
                    </a:p>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1.60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1.73</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0" i="0" u="none" strike="noStrike" dirty="0" smtClean="0">
                          <a:solidFill>
                            <a:srgbClr val="000000"/>
                          </a:solidFill>
                          <a:effectLst/>
                          <a:latin typeface="Arial" panose="020B0604020202020204" pitchFamily="34" charset="0"/>
                          <a:cs typeface="Arial" panose="020B0604020202020204" pitchFamily="34" charset="0"/>
                        </a:rPr>
                        <a:t>1.93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0" i="0" u="none" strike="noStrike" dirty="0" smtClean="0">
                          <a:solidFill>
                            <a:srgbClr val="000000"/>
                          </a:solidFill>
                          <a:effectLst/>
                          <a:latin typeface="Arial" panose="020B0604020202020204" pitchFamily="34" charset="0"/>
                          <a:cs typeface="Arial" panose="020B0604020202020204" pitchFamily="34" charset="0"/>
                        </a:rPr>
                        <a:t>1.85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941266645"/>
                  </a:ext>
                </a:extLst>
              </a:tr>
              <a:tr h="0">
                <a:tc>
                  <a:txBody>
                    <a:bodyPr/>
                    <a:lstStyle/>
                    <a:p>
                      <a:pPr algn="l" fontAlgn="b"/>
                      <a:r>
                        <a:rPr lang="en-US" sz="1800" u="none" strike="noStrike" dirty="0">
                          <a:effectLst/>
                          <a:latin typeface="Arial" panose="020B0604020202020204" pitchFamily="34" charset="0"/>
                          <a:cs typeface="Arial" panose="020B0604020202020204" pitchFamily="34" charset="0"/>
                        </a:rPr>
                        <a:t>Return on Net </a:t>
                      </a:r>
                      <a:r>
                        <a:rPr lang="en-US" sz="1800" u="none" strike="noStrike" dirty="0" smtClean="0">
                          <a:effectLst/>
                          <a:latin typeface="Arial" panose="020B0604020202020204" pitchFamily="34" charset="0"/>
                          <a:cs typeface="Arial" panose="020B0604020202020204" pitchFamily="34" charset="0"/>
                        </a:rPr>
                        <a:t>Assets </a:t>
                      </a:r>
                    </a:p>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effectLst/>
                          <a:latin typeface="Arial" panose="020B0604020202020204" pitchFamily="34" charset="0"/>
                          <a:cs typeface="Arial" panose="020B0604020202020204" pitchFamily="34" charset="0"/>
                        </a:rPr>
                        <a:t>.67</a:t>
                      </a:r>
                      <a:r>
                        <a:rPr lang="en-US" sz="1800" u="none" strike="noStrike" baseline="0" dirty="0" smtClean="0">
                          <a:effectLst/>
                          <a:latin typeface="Arial" panose="020B0604020202020204" pitchFamily="34" charset="0"/>
                          <a:cs typeface="Arial" panose="020B0604020202020204" pitchFamily="34" charset="0"/>
                        </a:rPr>
                        <a:t>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-.064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-.73</a:t>
                      </a:r>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-.057</a:t>
                      </a:r>
                    </a:p>
                    <a:p>
                      <a:pPr algn="ctr" fontAlgn="b"/>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2409998580"/>
                  </a:ext>
                </a:extLst>
              </a:tr>
              <a:tr h="0">
                <a:tc>
                  <a:txBody>
                    <a:bodyPr/>
                    <a:lstStyle/>
                    <a:p>
                      <a:pPr algn="l" fontAlgn="b"/>
                      <a:r>
                        <a:rPr lang="en-US" sz="1800" u="none" strike="noStrike" dirty="0" smtClean="0">
                          <a:effectLst/>
                          <a:latin typeface="Arial" panose="020B0604020202020204" pitchFamily="34" charset="0"/>
                          <a:cs typeface="Arial" panose="020B0604020202020204" pitchFamily="34" charset="0"/>
                        </a:rPr>
                        <a:t>Net </a:t>
                      </a:r>
                      <a:r>
                        <a:rPr lang="en-US" sz="1800" u="none" strike="noStrike" dirty="0">
                          <a:effectLst/>
                          <a:latin typeface="Arial" panose="020B0604020202020204" pitchFamily="34" charset="0"/>
                          <a:cs typeface="Arial" panose="020B0604020202020204" pitchFamily="34" charset="0"/>
                        </a:rPr>
                        <a:t>Operating </a:t>
                      </a:r>
                      <a:r>
                        <a:rPr lang="en-US" sz="1800" u="none" strike="noStrike" dirty="0" smtClean="0">
                          <a:effectLst/>
                          <a:latin typeface="Arial" panose="020B0604020202020204" pitchFamily="34" charset="0"/>
                          <a:cs typeface="Arial" panose="020B0604020202020204" pitchFamily="34" charset="0"/>
                        </a:rPr>
                        <a:t>Revenue</a:t>
                      </a:r>
                    </a:p>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effectLst/>
                          <a:latin typeface="Arial" panose="020B0604020202020204" pitchFamily="34" charset="0"/>
                          <a:cs typeface="Arial" panose="020B0604020202020204" pitchFamily="34" charset="0"/>
                        </a:rPr>
                        <a:t>.134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-.022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-.046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-.039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82843327"/>
                  </a:ext>
                </a:extLst>
              </a:tr>
              <a:tr h="0">
                <a:tc>
                  <a:txBody>
                    <a:bodyPr/>
                    <a:lstStyle/>
                    <a:p>
                      <a:pPr algn="l" fontAlgn="b"/>
                      <a:r>
                        <a:rPr lang="en-US" sz="1800" u="none" strike="noStrike" dirty="0" smtClean="0">
                          <a:effectLst/>
                          <a:latin typeface="Arial" panose="020B0604020202020204" pitchFamily="34" charset="0"/>
                          <a:cs typeface="Arial" panose="020B0604020202020204" pitchFamily="34" charset="0"/>
                        </a:rPr>
                        <a:t>Primary Ratio Reserve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-.207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-.233</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effectLst/>
                          <a:latin typeface="Arial" panose="020B0604020202020204" pitchFamily="34" charset="0"/>
                          <a:cs typeface="Arial" panose="020B0604020202020204" pitchFamily="34" charset="0"/>
                        </a:rPr>
                        <a:t>.063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effectLst/>
                          <a:latin typeface="Arial" panose="020B0604020202020204" pitchFamily="34" charset="0"/>
                          <a:cs typeface="Arial" panose="020B0604020202020204" pitchFamily="34" charset="0"/>
                        </a:rPr>
                        <a:t>.075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788938460"/>
                  </a:ext>
                </a:extLst>
              </a:tr>
              <a:tr h="0">
                <a:tc>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521942404"/>
                  </a:ext>
                </a:extLst>
              </a:tr>
              <a:tr h="0">
                <a:tc>
                  <a:txBody>
                    <a:bodyPr/>
                    <a:lstStyle/>
                    <a:p>
                      <a:pPr algn="l" fontAlgn="b"/>
                      <a:r>
                        <a:rPr lang="en-US" sz="1800" u="none" strike="noStrike" dirty="0" smtClean="0">
                          <a:effectLst/>
                          <a:latin typeface="Arial" panose="020B0604020202020204" pitchFamily="34" charset="0"/>
                          <a:cs typeface="Arial" panose="020B0604020202020204" pitchFamily="34" charset="0"/>
                        </a:rPr>
                        <a:t>Viability Ratio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-.201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solidFill>
                            <a:srgbClr val="FF0000"/>
                          </a:solidFill>
                          <a:effectLst/>
                          <a:latin typeface="Arial" panose="020B0604020202020204" pitchFamily="34" charset="0"/>
                          <a:cs typeface="Arial" panose="020B0604020202020204" pitchFamily="34" charset="0"/>
                        </a:rPr>
                        <a:t>-.214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effectLst/>
                          <a:latin typeface="Arial" panose="020B0604020202020204" pitchFamily="34" charset="0"/>
                          <a:cs typeface="Arial" panose="020B0604020202020204" pitchFamily="34" charset="0"/>
                        </a:rPr>
                        <a:t>.076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u="none" strike="noStrike" dirty="0" smtClean="0">
                          <a:effectLst/>
                          <a:latin typeface="Arial" panose="020B0604020202020204" pitchFamily="34" charset="0"/>
                          <a:cs typeface="Arial" panose="020B0604020202020204" pitchFamily="34" charset="0"/>
                        </a:rPr>
                        <a:t>.088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611963968"/>
                  </a:ext>
                </a:extLst>
              </a:tr>
              <a:tr h="0">
                <a:tc>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en-US"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514863883"/>
                  </a:ext>
                </a:extLst>
              </a:tr>
            </a:tbl>
          </a:graphicData>
        </a:graphic>
      </p:graphicFrame>
      <p:sp>
        <p:nvSpPr>
          <p:cNvPr id="4" name="Title 1"/>
          <p:cNvSpPr txBox="1">
            <a:spLocks/>
          </p:cNvSpPr>
          <p:nvPr/>
        </p:nvSpPr>
        <p:spPr>
          <a:xfrm>
            <a:off x="457200" y="457200"/>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rial" panose="020B0604020202020204" pitchFamily="34" charset="0"/>
                <a:cs typeface="Arial" panose="020B0604020202020204" pitchFamily="34" charset="0"/>
              </a:rPr>
              <a:t>CSU Ratio Analysis</a:t>
            </a:r>
            <a:endParaRPr lang="en-US" dirty="0">
              <a:latin typeface="Arial" panose="020B0604020202020204" pitchFamily="34" charset="0"/>
              <a:cs typeface="Arial" panose="020B0604020202020204" pitchFamily="34" charset="0"/>
            </a:endParaRPr>
          </a:p>
        </p:txBody>
      </p:sp>
      <p:sp>
        <p:nvSpPr>
          <p:cNvPr id="6" name="Down Arrow 5"/>
          <p:cNvSpPr/>
          <p:nvPr/>
        </p:nvSpPr>
        <p:spPr>
          <a:xfrm>
            <a:off x="2590800" y="1981200"/>
            <a:ext cx="45719" cy="152400"/>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2590800" y="2590800"/>
            <a:ext cx="45719" cy="152400"/>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3352800" y="4267200"/>
            <a:ext cx="76200" cy="152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2590800" y="4800600"/>
            <a:ext cx="45719" cy="2286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Up Arrow 12"/>
          <p:cNvSpPr/>
          <p:nvPr/>
        </p:nvSpPr>
        <p:spPr>
          <a:xfrm>
            <a:off x="3352800" y="3124200"/>
            <a:ext cx="76200" cy="228600"/>
          </a:xfrm>
          <a:prstGeom prst="up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Up Arrow 13"/>
          <p:cNvSpPr/>
          <p:nvPr/>
        </p:nvSpPr>
        <p:spPr>
          <a:xfrm>
            <a:off x="3429000" y="3657600"/>
            <a:ext cx="45719" cy="228600"/>
          </a:xfrm>
          <a:prstGeom prst="up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914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1A4AA153-FC2A-4E51-833B-68D6B118CEB9}" type="slidenum">
              <a:rPr lang="en-US" smtClean="0"/>
              <a:pPr algn="r"/>
              <a:t>17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42707148"/>
              </p:ext>
            </p:extLst>
          </p:nvPr>
        </p:nvGraphicFramePr>
        <p:xfrm>
          <a:off x="533399" y="1524000"/>
          <a:ext cx="8077202" cy="3119200"/>
        </p:xfrm>
        <a:graphic>
          <a:graphicData uri="http://schemas.openxmlformats.org/drawingml/2006/table">
            <a:tbl>
              <a:tblPr>
                <a:tableStyleId>{5C22544A-7EE6-4342-B048-85BDC9FD1C3A}</a:tableStyleId>
              </a:tblPr>
              <a:tblGrid>
                <a:gridCol w="2362201">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1524001">
                  <a:extLst>
                    <a:ext uri="{9D8B030D-6E8A-4147-A177-3AD203B41FA5}">
                      <a16:colId xmlns:a16="http://schemas.microsoft.com/office/drawing/2014/main" xmlns="" val="20004"/>
                    </a:ext>
                  </a:extLst>
                </a:gridCol>
              </a:tblGrid>
              <a:tr h="33249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00"/>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01"/>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05"/>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06"/>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07"/>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08"/>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09"/>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10"/>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11"/>
                  </a:ext>
                </a:extLst>
              </a:tr>
              <a:tr h="309634">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tc>
                  <a:txBody>
                    <a:bodyPr/>
                    <a:lstStyle/>
                    <a:p>
                      <a:endParaRPr lang="en-US" dirty="0"/>
                    </a:p>
                  </a:txBody>
                  <a:tcPr marL="9525" marR="9525" marT="9525" marB="0" anchor="b">
                    <a:noFill/>
                  </a:tcPr>
                </a:tc>
                <a:extLst>
                  <a:ext uri="{0D108BD9-81ED-4DB2-BD59-A6C34878D82A}">
                    <a16:rowId xmlns:a16="http://schemas.microsoft.com/office/drawing/2014/main" xmlns="" val="1001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89101860"/>
              </p:ext>
            </p:extLst>
          </p:nvPr>
        </p:nvGraphicFramePr>
        <p:xfrm>
          <a:off x="914399" y="1371600"/>
          <a:ext cx="7696200" cy="2926080"/>
        </p:xfrm>
        <a:graphic>
          <a:graphicData uri="http://schemas.openxmlformats.org/drawingml/2006/table">
            <a:tbl>
              <a:tblPr firstRow="1" bandRow="1">
                <a:tableStyleId>{073A0DAA-6AF3-43AB-8588-CEC1D06C72B9}</a:tableStyleId>
              </a:tblPr>
              <a:tblGrid>
                <a:gridCol w="3657601">
                  <a:extLst>
                    <a:ext uri="{9D8B030D-6E8A-4147-A177-3AD203B41FA5}">
                      <a16:colId xmlns:a16="http://schemas.microsoft.com/office/drawing/2014/main" xmlns="" val="1829888706"/>
                    </a:ext>
                  </a:extLst>
                </a:gridCol>
                <a:gridCol w="1473199">
                  <a:extLst>
                    <a:ext uri="{9D8B030D-6E8A-4147-A177-3AD203B41FA5}">
                      <a16:colId xmlns:a16="http://schemas.microsoft.com/office/drawing/2014/main" xmlns="" val="781542449"/>
                    </a:ext>
                  </a:extLst>
                </a:gridCol>
                <a:gridCol w="2565400">
                  <a:extLst>
                    <a:ext uri="{9D8B030D-6E8A-4147-A177-3AD203B41FA5}">
                      <a16:colId xmlns:a16="http://schemas.microsoft.com/office/drawing/2014/main" xmlns="" val="1758367882"/>
                    </a:ext>
                  </a:extLst>
                </a:gridCol>
              </a:tblGrid>
              <a:tr h="0">
                <a:tc>
                  <a:txBody>
                    <a:bodyPr/>
                    <a:lstStyle/>
                    <a:p>
                      <a:pPr marL="0" algn="l" defTabSz="914400" rtl="0" eaLnBrk="1" fontAlgn="b" latinLnBrk="0" hangingPunct="1"/>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CSU Ratios</a:t>
                      </a:r>
                      <a:endParaRPr lang="en-US"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FY 2016</a:t>
                      </a:r>
                    </a:p>
                    <a:p>
                      <a:pPr algn="ctr"/>
                      <a:endParaRPr lang="en-US"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FY</a:t>
                      </a:r>
                      <a:r>
                        <a:rPr lang="en-US" sz="18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2015</a:t>
                      </a:r>
                      <a:endPar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p>
                      <a:pPr algn="ctr"/>
                      <a:endParaRPr lang="en-US"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3377461690"/>
                  </a:ext>
                </a:extLst>
              </a:tr>
              <a:tr h="853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Primary Reserve Ratio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0" i="1" u="sng" strike="noStrike" kern="1200" baseline="0" dirty="0" smtClean="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sng" strike="noStrike" kern="1200" baseline="0" dirty="0" smtClean="0">
                          <a:solidFill>
                            <a:srgbClr val="000000"/>
                          </a:solidFill>
                          <a:effectLst/>
                          <a:latin typeface="Arial" panose="020B0604020202020204" pitchFamily="34" charset="0"/>
                          <a:ea typeface="+mn-ea"/>
                          <a:cs typeface="Arial" panose="020B0604020202020204" pitchFamily="34" charset="0"/>
                        </a:rPr>
                        <a:t>Primary Reserve Ratio w/o Pension</a:t>
                      </a:r>
                      <a:endParaRPr lang="en-US" sz="1800" b="0" i="1" u="sng" strike="noStrike" kern="1200" dirty="0" smtClean="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Aspire .15 to .25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FF0000"/>
                          </a:solidFill>
                          <a:effectLst/>
                          <a:latin typeface="Arial" panose="020B0604020202020204" pitchFamily="34" charset="0"/>
                          <a:ea typeface="+mn-ea"/>
                          <a:cs typeface="Arial" panose="020B0604020202020204" pitchFamily="34" charset="0"/>
                        </a:rPr>
                        <a:t>(.207)</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.063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FF0000"/>
                          </a:solidFill>
                          <a:effectLst/>
                          <a:latin typeface="Arial" panose="020B0604020202020204" pitchFamily="34" charset="0"/>
                          <a:ea typeface="+mn-ea"/>
                          <a:cs typeface="Arial" panose="020B0604020202020204" pitchFamily="34" charset="0"/>
                        </a:rPr>
                        <a:t>(.233)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.058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0" u="none" strike="noStrike" kern="1200" dirty="0" smtClean="0">
                        <a:solidFill>
                          <a:srgbClr val="FF0000"/>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414338266"/>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Viability Ratio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0" i="1" u="sng" strike="noStrike" kern="1200" dirty="0" smtClean="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sng" strike="noStrike" kern="1200" dirty="0" smtClean="0">
                          <a:solidFill>
                            <a:srgbClr val="000000"/>
                          </a:solidFill>
                          <a:effectLst/>
                          <a:latin typeface="Arial" panose="020B0604020202020204" pitchFamily="34" charset="0"/>
                          <a:ea typeface="+mn-ea"/>
                          <a:cs typeface="Arial" panose="020B0604020202020204" pitchFamily="34" charset="0"/>
                        </a:rPr>
                        <a:t>Viability</a:t>
                      </a:r>
                      <a:r>
                        <a:rPr lang="en-US" sz="1800" b="0" i="1" u="sng" strike="noStrike" kern="1200" baseline="0" dirty="0" smtClean="0">
                          <a:solidFill>
                            <a:srgbClr val="000000"/>
                          </a:solidFill>
                          <a:effectLst/>
                          <a:latin typeface="Arial" panose="020B0604020202020204" pitchFamily="34" charset="0"/>
                          <a:ea typeface="+mn-ea"/>
                          <a:cs typeface="Arial" panose="020B0604020202020204" pitchFamily="34" charset="0"/>
                        </a:rPr>
                        <a:t> Ratio w/o Pension</a:t>
                      </a:r>
                      <a:endParaRPr lang="en-US" sz="1800" b="0" i="1" u="sng" strike="noStrike" kern="1200" dirty="0" smtClean="0">
                        <a:solidFill>
                          <a:srgbClr val="0000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Arial" panose="020B0604020202020204" pitchFamily="34" charset="0"/>
                          <a:ea typeface="+mn-ea"/>
                          <a:cs typeface="Arial" panose="020B0604020202020204" pitchFamily="34" charset="0"/>
                        </a:rPr>
                        <a:t>Aspire .10 to .12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FF0000"/>
                          </a:solidFill>
                          <a:effectLst/>
                          <a:latin typeface="Arial" panose="020B0604020202020204" pitchFamily="34" charset="0"/>
                          <a:ea typeface="+mn-ea"/>
                          <a:cs typeface="Arial" panose="020B0604020202020204" pitchFamily="34" charset="0"/>
                        </a:rPr>
                        <a:t>(.201)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kern="1200" dirty="0" smtClean="0">
                        <a:solidFill>
                          <a:srgbClr val="FF0000"/>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tx1"/>
                          </a:solidFill>
                          <a:effectLst/>
                          <a:latin typeface="Arial" panose="020B0604020202020204" pitchFamily="34" charset="0"/>
                          <a:ea typeface="+mn-ea"/>
                          <a:cs typeface="Arial" panose="020B0604020202020204" pitchFamily="34" charset="0"/>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FF0000"/>
                          </a:solidFill>
                          <a:effectLst/>
                          <a:latin typeface="Arial" panose="020B0604020202020204" pitchFamily="34" charset="0"/>
                          <a:ea typeface="+mn-ea"/>
                          <a:cs typeface="Arial" panose="020B0604020202020204" pitchFamily="34" charset="0"/>
                        </a:rPr>
                        <a:t>(.214)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panose="020B0604020202020204" pitchFamily="34" charset="0"/>
                          <a:ea typeface="+mn-ea"/>
                          <a:cs typeface="Arial" panose="020B0604020202020204" pitchFamily="34" charset="0"/>
                        </a:rPr>
                        <a:t>.069</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0" u="none" strike="noStrike" kern="1200" dirty="0" smtClean="0">
                        <a:solidFill>
                          <a:srgbClr val="FF0000"/>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149683897"/>
                  </a:ext>
                </a:extLst>
              </a:tr>
            </a:tbl>
          </a:graphicData>
        </a:graphic>
      </p:graphicFrame>
      <p:sp>
        <p:nvSpPr>
          <p:cNvPr id="4" name="Title 1"/>
          <p:cNvSpPr txBox="1">
            <a:spLocks/>
          </p:cNvSpPr>
          <p:nvPr/>
        </p:nvSpPr>
        <p:spPr>
          <a:xfrm>
            <a:off x="457200" y="457200"/>
            <a:ext cx="82296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CSU Ratio Analysis</a:t>
            </a:r>
          </a:p>
        </p:txBody>
      </p:sp>
    </p:spTree>
    <p:extLst>
      <p:ext uri="{BB962C8B-B14F-4D97-AF65-F5344CB8AC3E}">
        <p14:creationId xmlns:p14="http://schemas.microsoft.com/office/powerpoint/2010/main" val="778977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0" y="12954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lgn="r"/>
            <a:fld id="{B3ACB187-37F7-4C51-A504-D64E49A8D6D4}" type="slidenum">
              <a:rPr lang="en-US" smtClean="0">
                <a:solidFill>
                  <a:srgbClr val="000000"/>
                </a:solidFill>
              </a:rPr>
              <a:pPr algn="r"/>
              <a:t>18</a:t>
            </a:fld>
            <a:endParaRPr lang="en-US" dirty="0">
              <a:solidFill>
                <a:srgbClr val="000000"/>
              </a:solidFill>
            </a:endParaRPr>
          </a:p>
        </p:txBody>
      </p:sp>
      <p:sp>
        <p:nvSpPr>
          <p:cNvPr id="90115" name="Rectangle 3"/>
          <p:cNvSpPr>
            <a:spLocks noGrp="1" noChangeArrowheads="1"/>
          </p:cNvSpPr>
          <p:nvPr>
            <p:ph type="ctrTitle" idx="4294967295"/>
          </p:nvPr>
        </p:nvSpPr>
        <p:spPr>
          <a:xfrm>
            <a:off x="0" y="152400"/>
            <a:ext cx="5029200" cy="990600"/>
          </a:xfrm>
          <a:prstGeom prst="rect">
            <a:avLst/>
          </a:prstGeom>
        </p:spPr>
        <p:txBody>
          <a:bodyPr/>
          <a:lstStyle/>
          <a:p>
            <a:r>
              <a:rPr lang="en-US" sz="2500" dirty="0" smtClean="0">
                <a:latin typeface="Arial" panose="020B0604020202020204" pitchFamily="34" charset="0"/>
                <a:cs typeface="Arial" panose="020B0604020202020204" pitchFamily="34" charset="0"/>
              </a:rPr>
              <a:t>   Open Budget Meeting</a:t>
            </a:r>
            <a:endParaRPr lang="en-US" sz="2500" dirty="0">
              <a:latin typeface="Arial" panose="020B0604020202020204" pitchFamily="34" charset="0"/>
              <a:cs typeface="Arial" panose="020B0604020202020204" pitchFamily="34" charset="0"/>
            </a:endParaRPr>
          </a:p>
        </p:txBody>
      </p:sp>
      <p:sp>
        <p:nvSpPr>
          <p:cNvPr id="90116" name="Rectangle 4"/>
          <p:cNvSpPr>
            <a:spLocks noGrp="1" noChangeArrowheads="1"/>
          </p:cNvSpPr>
          <p:nvPr>
            <p:ph type="subTitle" idx="4294967295"/>
          </p:nvPr>
        </p:nvSpPr>
        <p:spPr>
          <a:xfrm>
            <a:off x="2097088" y="3468688"/>
            <a:ext cx="7046912" cy="1560512"/>
          </a:xfrm>
          <a:prstGeom prst="rect">
            <a:avLst/>
          </a:prstGeom>
        </p:spPr>
        <p:txBody>
          <a:bodyPr/>
          <a:lstStyle/>
          <a:p>
            <a:endParaRPr lang="en-US" dirty="0" smtClean="0"/>
          </a:p>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581576835"/>
              </p:ext>
            </p:extLst>
          </p:nvPr>
        </p:nvGraphicFramePr>
        <p:xfrm>
          <a:off x="230188" y="1449388"/>
          <a:ext cx="10198100" cy="7140575"/>
        </p:xfrm>
        <a:graphic>
          <a:graphicData uri="http://schemas.openxmlformats.org/presentationml/2006/ole">
            <mc:AlternateContent xmlns:mc="http://schemas.openxmlformats.org/markup-compatibility/2006">
              <mc:Choice xmlns:v="urn:schemas-microsoft-com:vml" Requires="v">
                <p:oleObj spid="_x0000_s19480" name="Document" r:id="rId4" imgW="10020985" imgH="7003059" progId="Word.Document.12">
                  <p:embed/>
                </p:oleObj>
              </mc:Choice>
              <mc:Fallback>
                <p:oleObj name="Document" r:id="rId4" imgW="10020985" imgH="7003059" progId="Word.Document.12">
                  <p:embed/>
                  <p:pic>
                    <p:nvPicPr>
                      <p:cNvPr id="3" name="Object 2"/>
                      <p:cNvPicPr>
                        <a:picLocks noChangeAspect="1" noChangeArrowheads="1"/>
                      </p:cNvPicPr>
                      <p:nvPr/>
                    </p:nvPicPr>
                    <p:blipFill>
                      <a:blip r:embed="rId5"/>
                      <a:srcRect/>
                      <a:stretch>
                        <a:fillRect/>
                      </a:stretch>
                    </p:blipFill>
                    <p:spPr bwMode="auto">
                      <a:xfrm>
                        <a:off x="230188" y="1449388"/>
                        <a:ext cx="10198100" cy="71405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31947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z="3200" dirty="0" smtClean="0">
                <a:latin typeface="Arial" panose="020B0604020202020204" pitchFamily="34" charset="0"/>
                <a:cs typeface="Arial" panose="020B0604020202020204" pitchFamily="34" charset="0"/>
              </a:rPr>
              <a:t>STEPS TO IMPROVE RATIOS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Decrease Expenses</a:t>
            </a:r>
          </a:p>
          <a:p>
            <a:r>
              <a:rPr lang="en-US" dirty="0" smtClean="0">
                <a:latin typeface="Arial" panose="020B0604020202020204" pitchFamily="34" charset="0"/>
                <a:cs typeface="Arial" panose="020B0604020202020204" pitchFamily="34" charset="0"/>
              </a:rPr>
              <a:t>Increase Revenues</a:t>
            </a:r>
          </a:p>
          <a:p>
            <a:r>
              <a:rPr lang="en-US" dirty="0" smtClean="0">
                <a:latin typeface="Arial" panose="020B0604020202020204" pitchFamily="34" charset="0"/>
                <a:cs typeface="Arial" panose="020B0604020202020204" pitchFamily="34" charset="0"/>
              </a:rPr>
              <a:t>Improve Reserves or Increase Fund balances that do not lapse</a:t>
            </a:r>
          </a:p>
          <a:p>
            <a:pPr lvl="1"/>
            <a:r>
              <a:rPr lang="en-US" dirty="0" smtClean="0">
                <a:latin typeface="Arial" panose="020B0604020202020204" pitchFamily="34" charset="0"/>
                <a:cs typeface="Arial" panose="020B0604020202020204" pitchFamily="34" charset="0"/>
              </a:rPr>
              <a:t>Auxiliary </a:t>
            </a:r>
            <a:r>
              <a:rPr lang="en-US" dirty="0">
                <a:latin typeface="Arial" panose="020B0604020202020204" pitchFamily="34" charset="0"/>
                <a:cs typeface="Arial" panose="020B0604020202020204" pitchFamily="34" charset="0"/>
              </a:rPr>
              <a:t>Services </a:t>
            </a:r>
            <a:r>
              <a:rPr lang="en-US" dirty="0" smtClean="0">
                <a:latin typeface="Arial" panose="020B0604020202020204" pitchFamily="34" charset="0"/>
                <a:cs typeface="Arial" panose="020B0604020202020204" pitchFamily="34" charset="0"/>
              </a:rPr>
              <a:t>Reserves</a:t>
            </a:r>
          </a:p>
          <a:p>
            <a:pPr lvl="1"/>
            <a:r>
              <a:rPr lang="en-US" dirty="0" smtClean="0">
                <a:latin typeface="Arial" panose="020B0604020202020204" pitchFamily="34" charset="0"/>
                <a:cs typeface="Arial" panose="020B0604020202020204" pitchFamily="34" charset="0"/>
              </a:rPr>
              <a:t>DSS- </a:t>
            </a:r>
            <a:r>
              <a:rPr lang="en-US" dirty="0">
                <a:latin typeface="Arial" panose="020B0604020202020204" pitchFamily="34" charset="0"/>
                <a:cs typeface="Arial" panose="020B0604020202020204" pitchFamily="34" charset="0"/>
              </a:rPr>
              <a:t>Departmental Sales and </a:t>
            </a:r>
            <a:r>
              <a:rPr lang="en-US" dirty="0" smtClean="0">
                <a:latin typeface="Arial" panose="020B0604020202020204" pitchFamily="34" charset="0"/>
                <a:cs typeface="Arial" panose="020B0604020202020204" pitchFamily="34" charset="0"/>
              </a:rPr>
              <a:t>Services</a:t>
            </a:r>
          </a:p>
          <a:p>
            <a:pPr lvl="1"/>
            <a:r>
              <a:rPr lang="en-US" dirty="0" smtClean="0">
                <a:latin typeface="Arial" panose="020B0604020202020204" pitchFamily="34" charset="0"/>
                <a:cs typeface="Arial" panose="020B0604020202020204" pitchFamily="34" charset="0"/>
              </a:rPr>
              <a:t>Tuition </a:t>
            </a:r>
            <a:r>
              <a:rPr lang="en-US" dirty="0">
                <a:latin typeface="Arial" panose="020B0604020202020204" pitchFamily="34" charset="0"/>
                <a:cs typeface="Arial" panose="020B0604020202020204" pitchFamily="34" charset="0"/>
              </a:rPr>
              <a:t>Carry </a:t>
            </a:r>
            <a:r>
              <a:rPr lang="en-US" dirty="0" smtClean="0">
                <a:latin typeface="Arial" panose="020B0604020202020204" pitchFamily="34" charset="0"/>
                <a:cs typeface="Arial" panose="020B0604020202020204" pitchFamily="34" charset="0"/>
              </a:rPr>
              <a:t>Forward</a:t>
            </a:r>
          </a:p>
          <a:p>
            <a:pPr lvl="1"/>
            <a:r>
              <a:rPr lang="en-US" dirty="0" smtClean="0">
                <a:latin typeface="Arial" panose="020B0604020202020204" pitchFamily="34" charset="0"/>
                <a:cs typeface="Arial" panose="020B0604020202020204" pitchFamily="34" charset="0"/>
              </a:rPr>
              <a:t>Indirect Costs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901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0" y="12192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12819" y="457200"/>
            <a:ext cx="55626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latin typeface="Arial" panose="020B0604020202020204" pitchFamily="34" charset="0"/>
                <a:cs typeface="Arial" panose="020B0604020202020204" pitchFamily="34" charset="0"/>
              </a:rPr>
              <a:t> Open Budget Meeting</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807784508"/>
              </p:ext>
            </p:extLst>
          </p:nvPr>
        </p:nvGraphicFramePr>
        <p:xfrm>
          <a:off x="466725" y="1401763"/>
          <a:ext cx="8647113" cy="6459537"/>
        </p:xfrm>
        <a:graphic>
          <a:graphicData uri="http://schemas.openxmlformats.org/presentationml/2006/ole">
            <mc:AlternateContent xmlns:mc="http://schemas.openxmlformats.org/markup-compatibility/2006">
              <mc:Choice xmlns:v="urn:schemas-microsoft-com:vml" Requires="v">
                <p:oleObj spid="_x0000_s8259" name="Document" r:id="rId3" imgW="8203461" imgH="6143634" progId="Word.Document.12">
                  <p:embed/>
                </p:oleObj>
              </mc:Choice>
              <mc:Fallback>
                <p:oleObj name="Document" r:id="rId3" imgW="8203461" imgH="6143634" progId="Word.Document.12">
                  <p:embed/>
                  <p:pic>
                    <p:nvPicPr>
                      <p:cNvPr id="0" name="Object 8"/>
                      <p:cNvPicPr>
                        <a:picLocks noChangeAspect="1" noChangeArrowheads="1"/>
                      </p:cNvPicPr>
                      <p:nvPr/>
                    </p:nvPicPr>
                    <p:blipFill>
                      <a:blip r:embed="rId4"/>
                      <a:srcRect/>
                      <a:stretch>
                        <a:fillRect/>
                      </a:stretch>
                    </p:blipFill>
                    <p:spPr bwMode="auto">
                      <a:xfrm>
                        <a:off x="466725" y="1401763"/>
                        <a:ext cx="8647113" cy="6459537"/>
                      </a:xfrm>
                      <a:prstGeom prst="rect">
                        <a:avLst/>
                      </a:prstGeom>
                      <a:noFill/>
                      <a:ln>
                        <a:noFill/>
                      </a:ln>
                      <a:extLst/>
                    </p:spPr>
                  </p:pic>
                </p:oleObj>
              </mc:Fallback>
            </mc:AlternateContent>
          </a:graphicData>
        </a:graphic>
      </p:graphicFrame>
      <p:sp>
        <p:nvSpPr>
          <p:cNvPr id="7" name="Slide Number Placeholder 6"/>
          <p:cNvSpPr>
            <a:spLocks noGrp="1"/>
          </p:cNvSpPr>
          <p:nvPr>
            <p:ph type="sldNum" sz="quarter" idx="12"/>
          </p:nvPr>
        </p:nvSpPr>
        <p:spPr/>
        <p:txBody>
          <a:bodyPr/>
          <a:lstStyle/>
          <a:p>
            <a:pPr algn="r"/>
            <a:fld id="{1A4AA153-FC2A-4E51-833B-68D6B118CEB9}" type="slidenum">
              <a:rPr lang="en-US" smtClean="0"/>
              <a:pPr algn="r"/>
              <a:t>2</a:t>
            </a:fld>
            <a:endParaRPr lang="en-US" dirty="0"/>
          </a:p>
        </p:txBody>
      </p:sp>
    </p:spTree>
    <p:extLst>
      <p:ext uri="{BB962C8B-B14F-4D97-AF65-F5344CB8AC3E}">
        <p14:creationId xmlns:p14="http://schemas.microsoft.com/office/powerpoint/2010/main" val="39330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DIAGNOSTICS</a:t>
            </a:r>
            <a:endParaRPr lang="en-US" dirty="0"/>
          </a:p>
        </p:txBody>
      </p:sp>
      <p:sp>
        <p:nvSpPr>
          <p:cNvPr id="3" name="Text Placeholder 2"/>
          <p:cNvSpPr>
            <a:spLocks noGrp="1"/>
          </p:cNvSpPr>
          <p:nvPr>
            <p:ph type="body" idx="1"/>
          </p:nvPr>
        </p:nvSpPr>
        <p:spPr/>
        <p:txBody>
          <a:bodyP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HIGH BLOOD </a:t>
            </a:r>
            <a:r>
              <a:rPr lang="en-US" dirty="0" smtClean="0">
                <a:latin typeface="Calibri" panose="020F0502020204030204" pitchFamily="34" charset="0"/>
                <a:ea typeface="Calibri" panose="020F0502020204030204" pitchFamily="34" charset="0"/>
                <a:cs typeface="Times New Roman" panose="02020603050405020304" pitchFamily="18" charset="0"/>
              </a:rPr>
              <a:t>PRESSURE</a:t>
            </a:r>
            <a:endParaRPr lang="en-US" dirty="0"/>
          </a:p>
        </p:txBody>
      </p:sp>
      <p:sp>
        <p:nvSpPr>
          <p:cNvPr id="4" name="Content Placeholder 3"/>
          <p:cNvSpPr>
            <a:spLocks noGrp="1"/>
          </p:cNvSpPr>
          <p:nvPr>
            <p:ph sz="half" idx="2"/>
          </p:nvPr>
        </p:nvSpPr>
        <p:spPr/>
        <p:txBody>
          <a:bodyPr/>
          <a:lstStyle/>
          <a:p>
            <a:r>
              <a:rPr lang="en-US" dirty="0"/>
              <a:t>Lack of Exercise </a:t>
            </a:r>
          </a:p>
          <a:p>
            <a:pPr lvl="1"/>
            <a:r>
              <a:rPr lang="en-US" dirty="0" smtClean="0"/>
              <a:t>Solution Increase Exercise</a:t>
            </a:r>
            <a:endParaRPr lang="en-US" dirty="0"/>
          </a:p>
          <a:p>
            <a:r>
              <a:rPr lang="en-US" dirty="0"/>
              <a:t>Overweight</a:t>
            </a:r>
          </a:p>
          <a:p>
            <a:pPr lvl="1"/>
            <a:r>
              <a:rPr lang="en-US" dirty="0" smtClean="0"/>
              <a:t>Cut Calories</a:t>
            </a:r>
            <a:endParaRPr lang="en-US" dirty="0"/>
          </a:p>
        </p:txBody>
      </p:sp>
      <p:sp>
        <p:nvSpPr>
          <p:cNvPr id="5" name="Text Placeholder 4"/>
          <p:cNvSpPr>
            <a:spLocks noGrp="1"/>
          </p:cNvSpPr>
          <p:nvPr>
            <p:ph type="body" sz="quarter" idx="3"/>
          </p:nvPr>
        </p:nvSpPr>
        <p:spPr/>
        <p:txBody>
          <a:bodyPr/>
          <a:lstStyle/>
          <a:p>
            <a:pPr algn="ctr"/>
            <a:r>
              <a:rPr lang="en-US" dirty="0"/>
              <a:t>FINANCIAL RATIOS</a:t>
            </a:r>
          </a:p>
        </p:txBody>
      </p:sp>
      <p:sp>
        <p:nvSpPr>
          <p:cNvPr id="6" name="Content Placeholder 5"/>
          <p:cNvSpPr>
            <a:spLocks noGrp="1"/>
          </p:cNvSpPr>
          <p:nvPr>
            <p:ph sz="quarter" idx="4"/>
          </p:nvPr>
        </p:nvSpPr>
        <p:spPr/>
        <p:txBody>
          <a:bodyPr/>
          <a:lstStyle/>
          <a:p>
            <a:r>
              <a:rPr lang="en-US" dirty="0"/>
              <a:t>Lack of Reserves</a:t>
            </a:r>
          </a:p>
          <a:p>
            <a:pPr lvl="1"/>
            <a:r>
              <a:rPr lang="en-US" dirty="0"/>
              <a:t>Solution Increase Reserves</a:t>
            </a:r>
          </a:p>
          <a:p>
            <a:r>
              <a:rPr lang="en-US" dirty="0" smtClean="0"/>
              <a:t>Expenditures</a:t>
            </a:r>
            <a:endParaRPr lang="en-US" dirty="0"/>
          </a:p>
          <a:p>
            <a:pPr lvl="1"/>
            <a:r>
              <a:rPr lang="en-US" dirty="0" smtClean="0"/>
              <a:t>Budget Cut</a:t>
            </a:r>
            <a:endParaRPr lang="en-US" dirty="0"/>
          </a:p>
          <a:p>
            <a:endParaRPr lang="en-US" dirty="0"/>
          </a:p>
        </p:txBody>
      </p:sp>
      <p:sp>
        <p:nvSpPr>
          <p:cNvPr id="7" name="Slide Number Placeholder 6"/>
          <p:cNvSpPr>
            <a:spLocks noGrp="1"/>
          </p:cNvSpPr>
          <p:nvPr>
            <p:ph type="sldNum" sz="quarter" idx="12"/>
          </p:nvPr>
        </p:nvSpPr>
        <p:spPr/>
        <p:txBody>
          <a:bodyPr/>
          <a:lstStyle/>
          <a:p>
            <a:fld id="{1A4AA153-FC2A-4E51-833B-68D6B118CEB9}" type="slidenum">
              <a:rPr lang="en-US" smtClean="0"/>
              <a:t>20</a:t>
            </a:fld>
            <a:endParaRPr lang="en-US" dirty="0"/>
          </a:p>
        </p:txBody>
      </p:sp>
    </p:spTree>
    <p:extLst>
      <p:ext uri="{BB962C8B-B14F-4D97-AF65-F5344CB8AC3E}">
        <p14:creationId xmlns:p14="http://schemas.microsoft.com/office/powerpoint/2010/main" val="1922718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0" y="12192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12819" y="457200"/>
            <a:ext cx="55626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latin typeface="Arial" panose="020B0604020202020204" pitchFamily="34" charset="0"/>
                <a:cs typeface="Arial" panose="020B0604020202020204" pitchFamily="34" charset="0"/>
              </a:rPr>
              <a:t> Open Budget Meeting</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lgn="r"/>
            <a:fld id="{1A4AA153-FC2A-4E51-833B-68D6B118CEB9}" type="slidenum">
              <a:rPr lang="en-US" smtClean="0">
                <a:latin typeface="Arial" panose="020B0604020202020204" pitchFamily="34" charset="0"/>
                <a:cs typeface="Arial" panose="020B0604020202020204" pitchFamily="34" charset="0"/>
              </a:rPr>
              <a:pPr algn="r"/>
              <a:t>21</a:t>
            </a:fld>
            <a:endParaRPr lang="en-US" dirty="0">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2330074"/>
              </p:ext>
            </p:extLst>
          </p:nvPr>
        </p:nvGraphicFramePr>
        <p:xfrm>
          <a:off x="461963" y="1497013"/>
          <a:ext cx="8469312" cy="6427787"/>
        </p:xfrm>
        <a:graphic>
          <a:graphicData uri="http://schemas.openxmlformats.org/presentationml/2006/ole">
            <mc:AlternateContent xmlns:mc="http://schemas.openxmlformats.org/markup-compatibility/2006">
              <mc:Choice xmlns:v="urn:schemas-microsoft-com:vml" Requires="v">
                <p:oleObj spid="_x0000_s13381" name="Document" r:id="rId3" imgW="8212901" imgH="6233463" progId="Word.Document.12">
                  <p:embed/>
                </p:oleObj>
              </mc:Choice>
              <mc:Fallback>
                <p:oleObj name="Document" r:id="rId3" imgW="8212901" imgH="6233463" progId="Word.Document.12">
                  <p:embed/>
                  <p:pic>
                    <p:nvPicPr>
                      <p:cNvPr id="0" name="Object 2"/>
                      <p:cNvPicPr>
                        <a:picLocks noChangeAspect="1" noChangeArrowheads="1"/>
                      </p:cNvPicPr>
                      <p:nvPr/>
                    </p:nvPicPr>
                    <p:blipFill>
                      <a:blip r:embed="rId4"/>
                      <a:srcRect/>
                      <a:stretch>
                        <a:fillRect/>
                      </a:stretch>
                    </p:blipFill>
                    <p:spPr bwMode="auto">
                      <a:xfrm>
                        <a:off x="461963" y="1497013"/>
                        <a:ext cx="8469312" cy="642778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57544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0" y="12954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lgn="r"/>
            <a:fld id="{B3ACB187-37F7-4C51-A504-D64E49A8D6D4}" type="slidenum">
              <a:rPr lang="en-US" smtClean="0">
                <a:solidFill>
                  <a:srgbClr val="000000"/>
                </a:solidFill>
              </a:rPr>
              <a:pPr algn="r"/>
              <a:t>22</a:t>
            </a:fld>
            <a:endParaRPr lang="en-US" dirty="0">
              <a:solidFill>
                <a:srgbClr val="000000"/>
              </a:solidFill>
            </a:endParaRPr>
          </a:p>
        </p:txBody>
      </p:sp>
      <p:sp>
        <p:nvSpPr>
          <p:cNvPr id="90115" name="Rectangle 3"/>
          <p:cNvSpPr>
            <a:spLocks noGrp="1" noChangeArrowheads="1"/>
          </p:cNvSpPr>
          <p:nvPr>
            <p:ph type="ctrTitle" idx="4294967295"/>
          </p:nvPr>
        </p:nvSpPr>
        <p:spPr>
          <a:xfrm>
            <a:off x="0" y="152400"/>
            <a:ext cx="5029200" cy="990600"/>
          </a:xfrm>
          <a:prstGeom prst="rect">
            <a:avLst/>
          </a:prstGeom>
        </p:spPr>
        <p:txBody>
          <a:bodyPr/>
          <a:lstStyle/>
          <a:p>
            <a:r>
              <a:rPr lang="en-US" sz="2500" dirty="0" smtClean="0">
                <a:latin typeface="Arial" panose="020B0604020202020204" pitchFamily="34" charset="0"/>
                <a:cs typeface="Arial" panose="020B0604020202020204" pitchFamily="34" charset="0"/>
              </a:rPr>
              <a:t>   Open Budget Meeting</a:t>
            </a:r>
            <a:endParaRPr lang="en-US" sz="2500" dirty="0">
              <a:latin typeface="Arial" panose="020B0604020202020204" pitchFamily="34" charset="0"/>
              <a:cs typeface="Arial" panose="020B0604020202020204" pitchFamily="34" charset="0"/>
            </a:endParaRPr>
          </a:p>
        </p:txBody>
      </p:sp>
      <p:sp>
        <p:nvSpPr>
          <p:cNvPr id="90116" name="Rectangle 4"/>
          <p:cNvSpPr>
            <a:spLocks noGrp="1" noChangeArrowheads="1"/>
          </p:cNvSpPr>
          <p:nvPr>
            <p:ph type="subTitle" idx="4294967295"/>
          </p:nvPr>
        </p:nvSpPr>
        <p:spPr>
          <a:xfrm>
            <a:off x="2097088" y="3468688"/>
            <a:ext cx="7046912" cy="1560512"/>
          </a:xfrm>
          <a:prstGeom prst="rect">
            <a:avLst/>
          </a:prstGeom>
        </p:spPr>
        <p:txBody>
          <a:bodyPr/>
          <a:lstStyle/>
          <a:p>
            <a:endParaRPr lang="en-US" dirty="0" smtClean="0"/>
          </a:p>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64474969"/>
              </p:ext>
            </p:extLst>
          </p:nvPr>
        </p:nvGraphicFramePr>
        <p:xfrm>
          <a:off x="233363" y="1455738"/>
          <a:ext cx="8537575" cy="5962650"/>
        </p:xfrm>
        <a:graphic>
          <a:graphicData uri="http://schemas.openxmlformats.org/presentationml/2006/ole">
            <mc:AlternateContent xmlns:mc="http://schemas.openxmlformats.org/markup-compatibility/2006">
              <mc:Choice xmlns:v="urn:schemas-microsoft-com:vml" Requires="v">
                <p:oleObj spid="_x0000_s7287" name="Document" r:id="rId4" imgW="10026342" imgH="7011247" progId="Word.Document.12">
                  <p:embed/>
                </p:oleObj>
              </mc:Choice>
              <mc:Fallback>
                <p:oleObj name="Document" r:id="rId4" imgW="10026342" imgH="7011247" progId="Word.Document.12">
                  <p:embed/>
                  <p:pic>
                    <p:nvPicPr>
                      <p:cNvPr id="0" name="Object 8"/>
                      <p:cNvPicPr>
                        <a:picLocks noChangeAspect="1" noChangeArrowheads="1"/>
                      </p:cNvPicPr>
                      <p:nvPr/>
                    </p:nvPicPr>
                    <p:blipFill>
                      <a:blip r:embed="rId5"/>
                      <a:srcRect/>
                      <a:stretch>
                        <a:fillRect/>
                      </a:stretch>
                    </p:blipFill>
                    <p:spPr bwMode="auto">
                      <a:xfrm>
                        <a:off x="233363" y="1455738"/>
                        <a:ext cx="8537575"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8331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0" y="12954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endParaRPr>
          </a:p>
        </p:txBody>
      </p:sp>
      <p:sp>
        <p:nvSpPr>
          <p:cNvPr id="2" name="Slide Number Placeholder 1"/>
          <p:cNvSpPr>
            <a:spLocks noGrp="1"/>
          </p:cNvSpPr>
          <p:nvPr>
            <p:ph type="sldNum" sz="quarter" idx="12"/>
          </p:nvPr>
        </p:nvSpPr>
        <p:spPr/>
        <p:txBody>
          <a:bodyPr/>
          <a:lstStyle/>
          <a:p>
            <a:pPr algn="r"/>
            <a:fld id="{B3ACB187-37F7-4C51-A504-D64E49A8D6D4}" type="slidenum">
              <a:rPr lang="en-US" smtClean="0">
                <a:solidFill>
                  <a:srgbClr val="000000"/>
                </a:solidFill>
              </a:rPr>
              <a:pPr algn="r"/>
              <a:t>23</a:t>
            </a:fld>
            <a:endParaRPr lang="en-US" dirty="0">
              <a:solidFill>
                <a:srgbClr val="000000"/>
              </a:solidFill>
            </a:endParaRPr>
          </a:p>
        </p:txBody>
      </p:sp>
      <p:sp>
        <p:nvSpPr>
          <p:cNvPr id="90115" name="Rectangle 3"/>
          <p:cNvSpPr>
            <a:spLocks noGrp="1" noChangeArrowheads="1"/>
          </p:cNvSpPr>
          <p:nvPr>
            <p:ph type="ctrTitle" idx="4294967295"/>
          </p:nvPr>
        </p:nvSpPr>
        <p:spPr>
          <a:xfrm>
            <a:off x="0" y="152400"/>
            <a:ext cx="5029200" cy="990600"/>
          </a:xfrm>
          <a:prstGeom prst="rect">
            <a:avLst/>
          </a:prstGeom>
        </p:spPr>
        <p:txBody>
          <a:bodyPr/>
          <a:lstStyle/>
          <a:p>
            <a:r>
              <a:rPr lang="en-US" sz="2500" dirty="0" smtClean="0">
                <a:latin typeface="Arial" panose="020B0604020202020204" pitchFamily="34" charset="0"/>
                <a:cs typeface="Arial" panose="020B0604020202020204" pitchFamily="34" charset="0"/>
              </a:rPr>
              <a:t>   Open Budget Meeting</a:t>
            </a:r>
            <a:endParaRPr lang="en-US" sz="2500" dirty="0">
              <a:latin typeface="Arial" panose="020B0604020202020204" pitchFamily="34" charset="0"/>
              <a:cs typeface="Arial" panose="020B0604020202020204" pitchFamily="34" charset="0"/>
            </a:endParaRPr>
          </a:p>
        </p:txBody>
      </p:sp>
      <p:sp>
        <p:nvSpPr>
          <p:cNvPr id="90116" name="Rectangle 4"/>
          <p:cNvSpPr>
            <a:spLocks noGrp="1" noChangeArrowheads="1"/>
          </p:cNvSpPr>
          <p:nvPr>
            <p:ph type="subTitle" idx="4294967295"/>
          </p:nvPr>
        </p:nvSpPr>
        <p:spPr>
          <a:xfrm>
            <a:off x="2097088" y="3468688"/>
            <a:ext cx="7046912" cy="1560512"/>
          </a:xfrm>
          <a:prstGeom prst="rect">
            <a:avLst/>
          </a:prstGeom>
        </p:spPr>
        <p:txBody>
          <a:bodyPr/>
          <a:lstStyle/>
          <a:p>
            <a:endParaRPr lang="en-US" dirty="0" smtClean="0"/>
          </a:p>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569590867"/>
              </p:ext>
            </p:extLst>
          </p:nvPr>
        </p:nvGraphicFramePr>
        <p:xfrm>
          <a:off x="55563" y="1376363"/>
          <a:ext cx="8616950" cy="6030912"/>
        </p:xfrm>
        <a:graphic>
          <a:graphicData uri="http://schemas.openxmlformats.org/presentationml/2006/ole">
            <mc:AlternateContent xmlns:mc="http://schemas.openxmlformats.org/markup-compatibility/2006">
              <mc:Choice xmlns:v="urn:schemas-microsoft-com:vml" Requires="v">
                <p:oleObj spid="_x0000_s17476" name="Document" r:id="rId4" imgW="10049433" imgH="7017422" progId="Word.Document.12">
                  <p:embed/>
                </p:oleObj>
              </mc:Choice>
              <mc:Fallback>
                <p:oleObj name="Document" r:id="rId4" imgW="10049433" imgH="7017422" progId="Word.Document.12">
                  <p:embed/>
                  <p:pic>
                    <p:nvPicPr>
                      <p:cNvPr id="0" name="Object 8"/>
                      <p:cNvPicPr>
                        <a:picLocks noChangeAspect="1" noChangeArrowheads="1"/>
                      </p:cNvPicPr>
                      <p:nvPr/>
                    </p:nvPicPr>
                    <p:blipFill>
                      <a:blip r:embed="rId5"/>
                      <a:srcRect/>
                      <a:stretch>
                        <a:fillRect/>
                      </a:stretch>
                    </p:blipFill>
                    <p:spPr bwMode="auto">
                      <a:xfrm>
                        <a:off x="55563" y="1376363"/>
                        <a:ext cx="8616950" cy="603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76865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057400"/>
            <a:ext cx="8229600" cy="2590800"/>
          </a:xfrm>
        </p:spPr>
        <p:txBody>
          <a:bodyPr/>
          <a:lstStyle/>
          <a:p>
            <a:r>
              <a:rPr lang="en-US" i="1" dirty="0" smtClean="0">
                <a:latin typeface="Arial"/>
                <a:cs typeface="Arial"/>
              </a:rPr>
              <a:t/>
            </a:r>
            <a:br>
              <a:rPr lang="en-US" i="1" dirty="0" smtClean="0">
                <a:latin typeface="Arial"/>
                <a:cs typeface="Arial"/>
              </a:rPr>
            </a:br>
            <a:r>
              <a:rPr lang="en-US" b="1" i="1" dirty="0" smtClean="0">
                <a:latin typeface="Arial"/>
                <a:cs typeface="Arial"/>
              </a:rPr>
              <a:t>Discussion and Questions</a:t>
            </a:r>
            <a:endParaRPr lang="en-US" b="1" i="1" dirty="0">
              <a:latin typeface="Arial"/>
              <a:cs typeface="Arial"/>
            </a:endParaRPr>
          </a:p>
        </p:txBody>
      </p:sp>
      <p:sp>
        <p:nvSpPr>
          <p:cNvPr id="4" name="Content Placeholder 3"/>
          <p:cNvSpPr>
            <a:spLocks noGrp="1"/>
          </p:cNvSpPr>
          <p:nvPr>
            <p:ph idx="1"/>
          </p:nvPr>
        </p:nvSpPr>
        <p:spPr>
          <a:xfrm>
            <a:off x="457200" y="4267200"/>
            <a:ext cx="8229600" cy="1858963"/>
          </a:xfrm>
        </p:spPr>
        <p:txBody>
          <a:bodyPr/>
          <a:lstStyle/>
          <a:p>
            <a:pPr marL="0" indent="0">
              <a:buNone/>
            </a:pPr>
            <a:r>
              <a:rPr lang="en-US" dirty="0" smtClean="0"/>
              <a:t>                                          </a:t>
            </a:r>
            <a:endParaRPr lang="en-US" dirty="0"/>
          </a:p>
        </p:txBody>
      </p:sp>
      <p:sp>
        <p:nvSpPr>
          <p:cNvPr id="2" name="Slide Number Placeholder 1"/>
          <p:cNvSpPr>
            <a:spLocks noGrp="1"/>
          </p:cNvSpPr>
          <p:nvPr>
            <p:ph type="sldNum" sz="quarter" idx="12"/>
          </p:nvPr>
        </p:nvSpPr>
        <p:spPr/>
        <p:txBody>
          <a:bodyPr/>
          <a:lstStyle/>
          <a:p>
            <a:pPr algn="r"/>
            <a:fld id="{1A4AA153-FC2A-4E51-833B-68D6B118CEB9}" type="slidenum">
              <a:rPr lang="en-US" smtClean="0"/>
              <a:pPr algn="r"/>
              <a:t>24</a:t>
            </a:fld>
            <a:endParaRPr lang="en-US" dirty="0"/>
          </a:p>
        </p:txBody>
      </p:sp>
    </p:spTree>
    <p:extLst>
      <p:ext uri="{BB962C8B-B14F-4D97-AF65-F5344CB8AC3E}">
        <p14:creationId xmlns:p14="http://schemas.microsoft.com/office/powerpoint/2010/main" val="715731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905000"/>
            <a:ext cx="8001000" cy="4419600"/>
          </a:xfrm>
        </p:spPr>
        <p:txBody>
          <a:bodyPr>
            <a:normAutofit/>
          </a:bodyPr>
          <a:lstStyle/>
          <a:p>
            <a:endParaRPr lang="en-US" sz="2000" dirty="0" smtClean="0">
              <a:latin typeface="Bookman Old Style"/>
            </a:endParaRPr>
          </a:p>
          <a:p>
            <a:pPr>
              <a:buNone/>
            </a:pPr>
            <a:endParaRPr lang="en-US" sz="2800" dirty="0" smtClean="0"/>
          </a:p>
          <a:p>
            <a:endParaRPr lang="en-US" sz="2000" dirty="0" smtClean="0">
              <a:latin typeface="Bookman Old Style"/>
            </a:endParaRPr>
          </a:p>
          <a:p>
            <a:pPr>
              <a:buNone/>
            </a:pPr>
            <a:r>
              <a:rPr lang="en-US" sz="2000" dirty="0" smtClean="0">
                <a:latin typeface="Bookman Old Style"/>
              </a:rPr>
              <a:t>                 </a:t>
            </a:r>
            <a:endParaRPr lang="en-US" altLang="en-US" sz="2000" dirty="0" smtClean="0"/>
          </a:p>
          <a:p>
            <a:endParaRPr lang="en-US" sz="2000" dirty="0" smtClean="0">
              <a:latin typeface="Bookman Old Style"/>
            </a:endParaRPr>
          </a:p>
          <a:p>
            <a:endParaRPr lang="en-US" sz="2000" dirty="0" smtClean="0"/>
          </a:p>
          <a:p>
            <a:endParaRPr lang="en-US" sz="2000" dirty="0" smtClean="0"/>
          </a:p>
        </p:txBody>
      </p:sp>
      <p:sp>
        <p:nvSpPr>
          <p:cNvPr id="4" name="Slide Number Placeholder 3"/>
          <p:cNvSpPr>
            <a:spLocks noGrp="1"/>
          </p:cNvSpPr>
          <p:nvPr>
            <p:ph type="sldNum" sz="quarter" idx="12"/>
          </p:nvPr>
        </p:nvSpPr>
        <p:spPr/>
        <p:txBody>
          <a:bodyPr/>
          <a:lstStyle/>
          <a:p>
            <a:pPr algn="r">
              <a:defRPr/>
            </a:pPr>
            <a:fld id="{95870169-AD81-4CCB-A565-E783BD912983}" type="slidenum">
              <a:rPr lang="en-US" smtClean="0"/>
              <a:pPr algn="r">
                <a:defRPr/>
              </a:pPr>
              <a:t>3</a:t>
            </a:fld>
            <a:endParaRPr lang="en-US" dirty="0"/>
          </a:p>
        </p:txBody>
      </p:sp>
      <p:sp>
        <p:nvSpPr>
          <p:cNvPr id="5" name="Rectangle 2"/>
          <p:cNvSpPr txBox="1">
            <a:spLocks noChangeArrowheads="1"/>
          </p:cNvSpPr>
          <p:nvPr/>
        </p:nvSpPr>
        <p:spPr bwMode="auto">
          <a:xfrm>
            <a:off x="1295399" y="685800"/>
            <a:ext cx="6629401" cy="838200"/>
          </a:xfrm>
          <a:prstGeom prst="rect">
            <a:avLst/>
          </a:prstGeom>
          <a:solidFill>
            <a:schemeClr val="accent1">
              <a:lumMod val="75000"/>
            </a:schemeClr>
          </a:solidFill>
          <a:ln>
            <a:solidFill>
              <a:srgbClr val="89A4A7"/>
            </a:solidFill>
          </a:ln>
          <a:extLst/>
        </p:spPr>
        <p:txBody>
          <a:bodyPr vert="horz" wrap="square" lIns="91440" tIns="45720" rIns="91440" bIns="45720" numCol="1" anchor="ctr" anchorCtr="0" compatLnSpc="1">
            <a:prstTxWarp prst="textNoShape">
              <a:avLst/>
            </a:prstTxWarp>
          </a:bodyPr>
          <a:lstStyle/>
          <a:p>
            <a:pPr lvl="0" algn="ctr">
              <a:defRPr/>
            </a:pPr>
            <a:r>
              <a:rPr lang="en-US" sz="3200" b="1" i="1" dirty="0" smtClean="0">
                <a:latin typeface="Arial Bold"/>
                <a:cs typeface="Arial Bold"/>
              </a:rPr>
              <a:t>Budget </a:t>
            </a:r>
            <a:r>
              <a:rPr lang="en-US" sz="3200" b="1" i="1" dirty="0" smtClean="0">
                <a:solidFill>
                  <a:srgbClr val="000000"/>
                </a:solidFill>
                <a:latin typeface="Arial Bold"/>
                <a:cs typeface="Arial Bold"/>
              </a:rPr>
              <a:t>Calendar </a:t>
            </a:r>
            <a:r>
              <a:rPr lang="en-US" sz="3200" b="1" i="1" dirty="0" smtClean="0">
                <a:latin typeface="Arial Bold"/>
                <a:cs typeface="Arial Bold"/>
              </a:rPr>
              <a:t>&amp; Timeline</a:t>
            </a:r>
            <a:endParaRPr lang="en-US" sz="3200" b="1" i="1" dirty="0" smtClean="0">
              <a:solidFill>
                <a:srgbClr val="000000"/>
              </a:solidFill>
              <a:latin typeface="Arial Bold"/>
              <a:cs typeface="Arial Bold"/>
            </a:endParaRPr>
          </a:p>
        </p:txBody>
      </p:sp>
      <p:graphicFrame>
        <p:nvGraphicFramePr>
          <p:cNvPr id="8" name="Content Placeholder 3"/>
          <p:cNvGraphicFramePr>
            <a:graphicFrameLocks/>
          </p:cNvGraphicFramePr>
          <p:nvPr>
            <p:extLst>
              <p:ext uri="{D42A27DB-BD31-4B8C-83A1-F6EECF244321}">
                <p14:modId xmlns:p14="http://schemas.microsoft.com/office/powerpoint/2010/main" val="4124116172"/>
              </p:ext>
            </p:extLst>
          </p:nvPr>
        </p:nvGraphicFramePr>
        <p:xfrm>
          <a:off x="457200" y="16002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8779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0" y="10668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lgn="r"/>
            <a:fld id="{B3ACB187-37F7-4C51-A504-D64E49A8D6D4}" type="slidenum">
              <a:rPr lang="en-US" smtClean="0">
                <a:solidFill>
                  <a:srgbClr val="000000"/>
                </a:solidFill>
                <a:latin typeface="Arial" panose="020B0604020202020204" pitchFamily="34" charset="0"/>
                <a:cs typeface="Arial" panose="020B0604020202020204" pitchFamily="34" charset="0"/>
              </a:rPr>
              <a:pPr algn="r"/>
              <a:t>4</a:t>
            </a:fld>
            <a:endParaRPr lang="en-US" dirty="0">
              <a:solidFill>
                <a:srgbClr val="000000"/>
              </a:solidFill>
              <a:latin typeface="Arial" panose="020B0604020202020204" pitchFamily="34" charset="0"/>
              <a:cs typeface="Arial" panose="020B0604020202020204" pitchFamily="34" charset="0"/>
            </a:endParaRPr>
          </a:p>
        </p:txBody>
      </p:sp>
      <p:sp>
        <p:nvSpPr>
          <p:cNvPr id="90115" name="Rectangle 3"/>
          <p:cNvSpPr>
            <a:spLocks noGrp="1" noChangeArrowheads="1"/>
          </p:cNvSpPr>
          <p:nvPr>
            <p:ph type="ctrTitle" idx="4294967295"/>
          </p:nvPr>
        </p:nvSpPr>
        <p:spPr>
          <a:xfrm>
            <a:off x="0" y="457200"/>
            <a:ext cx="5562600" cy="457200"/>
          </a:xfrm>
          <a:prstGeom prst="rect">
            <a:avLst/>
          </a:prstGeom>
        </p:spPr>
        <p:txBody>
          <a:bodyPr>
            <a:normAutofit fontScale="90000"/>
          </a:bodyPr>
          <a:lstStyle/>
          <a:p>
            <a:r>
              <a:rPr lang="en-US" sz="2800" dirty="0" smtClean="0">
                <a:latin typeface="Arial" panose="020B0604020202020204" pitchFamily="34" charset="0"/>
                <a:cs typeface="Arial" panose="020B0604020202020204" pitchFamily="34" charset="0"/>
              </a:rPr>
              <a:t>   </a:t>
            </a:r>
            <a:br>
              <a:rPr lang="en-US" sz="28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br>
              <a:rPr lang="en-US" sz="28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1600" b="1" dirty="0">
                <a:solidFill>
                  <a:sysClr val="windowText" lastClr="000000"/>
                </a:solidFill>
                <a:latin typeface="Arial" panose="020B0604020202020204" pitchFamily="34" charset="0"/>
                <a:cs typeface="Arial" panose="020B0604020202020204" pitchFamily="34" charset="0"/>
              </a:rPr>
              <a:t/>
            </a:r>
            <a:br>
              <a:rPr lang="en-US" sz="1600" b="1" dirty="0">
                <a:solidFill>
                  <a:sysClr val="windowText" lastClr="000000"/>
                </a:solidFill>
                <a:latin typeface="Arial" panose="020B0604020202020204" pitchFamily="34" charset="0"/>
                <a:cs typeface="Arial" panose="020B0604020202020204" pitchFamily="34" charset="0"/>
              </a:rPr>
            </a:br>
            <a:r>
              <a:rPr lang="en-US" sz="1600" b="1" dirty="0">
                <a:solidFill>
                  <a:sysClr val="windowText" lastClr="000000"/>
                </a:solidFill>
                <a:latin typeface="Arial" panose="020B0604020202020204" pitchFamily="34" charset="0"/>
                <a:cs typeface="Arial" panose="020B0604020202020204" pitchFamily="34" charset="0"/>
              </a:rPr>
              <a:t/>
            </a:r>
            <a:br>
              <a:rPr lang="en-US" sz="1600" b="1" dirty="0">
                <a:solidFill>
                  <a:sysClr val="windowText" lastClr="000000"/>
                </a:solidFill>
                <a:latin typeface="Arial" panose="020B0604020202020204" pitchFamily="34" charset="0"/>
                <a:cs typeface="Arial" panose="020B0604020202020204" pitchFamily="34" charset="0"/>
              </a:rPr>
            </a:br>
            <a:r>
              <a:rPr lang="en-US" sz="1600" b="1" dirty="0" smtClean="0">
                <a:solidFill>
                  <a:sysClr val="windowText" lastClr="000000"/>
                </a:solidFill>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90116" name="Rectangle 4"/>
          <p:cNvSpPr>
            <a:spLocks noGrp="1" noChangeArrowheads="1"/>
          </p:cNvSpPr>
          <p:nvPr>
            <p:ph type="subTitle" idx="4294967295"/>
          </p:nvPr>
        </p:nvSpPr>
        <p:spPr>
          <a:xfrm>
            <a:off x="2097088" y="3468688"/>
            <a:ext cx="7046912" cy="1560512"/>
          </a:xfrm>
          <a:prstGeom prst="rect">
            <a:avLst/>
          </a:prstGeom>
        </p:spPr>
        <p:txBody>
          <a:bodyPr/>
          <a:lstStyle/>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990929395"/>
              </p:ext>
            </p:extLst>
          </p:nvPr>
        </p:nvGraphicFramePr>
        <p:xfrm>
          <a:off x="5377787" y="1536949"/>
          <a:ext cx="3556151" cy="1892051"/>
        </p:xfrm>
        <a:graphic>
          <a:graphicData uri="http://schemas.openxmlformats.org/presentationml/2006/ole">
            <mc:AlternateContent xmlns:mc="http://schemas.openxmlformats.org/markup-compatibility/2006">
              <mc:Choice xmlns:v="urn:schemas-microsoft-com:vml" Requires="v">
                <p:oleObj spid="_x0000_s1141" name="Document" r:id="rId4" imgW="8242300" imgH="5918200" progId="Word.Document.12">
                  <p:embed/>
                </p:oleObj>
              </mc:Choice>
              <mc:Fallback>
                <p:oleObj name="Document" r:id="rId4" imgW="8242300" imgH="59182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7787" y="1536949"/>
                        <a:ext cx="3556151" cy="18920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28600" y="1490783"/>
            <a:ext cx="3572336" cy="1508105"/>
          </a:xfrm>
          <a:prstGeom prst="rect">
            <a:avLst/>
          </a:prstGeom>
          <a:noFill/>
        </p:spPr>
        <p:txBody>
          <a:bodyPr wrap="square" rtlCol="0">
            <a:spAutoFit/>
          </a:bodyPr>
          <a:lstStyle/>
          <a:p>
            <a:pPr>
              <a:defRPr/>
            </a:pPr>
            <a:r>
              <a:rPr lang="en-US" kern="0" dirty="0" smtClean="0">
                <a:latin typeface="Arial" panose="020B0604020202020204" pitchFamily="34" charset="0"/>
                <a:cs typeface="Arial" panose="020B0604020202020204" pitchFamily="34" charset="0"/>
              </a:rPr>
              <a:t>State</a:t>
            </a:r>
            <a:r>
              <a:rPr lang="en-US" sz="2000" kern="0" dirty="0" smtClean="0">
                <a:latin typeface="Arial" panose="020B0604020202020204" pitchFamily="34" charset="0"/>
                <a:cs typeface="Arial" panose="020B0604020202020204" pitchFamily="34" charset="0"/>
              </a:rPr>
              <a:t> </a:t>
            </a:r>
            <a:r>
              <a:rPr lang="en-US" kern="0" dirty="0" smtClean="0">
                <a:latin typeface="Arial" panose="020B0604020202020204" pitchFamily="34" charset="0"/>
                <a:cs typeface="Arial" panose="020B0604020202020204" pitchFamily="34" charset="0"/>
              </a:rPr>
              <a:t>Appropriations 2017</a:t>
            </a:r>
          </a:p>
          <a:p>
            <a:pPr>
              <a:defRPr/>
            </a:pPr>
            <a:endParaRPr lang="en-US" kern="0" dirty="0" smtClean="0">
              <a:latin typeface="Arial" panose="020B0604020202020204" pitchFamily="34" charset="0"/>
              <a:cs typeface="Arial" panose="020B0604020202020204" pitchFamily="34" charset="0"/>
            </a:endParaRPr>
          </a:p>
          <a:p>
            <a:pPr>
              <a:defRPr/>
            </a:pPr>
            <a:r>
              <a:rPr lang="en-US" kern="0" dirty="0" smtClean="0">
                <a:latin typeface="Arial" panose="020B0604020202020204" pitchFamily="34" charset="0"/>
                <a:cs typeface="Arial" panose="020B0604020202020204" pitchFamily="34" charset="0"/>
              </a:rPr>
              <a:t>Major Repair &amp; </a:t>
            </a:r>
          </a:p>
          <a:p>
            <a:pPr>
              <a:defRPr/>
            </a:pPr>
            <a:r>
              <a:rPr lang="en-US" kern="0" dirty="0" smtClean="0">
                <a:latin typeface="Arial" panose="020B0604020202020204" pitchFamily="34" charset="0"/>
                <a:cs typeface="Arial" panose="020B0604020202020204" pitchFamily="34" charset="0"/>
              </a:rPr>
              <a:t>Renovations (MRR)</a:t>
            </a:r>
          </a:p>
          <a:p>
            <a:pPr>
              <a:defRPr/>
            </a:pPr>
            <a:endParaRPr lang="en-US" kern="0" dirty="0">
              <a:latin typeface="Arial" panose="020B0604020202020204" pitchFamily="34" charset="0"/>
              <a:cs typeface="Arial" panose="020B0604020202020204" pitchFamily="34" charset="0"/>
            </a:endParaRPr>
          </a:p>
        </p:txBody>
      </p:sp>
      <p:sp>
        <p:nvSpPr>
          <p:cNvPr id="11" name="TextBox 10"/>
          <p:cNvSpPr txBox="1"/>
          <p:nvPr/>
        </p:nvSpPr>
        <p:spPr>
          <a:xfrm>
            <a:off x="6205795" y="1198395"/>
            <a:ext cx="3692979" cy="677108"/>
          </a:xfrm>
          <a:prstGeom prst="rect">
            <a:avLst/>
          </a:prstGeom>
          <a:noFill/>
        </p:spPr>
        <p:txBody>
          <a:bodyPr wrap="square" rtlCol="0">
            <a:spAutoFit/>
          </a:bodyPr>
          <a:lstStyle/>
          <a:p>
            <a:pPr>
              <a:defRPr/>
            </a:pPr>
            <a:endParaRPr lang="en-US" kern="0" dirty="0" smtClean="0">
              <a:solidFill>
                <a:sysClr val="windowText" lastClr="000000"/>
              </a:solidFill>
              <a:latin typeface="Arial" panose="020B0604020202020204" pitchFamily="34" charset="0"/>
              <a:cs typeface="Arial" panose="020B0604020202020204" pitchFamily="34" charset="0"/>
            </a:endParaRPr>
          </a:p>
          <a:p>
            <a:pPr>
              <a:defRPr/>
            </a:pPr>
            <a:r>
              <a:rPr lang="en-US" kern="0" dirty="0" smtClean="0">
                <a:solidFill>
                  <a:sysClr val="windowText" lastClr="000000"/>
                </a:solidFill>
                <a:latin typeface="Arial" panose="020B0604020202020204" pitchFamily="34" charset="0"/>
                <a:cs typeface="Arial" panose="020B0604020202020204" pitchFamily="34" charset="0"/>
              </a:rPr>
              <a:t>Tuition</a:t>
            </a:r>
            <a:r>
              <a:rPr lang="en-US" sz="2000" kern="0" dirty="0" smtClean="0">
                <a:solidFill>
                  <a:sysClr val="windowText" lastClr="000000"/>
                </a:solidFill>
                <a:latin typeface="Arial" panose="020B0604020202020204" pitchFamily="34" charset="0"/>
                <a:cs typeface="Arial" panose="020B0604020202020204" pitchFamily="34" charset="0"/>
              </a:rPr>
              <a:t> </a:t>
            </a:r>
            <a:r>
              <a:rPr lang="en-US" sz="2000" kern="0" dirty="0">
                <a:solidFill>
                  <a:sysClr val="windowText" lastClr="000000"/>
                </a:solidFill>
                <a:latin typeface="Arial" panose="020B0604020202020204" pitchFamily="34" charset="0"/>
                <a:cs typeface="Arial" panose="020B0604020202020204" pitchFamily="34" charset="0"/>
              </a:rPr>
              <a:t>&amp; Fees</a:t>
            </a:r>
          </a:p>
        </p:txBody>
      </p:sp>
      <p:sp>
        <p:nvSpPr>
          <p:cNvPr id="12" name="TextBox 11"/>
          <p:cNvSpPr txBox="1"/>
          <p:nvPr/>
        </p:nvSpPr>
        <p:spPr>
          <a:xfrm>
            <a:off x="6205795" y="1598505"/>
            <a:ext cx="3398417" cy="646331"/>
          </a:xfrm>
          <a:prstGeom prst="rect">
            <a:avLst/>
          </a:prstGeom>
          <a:noFill/>
        </p:spPr>
        <p:txBody>
          <a:bodyPr wrap="square" rtlCol="0">
            <a:spAutoFit/>
          </a:bodyPr>
          <a:lstStyle/>
          <a:p>
            <a:pPr>
              <a:defRPr/>
            </a:pPr>
            <a:endParaRPr lang="en-US" kern="0" dirty="0" smtClean="0">
              <a:solidFill>
                <a:sysClr val="windowText" lastClr="000000"/>
              </a:solidFill>
              <a:latin typeface="Arial" panose="020B0604020202020204" pitchFamily="34" charset="0"/>
              <a:cs typeface="Arial" panose="020B0604020202020204" pitchFamily="34" charset="0"/>
            </a:endParaRPr>
          </a:p>
          <a:p>
            <a:pPr>
              <a:defRPr/>
            </a:pPr>
            <a:r>
              <a:rPr lang="en-US" kern="0" dirty="0" smtClean="0">
                <a:solidFill>
                  <a:sysClr val="windowText" lastClr="000000"/>
                </a:solidFill>
                <a:latin typeface="Arial" panose="020B0604020202020204" pitchFamily="34" charset="0"/>
                <a:cs typeface="Arial" panose="020B0604020202020204" pitchFamily="34" charset="0"/>
              </a:rPr>
              <a:t>Auxiliary </a:t>
            </a:r>
            <a:r>
              <a:rPr lang="en-US" kern="0" dirty="0">
                <a:solidFill>
                  <a:sysClr val="windowText" lastClr="000000"/>
                </a:solidFill>
                <a:latin typeface="Arial" panose="020B0604020202020204" pitchFamily="34" charset="0"/>
                <a:cs typeface="Arial" panose="020B0604020202020204" pitchFamily="34" charset="0"/>
              </a:rPr>
              <a:t>Enterprises</a:t>
            </a:r>
          </a:p>
        </p:txBody>
      </p:sp>
      <p:graphicFrame>
        <p:nvGraphicFramePr>
          <p:cNvPr id="14" name="Chart 13"/>
          <p:cNvGraphicFramePr/>
          <p:nvPr>
            <p:extLst>
              <p:ext uri="{D42A27DB-BD31-4B8C-83A1-F6EECF244321}">
                <p14:modId xmlns:p14="http://schemas.microsoft.com/office/powerpoint/2010/main" val="2929568944"/>
              </p:ext>
            </p:extLst>
          </p:nvPr>
        </p:nvGraphicFramePr>
        <p:xfrm>
          <a:off x="2631303" y="1536949"/>
          <a:ext cx="3312297" cy="2089946"/>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p:cNvSpPr txBox="1"/>
          <p:nvPr/>
        </p:nvSpPr>
        <p:spPr>
          <a:xfrm>
            <a:off x="0" y="4191000"/>
            <a:ext cx="3156594" cy="1985159"/>
          </a:xfrm>
          <a:prstGeom prst="rect">
            <a:avLst/>
          </a:prstGeom>
          <a:noFill/>
        </p:spPr>
        <p:txBody>
          <a:bodyPr wrap="square" rtlCol="0">
            <a:spAutoFit/>
          </a:bodyPr>
          <a:lstStyle/>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Salaries and Wages</a:t>
            </a:r>
          </a:p>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Utilities</a:t>
            </a:r>
          </a:p>
          <a:p>
            <a:pPr marL="285750" indent="-285750">
              <a:buFont typeface="Arial" pitchFamily="34" charset="0"/>
              <a:buChar char="•"/>
              <a:defRPr/>
            </a:pPr>
            <a:r>
              <a:rPr lang="en-US" sz="1500" kern="0" dirty="0" smtClean="0">
                <a:solidFill>
                  <a:sysClr val="windowText" lastClr="000000"/>
                </a:solidFill>
                <a:latin typeface="Arial" panose="020B0604020202020204" pitchFamily="34" charset="0"/>
                <a:cs typeface="Arial" panose="020B0604020202020204" pitchFamily="34" charset="0"/>
              </a:rPr>
              <a:t>Supplies/Equipment &amp; Travel</a:t>
            </a:r>
            <a:endParaRPr lang="en-US" sz="1500" kern="0" dirty="0">
              <a:solidFill>
                <a:sysClr val="windowText" lastClr="000000"/>
              </a:solidFill>
              <a:latin typeface="Arial" panose="020B0604020202020204" pitchFamily="34" charset="0"/>
              <a:cs typeface="Arial" panose="020B0604020202020204" pitchFamily="34" charset="0"/>
            </a:endParaRPr>
          </a:p>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Technology</a:t>
            </a:r>
          </a:p>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Facilities and Maintenance</a:t>
            </a:r>
          </a:p>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Public Safety</a:t>
            </a:r>
          </a:p>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Campus Activities and Services</a:t>
            </a:r>
          </a:p>
          <a:p>
            <a:pPr>
              <a:defRPr/>
            </a:pPr>
            <a:endParaRPr lang="en-US" kern="0" dirty="0">
              <a:solidFill>
                <a:sysClr val="windowText" lastClr="000000"/>
              </a:solidFill>
              <a:latin typeface="Arial" panose="020B0604020202020204" pitchFamily="34" charset="0"/>
              <a:cs typeface="Arial" panose="020B0604020202020204" pitchFamily="34" charset="0"/>
            </a:endParaRPr>
          </a:p>
        </p:txBody>
      </p:sp>
      <p:sp>
        <p:nvSpPr>
          <p:cNvPr id="16" name="TextBox 15"/>
          <p:cNvSpPr txBox="1"/>
          <p:nvPr/>
        </p:nvSpPr>
        <p:spPr>
          <a:xfrm>
            <a:off x="2971800" y="4191000"/>
            <a:ext cx="3235279" cy="1708160"/>
          </a:xfrm>
          <a:prstGeom prst="rect">
            <a:avLst/>
          </a:prstGeom>
          <a:noFill/>
        </p:spPr>
        <p:txBody>
          <a:bodyPr wrap="square" rtlCol="0">
            <a:spAutoFit/>
          </a:bodyPr>
          <a:lstStyle/>
          <a:p>
            <a:pPr marL="285750" indent="-285750" eaLnBrk="0" fontAlgn="base" hangingPunct="0">
              <a:spcBef>
                <a:spcPct val="0"/>
              </a:spcBef>
              <a:spcAft>
                <a:spcPct val="0"/>
              </a:spcAft>
              <a:buFont typeface="Arial" pitchFamily="34" charset="0"/>
              <a:buChar char="•"/>
            </a:pPr>
            <a:r>
              <a:rPr lang="en-US" sz="1500" dirty="0">
                <a:solidFill>
                  <a:srgbClr val="000000"/>
                </a:solidFill>
                <a:latin typeface="Arial" panose="020B0604020202020204" pitchFamily="34" charset="0"/>
                <a:cs typeface="Arial" panose="020B0604020202020204" pitchFamily="34" charset="0"/>
              </a:rPr>
              <a:t>Capital funds can not be used to pay for salaries and wages</a:t>
            </a:r>
          </a:p>
          <a:p>
            <a:pPr marL="285750" indent="-285750" eaLnBrk="0" fontAlgn="base" hangingPunct="0">
              <a:spcBef>
                <a:spcPct val="0"/>
              </a:spcBef>
              <a:spcAft>
                <a:spcPct val="0"/>
              </a:spcAft>
              <a:buFont typeface="Arial" pitchFamily="34" charset="0"/>
              <a:buChar char="•"/>
            </a:pPr>
            <a:r>
              <a:rPr lang="en-US" sz="1500" dirty="0">
                <a:solidFill>
                  <a:srgbClr val="000000"/>
                </a:solidFill>
                <a:latin typeface="Arial" panose="020B0604020202020204" pitchFamily="34" charset="0"/>
                <a:cs typeface="Arial" panose="020B0604020202020204" pitchFamily="34" charset="0"/>
              </a:rPr>
              <a:t>State </a:t>
            </a:r>
            <a:r>
              <a:rPr lang="en-US" sz="1500" dirty="0" smtClean="0">
                <a:solidFill>
                  <a:srgbClr val="000000"/>
                </a:solidFill>
                <a:latin typeface="Arial" panose="020B0604020202020204" pitchFamily="34" charset="0"/>
                <a:cs typeface="Arial" panose="020B0604020202020204" pitchFamily="34" charset="0"/>
              </a:rPr>
              <a:t>procurement </a:t>
            </a:r>
            <a:r>
              <a:rPr lang="en-US" sz="1500" dirty="0">
                <a:solidFill>
                  <a:srgbClr val="000000"/>
                </a:solidFill>
                <a:latin typeface="Arial" panose="020B0604020202020204" pitchFamily="34" charset="0"/>
                <a:cs typeface="Arial" panose="020B0604020202020204" pitchFamily="34" charset="0"/>
              </a:rPr>
              <a:t>guidelines must be followed</a:t>
            </a:r>
          </a:p>
          <a:p>
            <a:pPr marL="285750" indent="-285750" eaLnBrk="0" fontAlgn="base" hangingPunct="0">
              <a:spcBef>
                <a:spcPct val="0"/>
              </a:spcBef>
              <a:spcAft>
                <a:spcPct val="0"/>
              </a:spcAft>
              <a:buFont typeface="Arial" pitchFamily="34" charset="0"/>
              <a:buChar char="•"/>
            </a:pPr>
            <a:r>
              <a:rPr lang="en-US" sz="1500" dirty="0">
                <a:solidFill>
                  <a:srgbClr val="000000"/>
                </a:solidFill>
                <a:latin typeface="Arial" panose="020B0604020202020204" pitchFamily="34" charset="0"/>
                <a:cs typeface="Arial" panose="020B0604020202020204" pitchFamily="34" charset="0"/>
              </a:rPr>
              <a:t>Student fees must be used in conjunction with specific services</a:t>
            </a:r>
          </a:p>
        </p:txBody>
      </p:sp>
      <p:sp>
        <p:nvSpPr>
          <p:cNvPr id="17" name="TextBox 16"/>
          <p:cNvSpPr txBox="1"/>
          <p:nvPr/>
        </p:nvSpPr>
        <p:spPr>
          <a:xfrm>
            <a:off x="6046341" y="4191000"/>
            <a:ext cx="3097659" cy="2400657"/>
          </a:xfrm>
          <a:prstGeom prst="rect">
            <a:avLst/>
          </a:prstGeom>
          <a:noFill/>
        </p:spPr>
        <p:txBody>
          <a:bodyPr wrap="square" rtlCol="0">
            <a:spAutoFit/>
          </a:bodyPr>
          <a:lstStyle/>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Prudent fiscal management required for all sources</a:t>
            </a:r>
          </a:p>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State Appropriation varies</a:t>
            </a:r>
          </a:p>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Focus on Financial Ratios</a:t>
            </a:r>
          </a:p>
          <a:p>
            <a:pPr marL="285750" indent="-285750">
              <a:buFont typeface="Arial" pitchFamily="34" charset="0"/>
              <a:buChar char="•"/>
              <a:defRPr/>
            </a:pPr>
            <a:r>
              <a:rPr lang="en-US" sz="1500" kern="0" dirty="0">
                <a:solidFill>
                  <a:sysClr val="windowText" lastClr="000000"/>
                </a:solidFill>
                <a:latin typeface="Arial" panose="020B0604020202020204" pitchFamily="34" charset="0"/>
                <a:cs typeface="Arial" panose="020B0604020202020204" pitchFamily="34" charset="0"/>
              </a:rPr>
              <a:t>Economic conditions have a direct impact on our ability to collect the revenues necessary to satisfy the needs and obligations of the University</a:t>
            </a:r>
          </a:p>
          <a:p>
            <a:pPr>
              <a:defRPr/>
            </a:pPr>
            <a:endParaRPr lang="en-US" sz="1500" kern="0" dirty="0">
              <a:solidFill>
                <a:sysClr val="windowText" lastClr="000000"/>
              </a:solidFill>
              <a:latin typeface="Arial" panose="020B0604020202020204" pitchFamily="34" charset="0"/>
              <a:cs typeface="Arial" panose="020B0604020202020204" pitchFamily="34" charset="0"/>
            </a:endParaRPr>
          </a:p>
        </p:txBody>
      </p:sp>
      <p:sp>
        <p:nvSpPr>
          <p:cNvPr id="18" name="TextBox 17"/>
          <p:cNvSpPr txBox="1"/>
          <p:nvPr/>
        </p:nvSpPr>
        <p:spPr>
          <a:xfrm>
            <a:off x="152400" y="3810000"/>
            <a:ext cx="1623391" cy="381000"/>
          </a:xfrm>
          <a:prstGeom prst="rect">
            <a:avLst/>
          </a:prstGeom>
          <a:noFill/>
        </p:spPr>
        <p:txBody>
          <a:bodyPr wrap="square" rtlCol="0">
            <a:spAutoFit/>
          </a:bodyPr>
          <a:lstStyle/>
          <a:p>
            <a:pPr>
              <a:defRPr/>
            </a:pPr>
            <a:r>
              <a:rPr lang="en-US" b="1" kern="0" dirty="0">
                <a:solidFill>
                  <a:sysClr val="windowText" lastClr="000000"/>
                </a:solidFill>
                <a:latin typeface="Arial" panose="020B0604020202020204" pitchFamily="34" charset="0"/>
                <a:cs typeface="Arial" panose="020B0604020202020204" pitchFamily="34" charset="0"/>
              </a:rPr>
              <a:t>Uses</a:t>
            </a:r>
          </a:p>
        </p:txBody>
      </p:sp>
      <p:sp>
        <p:nvSpPr>
          <p:cNvPr id="19" name="TextBox 18"/>
          <p:cNvSpPr txBox="1"/>
          <p:nvPr/>
        </p:nvSpPr>
        <p:spPr>
          <a:xfrm>
            <a:off x="2971800" y="3810000"/>
            <a:ext cx="1803768" cy="369332"/>
          </a:xfrm>
          <a:prstGeom prst="rect">
            <a:avLst/>
          </a:prstGeom>
          <a:noFill/>
        </p:spPr>
        <p:txBody>
          <a:bodyPr wrap="square" rtlCol="0">
            <a:spAutoFit/>
          </a:bodyPr>
          <a:lstStyle/>
          <a:p>
            <a:pPr>
              <a:defRPr/>
            </a:pPr>
            <a:r>
              <a:rPr lang="en-US" b="1" kern="0" dirty="0">
                <a:solidFill>
                  <a:sysClr val="windowText" lastClr="000000"/>
                </a:solidFill>
                <a:latin typeface="Arial" panose="020B0604020202020204" pitchFamily="34" charset="0"/>
                <a:cs typeface="Arial" panose="020B0604020202020204" pitchFamily="34" charset="0"/>
              </a:rPr>
              <a:t>Restrictions</a:t>
            </a:r>
          </a:p>
        </p:txBody>
      </p:sp>
      <p:sp>
        <p:nvSpPr>
          <p:cNvPr id="20" name="TextBox 19"/>
          <p:cNvSpPr txBox="1"/>
          <p:nvPr/>
        </p:nvSpPr>
        <p:spPr>
          <a:xfrm>
            <a:off x="6019800" y="3810000"/>
            <a:ext cx="2254710" cy="369332"/>
          </a:xfrm>
          <a:prstGeom prst="rect">
            <a:avLst/>
          </a:prstGeom>
          <a:noFill/>
        </p:spPr>
        <p:txBody>
          <a:bodyPr wrap="square" rtlCol="0">
            <a:spAutoFit/>
          </a:bodyPr>
          <a:lstStyle/>
          <a:p>
            <a:pPr>
              <a:defRPr/>
            </a:pPr>
            <a:r>
              <a:rPr lang="en-US" b="1" kern="0" dirty="0">
                <a:solidFill>
                  <a:sysClr val="windowText" lastClr="000000"/>
                </a:solidFill>
                <a:latin typeface="Arial" panose="020B0604020202020204" pitchFamily="34" charset="0"/>
                <a:cs typeface="Arial" panose="020B0604020202020204" pitchFamily="34" charset="0"/>
              </a:rPr>
              <a:t>Realities</a:t>
            </a:r>
          </a:p>
        </p:txBody>
      </p:sp>
      <p:sp>
        <p:nvSpPr>
          <p:cNvPr id="21" name="TextBox 20"/>
          <p:cNvSpPr txBox="1"/>
          <p:nvPr/>
        </p:nvSpPr>
        <p:spPr>
          <a:xfrm>
            <a:off x="6019801" y="1985056"/>
            <a:ext cx="3124199" cy="1754326"/>
          </a:xfrm>
          <a:prstGeom prst="rect">
            <a:avLst/>
          </a:prstGeom>
          <a:noFill/>
        </p:spPr>
        <p:txBody>
          <a:bodyPr wrap="square" rtlCol="0">
            <a:spAutoFit/>
          </a:bodyPr>
          <a:lstStyle/>
          <a:p>
            <a:pPr>
              <a:defRPr/>
            </a:pPr>
            <a:endParaRPr lang="en-US" kern="0" dirty="0" smtClean="0">
              <a:solidFill>
                <a:sysClr val="windowText" lastClr="000000"/>
              </a:solidFill>
              <a:latin typeface="Arial" panose="020B0604020202020204" pitchFamily="34" charset="0"/>
              <a:cs typeface="Arial" panose="020B0604020202020204" pitchFamily="34" charset="0"/>
            </a:endParaRPr>
          </a:p>
          <a:p>
            <a:pPr>
              <a:defRPr/>
            </a:pPr>
            <a:r>
              <a:rPr lang="en-US" kern="0" dirty="0">
                <a:solidFill>
                  <a:sysClr val="windowText" lastClr="000000"/>
                </a:solidFill>
                <a:latin typeface="Arial" panose="020B0604020202020204" pitchFamily="34" charset="0"/>
                <a:cs typeface="Arial" panose="020B0604020202020204" pitchFamily="34" charset="0"/>
              </a:rPr>
              <a:t> </a:t>
            </a:r>
            <a:r>
              <a:rPr lang="en-US" kern="0" dirty="0" smtClean="0">
                <a:solidFill>
                  <a:sysClr val="windowText" lastClr="000000"/>
                </a:solidFill>
                <a:latin typeface="Arial" panose="020B0604020202020204" pitchFamily="34" charset="0"/>
                <a:cs typeface="Arial" panose="020B0604020202020204" pitchFamily="34" charset="0"/>
              </a:rPr>
              <a:t>    CSU </a:t>
            </a:r>
            <a:r>
              <a:rPr lang="en-US" kern="0" dirty="0">
                <a:solidFill>
                  <a:sysClr val="windowText" lastClr="000000"/>
                </a:solidFill>
                <a:latin typeface="Arial" panose="020B0604020202020204" pitchFamily="34" charset="0"/>
                <a:cs typeface="Arial" panose="020B0604020202020204" pitchFamily="34" charset="0"/>
              </a:rPr>
              <a:t>Foundation</a:t>
            </a:r>
          </a:p>
          <a:p>
            <a:pPr marL="742950" lvl="1" indent="-285750">
              <a:buFont typeface="Arial" pitchFamily="34" charset="0"/>
              <a:buChar char="•"/>
              <a:defRPr/>
            </a:pPr>
            <a:r>
              <a:rPr lang="en-US" kern="0" dirty="0">
                <a:solidFill>
                  <a:sysClr val="windowText" lastClr="000000"/>
                </a:solidFill>
                <a:latin typeface="Arial" panose="020B0604020202020204" pitchFamily="34" charset="0"/>
                <a:cs typeface="Arial" panose="020B0604020202020204" pitchFamily="34" charset="0"/>
              </a:rPr>
              <a:t>Endowments</a:t>
            </a:r>
          </a:p>
          <a:p>
            <a:pPr marL="742950" lvl="1" indent="-285750">
              <a:buFont typeface="Arial" pitchFamily="34" charset="0"/>
              <a:buChar char="•"/>
              <a:defRPr/>
            </a:pPr>
            <a:r>
              <a:rPr lang="en-US" kern="0" dirty="0">
                <a:solidFill>
                  <a:sysClr val="windowText" lastClr="000000"/>
                </a:solidFill>
                <a:latin typeface="Arial" panose="020B0604020202020204" pitchFamily="34" charset="0"/>
                <a:cs typeface="Arial" panose="020B0604020202020204" pitchFamily="34" charset="0"/>
              </a:rPr>
              <a:t>Scholarships</a:t>
            </a:r>
          </a:p>
          <a:p>
            <a:pPr marL="742950" lvl="1" indent="-285750">
              <a:buFont typeface="Arial" pitchFamily="34" charset="0"/>
              <a:buChar char="•"/>
              <a:defRPr/>
            </a:pPr>
            <a:r>
              <a:rPr lang="en-US" kern="0" dirty="0">
                <a:solidFill>
                  <a:sysClr val="windowText" lastClr="000000"/>
                </a:solidFill>
                <a:latin typeface="Arial" panose="020B0604020202020204" pitchFamily="34" charset="0"/>
                <a:cs typeface="Arial" panose="020B0604020202020204" pitchFamily="34" charset="0"/>
              </a:rPr>
              <a:t>Unrestricted Annual Giving</a:t>
            </a:r>
          </a:p>
        </p:txBody>
      </p:sp>
      <p:sp>
        <p:nvSpPr>
          <p:cNvPr id="22" name="Rectangle 21"/>
          <p:cNvSpPr/>
          <p:nvPr/>
        </p:nvSpPr>
        <p:spPr>
          <a:xfrm>
            <a:off x="152400" y="6686266"/>
            <a:ext cx="8801529" cy="171734"/>
          </a:xfrm>
          <a:prstGeom prst="rect">
            <a:avLst/>
          </a:prstGeom>
          <a:solidFill>
            <a:srgbClr val="F79646">
              <a:lumMod val="75000"/>
            </a:srgbClr>
          </a:solidFill>
          <a:ln w="25400" cap="flat" cmpd="sng" algn="ctr">
            <a:solidFill>
              <a:srgbClr val="4F81BD">
                <a:shade val="50000"/>
              </a:srgbClr>
            </a:solid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sp>
        <p:nvSpPr>
          <p:cNvPr id="23" name="TextBox 22"/>
          <p:cNvSpPr txBox="1"/>
          <p:nvPr/>
        </p:nvSpPr>
        <p:spPr>
          <a:xfrm>
            <a:off x="228600" y="2717145"/>
            <a:ext cx="2209801" cy="646331"/>
          </a:xfrm>
          <a:prstGeom prst="rect">
            <a:avLst/>
          </a:prstGeom>
          <a:noFill/>
        </p:spPr>
        <p:txBody>
          <a:bodyPr wrap="square" rtlCol="0">
            <a:spAutoFit/>
          </a:bodyPr>
          <a:lstStyle/>
          <a:p>
            <a:pPr>
              <a:defRPr/>
            </a:pPr>
            <a:r>
              <a:rPr lang="en-US" kern="0" dirty="0" smtClean="0">
                <a:solidFill>
                  <a:sysClr val="windowText" lastClr="000000"/>
                </a:solidFill>
                <a:latin typeface="Arial" panose="020B0604020202020204" pitchFamily="34" charset="0"/>
                <a:cs typeface="Arial" panose="020B0604020202020204" pitchFamily="34" charset="0"/>
              </a:rPr>
              <a:t>Sponsored Programs</a:t>
            </a:r>
            <a:endParaRPr lang="en-US" sz="2000" kern="0" dirty="0">
              <a:solidFill>
                <a:sysClr val="windowText" lastClr="000000"/>
              </a:solidFill>
              <a:latin typeface="Arial" panose="020B0604020202020204" pitchFamily="34" charset="0"/>
              <a:cs typeface="Arial" panose="020B0604020202020204" pitchFamily="34" charset="0"/>
            </a:endParaRPr>
          </a:p>
        </p:txBody>
      </p:sp>
      <p:sp>
        <p:nvSpPr>
          <p:cNvPr id="25" name="TextBox 24"/>
          <p:cNvSpPr txBox="1"/>
          <p:nvPr/>
        </p:nvSpPr>
        <p:spPr>
          <a:xfrm>
            <a:off x="1219200" y="381000"/>
            <a:ext cx="5715000" cy="40011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             </a:t>
            </a:r>
            <a:r>
              <a:rPr lang="en-US" sz="2000" b="1" i="1" dirty="0" smtClean="0">
                <a:latin typeface="Arial" panose="020B0604020202020204" pitchFamily="34" charset="0"/>
                <a:cs typeface="Arial" panose="020B0604020202020204" pitchFamily="34" charset="0"/>
              </a:rPr>
              <a:t>Clayton State University’s Resources</a:t>
            </a:r>
            <a:endParaRPr lang="en-US" sz="2000" b="1" i="1" dirty="0">
              <a:latin typeface="Arial" panose="020B0604020202020204" pitchFamily="34" charset="0"/>
              <a:cs typeface="Arial" panose="020B0604020202020204" pitchFamily="34" charset="0"/>
            </a:endParaRPr>
          </a:p>
        </p:txBody>
      </p:sp>
      <p:graphicFrame>
        <p:nvGraphicFramePr>
          <p:cNvPr id="26" name="Chart 25"/>
          <p:cNvGraphicFramePr>
            <a:graphicFrameLocks/>
          </p:cNvGraphicFramePr>
          <p:nvPr>
            <p:extLst>
              <p:ext uri="{D42A27DB-BD31-4B8C-83A1-F6EECF244321}">
                <p14:modId xmlns:p14="http://schemas.microsoft.com/office/powerpoint/2010/main" val="3177226295"/>
              </p:ext>
            </p:extLst>
          </p:nvPr>
        </p:nvGraphicFramePr>
        <p:xfrm>
          <a:off x="2438400" y="1853907"/>
          <a:ext cx="3767395" cy="191364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36178581"/>
      </p:ext>
    </p:extLst>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0" y="10668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lgn="r"/>
            <a:fld id="{B3ACB187-37F7-4C51-A504-D64E49A8D6D4}" type="slidenum">
              <a:rPr lang="en-US" smtClean="0">
                <a:solidFill>
                  <a:srgbClr val="000000"/>
                </a:solidFill>
                <a:latin typeface="Arial" panose="020B0604020202020204" pitchFamily="34" charset="0"/>
                <a:cs typeface="Arial" panose="020B0604020202020204" pitchFamily="34" charset="0"/>
              </a:rPr>
              <a:pPr algn="r"/>
              <a:t>5</a:t>
            </a:fld>
            <a:endParaRPr lang="en-US" dirty="0">
              <a:solidFill>
                <a:srgbClr val="000000"/>
              </a:solidFill>
              <a:latin typeface="Arial" panose="020B0604020202020204" pitchFamily="34" charset="0"/>
              <a:cs typeface="Arial" panose="020B0604020202020204" pitchFamily="34" charset="0"/>
            </a:endParaRPr>
          </a:p>
        </p:txBody>
      </p:sp>
      <p:sp>
        <p:nvSpPr>
          <p:cNvPr id="90115" name="Rectangle 3"/>
          <p:cNvSpPr>
            <a:spLocks noGrp="1" noChangeArrowheads="1"/>
          </p:cNvSpPr>
          <p:nvPr>
            <p:ph type="ctrTitle" idx="4294967295"/>
          </p:nvPr>
        </p:nvSpPr>
        <p:spPr>
          <a:xfrm>
            <a:off x="12819" y="381000"/>
            <a:ext cx="5562600" cy="457200"/>
          </a:xfrm>
          <a:prstGeom prst="rect">
            <a:avLst/>
          </a:prstGeom>
        </p:spPr>
        <p:txBody>
          <a:bodyPr>
            <a:normAutofit fontScale="90000"/>
          </a:bodyPr>
          <a:lstStyle/>
          <a:p>
            <a:r>
              <a:rPr lang="en-US" sz="2800" dirty="0" smtClean="0">
                <a:latin typeface="Arial" panose="020B0604020202020204" pitchFamily="34" charset="0"/>
                <a:cs typeface="Arial" panose="020B0604020202020204" pitchFamily="34" charset="0"/>
              </a:rPr>
              <a:t> Open Budget Meeting</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br>
              <a:rPr lang="en-US" sz="28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1600" b="1" dirty="0">
                <a:solidFill>
                  <a:sysClr val="windowText" lastClr="000000"/>
                </a:solidFill>
                <a:latin typeface="Arial" panose="020B0604020202020204" pitchFamily="34" charset="0"/>
                <a:cs typeface="Arial" panose="020B0604020202020204" pitchFamily="34" charset="0"/>
              </a:rPr>
              <a:t/>
            </a:r>
            <a:br>
              <a:rPr lang="en-US" sz="1600" b="1" dirty="0">
                <a:solidFill>
                  <a:sysClr val="windowText" lastClr="000000"/>
                </a:solidFill>
                <a:latin typeface="Arial" panose="020B0604020202020204" pitchFamily="34" charset="0"/>
                <a:cs typeface="Arial" panose="020B0604020202020204" pitchFamily="34" charset="0"/>
              </a:rPr>
            </a:br>
            <a:r>
              <a:rPr lang="en-US" sz="1600" b="1" dirty="0">
                <a:solidFill>
                  <a:sysClr val="windowText" lastClr="000000"/>
                </a:solidFill>
                <a:latin typeface="Arial" panose="020B0604020202020204" pitchFamily="34" charset="0"/>
                <a:cs typeface="Arial" panose="020B0604020202020204" pitchFamily="34" charset="0"/>
              </a:rPr>
              <a:t/>
            </a:r>
            <a:br>
              <a:rPr lang="en-US" sz="1600" b="1" dirty="0">
                <a:solidFill>
                  <a:sysClr val="windowText" lastClr="000000"/>
                </a:solidFill>
                <a:latin typeface="Arial" panose="020B0604020202020204" pitchFamily="34" charset="0"/>
                <a:cs typeface="Arial" panose="020B0604020202020204" pitchFamily="34" charset="0"/>
              </a:rPr>
            </a:br>
            <a:r>
              <a:rPr lang="en-US" sz="1600" b="1" dirty="0" smtClean="0">
                <a:solidFill>
                  <a:sysClr val="windowText" lastClr="000000"/>
                </a:solidFill>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90116" name="Rectangle 4"/>
          <p:cNvSpPr>
            <a:spLocks noGrp="1" noChangeArrowheads="1"/>
          </p:cNvSpPr>
          <p:nvPr>
            <p:ph type="subTitle" idx="4294967295"/>
          </p:nvPr>
        </p:nvSpPr>
        <p:spPr>
          <a:xfrm>
            <a:off x="2097088" y="3468688"/>
            <a:ext cx="7046912" cy="1560512"/>
          </a:xfrm>
          <a:prstGeom prst="rect">
            <a:avLst/>
          </a:prstGeom>
        </p:spPr>
        <p:txBody>
          <a:bodyPr/>
          <a:lstStyle/>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22" name="Rectangle 21"/>
          <p:cNvSpPr/>
          <p:nvPr/>
        </p:nvSpPr>
        <p:spPr>
          <a:xfrm>
            <a:off x="152401" y="6686266"/>
            <a:ext cx="8801529" cy="171734"/>
          </a:xfrm>
          <a:prstGeom prst="rect">
            <a:avLst/>
          </a:prstGeom>
          <a:solidFill>
            <a:srgbClr val="F79646">
              <a:lumMod val="75000"/>
            </a:srgbClr>
          </a:solidFill>
          <a:ln w="25400" cap="flat" cmpd="sng" algn="ctr">
            <a:solidFill>
              <a:srgbClr val="4F81BD">
                <a:shade val="50000"/>
              </a:srgbClr>
            </a:solid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sp>
        <p:nvSpPr>
          <p:cNvPr id="3" name="TextBox 2"/>
          <p:cNvSpPr txBox="1"/>
          <p:nvPr/>
        </p:nvSpPr>
        <p:spPr>
          <a:xfrm>
            <a:off x="6435211" y="5882731"/>
            <a:ext cx="2171270" cy="246221"/>
          </a:xfrm>
          <a:prstGeom prst="rect">
            <a:avLst/>
          </a:prstGeom>
          <a:noFill/>
        </p:spPr>
        <p:txBody>
          <a:bodyPr wrap="square" rtlCol="0">
            <a:spAutoFit/>
          </a:bodyPr>
          <a:lstStyle/>
          <a:p>
            <a:endParaRPr lang="en-US" sz="10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94119434"/>
              </p:ext>
            </p:extLst>
          </p:nvPr>
        </p:nvGraphicFramePr>
        <p:xfrm>
          <a:off x="1447799" y="1065598"/>
          <a:ext cx="5867401" cy="1905000"/>
        </p:xfrm>
        <a:graphic>
          <a:graphicData uri="http://schemas.openxmlformats.org/drawingml/2006/table">
            <a:tbl>
              <a:tblPr/>
              <a:tblGrid>
                <a:gridCol w="1483333">
                  <a:extLst>
                    <a:ext uri="{9D8B030D-6E8A-4147-A177-3AD203B41FA5}">
                      <a16:colId xmlns:a16="http://schemas.microsoft.com/office/drawing/2014/main" xmlns="" val="20000"/>
                    </a:ext>
                  </a:extLst>
                </a:gridCol>
                <a:gridCol w="2323886">
                  <a:extLst>
                    <a:ext uri="{9D8B030D-6E8A-4147-A177-3AD203B41FA5}">
                      <a16:colId xmlns:a16="http://schemas.microsoft.com/office/drawing/2014/main" xmlns="" val="20001"/>
                    </a:ext>
                  </a:extLst>
                </a:gridCol>
                <a:gridCol w="2060182">
                  <a:extLst>
                    <a:ext uri="{9D8B030D-6E8A-4147-A177-3AD203B41FA5}">
                      <a16:colId xmlns:a16="http://schemas.microsoft.com/office/drawing/2014/main" xmlns="" val="20002"/>
                    </a:ext>
                  </a:extLst>
                </a:gridCol>
              </a:tblGrid>
              <a:tr h="238125">
                <a:tc gridSpan="3">
                  <a:txBody>
                    <a:bodyPr/>
                    <a:lstStyle/>
                    <a:p>
                      <a:pPr algn="ctr" fontAlgn="b"/>
                      <a:r>
                        <a:rPr lang="en-US" sz="1100" b="1" i="0" u="none" strike="noStrike" dirty="0">
                          <a:solidFill>
                            <a:srgbClr val="000000"/>
                          </a:solidFill>
                          <a:effectLst/>
                          <a:latin typeface="Calibri"/>
                        </a:rPr>
                        <a:t>STATE APPROPRIATION &amp; TUITION TRENDS FY12-FY16</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38125">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8125">
                <a:tc>
                  <a:txBody>
                    <a:bodyPr/>
                    <a:lstStyle/>
                    <a:p>
                      <a:pPr algn="ctr" fontAlgn="b"/>
                      <a:r>
                        <a:rPr lang="en-US" sz="1100" b="1" i="0" u="none" strike="noStrike" dirty="0">
                          <a:solidFill>
                            <a:srgbClr val="000000"/>
                          </a:solidFill>
                          <a:effectLst/>
                          <a:latin typeface="Calibri"/>
                        </a:rPr>
                        <a:t>Fiscal 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 State Appropriation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Tuition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8125">
                <a:tc>
                  <a:txBody>
                    <a:bodyPr/>
                    <a:lstStyle/>
                    <a:p>
                      <a:pPr algn="ctr" fontAlgn="b"/>
                      <a:r>
                        <a:rPr lang="en-US" sz="1100" b="0" i="0" u="none" strike="noStrike" dirty="0">
                          <a:solidFill>
                            <a:srgbClr val="000000"/>
                          </a:solidFill>
                          <a:effectLst/>
                          <a:latin typeface="Calibri"/>
                        </a:rPr>
                        <a:t>FY13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$22,799,099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$26,520,536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8125">
                <a:tc>
                  <a:txBody>
                    <a:bodyPr/>
                    <a:lstStyle/>
                    <a:p>
                      <a:pPr algn="ctr" fontAlgn="b"/>
                      <a:r>
                        <a:rPr lang="en-US" sz="1100" b="0" i="0" u="none" strike="noStrike" dirty="0">
                          <a:solidFill>
                            <a:srgbClr val="000000"/>
                          </a:solidFill>
                          <a:effectLst/>
                          <a:latin typeface="Calibri"/>
                        </a:rPr>
                        <a:t>FY14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$23,251,922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$27,338,759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38125">
                <a:tc>
                  <a:txBody>
                    <a:bodyPr/>
                    <a:lstStyle/>
                    <a:p>
                      <a:pPr algn="ctr" fontAlgn="b"/>
                      <a:r>
                        <a:rPr lang="en-US" sz="1100" b="0" i="0" u="none" strike="noStrike" dirty="0">
                          <a:solidFill>
                            <a:srgbClr val="000000"/>
                          </a:solidFill>
                          <a:effectLst/>
                          <a:latin typeface="Calibri"/>
                        </a:rPr>
                        <a:t>FY15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$24,067,121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$27,333,575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38125">
                <a:tc>
                  <a:txBody>
                    <a:bodyPr/>
                    <a:lstStyle/>
                    <a:p>
                      <a:pPr algn="ctr" fontAlgn="b"/>
                      <a:r>
                        <a:rPr lang="en-US" sz="1100" b="0" i="0" u="none" strike="noStrike" dirty="0">
                          <a:solidFill>
                            <a:srgbClr val="000000"/>
                          </a:solidFill>
                          <a:effectLst/>
                          <a:latin typeface="Calibri"/>
                        </a:rPr>
                        <a:t>FY16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$25,198,595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a:t>
                      </a:r>
                      <a:r>
                        <a:rPr lang="en-US" sz="1100" b="0" i="0" u="none" strike="noStrike" dirty="0" smtClean="0">
                          <a:solidFill>
                            <a:srgbClr val="000000"/>
                          </a:solidFill>
                          <a:effectLst/>
                          <a:latin typeface="Calibri"/>
                        </a:rPr>
                        <a:t>26,735,500 </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38125">
                <a:tc>
                  <a:txBody>
                    <a:bodyPr/>
                    <a:lstStyle/>
                    <a:p>
                      <a:pPr algn="ctr" fontAlgn="b"/>
                      <a:r>
                        <a:rPr lang="en-US" sz="1100" b="0" i="0" u="none" strike="noStrike" dirty="0" smtClean="0">
                          <a:solidFill>
                            <a:srgbClr val="000000"/>
                          </a:solidFill>
                          <a:effectLst/>
                          <a:latin typeface="Calibri"/>
                        </a:rPr>
                        <a:t>FY17</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$24,687,212</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a:rPr>
                        <a:t>$27,831,086*</a:t>
                      </a:r>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4251282"/>
                  </a:ext>
                </a:extLst>
              </a:tr>
            </a:tbl>
          </a:graphicData>
        </a:graphic>
      </p:graphicFrame>
      <p:graphicFrame>
        <p:nvGraphicFramePr>
          <p:cNvPr id="14" name="Chart 13"/>
          <p:cNvGraphicFramePr>
            <a:graphicFrameLocks/>
          </p:cNvGraphicFramePr>
          <p:nvPr>
            <p:extLst>
              <p:ext uri="{D42A27DB-BD31-4B8C-83A1-F6EECF244321}">
                <p14:modId xmlns:p14="http://schemas.microsoft.com/office/powerpoint/2010/main" val="4006255859"/>
              </p:ext>
            </p:extLst>
          </p:nvPr>
        </p:nvGraphicFramePr>
        <p:xfrm>
          <a:off x="1447799" y="3197995"/>
          <a:ext cx="6324601" cy="26847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8351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0" y="12192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12819" y="457200"/>
            <a:ext cx="55626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latin typeface="Arial" panose="020B0604020202020204" pitchFamily="34" charset="0"/>
                <a:cs typeface="Arial" panose="020B0604020202020204" pitchFamily="34" charset="0"/>
              </a:rPr>
              <a:t> Open Budget Meeting</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lgn="r"/>
            <a:fld id="{1A4AA153-FC2A-4E51-833B-68D6B118CEB9}" type="slidenum">
              <a:rPr lang="en-US" smtClean="0"/>
              <a:pPr algn="r"/>
              <a:t>6</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185727936"/>
              </p:ext>
            </p:extLst>
          </p:nvPr>
        </p:nvGraphicFramePr>
        <p:xfrm>
          <a:off x="471488" y="1449387"/>
          <a:ext cx="7629525" cy="5561013"/>
        </p:xfrm>
        <a:graphic>
          <a:graphicData uri="http://schemas.openxmlformats.org/presentationml/2006/ole">
            <mc:AlternateContent xmlns:mc="http://schemas.openxmlformats.org/markup-compatibility/2006">
              <mc:Choice xmlns:v="urn:schemas-microsoft-com:vml" Requires="v">
                <p:oleObj spid="_x0000_s14403" name="Document" r:id="rId3" imgW="8212901" imgH="5977757" progId="Word.Document.12">
                  <p:embed/>
                </p:oleObj>
              </mc:Choice>
              <mc:Fallback>
                <p:oleObj name="Document" r:id="rId3" imgW="8212901" imgH="5977757" progId="Word.Document.12">
                  <p:embed/>
                  <p:pic>
                    <p:nvPicPr>
                      <p:cNvPr id="0" name=""/>
                      <p:cNvPicPr>
                        <a:picLocks noChangeAspect="1" noChangeArrowheads="1"/>
                      </p:cNvPicPr>
                      <p:nvPr/>
                    </p:nvPicPr>
                    <p:blipFill>
                      <a:blip r:embed="rId4"/>
                      <a:srcRect/>
                      <a:stretch>
                        <a:fillRect/>
                      </a:stretch>
                    </p:blipFill>
                    <p:spPr bwMode="auto">
                      <a:xfrm>
                        <a:off x="471488" y="1449387"/>
                        <a:ext cx="7629525"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3138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12819" y="8382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12819" y="228600"/>
            <a:ext cx="5562600" cy="457200"/>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 </a:t>
            </a:r>
            <a:r>
              <a:rPr lang="en-US" sz="10000" dirty="0" smtClean="0">
                <a:latin typeface="Arial" panose="020B0604020202020204" pitchFamily="34" charset="0"/>
                <a:cs typeface="Arial" panose="020B0604020202020204" pitchFamily="34" charset="0"/>
              </a:rPr>
              <a:t>Open</a:t>
            </a:r>
            <a:r>
              <a:rPr lang="en-US" sz="10000" dirty="0" smtClean="0"/>
              <a:t> Budget Meeting</a:t>
            </a:r>
            <a:br>
              <a:rPr lang="en-US" sz="10000" dirty="0" smtClean="0"/>
            </a:br>
            <a:r>
              <a:rPr lang="en-US" sz="10000" dirty="0" smtClean="0"/>
              <a:t/>
            </a:r>
            <a:br>
              <a:rPr lang="en-US" sz="10000" dirty="0" smtClean="0"/>
            </a:br>
            <a:r>
              <a:rPr lang="en-US" sz="2800" dirty="0" smtClean="0"/>
              <a:t>     </a:t>
            </a:r>
            <a:br>
              <a:rPr lang="en-US" sz="2800" dirty="0" smtClean="0"/>
            </a:br>
            <a:r>
              <a:rPr lang="en-US" sz="2800" dirty="0" smtClean="0"/>
              <a:t/>
            </a:r>
            <a:br>
              <a:rPr lang="en-US" sz="2800" dirty="0" smtClean="0"/>
            </a:br>
            <a:r>
              <a:rPr lang="en-US" sz="2800" dirty="0" smtClean="0"/>
              <a:t>     </a:t>
            </a:r>
            <a:r>
              <a:rPr lang="en-US" sz="2400" dirty="0" smtClean="0"/>
              <a:t/>
            </a:r>
            <a:br>
              <a:rPr lang="en-US" sz="2400" dirty="0" smtClean="0"/>
            </a:br>
            <a:r>
              <a:rPr lang="en-US" sz="1600" b="1" dirty="0" smtClean="0">
                <a:solidFill>
                  <a:sysClr val="windowText" lastClr="000000"/>
                </a:solidFill>
              </a:rPr>
              <a:t/>
            </a:r>
            <a:br>
              <a:rPr lang="en-US" sz="1600" b="1" dirty="0" smtClean="0">
                <a:solidFill>
                  <a:sysClr val="windowText" lastClr="000000"/>
                </a:solidFill>
              </a:rPr>
            </a:br>
            <a:r>
              <a:rPr lang="en-US" sz="1600" b="1" dirty="0" smtClean="0">
                <a:solidFill>
                  <a:sysClr val="windowText" lastClr="000000"/>
                </a:solidFill>
              </a:rPr>
              <a:t/>
            </a:r>
            <a:br>
              <a:rPr lang="en-US" sz="1600" b="1" dirty="0" smtClean="0">
                <a:solidFill>
                  <a:sysClr val="windowText" lastClr="000000"/>
                </a:solidFill>
              </a:rPr>
            </a:br>
            <a:r>
              <a:rPr lang="en-US" sz="1600" b="1" dirty="0" smtClean="0">
                <a:solidFill>
                  <a:sysClr val="windowText" lastClr="000000"/>
                </a:solidFill>
              </a:rPr>
              <a:t>                   </a:t>
            </a:r>
            <a:endParaRPr lang="en-US" sz="1600" dirty="0"/>
          </a:p>
        </p:txBody>
      </p:sp>
      <p:sp>
        <p:nvSpPr>
          <p:cNvPr id="7" name="Slide Number Placeholder 6"/>
          <p:cNvSpPr>
            <a:spLocks noGrp="1"/>
          </p:cNvSpPr>
          <p:nvPr>
            <p:ph type="sldNum" sz="quarter" idx="12"/>
          </p:nvPr>
        </p:nvSpPr>
        <p:spPr/>
        <p:txBody>
          <a:bodyPr/>
          <a:lstStyle/>
          <a:p>
            <a:pPr algn="r"/>
            <a:fld id="{1A4AA153-FC2A-4E51-833B-68D6B118CEB9}" type="slidenum">
              <a:rPr lang="en-US" smtClean="0"/>
              <a:pPr algn="r"/>
              <a:t>7</a:t>
            </a:fld>
            <a:endParaRPr lang="en-US" dirty="0"/>
          </a:p>
        </p:txBody>
      </p:sp>
      <p:pic>
        <p:nvPicPr>
          <p:cNvPr id="6" name="Picture 5"/>
          <p:cNvPicPr>
            <a:picLocks noChangeAspect="1"/>
          </p:cNvPicPr>
          <p:nvPr/>
        </p:nvPicPr>
        <p:blipFill>
          <a:blip r:embed="rId2"/>
          <a:stretch>
            <a:fillRect/>
          </a:stretch>
        </p:blipFill>
        <p:spPr>
          <a:xfrm>
            <a:off x="152400" y="685800"/>
            <a:ext cx="8778240" cy="5372880"/>
          </a:xfrm>
          <a:prstGeom prst="rect">
            <a:avLst/>
          </a:prstGeom>
        </p:spPr>
      </p:pic>
    </p:spTree>
    <p:extLst>
      <p:ext uri="{BB962C8B-B14F-4D97-AF65-F5344CB8AC3E}">
        <p14:creationId xmlns:p14="http://schemas.microsoft.com/office/powerpoint/2010/main" val="1188174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0" y="12192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12819" y="457200"/>
            <a:ext cx="55626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latin typeface="Arial" panose="020B0604020202020204" pitchFamily="34" charset="0"/>
                <a:cs typeface="Arial" panose="020B0604020202020204" pitchFamily="34" charset="0"/>
              </a:rPr>
              <a:t> Open Budget Meeting</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lgn="r"/>
            <a:fld id="{1A4AA153-FC2A-4E51-833B-68D6B118CEB9}" type="slidenum">
              <a:rPr lang="en-US" smtClean="0"/>
              <a:pPr algn="r"/>
              <a:t>8</a:t>
            </a:fld>
            <a:endParaRPr lang="en-US" dirty="0"/>
          </a:p>
        </p:txBody>
      </p:sp>
      <p:sp>
        <p:nvSpPr>
          <p:cNvPr id="8" name="TextBox 7"/>
          <p:cNvSpPr txBox="1"/>
          <p:nvPr/>
        </p:nvSpPr>
        <p:spPr>
          <a:xfrm>
            <a:off x="381000" y="1447800"/>
            <a:ext cx="8001000" cy="461665"/>
          </a:xfrm>
          <a:prstGeom prst="rect">
            <a:avLst/>
          </a:prstGeom>
          <a:noFill/>
        </p:spPr>
        <p:txBody>
          <a:bodyPr wrap="square" rtlCol="0">
            <a:spAutoFit/>
          </a:bodyPr>
          <a:lstStyle/>
          <a:p>
            <a:pPr algn="ctr"/>
            <a:r>
              <a:rPr lang="en-US" sz="2400" b="1" dirty="0" smtClean="0">
                <a:latin typeface="Arial" panose="020B0604020202020204" pitchFamily="34" charset="0"/>
                <a:ea typeface="Verdana" panose="020B0604030504040204" pitchFamily="34" charset="0"/>
                <a:cs typeface="Arial" panose="020B0604020202020204" pitchFamily="34" charset="0"/>
              </a:rPr>
              <a:t>Enrollment Headcounts</a:t>
            </a:r>
            <a:endParaRPr lang="en-US" sz="2400" b="1" dirty="0">
              <a:latin typeface="Arial" panose="020B0604020202020204" pitchFamily="34" charset="0"/>
              <a:ea typeface="Verdana" panose="020B060403050404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55777363"/>
              </p:ext>
            </p:extLst>
          </p:nvPr>
        </p:nvGraphicFramePr>
        <p:xfrm>
          <a:off x="533405" y="1981202"/>
          <a:ext cx="7437586" cy="3695568"/>
        </p:xfrm>
        <a:graphic>
          <a:graphicData uri="http://schemas.openxmlformats.org/drawingml/2006/table">
            <a:tbl>
              <a:tblPr/>
              <a:tblGrid>
                <a:gridCol w="995314">
                  <a:extLst>
                    <a:ext uri="{9D8B030D-6E8A-4147-A177-3AD203B41FA5}">
                      <a16:colId xmlns:a16="http://schemas.microsoft.com/office/drawing/2014/main" xmlns="" val="20000"/>
                    </a:ext>
                  </a:extLst>
                </a:gridCol>
                <a:gridCol w="715808">
                  <a:extLst>
                    <a:ext uri="{9D8B030D-6E8A-4147-A177-3AD203B41FA5}">
                      <a16:colId xmlns:a16="http://schemas.microsoft.com/office/drawing/2014/main" xmlns="" val="20002"/>
                    </a:ext>
                  </a:extLst>
                </a:gridCol>
                <a:gridCol w="715808">
                  <a:extLst>
                    <a:ext uri="{9D8B030D-6E8A-4147-A177-3AD203B41FA5}">
                      <a16:colId xmlns:a16="http://schemas.microsoft.com/office/drawing/2014/main" xmlns="" val="20003"/>
                    </a:ext>
                  </a:extLst>
                </a:gridCol>
                <a:gridCol w="715808">
                  <a:extLst>
                    <a:ext uri="{9D8B030D-6E8A-4147-A177-3AD203B41FA5}">
                      <a16:colId xmlns:a16="http://schemas.microsoft.com/office/drawing/2014/main" xmlns="" val="20004"/>
                    </a:ext>
                  </a:extLst>
                </a:gridCol>
                <a:gridCol w="715808">
                  <a:extLst>
                    <a:ext uri="{9D8B030D-6E8A-4147-A177-3AD203B41FA5}">
                      <a16:colId xmlns:a16="http://schemas.microsoft.com/office/drawing/2014/main" xmlns="" val="20005"/>
                    </a:ext>
                  </a:extLst>
                </a:gridCol>
                <a:gridCol w="715808">
                  <a:extLst>
                    <a:ext uri="{9D8B030D-6E8A-4147-A177-3AD203B41FA5}">
                      <a16:colId xmlns:a16="http://schemas.microsoft.com/office/drawing/2014/main" xmlns="" val="20006"/>
                    </a:ext>
                  </a:extLst>
                </a:gridCol>
                <a:gridCol w="715808">
                  <a:extLst>
                    <a:ext uri="{9D8B030D-6E8A-4147-A177-3AD203B41FA5}">
                      <a16:colId xmlns:a16="http://schemas.microsoft.com/office/drawing/2014/main" xmlns="" val="20007"/>
                    </a:ext>
                  </a:extLst>
                </a:gridCol>
                <a:gridCol w="715808">
                  <a:extLst>
                    <a:ext uri="{9D8B030D-6E8A-4147-A177-3AD203B41FA5}">
                      <a16:colId xmlns:a16="http://schemas.microsoft.com/office/drawing/2014/main" xmlns="" val="20008"/>
                    </a:ext>
                  </a:extLst>
                </a:gridCol>
                <a:gridCol w="715808">
                  <a:extLst>
                    <a:ext uri="{9D8B030D-6E8A-4147-A177-3AD203B41FA5}">
                      <a16:colId xmlns:a16="http://schemas.microsoft.com/office/drawing/2014/main" xmlns="" val="20009"/>
                    </a:ext>
                  </a:extLst>
                </a:gridCol>
                <a:gridCol w="715808">
                  <a:extLst>
                    <a:ext uri="{9D8B030D-6E8A-4147-A177-3AD203B41FA5}">
                      <a16:colId xmlns:a16="http://schemas.microsoft.com/office/drawing/2014/main" xmlns="" val="20010"/>
                    </a:ext>
                  </a:extLst>
                </a:gridCol>
              </a:tblGrid>
              <a:tr h="317074">
                <a:tc rowSpan="2">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6">
                  <a:txBody>
                    <a:bodyPr/>
                    <a:lstStyle/>
                    <a:p>
                      <a:pPr algn="ctr" fontAlgn="b"/>
                      <a:r>
                        <a:rPr lang="en-US" sz="1100" b="1" i="0" u="none" strike="noStrike" dirty="0" smtClean="0">
                          <a:solidFill>
                            <a:srgbClr val="000000"/>
                          </a:solidFill>
                          <a:effectLst/>
                          <a:latin typeface="Arial" panose="020B0604020202020204" pitchFamily="34" charset="0"/>
                          <a:cs typeface="Arial" panose="020B0604020202020204" pitchFamily="34" charset="0"/>
                        </a:rPr>
                        <a:t>           PROJECTIONS</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91492">
                <a:tc vMerge="1">
                  <a:txBody>
                    <a:bodyPr/>
                    <a:lstStyle/>
                    <a:p>
                      <a:endParaRPr lang="en-US"/>
                    </a:p>
                  </a:txBody>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FY13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FY14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FY15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smtClean="0">
                          <a:solidFill>
                            <a:srgbClr val="000000"/>
                          </a:solidFill>
                          <a:effectLst/>
                          <a:latin typeface="Arial" panose="020B0604020202020204" pitchFamily="34" charset="0"/>
                          <a:cs typeface="Arial" panose="020B0604020202020204" pitchFamily="34" charset="0"/>
                        </a:rPr>
                        <a:t>FY16</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100" b="1" i="0" u="none" strike="noStrike" dirty="0">
                          <a:solidFill>
                            <a:srgbClr val="000000"/>
                          </a:solidFill>
                          <a:effectLst/>
                          <a:latin typeface="Arial" panose="020B0604020202020204" pitchFamily="34" charset="0"/>
                          <a:cs typeface="Arial" panose="020B0604020202020204" pitchFamily="34" charset="0"/>
                        </a:rPr>
                        <a:t>FY17*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b"/>
                      <a:r>
                        <a:rPr lang="en-US" sz="1100" b="1" i="0" u="none" strike="noStrike" dirty="0">
                          <a:solidFill>
                            <a:srgbClr val="000000"/>
                          </a:solidFill>
                          <a:effectLst/>
                          <a:latin typeface="Arial" panose="020B0604020202020204" pitchFamily="34" charset="0"/>
                          <a:cs typeface="Arial" panose="020B0604020202020204" pitchFamily="34" charset="0"/>
                        </a:rPr>
                        <a:t>FY18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b"/>
                      <a:r>
                        <a:rPr lang="en-US" sz="1100" b="1" i="0" u="none" strike="noStrike" dirty="0">
                          <a:solidFill>
                            <a:srgbClr val="000000"/>
                          </a:solidFill>
                          <a:effectLst/>
                          <a:latin typeface="Arial" panose="020B0604020202020204" pitchFamily="34" charset="0"/>
                          <a:cs typeface="Arial" panose="020B0604020202020204" pitchFamily="34" charset="0"/>
                        </a:rPr>
                        <a:t>FY19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b"/>
                      <a:r>
                        <a:rPr lang="en-US" sz="1100" b="1" i="0" u="none" strike="noStrike" dirty="0">
                          <a:solidFill>
                            <a:srgbClr val="000000"/>
                          </a:solidFill>
                          <a:effectLst/>
                          <a:latin typeface="Arial" panose="020B0604020202020204" pitchFamily="34" charset="0"/>
                          <a:cs typeface="Arial" panose="020B0604020202020204" pitchFamily="34" charset="0"/>
                        </a:rPr>
                        <a:t>FY20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b"/>
                      <a:r>
                        <a:rPr lang="en-US" sz="1100" b="1" i="0" u="none" strike="noStrike" dirty="0">
                          <a:solidFill>
                            <a:srgbClr val="000000"/>
                          </a:solidFill>
                          <a:effectLst/>
                          <a:latin typeface="Arial" panose="020B0604020202020204" pitchFamily="34" charset="0"/>
                          <a:cs typeface="Arial" panose="020B0604020202020204" pitchFamily="34" charset="0"/>
                        </a:rPr>
                        <a:t>FY21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xmlns="" val="10001"/>
                  </a:ext>
                </a:extLst>
              </a:tr>
              <a:tr h="493601">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FY 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17,602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0000"/>
                          </a:solidFill>
                          <a:effectLst/>
                          <a:latin typeface="Arial" panose="020B0604020202020204" pitchFamily="34" charset="0"/>
                        </a:rPr>
                        <a:t>17,681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0000"/>
                          </a:solidFill>
                          <a:effectLst/>
                          <a:latin typeface="Arial" panose="020B0604020202020204" pitchFamily="34" charset="0"/>
                        </a:rPr>
                        <a:t>16,712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16,458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17,010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17,265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17,540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17,835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18,175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93601">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Fall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dirty="0">
                          <a:solidFill>
                            <a:srgbClr val="000000"/>
                          </a:solidFill>
                          <a:effectLst/>
                          <a:latin typeface="Arial" panose="020B0604020202020204" pitchFamily="34" charset="0"/>
                        </a:rPr>
                        <a:t>7,140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i="0" u="none" strike="noStrike" dirty="0">
                          <a:solidFill>
                            <a:srgbClr val="000000"/>
                          </a:solidFill>
                          <a:effectLst/>
                          <a:latin typeface="Arial" panose="020B0604020202020204" pitchFamily="34" charset="0"/>
                        </a:rPr>
                        <a:t>7,261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0000"/>
                          </a:solidFill>
                          <a:effectLst/>
                          <a:latin typeface="Arial" panose="020B0604020202020204" pitchFamily="34" charset="0"/>
                        </a:rPr>
                        <a:t>7,022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7,012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smtClean="0">
                          <a:solidFill>
                            <a:srgbClr val="000000"/>
                          </a:solidFill>
                          <a:effectLst/>
                          <a:latin typeface="Arial" panose="020B0604020202020204" pitchFamily="34" charset="0"/>
                        </a:rPr>
                        <a:t>6996#</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7,150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7,260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7,390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7,565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93601">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Spring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Arial" panose="020B0604020202020204" pitchFamily="34" charset="0"/>
                        </a:rPr>
                        <a:t>6,954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i="0" u="none" strike="noStrike" dirty="0">
                          <a:solidFill>
                            <a:srgbClr val="000000"/>
                          </a:solidFill>
                          <a:effectLst/>
                          <a:latin typeface="Arial" panose="020B0604020202020204" pitchFamily="34" charset="0"/>
                        </a:rPr>
                        <a:t>6,976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i="0" u="none" strike="noStrike" dirty="0">
                          <a:solidFill>
                            <a:srgbClr val="000000"/>
                          </a:solidFill>
                          <a:effectLst/>
                          <a:latin typeface="Arial" panose="020B0604020202020204" pitchFamily="34" charset="0"/>
                        </a:rPr>
                        <a:t>6,747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6,675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6,850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6,950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7,050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7,145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7,260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93601">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Summer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100" b="0" i="0" u="none" strike="noStrike">
                          <a:solidFill>
                            <a:srgbClr val="000000"/>
                          </a:solidFill>
                          <a:effectLst/>
                          <a:latin typeface="Arial" panose="020B0604020202020204" pitchFamily="34" charset="0"/>
                        </a:rPr>
                        <a:t>3,508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0000"/>
                          </a:solidFill>
                          <a:effectLst/>
                          <a:latin typeface="Arial" panose="020B0604020202020204" pitchFamily="34" charset="0"/>
                        </a:rPr>
                        <a:t>3,444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100" b="0" i="0" u="none" strike="noStrike">
                          <a:solidFill>
                            <a:srgbClr val="000000"/>
                          </a:solidFill>
                          <a:effectLst/>
                          <a:latin typeface="Arial" panose="020B0604020202020204" pitchFamily="34" charset="0"/>
                        </a:rPr>
                        <a:t>2,943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a:solidFill>
                            <a:srgbClr val="000000"/>
                          </a:solidFill>
                          <a:effectLst/>
                          <a:latin typeface="Arial" panose="020B0604020202020204" pitchFamily="34" charset="0"/>
                        </a:rPr>
                        <a:t>2,771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3,110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3,165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3,230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3,300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3,350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337313">
                <a:tc>
                  <a:txBody>
                    <a:bodyPr/>
                    <a:lstStyle/>
                    <a:p>
                      <a:pPr algn="l"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6"/>
                  </a:ext>
                </a:extLst>
              </a:tr>
              <a:tr h="337313">
                <a:tc gridSpan="4">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 </a:t>
                      </a:r>
                      <a:r>
                        <a:rPr lang="en-US" sz="1200" b="1" i="0" u="none" strike="noStrike" dirty="0">
                          <a:solidFill>
                            <a:srgbClr val="000000"/>
                          </a:solidFill>
                          <a:effectLst/>
                          <a:latin typeface="Arial" panose="020B0604020202020204" pitchFamily="34" charset="0"/>
                          <a:cs typeface="Arial" panose="020B0604020202020204" pitchFamily="34" charset="0"/>
                        </a:rPr>
                        <a:t>*</a:t>
                      </a:r>
                      <a:r>
                        <a:rPr lang="en-US" sz="1200" b="1" i="0" u="none" strike="noStrike" dirty="0" smtClean="0">
                          <a:solidFill>
                            <a:srgbClr val="000000"/>
                          </a:solidFill>
                          <a:effectLst/>
                          <a:latin typeface="Arial" panose="020B0604020202020204" pitchFamily="34" charset="0"/>
                          <a:cs typeface="Arial" panose="020B0604020202020204" pitchFamily="34" charset="0"/>
                        </a:rPr>
                        <a:t>FY17 </a:t>
                      </a:r>
                      <a:r>
                        <a:rPr lang="en-US" sz="1200" b="1" i="0" u="none" strike="noStrike" dirty="0">
                          <a:solidFill>
                            <a:srgbClr val="000000"/>
                          </a:solidFill>
                          <a:effectLst/>
                          <a:latin typeface="Arial" panose="020B0604020202020204" pitchFamily="34" charset="0"/>
                          <a:cs typeface="Arial" panose="020B0604020202020204" pitchFamily="34" charset="0"/>
                        </a:rPr>
                        <a:t>includes Fall </a:t>
                      </a:r>
                      <a:r>
                        <a:rPr lang="en-US" sz="1200" b="1" i="0" u="none" strike="noStrike" dirty="0" smtClean="0">
                          <a:solidFill>
                            <a:srgbClr val="000000"/>
                          </a:solidFill>
                          <a:effectLst/>
                          <a:latin typeface="Arial" panose="020B0604020202020204" pitchFamily="34" charset="0"/>
                          <a:cs typeface="Arial" panose="020B0604020202020204" pitchFamily="34" charset="0"/>
                        </a:rPr>
                        <a:t>2016, </a:t>
                      </a:r>
                      <a:r>
                        <a:rPr lang="en-US" sz="1200" b="1" i="0" u="none" strike="noStrike" dirty="0">
                          <a:solidFill>
                            <a:srgbClr val="000000"/>
                          </a:solidFill>
                          <a:effectLst/>
                          <a:latin typeface="Arial" panose="020B0604020202020204" pitchFamily="34" charset="0"/>
                          <a:cs typeface="Arial" panose="020B0604020202020204" pitchFamily="34" charset="0"/>
                        </a:rPr>
                        <a:t>Spring </a:t>
                      </a:r>
                      <a:r>
                        <a:rPr lang="en-US" sz="1200" b="1" i="0" u="none" strike="noStrike" dirty="0" smtClean="0">
                          <a:solidFill>
                            <a:srgbClr val="000000"/>
                          </a:solidFill>
                          <a:effectLst/>
                          <a:latin typeface="Arial" panose="020B0604020202020204" pitchFamily="34" charset="0"/>
                          <a:cs typeface="Arial" panose="020B0604020202020204" pitchFamily="34" charset="0"/>
                        </a:rPr>
                        <a:t>2017, </a:t>
                      </a:r>
                      <a:r>
                        <a:rPr lang="en-US" sz="1200" b="1" i="0" u="none" strike="noStrike" dirty="0">
                          <a:solidFill>
                            <a:srgbClr val="000000"/>
                          </a:solidFill>
                          <a:effectLst/>
                          <a:latin typeface="Arial" panose="020B0604020202020204" pitchFamily="34" charset="0"/>
                          <a:cs typeface="Arial" panose="020B0604020202020204" pitchFamily="34" charset="0"/>
                        </a:rPr>
                        <a:t>and Summer </a:t>
                      </a:r>
                      <a:r>
                        <a:rPr lang="en-US" sz="1200" b="1" i="0" u="none" strike="noStrike" dirty="0" smtClean="0">
                          <a:solidFill>
                            <a:srgbClr val="000000"/>
                          </a:solidFill>
                          <a:effectLst/>
                          <a:latin typeface="Arial" panose="020B0604020202020204" pitchFamily="34" charset="0"/>
                          <a:cs typeface="Arial" panose="020B0604020202020204" pitchFamily="34" charset="0"/>
                        </a:rPr>
                        <a:t>2017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gridSpan="5">
                  <a:txBody>
                    <a:bodyPr/>
                    <a:lstStyle/>
                    <a:p>
                      <a:pPr algn="l" fontAlgn="b"/>
                      <a:r>
                        <a:rPr lang="en-US" sz="1200" b="1" i="0" u="none" strike="noStrike" dirty="0" smtClean="0">
                          <a:solidFill>
                            <a:srgbClr val="000000"/>
                          </a:solidFill>
                          <a:effectLst/>
                          <a:latin typeface="Arial" panose="020B0604020202020204" pitchFamily="34" charset="0"/>
                          <a:cs typeface="Arial" panose="020B0604020202020204" pitchFamily="34" charset="0"/>
                        </a:rPr>
                        <a:t># Based </a:t>
                      </a:r>
                      <a:r>
                        <a:rPr lang="en-US" sz="1200" b="1" i="0" u="none" strike="noStrike" dirty="0">
                          <a:solidFill>
                            <a:srgbClr val="000000"/>
                          </a:solidFill>
                          <a:effectLst/>
                          <a:latin typeface="Arial" panose="020B0604020202020204" pitchFamily="34" charset="0"/>
                          <a:cs typeface="Arial" panose="020B0604020202020204" pitchFamily="34" charset="0"/>
                        </a:rPr>
                        <a:t>on preliminary institutional </a:t>
                      </a:r>
                      <a:r>
                        <a:rPr lang="en-US" sz="1200" b="1" i="0" u="none" strike="noStrike" dirty="0" smtClean="0">
                          <a:solidFill>
                            <a:srgbClr val="000000"/>
                          </a:solidFill>
                          <a:effectLst/>
                          <a:latin typeface="Arial" panose="020B0604020202020204" pitchFamily="34" charset="0"/>
                          <a:cs typeface="Arial" panose="020B0604020202020204" pitchFamily="34" charset="0"/>
                        </a:rPr>
                        <a:t>counts (7050) projected</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749218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0" y="1219200"/>
            <a:ext cx="8686800" cy="0"/>
          </a:xfrm>
          <a:prstGeom prst="line">
            <a:avLst/>
          </a:prstGeom>
          <a:noFill/>
          <a:ln w="19050">
            <a:solidFill>
              <a:srgbClr val="FF6600"/>
            </a:solidFill>
            <a:round/>
            <a:headEnd/>
            <a:tailEnd/>
          </a:ln>
          <a:effectLst/>
        </p:spPr>
        <p:txBody>
          <a:bodyPr/>
          <a:lstStyle/>
          <a:p>
            <a:pPr eaLnBrk="0" fontAlgn="base" hangingPunct="0">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12819" y="457200"/>
            <a:ext cx="55626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latin typeface="Arial" panose="020B0604020202020204" pitchFamily="34" charset="0"/>
                <a:cs typeface="Arial" panose="020B0604020202020204" pitchFamily="34" charset="0"/>
              </a:rPr>
              <a:t> Open Budget Meeting</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r>
            <a:br>
              <a:rPr lang="en-US" sz="2500" b="1" dirty="0" smtClean="0">
                <a:solidFill>
                  <a:sysClr val="windowText" lastClr="000000"/>
                </a:solidFill>
                <a:latin typeface="Arial" panose="020B0604020202020204" pitchFamily="34" charset="0"/>
                <a:cs typeface="Arial" panose="020B0604020202020204" pitchFamily="34" charset="0"/>
              </a:rPr>
            </a:br>
            <a:r>
              <a:rPr lang="en-US" sz="2500" b="1" dirty="0" smtClean="0">
                <a:solidFill>
                  <a:sysClr val="windowText" lastClr="000000"/>
                </a:solidFill>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lgn="r"/>
            <a:fld id="{1A4AA153-FC2A-4E51-833B-68D6B118CEB9}" type="slidenum">
              <a:rPr lang="en-US" smtClean="0"/>
              <a:pPr algn="r"/>
              <a:t>9</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66054788"/>
              </p:ext>
            </p:extLst>
          </p:nvPr>
        </p:nvGraphicFramePr>
        <p:xfrm>
          <a:off x="466725" y="1511300"/>
          <a:ext cx="7961313" cy="4959350"/>
        </p:xfrm>
        <a:graphic>
          <a:graphicData uri="http://schemas.openxmlformats.org/presentationml/2006/ole">
            <mc:AlternateContent xmlns:mc="http://schemas.openxmlformats.org/markup-compatibility/2006">
              <mc:Choice xmlns:v="urn:schemas-microsoft-com:vml" Requires="v">
                <p:oleObj spid="_x0000_s15428" name="Document" r:id="rId3" imgW="8203461" imgH="5122341" progId="Word.Document.12">
                  <p:embed/>
                </p:oleObj>
              </mc:Choice>
              <mc:Fallback>
                <p:oleObj name="Document" r:id="rId3" imgW="8203461" imgH="5122341" progId="Word.Document.12">
                  <p:embed/>
                  <p:pic>
                    <p:nvPicPr>
                      <p:cNvPr id="0" name="Object 8"/>
                      <p:cNvPicPr>
                        <a:picLocks noChangeAspect="1" noChangeArrowheads="1"/>
                      </p:cNvPicPr>
                      <p:nvPr/>
                    </p:nvPicPr>
                    <p:blipFill>
                      <a:blip r:embed="rId4"/>
                      <a:srcRect/>
                      <a:stretch>
                        <a:fillRect/>
                      </a:stretch>
                    </p:blipFill>
                    <p:spPr bwMode="auto">
                      <a:xfrm>
                        <a:off x="466725" y="1511300"/>
                        <a:ext cx="7961313"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49057585"/>
              </p:ext>
            </p:extLst>
          </p:nvPr>
        </p:nvGraphicFramePr>
        <p:xfrm>
          <a:off x="628650" y="2376480"/>
          <a:ext cx="7886699" cy="3567119"/>
        </p:xfrm>
        <a:graphic>
          <a:graphicData uri="http://schemas.openxmlformats.org/drawingml/2006/table">
            <a:tbl>
              <a:tblPr/>
              <a:tblGrid>
                <a:gridCol w="1971675">
                  <a:extLst>
                    <a:ext uri="{9D8B030D-6E8A-4147-A177-3AD203B41FA5}">
                      <a16:colId xmlns:a16="http://schemas.microsoft.com/office/drawing/2014/main" xmlns="" val="1978553867"/>
                    </a:ext>
                  </a:extLst>
                </a:gridCol>
                <a:gridCol w="1217083">
                  <a:extLst>
                    <a:ext uri="{9D8B030D-6E8A-4147-A177-3AD203B41FA5}">
                      <a16:colId xmlns:a16="http://schemas.microsoft.com/office/drawing/2014/main" xmlns="" val="2192666081"/>
                    </a:ext>
                  </a:extLst>
                </a:gridCol>
                <a:gridCol w="1253596">
                  <a:extLst>
                    <a:ext uri="{9D8B030D-6E8A-4147-A177-3AD203B41FA5}">
                      <a16:colId xmlns:a16="http://schemas.microsoft.com/office/drawing/2014/main" xmlns="" val="2391734376"/>
                    </a:ext>
                  </a:extLst>
                </a:gridCol>
                <a:gridCol w="998008">
                  <a:extLst>
                    <a:ext uri="{9D8B030D-6E8A-4147-A177-3AD203B41FA5}">
                      <a16:colId xmlns:a16="http://schemas.microsoft.com/office/drawing/2014/main" xmlns="" val="2006663331"/>
                    </a:ext>
                  </a:extLst>
                </a:gridCol>
                <a:gridCol w="1095375">
                  <a:extLst>
                    <a:ext uri="{9D8B030D-6E8A-4147-A177-3AD203B41FA5}">
                      <a16:colId xmlns:a16="http://schemas.microsoft.com/office/drawing/2014/main" xmlns="" val="3094410098"/>
                    </a:ext>
                  </a:extLst>
                </a:gridCol>
                <a:gridCol w="1350962">
                  <a:extLst>
                    <a:ext uri="{9D8B030D-6E8A-4147-A177-3AD203B41FA5}">
                      <a16:colId xmlns:a16="http://schemas.microsoft.com/office/drawing/2014/main" xmlns="" val="3805792359"/>
                    </a:ext>
                  </a:extLst>
                </a:gridCol>
              </a:tblGrid>
              <a:tr h="210420">
                <a:tc>
                  <a:txBody>
                    <a:bodyPr/>
                    <a:lstStyle/>
                    <a:p>
                      <a:pPr algn="l" fontAlgn="b"/>
                      <a:r>
                        <a:rPr lang="en-US" sz="1100" b="1" i="0" u="none" strike="noStrike" dirty="0">
                          <a:solidFill>
                            <a:srgbClr val="000000"/>
                          </a:solidFill>
                          <a:effectLst/>
                          <a:latin typeface="Calibri" panose="020F0502020204030204" pitchFamily="34" charset="0"/>
                        </a:rPr>
                        <a:t>Description</a:t>
                      </a:r>
                    </a:p>
                  </a:txBody>
                  <a:tcPr marL="9128" marR="9128" marT="912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69696"/>
                    </a:solidFill>
                  </a:tcPr>
                </a:tc>
                <a:tc>
                  <a:txBody>
                    <a:bodyPr/>
                    <a:lstStyle/>
                    <a:p>
                      <a:pPr algn="l" fontAlgn="b"/>
                      <a:r>
                        <a:rPr lang="en-US" sz="1100" b="1" i="0" u="none" strike="noStrike" dirty="0">
                          <a:solidFill>
                            <a:srgbClr val="000000"/>
                          </a:solidFill>
                          <a:effectLst/>
                          <a:latin typeface="Calibri" panose="020F0502020204030204" pitchFamily="34" charset="0"/>
                        </a:rPr>
                        <a:t>Budget</a:t>
                      </a:r>
                    </a:p>
                  </a:txBody>
                  <a:tcPr marL="9128" marR="9128" marT="912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69696"/>
                    </a:solidFill>
                  </a:tcPr>
                </a:tc>
                <a:tc>
                  <a:txBody>
                    <a:bodyPr/>
                    <a:lstStyle/>
                    <a:p>
                      <a:pPr algn="l" fontAlgn="b"/>
                      <a:r>
                        <a:rPr lang="en-US" sz="1100" b="1" i="0" u="none" strike="noStrike" dirty="0">
                          <a:solidFill>
                            <a:srgbClr val="000000"/>
                          </a:solidFill>
                          <a:effectLst/>
                          <a:latin typeface="Calibri" panose="020F0502020204030204" pitchFamily="34" charset="0"/>
                        </a:rPr>
                        <a:t>Collected</a:t>
                      </a:r>
                    </a:p>
                  </a:txBody>
                  <a:tcPr marL="9128" marR="9128" marT="912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69696"/>
                    </a:solidFill>
                  </a:tcPr>
                </a:tc>
                <a:tc>
                  <a:txBody>
                    <a:bodyPr/>
                    <a:lstStyle/>
                    <a:p>
                      <a:pPr algn="l" fontAlgn="b"/>
                      <a:r>
                        <a:rPr lang="en-US" sz="1100" b="1" i="0" u="none" strike="noStrike" dirty="0">
                          <a:solidFill>
                            <a:srgbClr val="000000"/>
                          </a:solidFill>
                          <a:effectLst/>
                          <a:latin typeface="Calibri" panose="020F0502020204030204" pitchFamily="34" charset="0"/>
                        </a:rPr>
                        <a:t>Remaining</a:t>
                      </a:r>
                    </a:p>
                  </a:txBody>
                  <a:tcPr marL="9128" marR="9128" marT="912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69696"/>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xmlns="" val="3634729257"/>
                  </a:ext>
                </a:extLst>
              </a:tr>
              <a:tr h="210420">
                <a:tc>
                  <a:txBody>
                    <a:bodyPr/>
                    <a:lstStyle/>
                    <a:p>
                      <a:pPr algn="l" fontAlgn="b"/>
                      <a:r>
                        <a:rPr lang="en-US" sz="1100" b="1" i="0" u="none" strike="noStrike" dirty="0">
                          <a:solidFill>
                            <a:srgbClr val="000000"/>
                          </a:solidFill>
                          <a:effectLst/>
                          <a:latin typeface="Calibri" panose="020F0502020204030204" pitchFamily="34" charset="0"/>
                        </a:rPr>
                        <a:t>Fees Fall Semester</a:t>
                      </a:r>
                    </a:p>
                  </a:txBody>
                  <a:tcPr marL="9128" marR="9128" marT="912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panose="020F0502020204030204" pitchFamily="34" charset="0"/>
                        </a:rPr>
                        <a:t>269,087.00 </a:t>
                      </a:r>
                    </a:p>
                  </a:txBody>
                  <a:tcPr marL="9128" marR="9128" marT="9128" marB="0" anchor="b">
                    <a:lnL>
                      <a:noFill/>
                    </a:lnL>
                    <a:lnR>
                      <a:noFill/>
                    </a:lnR>
                    <a:lnT w="25400" cap="flat" cmpd="dbl" algn="ctr">
                      <a:solidFill>
                        <a:srgbClr val="000000"/>
                      </a:solidFill>
                      <a:prstDash val="solid"/>
                      <a:round/>
                      <a:headEnd type="none" w="med" len="med"/>
                      <a:tailEnd type="none" w="med" len="med"/>
                    </a:lnT>
                    <a:lnB>
                      <a:noFill/>
                    </a:lnB>
                    <a:solidFill>
                      <a:srgbClr val="00B0F0"/>
                    </a:solidFill>
                  </a:tcPr>
                </a:tc>
                <a:tc>
                  <a:txBody>
                    <a:bodyPr/>
                    <a:lstStyle/>
                    <a:p>
                      <a:pPr algn="r" fontAlgn="b"/>
                      <a:r>
                        <a:rPr lang="en-US" sz="1100" b="1" i="0" u="none" strike="noStrike" dirty="0">
                          <a:solidFill>
                            <a:srgbClr val="000000"/>
                          </a:solidFill>
                          <a:effectLst/>
                          <a:latin typeface="Calibri" panose="020F0502020204030204" pitchFamily="34" charset="0"/>
                        </a:rPr>
                        <a:t>(284,540.36)</a:t>
                      </a:r>
                    </a:p>
                  </a:txBody>
                  <a:tcPr marL="9128" marR="9128" marT="9128" marB="0" anchor="b">
                    <a:lnL>
                      <a:noFill/>
                    </a:lnL>
                    <a:lnR>
                      <a:noFill/>
                    </a:lnR>
                    <a:lnT w="25400" cap="flat" cmpd="dbl" algn="ctr">
                      <a:solidFill>
                        <a:srgbClr val="000000"/>
                      </a:solidFill>
                      <a:prstDash val="solid"/>
                      <a:round/>
                      <a:headEnd type="none" w="med" len="med"/>
                      <a:tailEnd type="none" w="med" len="med"/>
                    </a:lnT>
                    <a:lnB>
                      <a:noFill/>
                    </a:lnB>
                    <a:solidFill>
                      <a:srgbClr val="00B0F0"/>
                    </a:solidFill>
                  </a:tcPr>
                </a:tc>
                <a:tc>
                  <a:txBody>
                    <a:bodyPr/>
                    <a:lstStyle/>
                    <a:p>
                      <a:pPr algn="r" fontAlgn="b"/>
                      <a:r>
                        <a:rPr lang="en-US" sz="1100" b="1" i="0" u="none" strike="noStrike" dirty="0">
                          <a:solidFill>
                            <a:srgbClr val="000000"/>
                          </a:solidFill>
                          <a:effectLst/>
                          <a:latin typeface="Calibri" panose="020F0502020204030204" pitchFamily="34" charset="0"/>
                        </a:rPr>
                        <a:t>15,453.36 </a:t>
                      </a:r>
                    </a:p>
                  </a:txBody>
                  <a:tcPr marL="9128" marR="9128" marT="9128" marB="0" anchor="b">
                    <a:lnL>
                      <a:noFill/>
                    </a:lnL>
                    <a:lnR>
                      <a:noFill/>
                    </a:lnR>
                    <a:lnT w="25400" cap="flat" cmpd="dbl" algn="ctr">
                      <a:solidFill>
                        <a:srgbClr val="000000"/>
                      </a:solidFill>
                      <a:prstDash val="solid"/>
                      <a:round/>
                      <a:headEnd type="none" w="med" len="med"/>
                      <a:tailEnd type="none" w="med" len="med"/>
                    </a:lnT>
                    <a:lnB>
                      <a:noFill/>
                    </a:lnB>
                    <a:solidFill>
                      <a:srgbClr val="00B0F0"/>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xmlns="" val="2394339156"/>
                  </a:ext>
                </a:extLst>
              </a:tr>
              <a:tr h="210420">
                <a:tc>
                  <a:txBody>
                    <a:bodyPr/>
                    <a:lstStyle/>
                    <a:p>
                      <a:pPr algn="l" fontAlgn="b"/>
                      <a:r>
                        <a:rPr lang="en-US" sz="1100" b="1" i="0" u="none" strike="noStrike" dirty="0">
                          <a:solidFill>
                            <a:srgbClr val="000000"/>
                          </a:solidFill>
                          <a:effectLst/>
                          <a:latin typeface="Calibri" panose="020F0502020204030204" pitchFamily="34" charset="0"/>
                        </a:rPr>
                        <a:t>Fee Waivers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0.00 </a:t>
                      </a:r>
                    </a:p>
                  </a:txBody>
                  <a:tcPr marL="9128" marR="9128" marT="9128" marB="0" anchor="b">
                    <a:lnL>
                      <a:noFill/>
                    </a:lnL>
                    <a:lnR>
                      <a:noFill/>
                    </a:lnR>
                    <a:lnT>
                      <a:noFill/>
                    </a:lnT>
                    <a:lnB>
                      <a:noFill/>
                    </a:lnB>
                    <a:solidFill>
                      <a:srgbClr val="00B0F0"/>
                    </a:solidFill>
                  </a:tcPr>
                </a:tc>
                <a:tc>
                  <a:txBody>
                    <a:bodyPr/>
                    <a:lstStyle/>
                    <a:p>
                      <a:pPr algn="r" fontAlgn="b"/>
                      <a:r>
                        <a:rPr lang="en-US" sz="1100" b="1" i="0" u="none" strike="noStrike" dirty="0">
                          <a:solidFill>
                            <a:srgbClr val="000000"/>
                          </a:solidFill>
                          <a:effectLst/>
                          <a:latin typeface="Calibri" panose="020F0502020204030204" pitchFamily="34" charset="0"/>
                        </a:rPr>
                        <a:t>27,613.57 </a:t>
                      </a:r>
                    </a:p>
                  </a:txBody>
                  <a:tcPr marL="9128" marR="9128" marT="9128" marB="0" anchor="b">
                    <a:lnL>
                      <a:noFill/>
                    </a:lnL>
                    <a:lnR>
                      <a:noFill/>
                    </a:lnR>
                    <a:lnT>
                      <a:noFill/>
                    </a:lnT>
                    <a:lnB>
                      <a:noFill/>
                    </a:lnB>
                    <a:solidFill>
                      <a:srgbClr val="00B0F0"/>
                    </a:solidFill>
                  </a:tcPr>
                </a:tc>
                <a:tc>
                  <a:txBody>
                    <a:bodyPr/>
                    <a:lstStyle/>
                    <a:p>
                      <a:pPr algn="r" fontAlgn="b"/>
                      <a:r>
                        <a:rPr lang="en-US" sz="1100" b="1" i="0" u="none" strike="noStrike" dirty="0">
                          <a:solidFill>
                            <a:srgbClr val="000000"/>
                          </a:solidFill>
                          <a:effectLst/>
                          <a:latin typeface="Calibri" panose="020F0502020204030204" pitchFamily="34" charset="0"/>
                        </a:rPr>
                        <a:t>(27,613.57)</a:t>
                      </a:r>
                    </a:p>
                  </a:txBody>
                  <a:tcPr marL="9128" marR="9128" marT="9128" marB="0" anchor="b">
                    <a:lnL>
                      <a:noFill/>
                    </a:lnL>
                    <a:lnR>
                      <a:noFill/>
                    </a:lnR>
                    <a:lnT>
                      <a:noFill/>
                    </a:lnT>
                    <a:lnB>
                      <a:noFill/>
                    </a:lnB>
                    <a:solidFill>
                      <a:srgbClr val="00B0F0"/>
                    </a:solidFill>
                  </a:tcPr>
                </a:tc>
                <a:tc>
                  <a:txBody>
                    <a:bodyPr/>
                    <a:lstStyle/>
                    <a:p>
                      <a:pPr algn="r" fontAlgn="b"/>
                      <a:r>
                        <a:rPr lang="en-US" sz="1100" b="1" i="0" u="none" strike="noStrike" dirty="0">
                          <a:solidFill>
                            <a:srgbClr val="000000"/>
                          </a:solidFill>
                          <a:effectLst/>
                          <a:latin typeface="Calibri" panose="020F0502020204030204" pitchFamily="34" charset="0"/>
                        </a:rPr>
                        <a:t>(12,160.21)</a:t>
                      </a:r>
                    </a:p>
                  </a:txBody>
                  <a:tcPr marL="9128" marR="9128" marT="9128" marB="0" anchor="b">
                    <a:lnL>
                      <a:noFill/>
                    </a:lnL>
                    <a:lnR>
                      <a:noFill/>
                    </a:lnR>
                    <a:lnT>
                      <a:noFill/>
                    </a:lnT>
                    <a:lnB>
                      <a:noFill/>
                    </a:lnB>
                    <a:solidFill>
                      <a:srgbClr val="00B0F0"/>
                    </a:solidFill>
                  </a:tcPr>
                </a:tc>
                <a:tc>
                  <a:txBody>
                    <a:bodyPr/>
                    <a:lstStyle/>
                    <a:p>
                      <a:pPr algn="l" fontAlgn="b"/>
                      <a:r>
                        <a:rPr lang="en-US" sz="1100" b="1" i="0" u="none" strike="noStrike" dirty="0">
                          <a:solidFill>
                            <a:srgbClr val="000000"/>
                          </a:solidFill>
                          <a:effectLst/>
                          <a:latin typeface="Calibri" panose="020F0502020204030204" pitchFamily="34" charset="0"/>
                        </a:rPr>
                        <a:t>Health Fee</a:t>
                      </a:r>
                    </a:p>
                  </a:txBody>
                  <a:tcPr marL="9128" marR="9128" marT="9128" marB="0" anchor="b">
                    <a:lnL>
                      <a:noFill/>
                    </a:lnL>
                    <a:lnR>
                      <a:noFill/>
                    </a:lnR>
                    <a:lnT>
                      <a:noFill/>
                    </a:lnT>
                    <a:lnB>
                      <a:noFill/>
                    </a:lnB>
                  </a:tcPr>
                </a:tc>
                <a:extLst>
                  <a:ext uri="{0D108BD9-81ED-4DB2-BD59-A6C34878D82A}">
                    <a16:rowId xmlns:a16="http://schemas.microsoft.com/office/drawing/2014/main" xmlns="" val="152709256"/>
                  </a:ext>
                </a:extLst>
              </a:tr>
              <a:tr h="210420">
                <a:tc>
                  <a:txBody>
                    <a:bodyPr/>
                    <a:lstStyle/>
                    <a:p>
                      <a:pPr algn="l" fontAlgn="b"/>
                      <a:r>
                        <a:rPr lang="en-US" sz="1100" b="1" i="0" u="none" strike="noStrike" dirty="0">
                          <a:solidFill>
                            <a:srgbClr val="000000"/>
                          </a:solidFill>
                          <a:effectLst/>
                          <a:latin typeface="Calibri" panose="020F0502020204030204" pitchFamily="34" charset="0"/>
                        </a:rPr>
                        <a:t>Fees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200,007.00 </a:t>
                      </a:r>
                    </a:p>
                  </a:txBody>
                  <a:tcPr marL="9128" marR="9128" marT="9128" marB="0" anchor="b">
                    <a:lnL>
                      <a:noFill/>
                    </a:lnL>
                    <a:lnR>
                      <a:noFill/>
                    </a:lnR>
                    <a:lnT>
                      <a:noFill/>
                    </a:lnT>
                    <a:lnB>
                      <a:noFill/>
                    </a:lnB>
                    <a:solidFill>
                      <a:srgbClr val="FFC000"/>
                    </a:solidFill>
                  </a:tcPr>
                </a:tc>
                <a:tc>
                  <a:txBody>
                    <a:bodyPr/>
                    <a:lstStyle/>
                    <a:p>
                      <a:pPr algn="r" fontAlgn="b"/>
                      <a:r>
                        <a:rPr lang="en-US" sz="1100" b="1" i="0" u="none" strike="noStrike" dirty="0">
                          <a:solidFill>
                            <a:srgbClr val="000000"/>
                          </a:solidFill>
                          <a:effectLst/>
                          <a:latin typeface="Calibri" panose="020F0502020204030204" pitchFamily="34" charset="0"/>
                        </a:rPr>
                        <a:t>(210,312.44)</a:t>
                      </a:r>
                    </a:p>
                  </a:txBody>
                  <a:tcPr marL="9128" marR="9128" marT="9128" marB="0" anchor="b">
                    <a:lnL>
                      <a:noFill/>
                    </a:lnL>
                    <a:lnR>
                      <a:noFill/>
                    </a:lnR>
                    <a:lnT>
                      <a:noFill/>
                    </a:lnT>
                    <a:lnB>
                      <a:noFill/>
                    </a:lnB>
                    <a:solidFill>
                      <a:srgbClr val="FFC000"/>
                    </a:solidFill>
                  </a:tcPr>
                </a:tc>
                <a:tc>
                  <a:txBody>
                    <a:bodyPr/>
                    <a:lstStyle/>
                    <a:p>
                      <a:pPr algn="r" fontAlgn="b"/>
                      <a:r>
                        <a:rPr lang="en-US" sz="1100" b="1" i="0" u="none" strike="noStrike" dirty="0">
                          <a:solidFill>
                            <a:srgbClr val="000000"/>
                          </a:solidFill>
                          <a:effectLst/>
                          <a:latin typeface="Calibri" panose="020F0502020204030204" pitchFamily="34" charset="0"/>
                        </a:rPr>
                        <a:t>10,305.44 </a:t>
                      </a:r>
                    </a:p>
                  </a:txBody>
                  <a:tcPr marL="9128" marR="9128" marT="9128" marB="0" anchor="b">
                    <a:lnL>
                      <a:noFill/>
                    </a:lnL>
                    <a:lnR>
                      <a:noFill/>
                    </a:lnR>
                    <a:lnT>
                      <a:noFill/>
                    </a:lnT>
                    <a:lnB>
                      <a:noFill/>
                    </a:lnB>
                    <a:solidFill>
                      <a:srgbClr val="FFC000"/>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xmlns="" val="907471340"/>
                  </a:ext>
                </a:extLst>
              </a:tr>
              <a:tr h="210420">
                <a:tc>
                  <a:txBody>
                    <a:bodyPr/>
                    <a:lstStyle/>
                    <a:p>
                      <a:pPr algn="l" fontAlgn="b"/>
                      <a:r>
                        <a:rPr lang="en-US" sz="1100" b="1" i="0" u="none" strike="noStrike" dirty="0">
                          <a:solidFill>
                            <a:srgbClr val="000000"/>
                          </a:solidFill>
                          <a:effectLst/>
                          <a:latin typeface="Calibri" panose="020F0502020204030204" pitchFamily="34" charset="0"/>
                        </a:rPr>
                        <a:t>Fee Waivers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0.00 </a:t>
                      </a:r>
                    </a:p>
                  </a:txBody>
                  <a:tcPr marL="9128" marR="9128" marT="9128" marB="0" anchor="b">
                    <a:lnL>
                      <a:noFill/>
                    </a:lnL>
                    <a:lnR>
                      <a:noFill/>
                    </a:lnR>
                    <a:lnT>
                      <a:noFill/>
                    </a:lnT>
                    <a:lnB>
                      <a:noFill/>
                    </a:lnB>
                    <a:solidFill>
                      <a:srgbClr val="FFC000"/>
                    </a:solidFill>
                  </a:tcPr>
                </a:tc>
                <a:tc>
                  <a:txBody>
                    <a:bodyPr/>
                    <a:lstStyle/>
                    <a:p>
                      <a:pPr algn="r" fontAlgn="b"/>
                      <a:r>
                        <a:rPr lang="en-US" sz="1100" b="1" i="0" u="none" strike="noStrike" dirty="0">
                          <a:solidFill>
                            <a:srgbClr val="000000"/>
                          </a:solidFill>
                          <a:effectLst/>
                          <a:latin typeface="Calibri" panose="020F0502020204030204" pitchFamily="34" charset="0"/>
                        </a:rPr>
                        <a:t>20,410.03 </a:t>
                      </a:r>
                    </a:p>
                  </a:txBody>
                  <a:tcPr marL="9128" marR="9128" marT="9128" marB="0" anchor="b">
                    <a:lnL>
                      <a:noFill/>
                    </a:lnL>
                    <a:lnR>
                      <a:noFill/>
                    </a:lnR>
                    <a:lnT>
                      <a:noFill/>
                    </a:lnT>
                    <a:lnB>
                      <a:noFill/>
                    </a:lnB>
                    <a:solidFill>
                      <a:srgbClr val="FFC000"/>
                    </a:solidFill>
                  </a:tcPr>
                </a:tc>
                <a:tc>
                  <a:txBody>
                    <a:bodyPr/>
                    <a:lstStyle/>
                    <a:p>
                      <a:pPr algn="r" fontAlgn="b"/>
                      <a:r>
                        <a:rPr lang="en-US" sz="1100" b="1" i="0" u="none" strike="noStrike" dirty="0">
                          <a:solidFill>
                            <a:srgbClr val="000000"/>
                          </a:solidFill>
                          <a:effectLst/>
                          <a:latin typeface="Calibri" panose="020F0502020204030204" pitchFamily="34" charset="0"/>
                        </a:rPr>
                        <a:t>(20,410.03)</a:t>
                      </a:r>
                    </a:p>
                  </a:txBody>
                  <a:tcPr marL="9128" marR="9128" marT="9128" marB="0" anchor="b">
                    <a:lnL>
                      <a:noFill/>
                    </a:lnL>
                    <a:lnR>
                      <a:noFill/>
                    </a:lnR>
                    <a:lnT>
                      <a:noFill/>
                    </a:lnT>
                    <a:lnB>
                      <a:noFill/>
                    </a:lnB>
                    <a:solidFill>
                      <a:srgbClr val="FFC000"/>
                    </a:solidFill>
                  </a:tcPr>
                </a:tc>
                <a:tc>
                  <a:txBody>
                    <a:bodyPr/>
                    <a:lstStyle/>
                    <a:p>
                      <a:pPr algn="r" fontAlgn="b"/>
                      <a:r>
                        <a:rPr lang="en-US" sz="1100" b="1" i="0" u="none" strike="noStrike" dirty="0">
                          <a:solidFill>
                            <a:srgbClr val="000000"/>
                          </a:solidFill>
                          <a:effectLst/>
                          <a:latin typeface="Calibri" panose="020F0502020204030204" pitchFamily="34" charset="0"/>
                        </a:rPr>
                        <a:t>(10,104.59)</a:t>
                      </a:r>
                    </a:p>
                  </a:txBody>
                  <a:tcPr marL="9128" marR="9128" marT="9128" marB="0" anchor="b">
                    <a:lnL>
                      <a:noFill/>
                    </a:lnL>
                    <a:lnR>
                      <a:noFill/>
                    </a:lnR>
                    <a:lnT>
                      <a:noFill/>
                    </a:lnT>
                    <a:lnB>
                      <a:noFill/>
                    </a:lnB>
                    <a:solidFill>
                      <a:srgbClr val="FFC000"/>
                    </a:solidFill>
                  </a:tcPr>
                </a:tc>
                <a:tc>
                  <a:txBody>
                    <a:bodyPr/>
                    <a:lstStyle/>
                    <a:p>
                      <a:pPr algn="l" fontAlgn="b"/>
                      <a:r>
                        <a:rPr lang="en-US" sz="1100" b="1" i="0" u="none" strike="noStrike" dirty="0">
                          <a:solidFill>
                            <a:srgbClr val="000000"/>
                          </a:solidFill>
                          <a:effectLst/>
                          <a:latin typeface="Calibri" panose="020F0502020204030204" pitchFamily="34" charset="0"/>
                        </a:rPr>
                        <a:t>Parking Fee</a:t>
                      </a:r>
                    </a:p>
                  </a:txBody>
                  <a:tcPr marL="9128" marR="9128" marT="9128" marB="0" anchor="b">
                    <a:lnL>
                      <a:noFill/>
                    </a:lnL>
                    <a:lnR>
                      <a:noFill/>
                    </a:lnR>
                    <a:lnT>
                      <a:noFill/>
                    </a:lnT>
                    <a:lnB>
                      <a:noFill/>
                    </a:lnB>
                  </a:tcPr>
                </a:tc>
                <a:extLst>
                  <a:ext uri="{0D108BD9-81ED-4DB2-BD59-A6C34878D82A}">
                    <a16:rowId xmlns:a16="http://schemas.microsoft.com/office/drawing/2014/main" xmlns="" val="3306748298"/>
                  </a:ext>
                </a:extLst>
              </a:tr>
              <a:tr h="210420">
                <a:tc>
                  <a:txBody>
                    <a:bodyPr/>
                    <a:lstStyle/>
                    <a:p>
                      <a:pPr algn="l" fontAlgn="b"/>
                      <a:r>
                        <a:rPr lang="en-US" sz="1100" b="1" i="0" u="none" strike="noStrike" dirty="0">
                          <a:solidFill>
                            <a:srgbClr val="000000"/>
                          </a:solidFill>
                          <a:effectLst/>
                          <a:latin typeface="Calibri" panose="020F0502020204030204" pitchFamily="34" charset="0"/>
                        </a:rPr>
                        <a:t>Fees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127,942.00 </a:t>
                      </a:r>
                    </a:p>
                  </a:txBody>
                  <a:tcPr marL="9128" marR="9128" marT="9128" marB="0" anchor="b">
                    <a:lnL>
                      <a:noFill/>
                    </a:lnL>
                    <a:lnR>
                      <a:noFill/>
                    </a:lnR>
                    <a:lnT>
                      <a:noFill/>
                    </a:lnT>
                    <a:lnB>
                      <a:noFill/>
                    </a:lnB>
                    <a:solidFill>
                      <a:srgbClr val="92D050"/>
                    </a:solidFill>
                  </a:tcPr>
                </a:tc>
                <a:tc>
                  <a:txBody>
                    <a:bodyPr/>
                    <a:lstStyle/>
                    <a:p>
                      <a:pPr algn="r" fontAlgn="b"/>
                      <a:r>
                        <a:rPr lang="en-US" sz="1100" b="1" i="0" u="none" strike="noStrike" dirty="0">
                          <a:solidFill>
                            <a:srgbClr val="000000"/>
                          </a:solidFill>
                          <a:effectLst/>
                          <a:latin typeface="Calibri" panose="020F0502020204030204" pitchFamily="34" charset="0"/>
                        </a:rPr>
                        <a:t>(131,629.80)</a:t>
                      </a:r>
                    </a:p>
                  </a:txBody>
                  <a:tcPr marL="9128" marR="9128" marT="9128" marB="0" anchor="b">
                    <a:lnL>
                      <a:noFill/>
                    </a:lnL>
                    <a:lnR>
                      <a:noFill/>
                    </a:lnR>
                    <a:lnT>
                      <a:noFill/>
                    </a:lnT>
                    <a:lnB>
                      <a:noFill/>
                    </a:lnB>
                    <a:solidFill>
                      <a:srgbClr val="92D050"/>
                    </a:solidFill>
                  </a:tcPr>
                </a:tc>
                <a:tc>
                  <a:txBody>
                    <a:bodyPr/>
                    <a:lstStyle/>
                    <a:p>
                      <a:pPr algn="r" fontAlgn="b"/>
                      <a:r>
                        <a:rPr lang="en-US" sz="1100" b="1" i="0" u="none" strike="noStrike" dirty="0">
                          <a:solidFill>
                            <a:srgbClr val="000000"/>
                          </a:solidFill>
                          <a:effectLst/>
                          <a:latin typeface="Calibri" panose="020F0502020204030204" pitchFamily="34" charset="0"/>
                        </a:rPr>
                        <a:t>3,687.80 </a:t>
                      </a:r>
                    </a:p>
                  </a:txBody>
                  <a:tcPr marL="9128" marR="9128" marT="9128" marB="0" anchor="b">
                    <a:lnL>
                      <a:noFill/>
                    </a:lnL>
                    <a:lnR>
                      <a:noFill/>
                    </a:lnR>
                    <a:lnT>
                      <a:noFill/>
                    </a:lnT>
                    <a:lnB>
                      <a:noFill/>
                    </a:lnB>
                    <a:solidFill>
                      <a:srgbClr val="92D050"/>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xmlns="" val="278080721"/>
                  </a:ext>
                </a:extLst>
              </a:tr>
              <a:tr h="210420">
                <a:tc>
                  <a:txBody>
                    <a:bodyPr/>
                    <a:lstStyle/>
                    <a:p>
                      <a:pPr algn="l" fontAlgn="b"/>
                      <a:r>
                        <a:rPr lang="en-US" sz="1100" b="1" i="0" u="none" strike="noStrike" dirty="0">
                          <a:solidFill>
                            <a:srgbClr val="000000"/>
                          </a:solidFill>
                          <a:effectLst/>
                          <a:latin typeface="Calibri" panose="020F0502020204030204" pitchFamily="34" charset="0"/>
                        </a:rPr>
                        <a:t>Fee Waivers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0.00 </a:t>
                      </a:r>
                    </a:p>
                  </a:txBody>
                  <a:tcPr marL="9128" marR="9128" marT="9128" marB="0" anchor="b">
                    <a:lnL>
                      <a:noFill/>
                    </a:lnL>
                    <a:lnR>
                      <a:noFill/>
                    </a:lnR>
                    <a:lnT>
                      <a:noFill/>
                    </a:lnT>
                    <a:lnB>
                      <a:noFill/>
                    </a:lnB>
                    <a:solidFill>
                      <a:srgbClr val="92D050"/>
                    </a:solidFill>
                  </a:tcPr>
                </a:tc>
                <a:tc>
                  <a:txBody>
                    <a:bodyPr/>
                    <a:lstStyle/>
                    <a:p>
                      <a:pPr algn="r" fontAlgn="b"/>
                      <a:r>
                        <a:rPr lang="en-US" sz="1100" b="1" i="0" u="none" strike="noStrike" dirty="0">
                          <a:solidFill>
                            <a:srgbClr val="000000"/>
                          </a:solidFill>
                          <a:effectLst/>
                          <a:latin typeface="Calibri" panose="020F0502020204030204" pitchFamily="34" charset="0"/>
                        </a:rPr>
                        <a:t>16,840.60 </a:t>
                      </a:r>
                    </a:p>
                  </a:txBody>
                  <a:tcPr marL="9128" marR="9128" marT="9128" marB="0" anchor="b">
                    <a:lnL>
                      <a:noFill/>
                    </a:lnL>
                    <a:lnR>
                      <a:noFill/>
                    </a:lnR>
                    <a:lnT>
                      <a:noFill/>
                    </a:lnT>
                    <a:lnB>
                      <a:noFill/>
                    </a:lnB>
                    <a:solidFill>
                      <a:srgbClr val="92D050"/>
                    </a:solidFill>
                  </a:tcPr>
                </a:tc>
                <a:tc>
                  <a:txBody>
                    <a:bodyPr/>
                    <a:lstStyle/>
                    <a:p>
                      <a:pPr algn="r" fontAlgn="b"/>
                      <a:r>
                        <a:rPr lang="en-US" sz="1100" b="1" i="0" u="none" strike="noStrike" dirty="0">
                          <a:solidFill>
                            <a:srgbClr val="000000"/>
                          </a:solidFill>
                          <a:effectLst/>
                          <a:latin typeface="Calibri" panose="020F0502020204030204" pitchFamily="34" charset="0"/>
                        </a:rPr>
                        <a:t>(16,840.60)</a:t>
                      </a:r>
                    </a:p>
                  </a:txBody>
                  <a:tcPr marL="9128" marR="9128" marT="9128" marB="0" anchor="b">
                    <a:lnL>
                      <a:noFill/>
                    </a:lnL>
                    <a:lnR>
                      <a:noFill/>
                    </a:lnR>
                    <a:lnT>
                      <a:noFill/>
                    </a:lnT>
                    <a:lnB>
                      <a:noFill/>
                    </a:lnB>
                    <a:solidFill>
                      <a:srgbClr val="92D050"/>
                    </a:solidFill>
                  </a:tcPr>
                </a:tc>
                <a:tc>
                  <a:txBody>
                    <a:bodyPr/>
                    <a:lstStyle/>
                    <a:p>
                      <a:pPr algn="r" fontAlgn="b"/>
                      <a:r>
                        <a:rPr lang="en-US" sz="1100" b="1" i="0" u="none" strike="noStrike" dirty="0">
                          <a:solidFill>
                            <a:srgbClr val="000000"/>
                          </a:solidFill>
                          <a:effectLst/>
                          <a:latin typeface="Calibri" panose="020F0502020204030204" pitchFamily="34" charset="0"/>
                        </a:rPr>
                        <a:t>(13,152.80)</a:t>
                      </a:r>
                    </a:p>
                  </a:txBody>
                  <a:tcPr marL="9128" marR="9128" marT="9128" marB="0" anchor="b">
                    <a:lnL>
                      <a:noFill/>
                    </a:lnL>
                    <a:lnR>
                      <a:noFill/>
                    </a:lnR>
                    <a:lnT>
                      <a:noFill/>
                    </a:lnT>
                    <a:lnB>
                      <a:noFill/>
                    </a:lnB>
                    <a:solidFill>
                      <a:srgbClr val="92D050"/>
                    </a:solidFill>
                  </a:tcPr>
                </a:tc>
                <a:tc>
                  <a:txBody>
                    <a:bodyPr/>
                    <a:lstStyle/>
                    <a:p>
                      <a:pPr algn="l" fontAlgn="b"/>
                      <a:r>
                        <a:rPr lang="en-US" sz="1100" b="1" i="0" u="none" strike="noStrike" dirty="0">
                          <a:solidFill>
                            <a:srgbClr val="000000"/>
                          </a:solidFill>
                          <a:effectLst/>
                          <a:latin typeface="Calibri" panose="020F0502020204030204" pitchFamily="34" charset="0"/>
                        </a:rPr>
                        <a:t>Laker Card Fee</a:t>
                      </a:r>
                    </a:p>
                  </a:txBody>
                  <a:tcPr marL="9128" marR="9128" marT="9128" marB="0" anchor="b">
                    <a:lnL>
                      <a:noFill/>
                    </a:lnL>
                    <a:lnR>
                      <a:noFill/>
                    </a:lnR>
                    <a:lnT>
                      <a:noFill/>
                    </a:lnT>
                    <a:lnB>
                      <a:noFill/>
                    </a:lnB>
                  </a:tcPr>
                </a:tc>
                <a:extLst>
                  <a:ext uri="{0D108BD9-81ED-4DB2-BD59-A6C34878D82A}">
                    <a16:rowId xmlns:a16="http://schemas.microsoft.com/office/drawing/2014/main" xmlns="" val="3007166540"/>
                  </a:ext>
                </a:extLst>
              </a:tr>
              <a:tr h="210420">
                <a:tc>
                  <a:txBody>
                    <a:bodyPr/>
                    <a:lstStyle/>
                    <a:p>
                      <a:pPr algn="l" fontAlgn="b"/>
                      <a:r>
                        <a:rPr lang="en-US" sz="1100" b="1" i="0" u="none" strike="noStrike" dirty="0">
                          <a:solidFill>
                            <a:srgbClr val="000000"/>
                          </a:solidFill>
                          <a:effectLst/>
                          <a:latin typeface="Calibri" panose="020F0502020204030204" pitchFamily="34" charset="0"/>
                        </a:rPr>
                        <a:t>Fees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940,083.00 </a:t>
                      </a:r>
                    </a:p>
                  </a:txBody>
                  <a:tcPr marL="9128" marR="9128" marT="9128" marB="0" anchor="b">
                    <a:lnL>
                      <a:noFill/>
                    </a:lnL>
                    <a:lnR>
                      <a:noFill/>
                    </a:lnR>
                    <a:lnT>
                      <a:noFill/>
                    </a:lnT>
                    <a:lnB>
                      <a:noFill/>
                    </a:lnB>
                    <a:solidFill>
                      <a:srgbClr val="CCC0DA"/>
                    </a:solidFill>
                  </a:tcPr>
                </a:tc>
                <a:tc>
                  <a:txBody>
                    <a:bodyPr/>
                    <a:lstStyle/>
                    <a:p>
                      <a:pPr algn="r" fontAlgn="b"/>
                      <a:r>
                        <a:rPr lang="en-US" sz="1100" b="1" i="0" u="none" strike="noStrike" dirty="0">
                          <a:solidFill>
                            <a:srgbClr val="000000"/>
                          </a:solidFill>
                          <a:effectLst/>
                          <a:latin typeface="Calibri" panose="020F0502020204030204" pitchFamily="34" charset="0"/>
                        </a:rPr>
                        <a:t>(989,705.60)</a:t>
                      </a:r>
                    </a:p>
                  </a:txBody>
                  <a:tcPr marL="9128" marR="9128" marT="9128" marB="0" anchor="b">
                    <a:lnL>
                      <a:noFill/>
                    </a:lnL>
                    <a:lnR>
                      <a:noFill/>
                    </a:lnR>
                    <a:lnT>
                      <a:noFill/>
                    </a:lnT>
                    <a:lnB>
                      <a:noFill/>
                    </a:lnB>
                    <a:solidFill>
                      <a:srgbClr val="CCC0DA"/>
                    </a:solidFill>
                  </a:tcPr>
                </a:tc>
                <a:tc>
                  <a:txBody>
                    <a:bodyPr/>
                    <a:lstStyle/>
                    <a:p>
                      <a:pPr algn="r" fontAlgn="b"/>
                      <a:r>
                        <a:rPr lang="en-US" sz="1100" b="1" i="0" u="none" strike="noStrike" dirty="0">
                          <a:solidFill>
                            <a:srgbClr val="000000"/>
                          </a:solidFill>
                          <a:effectLst/>
                          <a:latin typeface="Calibri" panose="020F0502020204030204" pitchFamily="34" charset="0"/>
                        </a:rPr>
                        <a:t>49,622.60 </a:t>
                      </a:r>
                    </a:p>
                  </a:txBody>
                  <a:tcPr marL="9128" marR="9128" marT="9128" marB="0" anchor="b">
                    <a:lnL>
                      <a:noFill/>
                    </a:lnL>
                    <a:lnR>
                      <a:noFill/>
                    </a:lnR>
                    <a:lnT>
                      <a:noFill/>
                    </a:lnT>
                    <a:lnB>
                      <a:noFill/>
                    </a:lnB>
                    <a:solidFill>
                      <a:srgbClr val="CCC0DA"/>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xmlns="" val="2623965044"/>
                  </a:ext>
                </a:extLst>
              </a:tr>
              <a:tr h="210420">
                <a:tc>
                  <a:txBody>
                    <a:bodyPr/>
                    <a:lstStyle/>
                    <a:p>
                      <a:pPr algn="l" fontAlgn="b"/>
                      <a:r>
                        <a:rPr lang="en-US" sz="1100" b="1" i="0" u="none" strike="noStrike" dirty="0">
                          <a:solidFill>
                            <a:srgbClr val="000000"/>
                          </a:solidFill>
                          <a:effectLst/>
                          <a:latin typeface="Calibri" panose="020F0502020204030204" pitchFamily="34" charset="0"/>
                        </a:rPr>
                        <a:t>Fee Waivers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0.00 </a:t>
                      </a:r>
                    </a:p>
                  </a:txBody>
                  <a:tcPr marL="9128" marR="9128" marT="9128" marB="0" anchor="b">
                    <a:lnL>
                      <a:noFill/>
                    </a:lnL>
                    <a:lnR>
                      <a:noFill/>
                    </a:lnR>
                    <a:lnT>
                      <a:noFill/>
                    </a:lnT>
                    <a:lnB>
                      <a:noFill/>
                    </a:lnB>
                    <a:solidFill>
                      <a:srgbClr val="CCC0DA"/>
                    </a:solidFill>
                  </a:tcPr>
                </a:tc>
                <a:tc>
                  <a:txBody>
                    <a:bodyPr/>
                    <a:lstStyle/>
                    <a:p>
                      <a:pPr algn="r" fontAlgn="b"/>
                      <a:r>
                        <a:rPr lang="en-US" sz="1100" b="1" i="0" u="none" strike="noStrike" dirty="0">
                          <a:solidFill>
                            <a:srgbClr val="000000"/>
                          </a:solidFill>
                          <a:effectLst/>
                          <a:latin typeface="Calibri" panose="020F0502020204030204" pitchFamily="34" charset="0"/>
                        </a:rPr>
                        <a:t>96,088.80 </a:t>
                      </a:r>
                    </a:p>
                  </a:txBody>
                  <a:tcPr marL="9128" marR="9128" marT="9128" marB="0" anchor="b">
                    <a:lnL>
                      <a:noFill/>
                    </a:lnL>
                    <a:lnR>
                      <a:noFill/>
                    </a:lnR>
                    <a:lnT>
                      <a:noFill/>
                    </a:lnT>
                    <a:lnB>
                      <a:noFill/>
                    </a:lnB>
                    <a:solidFill>
                      <a:srgbClr val="CCC0DA"/>
                    </a:solidFill>
                  </a:tcPr>
                </a:tc>
                <a:tc>
                  <a:txBody>
                    <a:bodyPr/>
                    <a:lstStyle/>
                    <a:p>
                      <a:pPr algn="r" fontAlgn="b"/>
                      <a:r>
                        <a:rPr lang="en-US" sz="1100" b="1" i="0" u="none" strike="noStrike" dirty="0">
                          <a:solidFill>
                            <a:srgbClr val="000000"/>
                          </a:solidFill>
                          <a:effectLst/>
                          <a:latin typeface="Calibri" panose="020F0502020204030204" pitchFamily="34" charset="0"/>
                        </a:rPr>
                        <a:t>(96,088.80)</a:t>
                      </a:r>
                    </a:p>
                  </a:txBody>
                  <a:tcPr marL="9128" marR="9128" marT="9128" marB="0" anchor="b">
                    <a:lnL>
                      <a:noFill/>
                    </a:lnL>
                    <a:lnR>
                      <a:noFill/>
                    </a:lnR>
                    <a:lnT>
                      <a:noFill/>
                    </a:lnT>
                    <a:lnB>
                      <a:noFill/>
                    </a:lnB>
                    <a:solidFill>
                      <a:srgbClr val="CCC0DA"/>
                    </a:solidFill>
                  </a:tcPr>
                </a:tc>
                <a:tc>
                  <a:txBody>
                    <a:bodyPr/>
                    <a:lstStyle/>
                    <a:p>
                      <a:pPr algn="r" fontAlgn="b"/>
                      <a:r>
                        <a:rPr lang="en-US" sz="1100" b="1" i="0" u="none" strike="noStrike" dirty="0">
                          <a:solidFill>
                            <a:srgbClr val="000000"/>
                          </a:solidFill>
                          <a:effectLst/>
                          <a:latin typeface="Calibri" panose="020F0502020204030204" pitchFamily="34" charset="0"/>
                        </a:rPr>
                        <a:t>(46,466.20)</a:t>
                      </a:r>
                    </a:p>
                  </a:txBody>
                  <a:tcPr marL="9128" marR="9128" marT="9128" marB="0" anchor="b">
                    <a:lnL>
                      <a:noFill/>
                    </a:lnL>
                    <a:lnR>
                      <a:noFill/>
                    </a:lnR>
                    <a:lnT>
                      <a:noFill/>
                    </a:lnT>
                    <a:lnB>
                      <a:noFill/>
                    </a:lnB>
                    <a:solidFill>
                      <a:srgbClr val="CCC0DA"/>
                    </a:solidFill>
                  </a:tcPr>
                </a:tc>
                <a:tc>
                  <a:txBody>
                    <a:bodyPr/>
                    <a:lstStyle/>
                    <a:p>
                      <a:pPr algn="l" fontAlgn="b"/>
                      <a:r>
                        <a:rPr lang="en-US" sz="1100" b="1" i="0" u="none" strike="noStrike" dirty="0">
                          <a:solidFill>
                            <a:srgbClr val="000000"/>
                          </a:solidFill>
                          <a:effectLst/>
                          <a:latin typeface="Calibri" panose="020F0502020204030204" pitchFamily="34" charset="0"/>
                        </a:rPr>
                        <a:t>Athletic Fee</a:t>
                      </a:r>
                    </a:p>
                  </a:txBody>
                  <a:tcPr marL="9128" marR="9128" marT="9128" marB="0" anchor="b">
                    <a:lnL>
                      <a:noFill/>
                    </a:lnL>
                    <a:lnR>
                      <a:noFill/>
                    </a:lnR>
                    <a:lnT>
                      <a:noFill/>
                    </a:lnT>
                    <a:lnB>
                      <a:noFill/>
                    </a:lnB>
                  </a:tcPr>
                </a:tc>
                <a:extLst>
                  <a:ext uri="{0D108BD9-81ED-4DB2-BD59-A6C34878D82A}">
                    <a16:rowId xmlns:a16="http://schemas.microsoft.com/office/drawing/2014/main" xmlns="" val="2300334600"/>
                  </a:ext>
                </a:extLst>
              </a:tr>
              <a:tr h="210420">
                <a:tc>
                  <a:txBody>
                    <a:bodyPr/>
                    <a:lstStyle/>
                    <a:p>
                      <a:pPr algn="l" fontAlgn="b"/>
                      <a:r>
                        <a:rPr lang="en-US" sz="1100" b="1" i="0" u="none" strike="noStrike" dirty="0">
                          <a:solidFill>
                            <a:srgbClr val="000000"/>
                          </a:solidFill>
                          <a:effectLst/>
                          <a:latin typeface="Calibri" panose="020F0502020204030204" pitchFamily="34" charset="0"/>
                        </a:rPr>
                        <a:t>Fees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352,128.00 </a:t>
                      </a:r>
                    </a:p>
                  </a:txBody>
                  <a:tcPr marL="9128" marR="9128" marT="9128" marB="0" anchor="b">
                    <a:lnL>
                      <a:noFill/>
                    </a:lnL>
                    <a:lnR>
                      <a:noFill/>
                    </a:lnR>
                    <a:lnT>
                      <a:noFill/>
                    </a:lnT>
                    <a:lnB>
                      <a:noFill/>
                    </a:lnB>
                    <a:solidFill>
                      <a:srgbClr val="B7DEE8"/>
                    </a:solidFill>
                  </a:tcPr>
                </a:tc>
                <a:tc>
                  <a:txBody>
                    <a:bodyPr/>
                    <a:lstStyle/>
                    <a:p>
                      <a:pPr algn="r" fontAlgn="b"/>
                      <a:r>
                        <a:rPr lang="en-US" sz="1100" b="1" i="0" u="none" strike="noStrike" dirty="0">
                          <a:solidFill>
                            <a:srgbClr val="000000"/>
                          </a:solidFill>
                          <a:effectLst/>
                          <a:latin typeface="Calibri" panose="020F0502020204030204" pitchFamily="34" charset="0"/>
                        </a:rPr>
                        <a:t>(371,139.60)</a:t>
                      </a:r>
                    </a:p>
                  </a:txBody>
                  <a:tcPr marL="9128" marR="9128" marT="9128" marB="0" anchor="b">
                    <a:lnL>
                      <a:noFill/>
                    </a:lnL>
                    <a:lnR>
                      <a:noFill/>
                    </a:lnR>
                    <a:lnT>
                      <a:noFill/>
                    </a:lnT>
                    <a:lnB>
                      <a:noFill/>
                    </a:lnB>
                    <a:solidFill>
                      <a:srgbClr val="B7DEE8"/>
                    </a:solidFill>
                  </a:tcPr>
                </a:tc>
                <a:tc>
                  <a:txBody>
                    <a:bodyPr/>
                    <a:lstStyle/>
                    <a:p>
                      <a:pPr algn="r" fontAlgn="b"/>
                      <a:r>
                        <a:rPr lang="en-US" sz="1100" b="1" i="0" u="none" strike="noStrike" dirty="0">
                          <a:solidFill>
                            <a:srgbClr val="000000"/>
                          </a:solidFill>
                          <a:effectLst/>
                          <a:latin typeface="Calibri" panose="020F0502020204030204" pitchFamily="34" charset="0"/>
                        </a:rPr>
                        <a:t>19,011.60 </a:t>
                      </a:r>
                    </a:p>
                  </a:txBody>
                  <a:tcPr marL="9128" marR="9128" marT="9128" marB="0" anchor="b">
                    <a:lnL>
                      <a:noFill/>
                    </a:lnL>
                    <a:lnR>
                      <a:noFill/>
                    </a:lnR>
                    <a:lnT>
                      <a:noFill/>
                    </a:lnT>
                    <a:lnB>
                      <a:noFill/>
                    </a:lnB>
                    <a:solidFill>
                      <a:srgbClr val="B7DEE8"/>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xmlns="" val="3259537872"/>
                  </a:ext>
                </a:extLst>
              </a:tr>
              <a:tr h="210420">
                <a:tc>
                  <a:txBody>
                    <a:bodyPr/>
                    <a:lstStyle/>
                    <a:p>
                      <a:pPr algn="l" fontAlgn="b"/>
                      <a:r>
                        <a:rPr lang="en-US" sz="1100" b="1" i="0" u="none" strike="noStrike" dirty="0">
                          <a:solidFill>
                            <a:srgbClr val="000000"/>
                          </a:solidFill>
                          <a:effectLst/>
                          <a:latin typeface="Calibri" panose="020F0502020204030204" pitchFamily="34" charset="0"/>
                        </a:rPr>
                        <a:t>Fee Waivers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0.00 </a:t>
                      </a:r>
                    </a:p>
                  </a:txBody>
                  <a:tcPr marL="9128" marR="9128" marT="9128" marB="0" anchor="b">
                    <a:lnL>
                      <a:noFill/>
                    </a:lnL>
                    <a:lnR>
                      <a:noFill/>
                    </a:lnR>
                    <a:lnT>
                      <a:noFill/>
                    </a:lnT>
                    <a:lnB>
                      <a:noFill/>
                    </a:lnB>
                    <a:solidFill>
                      <a:srgbClr val="B7DEE8"/>
                    </a:solidFill>
                  </a:tcPr>
                </a:tc>
                <a:tc>
                  <a:txBody>
                    <a:bodyPr/>
                    <a:lstStyle/>
                    <a:p>
                      <a:pPr algn="r" fontAlgn="b"/>
                      <a:r>
                        <a:rPr lang="en-US" sz="1100" b="1" i="0" u="none" strike="noStrike" dirty="0">
                          <a:solidFill>
                            <a:srgbClr val="000000"/>
                          </a:solidFill>
                          <a:effectLst/>
                          <a:latin typeface="Calibri" panose="020F0502020204030204" pitchFamily="34" charset="0"/>
                        </a:rPr>
                        <a:t>35,957.70 </a:t>
                      </a:r>
                    </a:p>
                  </a:txBody>
                  <a:tcPr marL="9128" marR="9128" marT="9128" marB="0" anchor="b">
                    <a:lnL>
                      <a:noFill/>
                    </a:lnL>
                    <a:lnR>
                      <a:noFill/>
                    </a:lnR>
                    <a:lnT>
                      <a:noFill/>
                    </a:lnT>
                    <a:lnB>
                      <a:noFill/>
                    </a:lnB>
                    <a:solidFill>
                      <a:srgbClr val="B7DEE8"/>
                    </a:solidFill>
                  </a:tcPr>
                </a:tc>
                <a:tc>
                  <a:txBody>
                    <a:bodyPr/>
                    <a:lstStyle/>
                    <a:p>
                      <a:pPr algn="r" fontAlgn="b"/>
                      <a:r>
                        <a:rPr lang="en-US" sz="1100" b="1" i="0" u="none" strike="noStrike" dirty="0">
                          <a:solidFill>
                            <a:srgbClr val="000000"/>
                          </a:solidFill>
                          <a:effectLst/>
                          <a:latin typeface="Calibri" panose="020F0502020204030204" pitchFamily="34" charset="0"/>
                        </a:rPr>
                        <a:t>(35,957.70)</a:t>
                      </a:r>
                    </a:p>
                  </a:txBody>
                  <a:tcPr marL="9128" marR="9128" marT="9128" marB="0" anchor="b">
                    <a:lnL>
                      <a:noFill/>
                    </a:lnL>
                    <a:lnR>
                      <a:noFill/>
                    </a:lnR>
                    <a:lnT>
                      <a:noFill/>
                    </a:lnT>
                    <a:lnB>
                      <a:noFill/>
                    </a:lnB>
                    <a:solidFill>
                      <a:srgbClr val="B7DEE8"/>
                    </a:solidFill>
                  </a:tcPr>
                </a:tc>
                <a:tc>
                  <a:txBody>
                    <a:bodyPr/>
                    <a:lstStyle/>
                    <a:p>
                      <a:pPr algn="r" fontAlgn="b"/>
                      <a:r>
                        <a:rPr lang="en-US" sz="1100" b="1" i="0" u="none" strike="noStrike" dirty="0">
                          <a:solidFill>
                            <a:srgbClr val="000000"/>
                          </a:solidFill>
                          <a:effectLst/>
                          <a:latin typeface="Calibri" panose="020F0502020204030204" pitchFamily="34" charset="0"/>
                        </a:rPr>
                        <a:t>(16,946.10)</a:t>
                      </a:r>
                    </a:p>
                  </a:txBody>
                  <a:tcPr marL="9128" marR="9128" marT="9128" marB="0" anchor="b">
                    <a:lnL>
                      <a:noFill/>
                    </a:lnL>
                    <a:lnR>
                      <a:noFill/>
                    </a:lnR>
                    <a:lnT>
                      <a:noFill/>
                    </a:lnT>
                    <a:lnB>
                      <a:noFill/>
                    </a:lnB>
                    <a:solidFill>
                      <a:srgbClr val="B7DEE8"/>
                    </a:solidFill>
                  </a:tcPr>
                </a:tc>
                <a:tc>
                  <a:txBody>
                    <a:bodyPr/>
                    <a:lstStyle/>
                    <a:p>
                      <a:pPr algn="l" fontAlgn="b"/>
                      <a:r>
                        <a:rPr lang="en-US" sz="1100" b="1" i="0" u="none" strike="noStrike" dirty="0">
                          <a:solidFill>
                            <a:srgbClr val="000000"/>
                          </a:solidFill>
                          <a:effectLst/>
                          <a:latin typeface="Calibri" panose="020F0502020204030204" pitchFamily="34" charset="0"/>
                        </a:rPr>
                        <a:t>Student Activity Fee</a:t>
                      </a:r>
                    </a:p>
                  </a:txBody>
                  <a:tcPr marL="9128" marR="9128" marT="9128" marB="0" anchor="b">
                    <a:lnL>
                      <a:noFill/>
                    </a:lnL>
                    <a:lnR>
                      <a:noFill/>
                    </a:lnR>
                    <a:lnT>
                      <a:noFill/>
                    </a:lnT>
                    <a:lnB>
                      <a:noFill/>
                    </a:lnB>
                  </a:tcPr>
                </a:tc>
                <a:extLst>
                  <a:ext uri="{0D108BD9-81ED-4DB2-BD59-A6C34878D82A}">
                    <a16:rowId xmlns:a16="http://schemas.microsoft.com/office/drawing/2014/main" xmlns="" val="3219903520"/>
                  </a:ext>
                </a:extLst>
              </a:tr>
              <a:tr h="210420">
                <a:tc>
                  <a:txBody>
                    <a:bodyPr/>
                    <a:lstStyle/>
                    <a:p>
                      <a:pPr algn="l" fontAlgn="b"/>
                      <a:r>
                        <a:rPr lang="en-US" sz="1100" b="1" i="0" u="none" strike="noStrike" dirty="0">
                          <a:solidFill>
                            <a:srgbClr val="000000"/>
                          </a:solidFill>
                          <a:effectLst/>
                          <a:latin typeface="Calibri" panose="020F0502020204030204" pitchFamily="34" charset="0"/>
                        </a:rPr>
                        <a:t>Fees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598,190.00 </a:t>
                      </a:r>
                    </a:p>
                  </a:txBody>
                  <a:tcPr marL="9128" marR="9128" marT="9128" marB="0" anchor="b">
                    <a:lnL>
                      <a:noFill/>
                    </a:lnL>
                    <a:lnR>
                      <a:noFill/>
                    </a:lnR>
                    <a:lnT>
                      <a:noFill/>
                    </a:lnT>
                    <a:lnB>
                      <a:noFill/>
                    </a:lnB>
                    <a:solidFill>
                      <a:srgbClr val="E6B8B7"/>
                    </a:solidFill>
                  </a:tcPr>
                </a:tc>
                <a:tc>
                  <a:txBody>
                    <a:bodyPr/>
                    <a:lstStyle/>
                    <a:p>
                      <a:pPr algn="r" fontAlgn="b"/>
                      <a:r>
                        <a:rPr lang="en-US" sz="1100" b="1" i="0" u="none" strike="noStrike" dirty="0">
                          <a:solidFill>
                            <a:srgbClr val="000000"/>
                          </a:solidFill>
                          <a:effectLst/>
                          <a:latin typeface="Calibri" panose="020F0502020204030204" pitchFamily="34" charset="0"/>
                        </a:rPr>
                        <a:t>(634,663.50)</a:t>
                      </a:r>
                    </a:p>
                  </a:txBody>
                  <a:tcPr marL="9128" marR="9128" marT="9128" marB="0" anchor="b">
                    <a:lnL>
                      <a:noFill/>
                    </a:lnL>
                    <a:lnR>
                      <a:noFill/>
                    </a:lnR>
                    <a:lnT>
                      <a:noFill/>
                    </a:lnT>
                    <a:lnB>
                      <a:noFill/>
                    </a:lnB>
                    <a:solidFill>
                      <a:srgbClr val="E6B8B7"/>
                    </a:solidFill>
                  </a:tcPr>
                </a:tc>
                <a:tc>
                  <a:txBody>
                    <a:bodyPr/>
                    <a:lstStyle/>
                    <a:p>
                      <a:pPr algn="r" fontAlgn="b"/>
                      <a:r>
                        <a:rPr lang="en-US" sz="1100" b="1" i="0" u="none" strike="noStrike" dirty="0">
                          <a:solidFill>
                            <a:srgbClr val="000000"/>
                          </a:solidFill>
                          <a:effectLst/>
                          <a:latin typeface="Calibri" panose="020F0502020204030204" pitchFamily="34" charset="0"/>
                        </a:rPr>
                        <a:t>36,473.50 </a:t>
                      </a:r>
                    </a:p>
                  </a:txBody>
                  <a:tcPr marL="9128" marR="9128" marT="9128" marB="0" anchor="b">
                    <a:lnL>
                      <a:noFill/>
                    </a:lnL>
                    <a:lnR>
                      <a:noFill/>
                    </a:lnR>
                    <a:lnT>
                      <a:noFill/>
                    </a:lnT>
                    <a:lnB>
                      <a:noFill/>
                    </a:lnB>
                    <a:solidFill>
                      <a:srgbClr val="E6B8B7"/>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xmlns="" val="516383758"/>
                  </a:ext>
                </a:extLst>
              </a:tr>
              <a:tr h="210420">
                <a:tc>
                  <a:txBody>
                    <a:bodyPr/>
                    <a:lstStyle/>
                    <a:p>
                      <a:pPr algn="l" fontAlgn="b"/>
                      <a:r>
                        <a:rPr lang="en-US" sz="1100" b="1" i="0" u="none" strike="noStrike" dirty="0">
                          <a:solidFill>
                            <a:srgbClr val="000000"/>
                          </a:solidFill>
                          <a:effectLst/>
                          <a:latin typeface="Calibri" panose="020F0502020204030204" pitchFamily="34" charset="0"/>
                        </a:rPr>
                        <a:t>Fee Waivers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0.00 </a:t>
                      </a:r>
                    </a:p>
                  </a:txBody>
                  <a:tcPr marL="9128" marR="9128" marT="9128" marB="0" anchor="b">
                    <a:lnL>
                      <a:noFill/>
                    </a:lnL>
                    <a:lnR>
                      <a:noFill/>
                    </a:lnR>
                    <a:lnT>
                      <a:noFill/>
                    </a:lnT>
                    <a:lnB>
                      <a:noFill/>
                    </a:lnB>
                    <a:solidFill>
                      <a:srgbClr val="E6B8B7"/>
                    </a:solidFill>
                  </a:tcPr>
                </a:tc>
                <a:tc>
                  <a:txBody>
                    <a:bodyPr/>
                    <a:lstStyle/>
                    <a:p>
                      <a:pPr algn="r" fontAlgn="b"/>
                      <a:r>
                        <a:rPr lang="en-US" sz="1100" b="1" i="0" u="none" strike="noStrike" dirty="0">
                          <a:solidFill>
                            <a:srgbClr val="000000"/>
                          </a:solidFill>
                          <a:effectLst/>
                          <a:latin typeface="Calibri" panose="020F0502020204030204" pitchFamily="34" charset="0"/>
                        </a:rPr>
                        <a:t>62,553.00 </a:t>
                      </a:r>
                    </a:p>
                  </a:txBody>
                  <a:tcPr marL="9128" marR="9128" marT="9128" marB="0" anchor="b">
                    <a:lnL>
                      <a:noFill/>
                    </a:lnL>
                    <a:lnR>
                      <a:noFill/>
                    </a:lnR>
                    <a:lnT>
                      <a:noFill/>
                    </a:lnT>
                    <a:lnB>
                      <a:noFill/>
                    </a:lnB>
                    <a:solidFill>
                      <a:srgbClr val="E6B8B7"/>
                    </a:solidFill>
                  </a:tcPr>
                </a:tc>
                <a:tc>
                  <a:txBody>
                    <a:bodyPr/>
                    <a:lstStyle/>
                    <a:p>
                      <a:pPr algn="r" fontAlgn="b"/>
                      <a:r>
                        <a:rPr lang="en-US" sz="1100" b="1" i="0" u="none" strike="noStrike" dirty="0">
                          <a:solidFill>
                            <a:srgbClr val="000000"/>
                          </a:solidFill>
                          <a:effectLst/>
                          <a:latin typeface="Calibri" panose="020F0502020204030204" pitchFamily="34" charset="0"/>
                        </a:rPr>
                        <a:t>(62,553.00)</a:t>
                      </a:r>
                    </a:p>
                  </a:txBody>
                  <a:tcPr marL="9128" marR="9128" marT="9128" marB="0" anchor="b">
                    <a:lnL>
                      <a:noFill/>
                    </a:lnL>
                    <a:lnR>
                      <a:noFill/>
                    </a:lnR>
                    <a:lnT>
                      <a:noFill/>
                    </a:lnT>
                    <a:lnB>
                      <a:noFill/>
                    </a:lnB>
                    <a:solidFill>
                      <a:srgbClr val="E6B8B7"/>
                    </a:solidFill>
                  </a:tcPr>
                </a:tc>
                <a:tc>
                  <a:txBody>
                    <a:bodyPr/>
                    <a:lstStyle/>
                    <a:p>
                      <a:pPr algn="r" fontAlgn="b"/>
                      <a:r>
                        <a:rPr lang="en-US" sz="1100" b="1" i="0" u="none" strike="noStrike" dirty="0">
                          <a:solidFill>
                            <a:srgbClr val="000000"/>
                          </a:solidFill>
                          <a:effectLst/>
                          <a:latin typeface="Calibri" panose="020F0502020204030204" pitchFamily="34" charset="0"/>
                        </a:rPr>
                        <a:t>(26,079.50)</a:t>
                      </a:r>
                    </a:p>
                  </a:txBody>
                  <a:tcPr marL="9128" marR="9128" marT="9128" marB="0" anchor="b">
                    <a:lnL>
                      <a:noFill/>
                    </a:lnL>
                    <a:lnR>
                      <a:noFill/>
                    </a:lnR>
                    <a:lnT>
                      <a:noFill/>
                    </a:lnT>
                    <a:lnB>
                      <a:noFill/>
                    </a:lnB>
                    <a:solidFill>
                      <a:srgbClr val="E6B8B7"/>
                    </a:solidFill>
                  </a:tcPr>
                </a:tc>
                <a:tc>
                  <a:txBody>
                    <a:bodyPr/>
                    <a:lstStyle/>
                    <a:p>
                      <a:pPr algn="l" fontAlgn="b"/>
                      <a:r>
                        <a:rPr lang="en-US" sz="1100" b="1" i="0" u="none" strike="noStrike" dirty="0">
                          <a:solidFill>
                            <a:srgbClr val="000000"/>
                          </a:solidFill>
                          <a:effectLst/>
                          <a:latin typeface="Calibri" panose="020F0502020204030204" pitchFamily="34" charset="0"/>
                        </a:rPr>
                        <a:t>SAC Fee</a:t>
                      </a:r>
                    </a:p>
                  </a:txBody>
                  <a:tcPr marL="9128" marR="9128" marT="9128" marB="0" anchor="b">
                    <a:lnL>
                      <a:noFill/>
                    </a:lnL>
                    <a:lnR>
                      <a:noFill/>
                    </a:lnR>
                    <a:lnT>
                      <a:noFill/>
                    </a:lnT>
                    <a:lnB>
                      <a:noFill/>
                    </a:lnB>
                  </a:tcPr>
                </a:tc>
                <a:extLst>
                  <a:ext uri="{0D108BD9-81ED-4DB2-BD59-A6C34878D82A}">
                    <a16:rowId xmlns:a16="http://schemas.microsoft.com/office/drawing/2014/main" xmlns="" val="2573817463"/>
                  </a:ext>
                </a:extLst>
              </a:tr>
              <a:tr h="210420">
                <a:tc>
                  <a:txBody>
                    <a:bodyPr/>
                    <a:lstStyle/>
                    <a:p>
                      <a:pPr algn="l" fontAlgn="b"/>
                      <a:r>
                        <a:rPr lang="en-US" sz="1100" b="1" i="0" u="none" strike="noStrike" dirty="0">
                          <a:solidFill>
                            <a:srgbClr val="000000"/>
                          </a:solidFill>
                          <a:effectLst/>
                          <a:latin typeface="Calibri" panose="020F0502020204030204" pitchFamily="34" charset="0"/>
                        </a:rPr>
                        <a:t>Fees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349,673.00 </a:t>
                      </a:r>
                    </a:p>
                  </a:txBody>
                  <a:tcPr marL="9128" marR="9128" marT="9128" marB="0" anchor="b">
                    <a:lnL>
                      <a:noFill/>
                    </a:lnL>
                    <a:lnR>
                      <a:noFill/>
                    </a:lnR>
                    <a:lnT>
                      <a:noFill/>
                    </a:lnT>
                    <a:lnB>
                      <a:noFill/>
                    </a:lnB>
                    <a:solidFill>
                      <a:srgbClr val="C4BD97"/>
                    </a:solidFill>
                  </a:tcPr>
                </a:tc>
                <a:tc>
                  <a:txBody>
                    <a:bodyPr/>
                    <a:lstStyle/>
                    <a:p>
                      <a:pPr algn="r" fontAlgn="b"/>
                      <a:r>
                        <a:rPr lang="en-US" sz="1100" b="1" i="0" u="none" strike="noStrike" dirty="0">
                          <a:solidFill>
                            <a:srgbClr val="000000"/>
                          </a:solidFill>
                          <a:effectLst/>
                          <a:latin typeface="Calibri" panose="020F0502020204030204" pitchFamily="34" charset="0"/>
                        </a:rPr>
                        <a:t>(386,149.35)</a:t>
                      </a:r>
                    </a:p>
                  </a:txBody>
                  <a:tcPr marL="9128" marR="9128" marT="9128" marB="0" anchor="b">
                    <a:lnL>
                      <a:noFill/>
                    </a:lnL>
                    <a:lnR>
                      <a:noFill/>
                    </a:lnR>
                    <a:lnT>
                      <a:noFill/>
                    </a:lnT>
                    <a:lnB>
                      <a:noFill/>
                    </a:lnB>
                    <a:solidFill>
                      <a:srgbClr val="C4BD97"/>
                    </a:solidFill>
                  </a:tcPr>
                </a:tc>
                <a:tc>
                  <a:txBody>
                    <a:bodyPr/>
                    <a:lstStyle/>
                    <a:p>
                      <a:pPr algn="r" fontAlgn="b"/>
                      <a:r>
                        <a:rPr lang="en-US" sz="1100" b="1" i="0" u="none" strike="noStrike" dirty="0">
                          <a:solidFill>
                            <a:srgbClr val="000000"/>
                          </a:solidFill>
                          <a:effectLst/>
                          <a:latin typeface="Calibri" panose="020F0502020204030204" pitchFamily="34" charset="0"/>
                        </a:rPr>
                        <a:t>36,476.35 </a:t>
                      </a:r>
                    </a:p>
                  </a:txBody>
                  <a:tcPr marL="9128" marR="9128" marT="9128" marB="0" anchor="b">
                    <a:lnL>
                      <a:noFill/>
                    </a:lnL>
                    <a:lnR>
                      <a:noFill/>
                    </a:lnR>
                    <a:lnT>
                      <a:noFill/>
                    </a:lnT>
                    <a:lnB>
                      <a:noFill/>
                    </a:lnB>
                    <a:solidFill>
                      <a:srgbClr val="C4BD97"/>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xmlns="" val="3901370481"/>
                  </a:ext>
                </a:extLst>
              </a:tr>
              <a:tr h="210420">
                <a:tc>
                  <a:txBody>
                    <a:bodyPr/>
                    <a:lstStyle/>
                    <a:p>
                      <a:pPr algn="l" fontAlgn="b"/>
                      <a:r>
                        <a:rPr lang="en-US" sz="1100" b="1" i="0" u="none" strike="noStrike" dirty="0">
                          <a:solidFill>
                            <a:srgbClr val="000000"/>
                          </a:solidFill>
                          <a:effectLst/>
                          <a:latin typeface="Calibri" panose="020F0502020204030204" pitchFamily="34" charset="0"/>
                        </a:rPr>
                        <a:t>Fee Waivers Fall Semester</a:t>
                      </a:r>
                    </a:p>
                  </a:txBody>
                  <a:tcPr marL="9128" marR="9128" marT="9128"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0.00 </a:t>
                      </a:r>
                    </a:p>
                  </a:txBody>
                  <a:tcPr marL="9128" marR="9128" marT="9128" marB="0" anchor="b">
                    <a:lnL>
                      <a:noFill/>
                    </a:lnL>
                    <a:lnR>
                      <a:noFill/>
                    </a:lnR>
                    <a:lnT>
                      <a:noFill/>
                    </a:lnT>
                    <a:lnB>
                      <a:noFill/>
                    </a:lnB>
                    <a:solidFill>
                      <a:srgbClr val="C4BD97"/>
                    </a:solidFill>
                  </a:tcPr>
                </a:tc>
                <a:tc>
                  <a:txBody>
                    <a:bodyPr/>
                    <a:lstStyle/>
                    <a:p>
                      <a:pPr algn="r" fontAlgn="b"/>
                      <a:r>
                        <a:rPr lang="en-US" sz="1100" b="1" i="0" u="none" strike="noStrike" dirty="0">
                          <a:solidFill>
                            <a:srgbClr val="000000"/>
                          </a:solidFill>
                          <a:effectLst/>
                          <a:latin typeface="Calibri" panose="020F0502020204030204" pitchFamily="34" charset="0"/>
                        </a:rPr>
                        <a:t>48,523.53 </a:t>
                      </a:r>
                    </a:p>
                  </a:txBody>
                  <a:tcPr marL="9128" marR="9128" marT="9128" marB="0" anchor="b">
                    <a:lnL>
                      <a:noFill/>
                    </a:lnL>
                    <a:lnR>
                      <a:noFill/>
                    </a:lnR>
                    <a:lnT>
                      <a:noFill/>
                    </a:lnT>
                    <a:lnB>
                      <a:noFill/>
                    </a:lnB>
                    <a:solidFill>
                      <a:srgbClr val="C4BD97"/>
                    </a:solidFill>
                  </a:tcPr>
                </a:tc>
                <a:tc>
                  <a:txBody>
                    <a:bodyPr/>
                    <a:lstStyle/>
                    <a:p>
                      <a:pPr algn="r" fontAlgn="b"/>
                      <a:r>
                        <a:rPr lang="en-US" sz="1100" b="1" i="0" u="none" strike="noStrike" dirty="0">
                          <a:solidFill>
                            <a:srgbClr val="000000"/>
                          </a:solidFill>
                          <a:effectLst/>
                          <a:latin typeface="Calibri" panose="020F0502020204030204" pitchFamily="34" charset="0"/>
                        </a:rPr>
                        <a:t>(48,523.53)</a:t>
                      </a:r>
                    </a:p>
                  </a:txBody>
                  <a:tcPr marL="9128" marR="9128" marT="9128" marB="0" anchor="b">
                    <a:lnL>
                      <a:noFill/>
                    </a:lnL>
                    <a:lnR>
                      <a:noFill/>
                    </a:lnR>
                    <a:lnT>
                      <a:noFill/>
                    </a:lnT>
                    <a:lnB>
                      <a:noFill/>
                    </a:lnB>
                    <a:solidFill>
                      <a:srgbClr val="C4BD97"/>
                    </a:solidFill>
                  </a:tcPr>
                </a:tc>
                <a:tc>
                  <a:txBody>
                    <a:bodyPr/>
                    <a:lstStyle/>
                    <a:p>
                      <a:pPr algn="r" fontAlgn="b"/>
                      <a:r>
                        <a:rPr lang="en-US" sz="1100" b="1" i="0" u="none" strike="noStrike" dirty="0">
                          <a:solidFill>
                            <a:srgbClr val="000000"/>
                          </a:solidFill>
                          <a:effectLst/>
                          <a:latin typeface="Calibri" panose="020F0502020204030204" pitchFamily="34" charset="0"/>
                        </a:rPr>
                        <a:t>(12,047.18)</a:t>
                      </a:r>
                    </a:p>
                  </a:txBody>
                  <a:tcPr marL="9128" marR="9128" marT="9128" marB="0" anchor="b">
                    <a:lnL>
                      <a:noFill/>
                    </a:lnL>
                    <a:lnR>
                      <a:noFill/>
                    </a:lnR>
                    <a:lnT>
                      <a:noFill/>
                    </a:lnT>
                    <a:lnB>
                      <a:noFill/>
                    </a:lnB>
                    <a:solidFill>
                      <a:srgbClr val="C4BD97"/>
                    </a:solidFill>
                  </a:tcPr>
                </a:tc>
                <a:tc>
                  <a:txBody>
                    <a:bodyPr/>
                    <a:lstStyle/>
                    <a:p>
                      <a:pPr algn="l" fontAlgn="b"/>
                      <a:r>
                        <a:rPr lang="en-US" sz="1100" b="1" i="0" u="none" strike="noStrike" dirty="0">
                          <a:solidFill>
                            <a:srgbClr val="000000"/>
                          </a:solidFill>
                          <a:effectLst/>
                          <a:latin typeface="Calibri" panose="020F0502020204030204" pitchFamily="34" charset="0"/>
                        </a:rPr>
                        <a:t>Technology Fee</a:t>
                      </a:r>
                    </a:p>
                  </a:txBody>
                  <a:tcPr marL="9128" marR="9128" marT="9128" marB="0" anchor="b">
                    <a:lnL>
                      <a:noFill/>
                    </a:lnL>
                    <a:lnR>
                      <a:noFill/>
                    </a:lnR>
                    <a:lnT>
                      <a:noFill/>
                    </a:lnT>
                    <a:lnB>
                      <a:noFill/>
                    </a:lnB>
                  </a:tcPr>
                </a:tc>
                <a:extLst>
                  <a:ext uri="{0D108BD9-81ED-4DB2-BD59-A6C34878D82A}">
                    <a16:rowId xmlns:a16="http://schemas.microsoft.com/office/drawing/2014/main" xmlns="" val="3472087511"/>
                  </a:ext>
                </a:extLst>
              </a:tr>
              <a:tr h="200399">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xmlns="" val="89023517"/>
                  </a:ext>
                </a:extLst>
              </a:tr>
              <a:tr h="210420">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28" marR="9128" marT="9128" marB="0" anchor="b">
                    <a:lnL>
                      <a:noFill/>
                    </a:lnL>
                    <a:lnR>
                      <a:noFill/>
                    </a:lnR>
                    <a:lnT>
                      <a:noFill/>
                    </a:lnT>
                    <a:lnB>
                      <a:noFill/>
                    </a:lnB>
                  </a:tcPr>
                </a:tc>
                <a:tc>
                  <a:txBody>
                    <a:bodyPr/>
                    <a:lstStyle/>
                    <a:p>
                      <a:pPr algn="r" fontAlgn="b"/>
                      <a:r>
                        <a:rPr lang="en-US" sz="1200" b="1" i="0" u="none" strike="noStrike" dirty="0" smtClean="0">
                          <a:solidFill>
                            <a:srgbClr val="FF0000"/>
                          </a:solidFill>
                          <a:effectLst/>
                          <a:latin typeface="Calibri" panose="020F0502020204030204" pitchFamily="34" charset="0"/>
                        </a:rPr>
                        <a:t>(136,956.58</a:t>
                      </a:r>
                      <a:r>
                        <a:rPr lang="en-US" sz="1200" b="1" i="0" u="none" strike="noStrike" dirty="0">
                          <a:solidFill>
                            <a:srgbClr val="FF0000"/>
                          </a:solidFill>
                          <a:effectLst/>
                          <a:latin typeface="Calibri" panose="020F0502020204030204" pitchFamily="34" charset="0"/>
                        </a:rPr>
                        <a:t>)</a:t>
                      </a:r>
                    </a:p>
                  </a:txBody>
                  <a:tcPr marL="9128" marR="9128" marT="9128" marB="0" anchor="b">
                    <a:lnL>
                      <a:noFill/>
                    </a:lnL>
                    <a:lnR>
                      <a:noFill/>
                    </a:lnR>
                    <a:lnT>
                      <a:noFill/>
                    </a:lnT>
                    <a:lnB>
                      <a:noFill/>
                    </a:lnB>
                  </a:tcPr>
                </a:tc>
                <a:tc>
                  <a:txBody>
                    <a:bodyPr/>
                    <a:lstStyle/>
                    <a:p>
                      <a:pPr algn="l" fontAlgn="b"/>
                      <a:r>
                        <a:rPr lang="en-US" sz="1200" b="1" i="0" u="none" strike="noStrike" dirty="0" smtClean="0">
                          <a:solidFill>
                            <a:srgbClr val="FF0000"/>
                          </a:solidFill>
                          <a:effectLst/>
                          <a:latin typeface="Calibri" panose="020F0502020204030204" pitchFamily="34" charset="0"/>
                        </a:rPr>
                        <a:t>TOTAL</a:t>
                      </a:r>
                      <a:endParaRPr lang="en-US" sz="1200" b="1" i="0" u="none" strike="noStrike" dirty="0">
                        <a:solidFill>
                          <a:srgbClr val="FF0000"/>
                        </a:solidFill>
                        <a:effectLst/>
                        <a:latin typeface="Calibri" panose="020F0502020204030204" pitchFamily="34" charset="0"/>
                      </a:endParaRPr>
                    </a:p>
                  </a:txBody>
                  <a:tcPr marL="9128" marR="9128" marT="9128" marB="0" anchor="b">
                    <a:lnL>
                      <a:noFill/>
                    </a:lnL>
                    <a:lnR>
                      <a:noFill/>
                    </a:lnR>
                    <a:lnT>
                      <a:noFill/>
                    </a:lnT>
                    <a:lnB>
                      <a:noFill/>
                    </a:lnB>
                  </a:tcPr>
                </a:tc>
                <a:extLst>
                  <a:ext uri="{0D108BD9-81ED-4DB2-BD59-A6C34878D82A}">
                    <a16:rowId xmlns:a16="http://schemas.microsoft.com/office/drawing/2014/main" xmlns="" val="3320761099"/>
                  </a:ext>
                </a:extLst>
              </a:tr>
            </a:tbl>
          </a:graphicData>
        </a:graphic>
      </p:graphicFrame>
    </p:spTree>
    <p:extLst>
      <p:ext uri="{BB962C8B-B14F-4D97-AF65-F5344CB8AC3E}">
        <p14:creationId xmlns:p14="http://schemas.microsoft.com/office/powerpoint/2010/main" val="2620401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M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DMR</Template>
  <TotalTime>2919</TotalTime>
  <Words>1048</Words>
  <Application>Microsoft Office PowerPoint</Application>
  <PresentationFormat>On-screen Show (4:3)</PresentationFormat>
  <Paragraphs>398</Paragraphs>
  <Slides>24</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Arial Bold</vt:lpstr>
      <vt:lpstr>Bookman Old Style</vt:lpstr>
      <vt:lpstr>Calibri</vt:lpstr>
      <vt:lpstr>Times New Roman</vt:lpstr>
      <vt:lpstr>Verdana</vt:lpstr>
      <vt:lpstr>DMR</vt:lpstr>
      <vt:lpstr>Document</vt:lpstr>
      <vt:lpstr>Open Budget Meeting</vt:lpstr>
      <vt:lpstr>PowerPoint Presentation</vt:lpstr>
      <vt:lpstr>PowerPoint Presentation</vt:lpstr>
      <vt:lpstr>                                            </vt:lpstr>
      <vt:lpstr> Open Budget Meeting                                    </vt:lpstr>
      <vt:lpstr>PowerPoint Presentation</vt:lpstr>
      <vt:lpstr>PowerPoint Presentation</vt:lpstr>
      <vt:lpstr>PowerPoint Presentation</vt:lpstr>
      <vt:lpstr>PowerPoint Presentation</vt:lpstr>
      <vt:lpstr>PowerPoint Presentation</vt:lpstr>
      <vt:lpstr>   Open Budget Meeting</vt:lpstr>
      <vt:lpstr>   Open Budget Meeting</vt:lpstr>
      <vt:lpstr>Four Categories of Fiscal Health</vt:lpstr>
      <vt:lpstr>  </vt:lpstr>
      <vt:lpstr>  </vt:lpstr>
      <vt:lpstr>PowerPoint Presentation</vt:lpstr>
      <vt:lpstr>PowerPoint Presentation</vt:lpstr>
      <vt:lpstr>   Open Budget Meeting</vt:lpstr>
      <vt:lpstr>STEPS TO IMPROVE RATIOS</vt:lpstr>
      <vt:lpstr>DIAGNOSTICS</vt:lpstr>
      <vt:lpstr>PowerPoint Presentation</vt:lpstr>
      <vt:lpstr>   Open Budget Meeting</vt:lpstr>
      <vt:lpstr>   Open Budget Meeting</vt:lpstr>
      <vt:lpstr> Discussion and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Bradberry</dc:creator>
  <cp:lastModifiedBy>Corlis Cummings</cp:lastModifiedBy>
  <cp:revision>118</cp:revision>
  <cp:lastPrinted>2016-10-18T18:48:05Z</cp:lastPrinted>
  <dcterms:created xsi:type="dcterms:W3CDTF">2014-03-18T19:38:06Z</dcterms:created>
  <dcterms:modified xsi:type="dcterms:W3CDTF">2016-10-20T19:42:42Z</dcterms:modified>
</cp:coreProperties>
</file>