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77" r:id="rId2"/>
    <p:sldId id="278" r:id="rId3"/>
    <p:sldId id="302" r:id="rId4"/>
    <p:sldId id="311" r:id="rId5"/>
    <p:sldId id="281" r:id="rId6"/>
    <p:sldId id="305" r:id="rId7"/>
    <p:sldId id="282" r:id="rId8"/>
    <p:sldId id="314" r:id="rId9"/>
    <p:sldId id="303" r:id="rId10"/>
    <p:sldId id="308" r:id="rId11"/>
    <p:sldId id="313" r:id="rId12"/>
    <p:sldId id="325" r:id="rId13"/>
    <p:sldId id="330" r:id="rId14"/>
    <p:sldId id="331" r:id="rId15"/>
    <p:sldId id="315" r:id="rId16"/>
    <p:sldId id="304" r:id="rId17"/>
    <p:sldId id="322" r:id="rId18"/>
    <p:sldId id="326" r:id="rId19"/>
    <p:sldId id="329" r:id="rId20"/>
    <p:sldId id="328" r:id="rId21"/>
    <p:sldId id="327" r:id="rId22"/>
    <p:sldId id="316" r:id="rId23"/>
    <p:sldId id="333" r:id="rId24"/>
    <p:sldId id="334" r:id="rId25"/>
    <p:sldId id="335" r:id="rId26"/>
    <p:sldId id="336" r:id="rId27"/>
    <p:sldId id="337" r:id="rId28"/>
    <p:sldId id="321" r:id="rId29"/>
    <p:sldId id="332" r:id="rId30"/>
    <p:sldId id="320" r:id="rId31"/>
    <p:sldId id="317" r:id="rId32"/>
  </p:sldIdLst>
  <p:sldSz cx="9144000" cy="6858000" type="screen4x3"/>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0" userDrawn="1">
          <p15:clr>
            <a:srgbClr val="A4A3A4"/>
          </p15:clr>
        </p15:guide>
        <p15:guide id="2" pos="221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6" autoAdjust="0"/>
    <p:restoredTop sz="94660"/>
  </p:normalViewPr>
  <p:slideViewPr>
    <p:cSldViewPr>
      <p:cViewPr varScale="1">
        <p:scale>
          <a:sx n="109" d="100"/>
          <a:sy n="109" d="100"/>
        </p:scale>
        <p:origin x="1698"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80" y="-96"/>
      </p:cViewPr>
      <p:guideLst>
        <p:guide orient="horz" pos="2930"/>
        <p:guide pos="22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1831" tIns="45916" rIns="91831" bIns="45916" rtlCol="0"/>
          <a:lstStyle>
            <a:lvl1pPr algn="l">
              <a:defRPr sz="1200"/>
            </a:lvl1pPr>
          </a:lstStyle>
          <a:p>
            <a:endParaRPr lang="en-US" dirty="0"/>
          </a:p>
        </p:txBody>
      </p:sp>
      <p:sp>
        <p:nvSpPr>
          <p:cNvPr id="3" name="Date Placeholder 2"/>
          <p:cNvSpPr>
            <a:spLocks noGrp="1"/>
          </p:cNvSpPr>
          <p:nvPr>
            <p:ph type="dt" sz="quarter" idx="1"/>
          </p:nvPr>
        </p:nvSpPr>
        <p:spPr>
          <a:xfrm>
            <a:off x="3974535" y="0"/>
            <a:ext cx="3040592" cy="465138"/>
          </a:xfrm>
          <a:prstGeom prst="rect">
            <a:avLst/>
          </a:prstGeom>
        </p:spPr>
        <p:txBody>
          <a:bodyPr vert="horz" lIns="91831" tIns="45916" rIns="91831" bIns="45916" rtlCol="0"/>
          <a:lstStyle>
            <a:lvl1pPr algn="r">
              <a:defRPr sz="1200"/>
            </a:lvl1pPr>
          </a:lstStyle>
          <a:p>
            <a:fld id="{F331829F-3385-4156-A524-0BBBE513576E}" type="datetimeFigureOut">
              <a:rPr lang="en-US" smtClean="0"/>
              <a:t>2/13/2017</a:t>
            </a:fld>
            <a:endParaRPr lang="en-US" dirty="0"/>
          </a:p>
        </p:txBody>
      </p:sp>
      <p:sp>
        <p:nvSpPr>
          <p:cNvPr id="4" name="Footer Placeholder 3"/>
          <p:cNvSpPr>
            <a:spLocks noGrp="1"/>
          </p:cNvSpPr>
          <p:nvPr>
            <p:ph type="ftr" sz="quarter" idx="2"/>
          </p:nvPr>
        </p:nvSpPr>
        <p:spPr>
          <a:xfrm>
            <a:off x="0" y="8835999"/>
            <a:ext cx="3040592" cy="465138"/>
          </a:xfrm>
          <a:prstGeom prst="rect">
            <a:avLst/>
          </a:prstGeom>
        </p:spPr>
        <p:txBody>
          <a:bodyPr vert="horz" lIns="91831" tIns="45916" rIns="91831" bIns="459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4535" y="8835999"/>
            <a:ext cx="3040592" cy="465138"/>
          </a:xfrm>
          <a:prstGeom prst="rect">
            <a:avLst/>
          </a:prstGeom>
        </p:spPr>
        <p:txBody>
          <a:bodyPr vert="horz" lIns="91831" tIns="45916" rIns="91831" bIns="45916" rtlCol="0" anchor="b"/>
          <a:lstStyle>
            <a:lvl1pPr algn="r">
              <a:defRPr sz="1200"/>
            </a:lvl1pPr>
          </a:lstStyle>
          <a:p>
            <a:fld id="{0CBECE6F-9F87-4814-9C9D-8B7C2946F7B7}" type="slidenum">
              <a:rPr lang="en-US" smtClean="0"/>
              <a:t>‹#›</a:t>
            </a:fld>
            <a:endParaRPr lang="en-US" dirty="0"/>
          </a:p>
        </p:txBody>
      </p:sp>
    </p:spTree>
    <p:extLst>
      <p:ext uri="{BB962C8B-B14F-4D97-AF65-F5344CB8AC3E}">
        <p14:creationId xmlns:p14="http://schemas.microsoft.com/office/powerpoint/2010/main" val="1992597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1831" tIns="45916" rIns="91831" bIns="45916" rtlCol="0"/>
          <a:lstStyle>
            <a:lvl1pPr algn="l">
              <a:defRPr sz="1200"/>
            </a:lvl1pPr>
          </a:lstStyle>
          <a:p>
            <a:endParaRPr lang="en-US" dirty="0"/>
          </a:p>
        </p:txBody>
      </p:sp>
      <p:sp>
        <p:nvSpPr>
          <p:cNvPr id="3" name="Date Placeholder 2"/>
          <p:cNvSpPr>
            <a:spLocks noGrp="1"/>
          </p:cNvSpPr>
          <p:nvPr>
            <p:ph type="dt" idx="1"/>
          </p:nvPr>
        </p:nvSpPr>
        <p:spPr>
          <a:xfrm>
            <a:off x="3974535" y="0"/>
            <a:ext cx="3040592" cy="465138"/>
          </a:xfrm>
          <a:prstGeom prst="rect">
            <a:avLst/>
          </a:prstGeom>
        </p:spPr>
        <p:txBody>
          <a:bodyPr vert="horz" lIns="91831" tIns="45916" rIns="91831" bIns="45916" rtlCol="0"/>
          <a:lstStyle>
            <a:lvl1pPr algn="r">
              <a:defRPr sz="1200"/>
            </a:lvl1pPr>
          </a:lstStyle>
          <a:p>
            <a:fld id="{21DC1E8E-F6A3-4476-A7F8-8FC9150B3A34}" type="datetimeFigureOut">
              <a:rPr lang="en-US" smtClean="0"/>
              <a:pPr/>
              <a:t>2/13/2017</a:t>
            </a:fld>
            <a:endParaRPr lang="en-US" dirty="0"/>
          </a:p>
        </p:txBody>
      </p:sp>
      <p:sp>
        <p:nvSpPr>
          <p:cNvPr id="4" name="Slide Image Placeholder 3"/>
          <p:cNvSpPr>
            <a:spLocks noGrp="1" noRot="1" noChangeAspect="1"/>
          </p:cNvSpPr>
          <p:nvPr>
            <p:ph type="sldImg" idx="2"/>
          </p:nvPr>
        </p:nvSpPr>
        <p:spPr>
          <a:xfrm>
            <a:off x="1182688" y="696913"/>
            <a:ext cx="4651375" cy="3489325"/>
          </a:xfrm>
          <a:prstGeom prst="rect">
            <a:avLst/>
          </a:prstGeom>
          <a:noFill/>
          <a:ln w="12700">
            <a:solidFill>
              <a:prstClr val="black"/>
            </a:solidFill>
          </a:ln>
        </p:spPr>
        <p:txBody>
          <a:bodyPr vert="horz" lIns="91831" tIns="45916" rIns="91831" bIns="45916" rtlCol="0" anchor="ctr"/>
          <a:lstStyle/>
          <a:p>
            <a:endParaRPr lang="en-US" dirty="0"/>
          </a:p>
        </p:txBody>
      </p:sp>
      <p:sp>
        <p:nvSpPr>
          <p:cNvPr id="5" name="Notes Placeholder 4"/>
          <p:cNvSpPr>
            <a:spLocks noGrp="1"/>
          </p:cNvSpPr>
          <p:nvPr>
            <p:ph type="body" sz="quarter" idx="3"/>
          </p:nvPr>
        </p:nvSpPr>
        <p:spPr>
          <a:xfrm>
            <a:off x="701675" y="4418807"/>
            <a:ext cx="5613400" cy="4186238"/>
          </a:xfrm>
          <a:prstGeom prst="rect">
            <a:avLst/>
          </a:prstGeom>
        </p:spPr>
        <p:txBody>
          <a:bodyPr vert="horz" lIns="91831" tIns="45916" rIns="91831" bIns="459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5999"/>
            <a:ext cx="3040592" cy="465138"/>
          </a:xfrm>
          <a:prstGeom prst="rect">
            <a:avLst/>
          </a:prstGeom>
        </p:spPr>
        <p:txBody>
          <a:bodyPr vert="horz" lIns="91831" tIns="45916" rIns="91831" bIns="459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4535" y="8835999"/>
            <a:ext cx="3040592" cy="465138"/>
          </a:xfrm>
          <a:prstGeom prst="rect">
            <a:avLst/>
          </a:prstGeom>
        </p:spPr>
        <p:txBody>
          <a:bodyPr vert="horz" lIns="91831" tIns="45916" rIns="91831" bIns="45916" rtlCol="0" anchor="b"/>
          <a:lstStyle>
            <a:lvl1pPr algn="r">
              <a:defRPr sz="1200"/>
            </a:lvl1pPr>
          </a:lstStyle>
          <a:p>
            <a:fld id="{85193BB2-1298-408C-8792-9B7B097BE823}" type="slidenum">
              <a:rPr lang="en-US" smtClean="0"/>
              <a:pPr/>
              <a:t>‹#›</a:t>
            </a:fld>
            <a:endParaRPr lang="en-US" dirty="0"/>
          </a:p>
        </p:txBody>
      </p:sp>
    </p:spTree>
    <p:extLst>
      <p:ext uri="{BB962C8B-B14F-4D97-AF65-F5344CB8AC3E}">
        <p14:creationId xmlns:p14="http://schemas.microsoft.com/office/powerpoint/2010/main" val="445386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just advertising it is not allowed.</a:t>
            </a:r>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11</a:t>
            </a:fld>
            <a:endParaRPr lang="en-US" dirty="0"/>
          </a:p>
        </p:txBody>
      </p:sp>
    </p:spTree>
    <p:extLst>
      <p:ext uri="{BB962C8B-B14F-4D97-AF65-F5344CB8AC3E}">
        <p14:creationId xmlns:p14="http://schemas.microsoft.com/office/powerpoint/2010/main" val="312422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16</a:t>
            </a:fld>
            <a:endParaRPr lang="en-US" dirty="0"/>
          </a:p>
        </p:txBody>
      </p:sp>
    </p:spTree>
    <p:extLst>
      <p:ext uri="{BB962C8B-B14F-4D97-AF65-F5344CB8AC3E}">
        <p14:creationId xmlns:p14="http://schemas.microsoft.com/office/powerpoint/2010/main" val="3048315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23</a:t>
            </a:fld>
            <a:endParaRPr lang="en-US" dirty="0"/>
          </a:p>
        </p:txBody>
      </p:sp>
    </p:spTree>
    <p:extLst>
      <p:ext uri="{BB962C8B-B14F-4D97-AF65-F5344CB8AC3E}">
        <p14:creationId xmlns:p14="http://schemas.microsoft.com/office/powerpoint/2010/main" val="304831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24</a:t>
            </a:fld>
            <a:endParaRPr lang="en-US" dirty="0"/>
          </a:p>
        </p:txBody>
      </p:sp>
    </p:spTree>
    <p:extLst>
      <p:ext uri="{BB962C8B-B14F-4D97-AF65-F5344CB8AC3E}">
        <p14:creationId xmlns:p14="http://schemas.microsoft.com/office/powerpoint/2010/main" val="3048315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28</a:t>
            </a:fld>
            <a:endParaRPr lang="en-US" dirty="0"/>
          </a:p>
        </p:txBody>
      </p:sp>
    </p:spTree>
    <p:extLst>
      <p:ext uri="{BB962C8B-B14F-4D97-AF65-F5344CB8AC3E}">
        <p14:creationId xmlns:p14="http://schemas.microsoft.com/office/powerpoint/2010/main" val="318607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29</a:t>
            </a:fld>
            <a:endParaRPr lang="en-US" dirty="0"/>
          </a:p>
        </p:txBody>
      </p:sp>
    </p:spTree>
    <p:extLst>
      <p:ext uri="{BB962C8B-B14F-4D97-AF65-F5344CB8AC3E}">
        <p14:creationId xmlns:p14="http://schemas.microsoft.com/office/powerpoint/2010/main" val="3186076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193BB2-1298-408C-8792-9B7B097BE823}" type="slidenum">
              <a:rPr lang="en-US" smtClean="0"/>
              <a:pPr/>
              <a:t>30</a:t>
            </a:fld>
            <a:endParaRPr lang="en-US" dirty="0"/>
          </a:p>
        </p:txBody>
      </p:sp>
    </p:spTree>
    <p:extLst>
      <p:ext uri="{BB962C8B-B14F-4D97-AF65-F5344CB8AC3E}">
        <p14:creationId xmlns:p14="http://schemas.microsoft.com/office/powerpoint/2010/main" val="318607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FC828B-2472-4B93-A20A-FF4A7A5D2CC7}" type="datetime1">
              <a:rPr lang="en-US" smtClean="0"/>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124522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B10B6-CFA0-4A3D-BF6F-35D6276BF7A9}" type="datetime1">
              <a:rPr lang="en-US" smtClean="0"/>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223505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4BEBB-BA41-4B1C-A109-9C173A72E266}" type="datetime1">
              <a:rPr lang="en-US" smtClean="0"/>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228739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95EBBB-0C78-4006-99E0-118976FC32C4}" type="datetime1">
              <a:rPr lang="en-US" smtClean="0"/>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129681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5360A-0143-4BAB-9684-7C28F9B3AA21}" type="datetime1">
              <a:rPr lang="en-US" smtClean="0"/>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373418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AD3A8F-4949-4126-8D53-26272684E7D5}" type="datetime1">
              <a:rPr lang="en-US" smtClean="0"/>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3657411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343769-6DB4-4D5D-8B87-7501EE56D0AB}" type="datetime1">
              <a:rPr lang="en-US" smtClean="0"/>
              <a:t>2/13/2017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206511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C4604-BB21-4AAC-9E7D-75E57067376C}" type="datetime1">
              <a:rPr lang="en-US" smtClean="0"/>
              <a:t>2/13/2017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158949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9F6E6-9A88-4479-BB6A-A0168DD528E7}" type="datetime1">
              <a:rPr lang="en-US" smtClean="0"/>
              <a:t>2/13/2017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3818195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EAD2C-ACA4-4F6A-8EB8-7753CC5422CA}" type="datetime1">
              <a:rPr lang="en-US" smtClean="0"/>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200693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AB4752-DF67-42FE-B63E-5B94964BDB14}" type="datetime1">
              <a:rPr lang="en-US" smtClean="0"/>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400039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10442-FACE-4880-B85B-074A76832B5A}" type="datetime1">
              <a:rPr lang="en-US" smtClean="0"/>
              <a:t>2/13/2017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ECEC2-D6CE-4871-8DB0-1C0908245D90}" type="slidenum">
              <a:rPr lang="en-US" smtClean="0"/>
              <a:pPr/>
              <a:t>‹#›</a:t>
            </a:fld>
            <a:endParaRPr lang="en-US" dirty="0"/>
          </a:p>
        </p:txBody>
      </p:sp>
    </p:spTree>
    <p:extLst>
      <p:ext uri="{BB962C8B-B14F-4D97-AF65-F5344CB8AC3E}">
        <p14:creationId xmlns:p14="http://schemas.microsoft.com/office/powerpoint/2010/main" val="794557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clayton.edu/Portals/951/campus-posting-policy.pdf" TargetMode="External"/><Relationship Id="rId3" Type="http://schemas.openxmlformats.org/officeDocument/2006/relationships/hyperlink" Target="http://www.clayton.edu/vpbusinessoperations" TargetMode="External"/><Relationship Id="rId7" Type="http://schemas.openxmlformats.org/officeDocument/2006/relationships/hyperlink" Target="https://www.clayton.edu/Portals/535/docs/SFAB/Fundraising_Policy.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clayton.edu/portals/45/docs/Vendor-Information-Table-Request.pdf" TargetMode="External"/><Relationship Id="rId5" Type="http://schemas.openxmlformats.org/officeDocument/2006/relationships/hyperlink" Target="http://www.clayton.edu/campus-life/submiteventregistration" TargetMode="External"/><Relationship Id="rId4" Type="http://schemas.openxmlformats.org/officeDocument/2006/relationships/hyperlink" Target="http://www.clayton.edu/university-advancement" TargetMode="External"/><Relationship Id="rId9" Type="http://schemas.openxmlformats.org/officeDocument/2006/relationships/hyperlink" Target="http://www.clayton.edu/human-resources/employeehandbook"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114800"/>
            <a:ext cx="7086600" cy="838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281784" y="4200939"/>
            <a:ext cx="5804815" cy="646331"/>
          </a:xfrm>
          <a:prstGeom prst="rect">
            <a:avLst/>
          </a:prstGeom>
          <a:noFill/>
        </p:spPr>
        <p:txBody>
          <a:bodyPr wrap="square" rtlCol="0">
            <a:spAutoFit/>
          </a:bodyPr>
          <a:lstStyle/>
          <a:p>
            <a:pPr algn="ctr"/>
            <a:r>
              <a:rPr lang="en-US" sz="3600" dirty="0" smtClean="0">
                <a:solidFill>
                  <a:schemeClr val="bg1"/>
                </a:solidFill>
              </a:rPr>
              <a:t>Solicitation and Fundraising</a:t>
            </a:r>
          </a:p>
        </p:txBody>
      </p:sp>
      <p:sp>
        <p:nvSpPr>
          <p:cNvPr id="6" name="Rectangle 5"/>
          <p:cNvSpPr/>
          <p:nvPr/>
        </p:nvSpPr>
        <p:spPr>
          <a:xfrm>
            <a:off x="2438400" y="5056908"/>
            <a:ext cx="6705600" cy="126769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400" dirty="0" smtClean="0"/>
              <a:t>Carolina Amero, Natasha Hutson, and Kate Troelstra</a:t>
            </a:r>
          </a:p>
          <a:p>
            <a:pPr algn="r"/>
            <a:endParaRPr lang="en-US" sz="1000" dirty="0" smtClean="0"/>
          </a:p>
          <a:p>
            <a:pPr algn="r"/>
            <a:r>
              <a:rPr lang="en-US" sz="2000" dirty="0" smtClean="0"/>
              <a:t>February 2017      </a:t>
            </a:r>
            <a:endParaRPr lang="en-US" sz="2000"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85800"/>
            <a:ext cx="79248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7162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10</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Commercial solicitation example #1</a:t>
            </a:r>
            <a:endParaRPr lang="en-US" sz="3200" dirty="0"/>
          </a:p>
        </p:txBody>
      </p:sp>
      <p:sp>
        <p:nvSpPr>
          <p:cNvPr id="3" name="Rectangle 2"/>
          <p:cNvSpPr/>
          <p:nvPr/>
        </p:nvSpPr>
        <p:spPr>
          <a:xfrm>
            <a:off x="381000" y="1120914"/>
            <a:ext cx="8063346" cy="707886"/>
          </a:xfrm>
          <a:prstGeom prst="rect">
            <a:avLst/>
          </a:prstGeom>
        </p:spPr>
        <p:txBody>
          <a:bodyPr wrap="square">
            <a:spAutoFit/>
          </a:bodyPr>
          <a:lstStyle/>
          <a:p>
            <a:r>
              <a:rPr lang="en-US" sz="2000" dirty="0">
                <a:solidFill>
                  <a:prstClr val="black"/>
                </a:solidFill>
              </a:rPr>
              <a:t>Dorks, an independent bookstore, wants to post flyers around campus and distribute Dork’s gift cards in Laker </a:t>
            </a:r>
            <a:r>
              <a:rPr lang="en-US" sz="2000" dirty="0" smtClean="0">
                <a:solidFill>
                  <a:prstClr val="black"/>
                </a:solidFill>
              </a:rPr>
              <a:t>Hall.</a:t>
            </a:r>
          </a:p>
        </p:txBody>
      </p:sp>
      <p:sp>
        <p:nvSpPr>
          <p:cNvPr id="7" name="Rectangle 6"/>
          <p:cNvSpPr/>
          <p:nvPr/>
        </p:nvSpPr>
        <p:spPr>
          <a:xfrm>
            <a:off x="4841175" y="1885890"/>
            <a:ext cx="490840" cy="400110"/>
          </a:xfrm>
          <a:prstGeom prst="rect">
            <a:avLst/>
          </a:prstGeom>
        </p:spPr>
        <p:txBody>
          <a:bodyPr wrap="none">
            <a:spAutoFit/>
          </a:bodyPr>
          <a:lstStyle/>
          <a:p>
            <a:pPr lvl="0" algn="ctr"/>
            <a:r>
              <a:rPr lang="en-US" sz="2000" b="1" dirty="0">
                <a:solidFill>
                  <a:srgbClr val="FF0000"/>
                </a:solidFill>
              </a:rPr>
              <a:t>No</a:t>
            </a:r>
          </a:p>
        </p:txBody>
      </p:sp>
      <p:sp>
        <p:nvSpPr>
          <p:cNvPr id="8" name="Rectangle 7"/>
          <p:cNvSpPr/>
          <p:nvPr/>
        </p:nvSpPr>
        <p:spPr>
          <a:xfrm>
            <a:off x="381000" y="2438400"/>
            <a:ext cx="8382000" cy="3277820"/>
          </a:xfrm>
          <a:prstGeom prst="rect">
            <a:avLst/>
          </a:prstGeom>
        </p:spPr>
        <p:txBody>
          <a:bodyPr wrap="square">
            <a:spAutoFit/>
          </a:bodyPr>
          <a:lstStyle/>
          <a:p>
            <a:pPr marL="342900" lvl="0" indent="-342900">
              <a:lnSpc>
                <a:spcPct val="115000"/>
              </a:lnSpc>
              <a:buFont typeface="Arial" pitchFamily="34" charset="0"/>
              <a:buChar char="•"/>
            </a:pPr>
            <a:r>
              <a:rPr lang="en-US" sz="2000" dirty="0">
                <a:solidFill>
                  <a:prstClr val="black"/>
                </a:solidFill>
              </a:rPr>
              <a:t>Sales or solicitation in direct competition with the auxiliary operations of the university are prohibited.</a:t>
            </a:r>
            <a:r>
              <a:rPr lang="en-US" sz="2000" dirty="0"/>
              <a:t> </a:t>
            </a:r>
            <a:endParaRPr lang="en-US" sz="2000" dirty="0" smtClean="0"/>
          </a:p>
          <a:p>
            <a:pPr marL="342900" lvl="0" indent="-342900">
              <a:lnSpc>
                <a:spcPct val="115000"/>
              </a:lnSpc>
              <a:buFont typeface="Arial" pitchFamily="34" charset="0"/>
              <a:buChar char="•"/>
            </a:pPr>
            <a:r>
              <a:rPr lang="en-US" sz="2000" dirty="0" smtClean="0">
                <a:solidFill>
                  <a:prstClr val="black"/>
                </a:solidFill>
              </a:rPr>
              <a:t>Solicitation </a:t>
            </a:r>
            <a:r>
              <a:rPr lang="en-US" sz="2000" dirty="0">
                <a:solidFill>
                  <a:prstClr val="black"/>
                </a:solidFill>
              </a:rPr>
              <a:t>campaigns in residence halls, classrooms, and administrative buildings </a:t>
            </a:r>
            <a:r>
              <a:rPr lang="en-US" sz="2000" dirty="0" smtClean="0">
                <a:solidFill>
                  <a:prstClr val="black"/>
                </a:solidFill>
              </a:rPr>
              <a:t>are </a:t>
            </a:r>
            <a:r>
              <a:rPr lang="en-US" sz="2000" dirty="0">
                <a:solidFill>
                  <a:prstClr val="black"/>
                </a:solidFill>
              </a:rPr>
              <a:t>prohibited. </a:t>
            </a:r>
          </a:p>
          <a:p>
            <a:pPr marL="342900" indent="-342900">
              <a:lnSpc>
                <a:spcPct val="115000"/>
              </a:lnSpc>
              <a:buFont typeface="Arial" pitchFamily="34" charset="0"/>
              <a:buChar char="•"/>
            </a:pPr>
            <a:r>
              <a:rPr lang="en-US" sz="2000" dirty="0" smtClean="0"/>
              <a:t>Advertising </a:t>
            </a:r>
            <a:r>
              <a:rPr lang="en-US" sz="2000" dirty="0"/>
              <a:t>of a private enterprise on campus is permitted only in approved campus publications, newspapers, magazines, or by direct U.S. Mail or telephone. </a:t>
            </a:r>
          </a:p>
          <a:p>
            <a:pPr marL="342900" indent="-342900">
              <a:lnSpc>
                <a:spcPct val="115000"/>
              </a:lnSpc>
              <a:buFont typeface="Arial" pitchFamily="34" charset="0"/>
              <a:buChar char="•"/>
            </a:pPr>
            <a:r>
              <a:rPr lang="en-US" sz="2000" dirty="0"/>
              <a:t>Posters, circulars, windshield “flyers”, etc. are prohibited unless specifically approved by Campus Life. </a:t>
            </a:r>
            <a:endParaRPr lang="en-US" sz="2000" dirty="0" smtClean="0">
              <a:solidFill>
                <a:srgbClr val="F79646"/>
              </a:solidFill>
              <a:ea typeface="Calibri"/>
              <a:cs typeface="Times New Roman"/>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3" name="Rectangle 12"/>
          <p:cNvSpPr/>
          <p:nvPr/>
        </p:nvSpPr>
        <p:spPr>
          <a:xfrm>
            <a:off x="2895600" y="188589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888730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11</a:t>
            </a:fld>
            <a:endParaRPr lang="en-US" dirty="0"/>
          </a:p>
        </p:txBody>
      </p:sp>
      <p:sp>
        <p:nvSpPr>
          <p:cNvPr id="7" name="TextBox 6"/>
          <p:cNvSpPr txBox="1"/>
          <p:nvPr/>
        </p:nvSpPr>
        <p:spPr>
          <a:xfrm>
            <a:off x="7193081" y="191869"/>
            <a:ext cx="1950919" cy="1200329"/>
          </a:xfrm>
          <a:prstGeom prst="rect">
            <a:avLst/>
          </a:prstGeom>
          <a:noFill/>
        </p:spPr>
        <p:txBody>
          <a:bodyPr wrap="none" rtlCol="0">
            <a:spAutoFit/>
          </a:bodyPr>
          <a:lstStyle/>
          <a:p>
            <a:pPr algn="r"/>
            <a:r>
              <a:rPr lang="en-US" sz="3600" dirty="0" smtClean="0">
                <a:solidFill>
                  <a:schemeClr val="bg1"/>
                </a:solidFill>
              </a:rPr>
              <a:t>Examples</a:t>
            </a:r>
          </a:p>
          <a:p>
            <a:pPr algn="r"/>
            <a:endParaRPr lang="en-US" sz="3600" dirty="0">
              <a:solidFill>
                <a:schemeClr val="bg1"/>
              </a:solidFill>
            </a:endParaRPr>
          </a:p>
        </p:txBody>
      </p:sp>
      <p:sp>
        <p:nvSpPr>
          <p:cNvPr id="9" name="Rectangle 8"/>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Commercial solicitation </a:t>
            </a:r>
            <a:r>
              <a:rPr lang="en-US" sz="3200" dirty="0" smtClean="0"/>
              <a:t>example #2</a:t>
            </a:r>
            <a:endParaRPr lang="en-US" sz="3200" dirty="0"/>
          </a:p>
        </p:txBody>
      </p:sp>
      <p:sp>
        <p:nvSpPr>
          <p:cNvPr id="2" name="Rectangle 1"/>
          <p:cNvSpPr/>
          <p:nvPr/>
        </p:nvSpPr>
        <p:spPr>
          <a:xfrm>
            <a:off x="609600" y="1341328"/>
            <a:ext cx="7696200" cy="1508105"/>
          </a:xfrm>
          <a:prstGeom prst="rect">
            <a:avLst/>
          </a:prstGeom>
        </p:spPr>
        <p:txBody>
          <a:bodyPr wrap="square">
            <a:spAutoFit/>
          </a:bodyPr>
          <a:lstStyle/>
          <a:p>
            <a:pPr>
              <a:lnSpc>
                <a:spcPct val="115000"/>
              </a:lnSpc>
            </a:pPr>
            <a:r>
              <a:rPr lang="en-US" sz="2000" dirty="0"/>
              <a:t>A Clayton State employee (as an individual) wants to sell products to other employees </a:t>
            </a:r>
            <a:r>
              <a:rPr lang="en-US" sz="2000" dirty="0" smtClean="0"/>
              <a:t>and/or students during work hours.</a:t>
            </a:r>
          </a:p>
          <a:p>
            <a:pPr>
              <a:lnSpc>
                <a:spcPct val="115000"/>
              </a:lnSpc>
            </a:pPr>
            <a:r>
              <a:rPr lang="en-US" sz="2000" dirty="0" smtClean="0"/>
              <a:t>For example: Avon</a:t>
            </a:r>
            <a:r>
              <a:rPr lang="en-US" sz="2000" dirty="0"/>
              <a:t>, Girl Scout cookies, son/daughter’s school fund raising </a:t>
            </a:r>
            <a:r>
              <a:rPr lang="en-US" sz="2000" dirty="0" smtClean="0"/>
              <a:t>product.</a:t>
            </a:r>
          </a:p>
        </p:txBody>
      </p:sp>
      <p:sp>
        <p:nvSpPr>
          <p:cNvPr id="10" name="Rectangle 9"/>
          <p:cNvSpPr/>
          <p:nvPr/>
        </p:nvSpPr>
        <p:spPr>
          <a:xfrm>
            <a:off x="609600" y="3646438"/>
            <a:ext cx="7391400" cy="1154162"/>
          </a:xfrm>
          <a:prstGeom prst="rect">
            <a:avLst/>
          </a:prstGeom>
        </p:spPr>
        <p:txBody>
          <a:bodyPr wrap="square">
            <a:spAutoFit/>
          </a:bodyPr>
          <a:lstStyle/>
          <a:p>
            <a:pPr marL="285750" indent="-285750">
              <a:lnSpc>
                <a:spcPct val="115000"/>
              </a:lnSpc>
              <a:buFont typeface="Arial" pitchFamily="34" charset="0"/>
              <a:buChar char="•"/>
            </a:pPr>
            <a:r>
              <a:rPr lang="en-US" sz="2000" dirty="0"/>
              <a:t>Solicitation by CSU employees </a:t>
            </a:r>
            <a:r>
              <a:rPr lang="en-US" sz="2000" dirty="0" smtClean="0"/>
              <a:t>is </a:t>
            </a:r>
            <a:r>
              <a:rPr lang="en-US" sz="2000" dirty="0"/>
              <a:t>prohibited during work hours. Prohibited activities include actual sales, order taking, as well as the distribution of catalogs and literature. </a:t>
            </a:r>
            <a:endParaRPr lang="en-US" sz="2000" dirty="0" smtClean="0"/>
          </a:p>
        </p:txBody>
      </p:sp>
      <p:sp>
        <p:nvSpPr>
          <p:cNvPr id="11" name="Rectangle 10"/>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4" name="Rectangle 13"/>
          <p:cNvSpPr/>
          <p:nvPr/>
        </p:nvSpPr>
        <p:spPr>
          <a:xfrm>
            <a:off x="4993575" y="2941528"/>
            <a:ext cx="490840" cy="400110"/>
          </a:xfrm>
          <a:prstGeom prst="rect">
            <a:avLst/>
          </a:prstGeom>
        </p:spPr>
        <p:txBody>
          <a:bodyPr wrap="none">
            <a:spAutoFit/>
          </a:bodyPr>
          <a:lstStyle/>
          <a:p>
            <a:pPr lvl="0" algn="ctr"/>
            <a:r>
              <a:rPr lang="en-US" sz="2000" b="1" dirty="0">
                <a:solidFill>
                  <a:srgbClr val="FF0000"/>
                </a:solidFill>
              </a:rPr>
              <a:t>No</a:t>
            </a:r>
          </a:p>
        </p:txBody>
      </p:sp>
      <p:sp>
        <p:nvSpPr>
          <p:cNvPr id="15" name="Rectangle 14"/>
          <p:cNvSpPr/>
          <p:nvPr/>
        </p:nvSpPr>
        <p:spPr>
          <a:xfrm>
            <a:off x="3048000" y="2941528"/>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252124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12</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Commercial solicitation </a:t>
            </a:r>
            <a:r>
              <a:rPr lang="en-US" sz="3200" dirty="0" smtClean="0"/>
              <a:t>example #3</a:t>
            </a:r>
            <a:endParaRPr lang="en-US" sz="3200" dirty="0"/>
          </a:p>
        </p:txBody>
      </p:sp>
      <p:sp>
        <p:nvSpPr>
          <p:cNvPr id="3" name="Rectangle 2"/>
          <p:cNvSpPr/>
          <p:nvPr/>
        </p:nvSpPr>
        <p:spPr>
          <a:xfrm>
            <a:off x="609600" y="1334631"/>
            <a:ext cx="7391400" cy="707886"/>
          </a:xfrm>
          <a:prstGeom prst="rect">
            <a:avLst/>
          </a:prstGeom>
        </p:spPr>
        <p:txBody>
          <a:bodyPr wrap="square">
            <a:spAutoFit/>
          </a:bodyPr>
          <a:lstStyle/>
          <a:p>
            <a:r>
              <a:rPr lang="en-US" sz="2000" dirty="0" smtClean="0">
                <a:solidFill>
                  <a:prstClr val="black"/>
                </a:solidFill>
              </a:rPr>
              <a:t>A department is hosting a book signing event and the speaker wants to sell his/her books.</a:t>
            </a:r>
          </a:p>
        </p:txBody>
      </p:sp>
      <p:sp>
        <p:nvSpPr>
          <p:cNvPr id="8" name="Rectangle 7"/>
          <p:cNvSpPr/>
          <p:nvPr/>
        </p:nvSpPr>
        <p:spPr>
          <a:xfrm>
            <a:off x="609600" y="2858631"/>
            <a:ext cx="7543800" cy="2246769"/>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The Loch Shop has the “Right of First Refusal” and must be contacted. </a:t>
            </a:r>
          </a:p>
          <a:p>
            <a:pPr marL="342900" indent="-342900">
              <a:buFont typeface="Arial" pitchFamily="34" charset="0"/>
              <a:buChar char="•"/>
            </a:pPr>
            <a:endParaRPr lang="en-US" sz="2000" dirty="0" smtClean="0">
              <a:solidFill>
                <a:prstClr val="black"/>
              </a:solidFill>
            </a:endParaRPr>
          </a:p>
          <a:p>
            <a:pPr marL="342900" indent="-342900">
              <a:buFont typeface="Arial" pitchFamily="34" charset="0"/>
              <a:buChar char="•"/>
            </a:pPr>
            <a:r>
              <a:rPr lang="en-US" sz="2000" dirty="0" smtClean="0">
                <a:solidFill>
                  <a:prstClr val="black"/>
                </a:solidFill>
                <a:ea typeface="Calibri"/>
                <a:cs typeface="Times New Roman"/>
              </a:rPr>
              <a:t>This will help ensure the sale is not in direct competition with auxiliary operations and will allow for consideration of potential sales and unrelated business income tax requirements.</a:t>
            </a:r>
            <a:r>
              <a:rPr lang="en-US" sz="2000" dirty="0" smtClean="0">
                <a:solidFill>
                  <a:prstClr val="black"/>
                </a:solidFill>
              </a:rPr>
              <a:t>			</a:t>
            </a: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3" name="Rectangle 12"/>
          <p:cNvSpPr/>
          <p:nvPr/>
        </p:nvSpPr>
        <p:spPr>
          <a:xfrm>
            <a:off x="4870563" y="2172831"/>
            <a:ext cx="920637" cy="400110"/>
          </a:xfrm>
          <a:prstGeom prst="rect">
            <a:avLst/>
          </a:prstGeom>
        </p:spPr>
        <p:txBody>
          <a:bodyPr wrap="none">
            <a:spAutoFit/>
          </a:bodyPr>
          <a:lstStyle/>
          <a:p>
            <a:pPr lvl="0" algn="ctr"/>
            <a:r>
              <a:rPr lang="en-US" sz="2000" b="1" dirty="0" smtClean="0">
                <a:solidFill>
                  <a:srgbClr val="FFC000"/>
                </a:solidFill>
              </a:rPr>
              <a:t>Maybe</a:t>
            </a:r>
            <a:endParaRPr lang="en-US" sz="2000" b="1" dirty="0">
              <a:solidFill>
                <a:srgbClr val="FFC000"/>
              </a:solidFill>
            </a:endParaRPr>
          </a:p>
        </p:txBody>
      </p:sp>
      <p:sp>
        <p:nvSpPr>
          <p:cNvPr id="14" name="Rectangle 13"/>
          <p:cNvSpPr/>
          <p:nvPr/>
        </p:nvSpPr>
        <p:spPr>
          <a:xfrm>
            <a:off x="3048000" y="2172831"/>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865165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13</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Commercial solicitation </a:t>
            </a:r>
            <a:r>
              <a:rPr lang="en-US" sz="3200" dirty="0" smtClean="0"/>
              <a:t>example #4</a:t>
            </a:r>
            <a:endParaRPr lang="en-US" sz="3200" dirty="0"/>
          </a:p>
        </p:txBody>
      </p:sp>
      <p:sp>
        <p:nvSpPr>
          <p:cNvPr id="3" name="Rectangle 2"/>
          <p:cNvSpPr/>
          <p:nvPr/>
        </p:nvSpPr>
        <p:spPr>
          <a:xfrm>
            <a:off x="685800" y="1295400"/>
            <a:ext cx="8001000" cy="707886"/>
          </a:xfrm>
          <a:prstGeom prst="rect">
            <a:avLst/>
          </a:prstGeom>
        </p:spPr>
        <p:txBody>
          <a:bodyPr wrap="square">
            <a:spAutoFit/>
          </a:bodyPr>
          <a:lstStyle/>
          <a:p>
            <a:r>
              <a:rPr lang="en-US" sz="2000" dirty="0" smtClean="0">
                <a:solidFill>
                  <a:prstClr val="black"/>
                </a:solidFill>
              </a:rPr>
              <a:t>A local restaurant wants to place a paid advertisement of its catering services in a Clayton State University brochure.</a:t>
            </a:r>
          </a:p>
        </p:txBody>
      </p:sp>
      <p:sp>
        <p:nvSpPr>
          <p:cNvPr id="8" name="Rectangle 7"/>
          <p:cNvSpPr/>
          <p:nvPr/>
        </p:nvSpPr>
        <p:spPr>
          <a:xfrm>
            <a:off x="685800" y="2819400"/>
            <a:ext cx="7206709" cy="707886"/>
          </a:xfrm>
          <a:prstGeom prst="rect">
            <a:avLst/>
          </a:prstGeom>
        </p:spPr>
        <p:txBody>
          <a:bodyPr wrap="square">
            <a:spAutoFit/>
          </a:bodyPr>
          <a:lstStyle/>
          <a:p>
            <a:pPr marL="342900" indent="-342900">
              <a:buFont typeface="Arial" pitchFamily="34" charset="0"/>
              <a:buChar char="•"/>
            </a:pPr>
            <a:r>
              <a:rPr lang="en-US" sz="2000" dirty="0">
                <a:solidFill>
                  <a:prstClr val="black"/>
                </a:solidFill>
              </a:rPr>
              <a:t>Sales or solicitation in direct competition with </a:t>
            </a:r>
            <a:r>
              <a:rPr lang="en-US" sz="2000" dirty="0" smtClean="0">
                <a:solidFill>
                  <a:prstClr val="black"/>
                </a:solidFill>
              </a:rPr>
              <a:t>auxiliary </a:t>
            </a:r>
            <a:r>
              <a:rPr lang="en-US" sz="2000" dirty="0">
                <a:solidFill>
                  <a:prstClr val="black"/>
                </a:solidFill>
              </a:rPr>
              <a:t>operations of the university are </a:t>
            </a:r>
            <a:r>
              <a:rPr lang="en-US" sz="2000" dirty="0" smtClean="0">
                <a:solidFill>
                  <a:prstClr val="black"/>
                </a:solidFill>
              </a:rPr>
              <a:t>prohibited (catering services).</a:t>
            </a: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3" name="Rectangle 12"/>
          <p:cNvSpPr/>
          <p:nvPr/>
        </p:nvSpPr>
        <p:spPr>
          <a:xfrm>
            <a:off x="5069775" y="2133600"/>
            <a:ext cx="490840" cy="400110"/>
          </a:xfrm>
          <a:prstGeom prst="rect">
            <a:avLst/>
          </a:prstGeom>
        </p:spPr>
        <p:txBody>
          <a:bodyPr wrap="none">
            <a:spAutoFit/>
          </a:bodyPr>
          <a:lstStyle/>
          <a:p>
            <a:pPr lvl="0" algn="ctr"/>
            <a:r>
              <a:rPr lang="en-US" sz="2000" b="1" dirty="0">
                <a:solidFill>
                  <a:srgbClr val="FF0000"/>
                </a:solidFill>
              </a:rPr>
              <a:t>No</a:t>
            </a:r>
          </a:p>
        </p:txBody>
      </p:sp>
      <p:sp>
        <p:nvSpPr>
          <p:cNvPr id="14" name="Rectangle 13"/>
          <p:cNvSpPr/>
          <p:nvPr/>
        </p:nvSpPr>
        <p:spPr>
          <a:xfrm>
            <a:off x="3124200" y="213360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
        <p:nvSpPr>
          <p:cNvPr id="11" name="Rectangle 10"/>
          <p:cNvSpPr/>
          <p:nvPr/>
        </p:nvSpPr>
        <p:spPr>
          <a:xfrm>
            <a:off x="685800" y="4053483"/>
            <a:ext cx="7206709" cy="707886"/>
          </a:xfrm>
          <a:prstGeom prst="rect">
            <a:avLst/>
          </a:prstGeom>
        </p:spPr>
        <p:txBody>
          <a:bodyPr wrap="square">
            <a:spAutoFit/>
          </a:bodyPr>
          <a:lstStyle/>
          <a:p>
            <a:pPr marL="342900" lvl="0" indent="-342900">
              <a:buFont typeface="Arial" panose="020B0604020202020204" pitchFamily="34" charset="0"/>
              <a:buChar char="•"/>
            </a:pPr>
            <a:r>
              <a:rPr lang="en-US" sz="2000" dirty="0">
                <a:solidFill>
                  <a:prstClr val="black"/>
                </a:solidFill>
              </a:rPr>
              <a:t>The restaurant can advertise their offsite location in an approved campus publication</a:t>
            </a:r>
            <a:r>
              <a:rPr lang="en-US" sz="2000" dirty="0" smtClean="0">
                <a:solidFill>
                  <a:prstClr val="black"/>
                </a:solidFill>
              </a:rPr>
              <a:t>.</a:t>
            </a:r>
          </a:p>
        </p:txBody>
      </p:sp>
      <p:sp>
        <p:nvSpPr>
          <p:cNvPr id="4" name="TextBox 3"/>
          <p:cNvSpPr txBox="1"/>
          <p:nvPr/>
        </p:nvSpPr>
        <p:spPr>
          <a:xfrm>
            <a:off x="1034136" y="3599259"/>
            <a:ext cx="622286" cy="400110"/>
          </a:xfrm>
          <a:prstGeom prst="rect">
            <a:avLst/>
          </a:prstGeom>
          <a:noFill/>
        </p:spPr>
        <p:txBody>
          <a:bodyPr wrap="none" rtlCol="0">
            <a:spAutoFit/>
          </a:bodyPr>
          <a:lstStyle/>
          <a:p>
            <a:r>
              <a:rPr lang="en-US" sz="2000" b="1" dirty="0" smtClean="0"/>
              <a:t>BUT</a:t>
            </a:r>
            <a:endParaRPr lang="en-US" sz="2000" b="1" dirty="0"/>
          </a:p>
        </p:txBody>
      </p:sp>
    </p:spTree>
    <p:extLst>
      <p:ext uri="{BB962C8B-B14F-4D97-AF65-F5344CB8AC3E}">
        <p14:creationId xmlns:p14="http://schemas.microsoft.com/office/powerpoint/2010/main" val="14470657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1"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14</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Commercial solicitation </a:t>
            </a:r>
            <a:r>
              <a:rPr lang="en-US" sz="3200" dirty="0" smtClean="0"/>
              <a:t>example #5</a:t>
            </a:r>
            <a:endParaRPr lang="en-US" sz="3200" dirty="0"/>
          </a:p>
        </p:txBody>
      </p:sp>
      <p:sp>
        <p:nvSpPr>
          <p:cNvPr id="3" name="Rectangle 2"/>
          <p:cNvSpPr/>
          <p:nvPr/>
        </p:nvSpPr>
        <p:spPr>
          <a:xfrm>
            <a:off x="699654" y="1249501"/>
            <a:ext cx="8063346" cy="400110"/>
          </a:xfrm>
          <a:prstGeom prst="rect">
            <a:avLst/>
          </a:prstGeom>
        </p:spPr>
        <p:txBody>
          <a:bodyPr wrap="square">
            <a:spAutoFit/>
          </a:bodyPr>
          <a:lstStyle/>
          <a:p>
            <a:r>
              <a:rPr lang="en-US" sz="2000" dirty="0" smtClean="0">
                <a:solidFill>
                  <a:prstClr val="black"/>
                </a:solidFill>
              </a:rPr>
              <a:t>A local vendor wants to sell posters on the CSU campus.</a:t>
            </a:r>
          </a:p>
        </p:txBody>
      </p:sp>
      <p:sp>
        <p:nvSpPr>
          <p:cNvPr id="8" name="Rectangle 7"/>
          <p:cNvSpPr/>
          <p:nvPr/>
        </p:nvSpPr>
        <p:spPr>
          <a:xfrm>
            <a:off x="699654" y="3702784"/>
            <a:ext cx="7696200" cy="1631216"/>
          </a:xfrm>
          <a:prstGeom prst="rect">
            <a:avLst/>
          </a:prstGeom>
        </p:spPr>
        <p:txBody>
          <a:bodyPr wrap="square">
            <a:spAutoFit/>
          </a:bodyPr>
          <a:lstStyle/>
          <a:p>
            <a:pPr marL="342900" lvl="0" indent="-342900">
              <a:buFont typeface="Arial" pitchFamily="34" charset="0"/>
              <a:buChar char="•"/>
            </a:pPr>
            <a:r>
              <a:rPr lang="en-US" sz="2000" dirty="0" smtClean="0">
                <a:solidFill>
                  <a:prstClr val="black"/>
                </a:solidFill>
              </a:rPr>
              <a:t>Compliance with </a:t>
            </a:r>
            <a:r>
              <a:rPr lang="en-US" sz="2000" dirty="0" smtClean="0"/>
              <a:t>CSU’s </a:t>
            </a:r>
            <a:r>
              <a:rPr lang="en-US" sz="2000" dirty="0"/>
              <a:t>non-university information table </a:t>
            </a:r>
            <a:r>
              <a:rPr lang="en-US" sz="2000" dirty="0" smtClean="0"/>
              <a:t>policy is required.</a:t>
            </a:r>
          </a:p>
          <a:p>
            <a:pPr lvl="0"/>
            <a:r>
              <a:rPr lang="en-US" sz="2000" dirty="0"/>
              <a:t> </a:t>
            </a:r>
            <a:r>
              <a:rPr lang="en-US" sz="2000" dirty="0" smtClean="0"/>
              <a:t>     For example:</a:t>
            </a:r>
          </a:p>
          <a:p>
            <a:pPr marL="800100" lvl="1" indent="-342900">
              <a:buFont typeface="Symbol" pitchFamily="18" charset="2"/>
              <a:buChar char=""/>
            </a:pPr>
            <a:r>
              <a:rPr lang="en-US" sz="2000" dirty="0" smtClean="0"/>
              <a:t>Tables can only be set up on Main Street in the University Center</a:t>
            </a:r>
          </a:p>
          <a:p>
            <a:pPr marL="800100" lvl="1" indent="-342900">
              <a:buFont typeface="Symbol" pitchFamily="18" charset="2"/>
              <a:buChar char=""/>
            </a:pPr>
            <a:r>
              <a:rPr lang="en-US" sz="2000" dirty="0" smtClean="0"/>
              <a:t>See the policy for other restrictions </a:t>
            </a:r>
            <a:endParaRPr lang="en-US" sz="2000" dirty="0" smtClean="0">
              <a:solidFill>
                <a:prstClr val="black"/>
              </a:solidFill>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3" name="Rectangle 12"/>
          <p:cNvSpPr/>
          <p:nvPr/>
        </p:nvSpPr>
        <p:spPr>
          <a:xfrm>
            <a:off x="5022555" y="1859101"/>
            <a:ext cx="612989" cy="400110"/>
          </a:xfrm>
          <a:prstGeom prst="rect">
            <a:avLst/>
          </a:prstGeom>
        </p:spPr>
        <p:txBody>
          <a:bodyPr wrap="none">
            <a:spAutoFit/>
          </a:bodyPr>
          <a:lstStyle/>
          <a:p>
            <a:pPr lvl="0" algn="ctr"/>
            <a:r>
              <a:rPr lang="en-US" sz="2000" b="1" dirty="0" smtClean="0">
                <a:solidFill>
                  <a:schemeClr val="accent3">
                    <a:lumMod val="75000"/>
                  </a:schemeClr>
                </a:solidFill>
              </a:rPr>
              <a:t>Yes!</a:t>
            </a:r>
            <a:endParaRPr lang="en-US" sz="2000" b="1" dirty="0">
              <a:solidFill>
                <a:schemeClr val="accent3">
                  <a:lumMod val="75000"/>
                </a:schemeClr>
              </a:solidFill>
            </a:endParaRPr>
          </a:p>
        </p:txBody>
      </p:sp>
      <p:sp>
        <p:nvSpPr>
          <p:cNvPr id="14" name="Rectangle 13"/>
          <p:cNvSpPr/>
          <p:nvPr/>
        </p:nvSpPr>
        <p:spPr>
          <a:xfrm>
            <a:off x="3138054" y="1859101"/>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
        <p:nvSpPr>
          <p:cNvPr id="2" name="TextBox 1"/>
          <p:cNvSpPr txBox="1"/>
          <p:nvPr/>
        </p:nvSpPr>
        <p:spPr>
          <a:xfrm>
            <a:off x="704401" y="2514600"/>
            <a:ext cx="8058599"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prstClr val="black"/>
                </a:solidFill>
              </a:rPr>
              <a:t>It’s </a:t>
            </a:r>
            <a:r>
              <a:rPr lang="en-US" sz="2000" dirty="0">
                <a:solidFill>
                  <a:prstClr val="black"/>
                </a:solidFill>
              </a:rPr>
              <a:t>not in direct competition with the auxiliary operations of the university. </a:t>
            </a:r>
            <a:endParaRPr lang="en-US" sz="2000" dirty="0">
              <a:solidFill>
                <a:srgbClr val="F79646"/>
              </a:solidFill>
              <a:ea typeface="Calibri"/>
              <a:cs typeface="Times New Roman"/>
            </a:endParaRPr>
          </a:p>
          <a:p>
            <a:pPr marL="285750" indent="-285750">
              <a:buFont typeface="Arial" panose="020B0604020202020204" pitchFamily="34" charset="0"/>
              <a:buChar char="•"/>
            </a:pPr>
            <a:endParaRPr lang="en-US" sz="2000" dirty="0"/>
          </a:p>
        </p:txBody>
      </p:sp>
      <p:sp>
        <p:nvSpPr>
          <p:cNvPr id="11" name="TextBox 10"/>
          <p:cNvSpPr txBox="1"/>
          <p:nvPr/>
        </p:nvSpPr>
        <p:spPr>
          <a:xfrm>
            <a:off x="1034136" y="3228393"/>
            <a:ext cx="622286" cy="400110"/>
          </a:xfrm>
          <a:prstGeom prst="rect">
            <a:avLst/>
          </a:prstGeom>
          <a:noFill/>
        </p:spPr>
        <p:txBody>
          <a:bodyPr wrap="none" rtlCol="0">
            <a:spAutoFit/>
          </a:bodyPr>
          <a:lstStyle/>
          <a:p>
            <a:r>
              <a:rPr lang="en-US" sz="2000" b="1" dirty="0" smtClean="0"/>
              <a:t>BUT</a:t>
            </a:r>
            <a:endParaRPr lang="en-US" sz="2000" b="1" dirty="0"/>
          </a:p>
        </p:txBody>
      </p:sp>
    </p:spTree>
    <p:extLst>
      <p:ext uri="{BB962C8B-B14F-4D97-AF65-F5344CB8AC3E}">
        <p14:creationId xmlns:p14="http://schemas.microsoft.com/office/powerpoint/2010/main" val="1099815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2"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4800" dirty="0" smtClean="0"/>
              <a:t>Non-commercial Solicitation</a:t>
            </a:r>
            <a:endParaRPr lang="en-US" sz="4800" dirty="0"/>
          </a:p>
        </p:txBody>
      </p:sp>
      <p:sp>
        <p:nvSpPr>
          <p:cNvPr id="4" name="Slide Number Placeholder 3"/>
          <p:cNvSpPr>
            <a:spLocks noGrp="1"/>
          </p:cNvSpPr>
          <p:nvPr>
            <p:ph type="sldNum" sz="quarter" idx="12"/>
          </p:nvPr>
        </p:nvSpPr>
        <p:spPr/>
        <p:txBody>
          <a:bodyPr/>
          <a:lstStyle/>
          <a:p>
            <a:fld id="{90EECEC2-D6CE-4871-8DB0-1C0908245D90}" type="slidenum">
              <a:rPr lang="en-US" smtClean="0"/>
              <a:pPr/>
              <a:t>15</a:t>
            </a:fld>
            <a:endParaRPr lang="en-US" dirty="0"/>
          </a:p>
        </p:txBody>
      </p:sp>
    </p:spTree>
    <p:extLst>
      <p:ext uri="{BB962C8B-B14F-4D97-AF65-F5344CB8AC3E}">
        <p14:creationId xmlns:p14="http://schemas.microsoft.com/office/powerpoint/2010/main" val="1946066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EECEC2-D6CE-4871-8DB0-1C0908245D90}" type="slidenum">
              <a:rPr lang="en-US" smtClean="0"/>
              <a:pPr/>
              <a:t>16</a:t>
            </a:fld>
            <a:endParaRPr lang="en-US" dirty="0"/>
          </a:p>
        </p:txBody>
      </p:sp>
      <p:sp>
        <p:nvSpPr>
          <p:cNvPr id="2" name="Rectangle 1"/>
          <p:cNvSpPr/>
          <p:nvPr/>
        </p:nvSpPr>
        <p:spPr>
          <a:xfrm>
            <a:off x="609600" y="1517571"/>
            <a:ext cx="8382000" cy="3816429"/>
          </a:xfrm>
          <a:prstGeom prst="rect">
            <a:avLst/>
          </a:prstGeom>
        </p:spPr>
        <p:txBody>
          <a:bodyPr wrap="square">
            <a:spAutoFit/>
          </a:bodyPr>
          <a:lstStyle/>
          <a:p>
            <a:r>
              <a:rPr lang="en-US" sz="2800" b="1" dirty="0" smtClean="0">
                <a:solidFill>
                  <a:schemeClr val="accent6">
                    <a:lumMod val="75000"/>
                  </a:schemeClr>
                </a:solidFill>
              </a:rPr>
              <a:t>Non-commercial </a:t>
            </a:r>
            <a:r>
              <a:rPr lang="en-US" sz="2800" b="1" dirty="0">
                <a:solidFill>
                  <a:schemeClr val="accent6">
                    <a:lumMod val="75000"/>
                  </a:schemeClr>
                </a:solidFill>
              </a:rPr>
              <a:t>S</a:t>
            </a:r>
            <a:r>
              <a:rPr lang="en-US" sz="2800" b="1" dirty="0" smtClean="0">
                <a:solidFill>
                  <a:schemeClr val="accent6">
                    <a:lumMod val="75000"/>
                  </a:schemeClr>
                </a:solidFill>
              </a:rPr>
              <a:t>olicitation: </a:t>
            </a:r>
          </a:p>
          <a:p>
            <a:r>
              <a:rPr lang="en-US" sz="2800" dirty="0" smtClean="0"/>
              <a:t>Involves monetary </a:t>
            </a:r>
            <a:r>
              <a:rPr lang="en-US" sz="2800" dirty="0"/>
              <a:t>gain for the benefit of a recognized student organization (RSO), other campus organization, department, employee, or a non-profit/charitable organization, and includes sales and requests for donations by anyone</a:t>
            </a:r>
            <a:r>
              <a:rPr lang="en-US" sz="2800" dirty="0" smtClean="0"/>
              <a:t>.</a:t>
            </a:r>
          </a:p>
          <a:p>
            <a:pPr marL="285750" indent="-285750">
              <a:buFont typeface="Arial" pitchFamily="34" charset="0"/>
              <a:buChar char="•"/>
            </a:pPr>
            <a:endParaRPr lang="en-US" sz="2800" dirty="0"/>
          </a:p>
          <a:p>
            <a:endParaRPr lang="en-US" sz="2800" dirty="0"/>
          </a:p>
          <a:p>
            <a:pPr marL="285750" indent="-285750">
              <a:buFont typeface="Arial" pitchFamily="34" charset="0"/>
              <a:buChar char="•"/>
            </a:pPr>
            <a:endParaRPr lang="en-US" sz="2000"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0" name="Rectangle 9"/>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Definition    </a:t>
            </a:r>
            <a:endParaRPr lang="en-US" sz="3600" dirty="0"/>
          </a:p>
        </p:txBody>
      </p:sp>
    </p:spTree>
    <p:extLst>
      <p:ext uri="{BB962C8B-B14F-4D97-AF65-F5344CB8AC3E}">
        <p14:creationId xmlns:p14="http://schemas.microsoft.com/office/powerpoint/2010/main" val="4222075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17</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Non-commercial solicitation example #1</a:t>
            </a:r>
            <a:endParaRPr lang="en-US" sz="3200" dirty="0"/>
          </a:p>
        </p:txBody>
      </p:sp>
      <p:sp>
        <p:nvSpPr>
          <p:cNvPr id="3" name="Rectangle 2"/>
          <p:cNvSpPr/>
          <p:nvPr/>
        </p:nvSpPr>
        <p:spPr>
          <a:xfrm>
            <a:off x="644236" y="1371600"/>
            <a:ext cx="7737764" cy="707886"/>
          </a:xfrm>
          <a:prstGeom prst="rect">
            <a:avLst/>
          </a:prstGeom>
        </p:spPr>
        <p:txBody>
          <a:bodyPr wrap="square">
            <a:spAutoFit/>
          </a:bodyPr>
          <a:lstStyle/>
          <a:p>
            <a:r>
              <a:rPr lang="en-US" sz="2000" dirty="0" smtClean="0"/>
              <a:t>A campus department is collecting supplies to donate to a charity.        For example: Breast Cancer Awareness, local food pantry, etc.</a:t>
            </a:r>
          </a:p>
        </p:txBody>
      </p:sp>
      <p:sp>
        <p:nvSpPr>
          <p:cNvPr id="7" name="Rectangle 6"/>
          <p:cNvSpPr/>
          <p:nvPr/>
        </p:nvSpPr>
        <p:spPr>
          <a:xfrm>
            <a:off x="4337162" y="2286522"/>
            <a:ext cx="920638" cy="400110"/>
          </a:xfrm>
          <a:prstGeom prst="rect">
            <a:avLst/>
          </a:prstGeom>
        </p:spPr>
        <p:txBody>
          <a:bodyPr wrap="none">
            <a:spAutoFit/>
          </a:bodyPr>
          <a:lstStyle/>
          <a:p>
            <a:pPr lvl="0" algn="ctr"/>
            <a:r>
              <a:rPr lang="en-US" sz="2000" b="1" dirty="0" smtClean="0">
                <a:solidFill>
                  <a:srgbClr val="FFC000"/>
                </a:solidFill>
              </a:rPr>
              <a:t>Maybe</a:t>
            </a:r>
            <a:endParaRPr lang="en-US" sz="2000" b="1" dirty="0">
              <a:solidFill>
                <a:srgbClr val="FFC000"/>
              </a:solidFill>
            </a:endParaRPr>
          </a:p>
        </p:txBody>
      </p:sp>
      <p:sp>
        <p:nvSpPr>
          <p:cNvPr id="8" name="Rectangle 7"/>
          <p:cNvSpPr/>
          <p:nvPr/>
        </p:nvSpPr>
        <p:spPr>
          <a:xfrm>
            <a:off x="685800" y="3234392"/>
            <a:ext cx="7696200" cy="1015663"/>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Non-commercial solicitation by academic or administrative units must obtain approval </a:t>
            </a:r>
            <a:r>
              <a:rPr lang="en-US" sz="2000" dirty="0">
                <a:solidFill>
                  <a:prstClr val="black"/>
                </a:solidFill>
              </a:rPr>
              <a:t>from </a:t>
            </a:r>
            <a:r>
              <a:rPr lang="en-US" sz="2000" dirty="0" smtClean="0">
                <a:solidFill>
                  <a:prstClr val="black"/>
                </a:solidFill>
              </a:rPr>
              <a:t>the Vice President of Business and Operations.</a:t>
            </a: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362200" y="226689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656467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18</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Non-commercial solicitation </a:t>
            </a:r>
            <a:r>
              <a:rPr lang="en-US" sz="3200" dirty="0" smtClean="0"/>
              <a:t>example #2</a:t>
            </a:r>
            <a:endParaRPr lang="en-US" sz="3200" dirty="0"/>
          </a:p>
        </p:txBody>
      </p:sp>
      <p:sp>
        <p:nvSpPr>
          <p:cNvPr id="3" name="Rectangle 2"/>
          <p:cNvSpPr/>
          <p:nvPr/>
        </p:nvSpPr>
        <p:spPr>
          <a:xfrm>
            <a:off x="720436" y="1334631"/>
            <a:ext cx="8063346" cy="707886"/>
          </a:xfrm>
          <a:prstGeom prst="rect">
            <a:avLst/>
          </a:prstGeom>
        </p:spPr>
        <p:txBody>
          <a:bodyPr wrap="square">
            <a:spAutoFit/>
          </a:bodyPr>
          <a:lstStyle/>
          <a:p>
            <a:r>
              <a:rPr lang="en-US" sz="2000" dirty="0" smtClean="0"/>
              <a:t>A recognized student organization (RSO)  wants to sell plants as an         Earth Day fundraiser.</a:t>
            </a:r>
          </a:p>
        </p:txBody>
      </p:sp>
      <p:sp>
        <p:nvSpPr>
          <p:cNvPr id="7" name="Rectangle 6"/>
          <p:cNvSpPr/>
          <p:nvPr/>
        </p:nvSpPr>
        <p:spPr>
          <a:xfrm>
            <a:off x="4462443" y="2252530"/>
            <a:ext cx="612989" cy="400110"/>
          </a:xfrm>
          <a:prstGeom prst="rect">
            <a:avLst/>
          </a:prstGeom>
        </p:spPr>
        <p:txBody>
          <a:bodyPr wrap="none">
            <a:spAutoFit/>
          </a:bodyPr>
          <a:lstStyle/>
          <a:p>
            <a:pPr lvl="0" algn="ctr"/>
            <a:r>
              <a:rPr lang="en-US" sz="2000" b="1" dirty="0" smtClean="0">
                <a:solidFill>
                  <a:schemeClr val="accent3">
                    <a:lumMod val="75000"/>
                  </a:schemeClr>
                </a:solidFill>
              </a:rPr>
              <a:t>Yes!</a:t>
            </a:r>
            <a:endParaRPr lang="en-US" sz="2000" b="1" dirty="0">
              <a:solidFill>
                <a:schemeClr val="accent3">
                  <a:lumMod val="75000"/>
                </a:schemeClr>
              </a:solidFill>
            </a:endParaRPr>
          </a:p>
        </p:txBody>
      </p:sp>
      <p:sp>
        <p:nvSpPr>
          <p:cNvPr id="8" name="Rectangle 7"/>
          <p:cNvSpPr/>
          <p:nvPr/>
        </p:nvSpPr>
        <p:spPr>
          <a:xfrm>
            <a:off x="762000" y="2971800"/>
            <a:ext cx="7848600" cy="2862322"/>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Prior approval from Campus Life is required.</a:t>
            </a:r>
          </a:p>
          <a:p>
            <a:pPr marL="342900" indent="-342900">
              <a:buFont typeface="Arial" pitchFamily="34" charset="0"/>
              <a:buChar char="•"/>
            </a:pPr>
            <a:endParaRPr lang="en-US" sz="2000" dirty="0">
              <a:solidFill>
                <a:prstClr val="black"/>
              </a:solidFill>
              <a:ea typeface="Calibri"/>
              <a:cs typeface="Times New Roman"/>
            </a:endParaRPr>
          </a:p>
          <a:p>
            <a:pPr marL="342900" indent="-342900">
              <a:buFont typeface="Arial" pitchFamily="34" charset="0"/>
              <a:buChar char="•"/>
            </a:pPr>
            <a:r>
              <a:rPr lang="en-US" sz="2000" dirty="0" smtClean="0">
                <a:solidFill>
                  <a:prstClr val="black"/>
                </a:solidFill>
                <a:ea typeface="Calibri"/>
                <a:cs typeface="Times New Roman"/>
              </a:rPr>
              <a:t>Not in direct competition with campus auxiliary operations.</a:t>
            </a:r>
            <a:endParaRPr lang="en-US" sz="2000" dirty="0">
              <a:solidFill>
                <a:srgbClr val="F79646"/>
              </a:solidFill>
              <a:ea typeface="Calibri"/>
              <a:cs typeface="Times New Roman"/>
            </a:endParaRPr>
          </a:p>
          <a:p>
            <a:pPr lvl="0"/>
            <a:endParaRPr lang="en-US" sz="2000" dirty="0" smtClean="0">
              <a:solidFill>
                <a:prstClr val="black"/>
              </a:solidFill>
            </a:endParaRPr>
          </a:p>
          <a:p>
            <a:pPr marL="342900" lvl="0" indent="-342900">
              <a:buFont typeface="Arial" pitchFamily="34" charset="0"/>
              <a:buChar char="•"/>
            </a:pPr>
            <a:r>
              <a:rPr lang="en-US" sz="2000" dirty="0" smtClean="0">
                <a:solidFill>
                  <a:prstClr val="black"/>
                </a:solidFill>
              </a:rPr>
              <a:t>Compliance with </a:t>
            </a:r>
            <a:r>
              <a:rPr lang="en-US" sz="2000" dirty="0"/>
              <a:t>CSU’s non-university information table policy </a:t>
            </a:r>
            <a:r>
              <a:rPr lang="en-US" sz="2000" dirty="0" smtClean="0"/>
              <a:t>is required.</a:t>
            </a:r>
          </a:p>
          <a:p>
            <a:pPr lvl="0"/>
            <a:r>
              <a:rPr lang="en-US" sz="2000" dirty="0" smtClean="0"/>
              <a:t>      For </a:t>
            </a:r>
            <a:r>
              <a:rPr lang="en-US" sz="2000" dirty="0"/>
              <a:t>example:</a:t>
            </a:r>
          </a:p>
          <a:p>
            <a:pPr marL="800100" lvl="1" indent="-342900">
              <a:buFont typeface="Symbol" pitchFamily="18" charset="2"/>
              <a:buChar char=""/>
            </a:pPr>
            <a:r>
              <a:rPr lang="en-US" sz="2000" dirty="0"/>
              <a:t>Tables can only be set up on Main Street in the University Center</a:t>
            </a:r>
          </a:p>
          <a:p>
            <a:pPr marL="800100" lvl="1" indent="-342900">
              <a:buFont typeface="Symbol" pitchFamily="18" charset="2"/>
              <a:buChar char=""/>
            </a:pPr>
            <a:r>
              <a:rPr lang="en-US" sz="2000" dirty="0"/>
              <a:t>See the policy for other restrictions </a:t>
            </a:r>
            <a:endParaRPr lang="en-US" sz="2000" dirty="0">
              <a:solidFill>
                <a:prstClr val="black"/>
              </a:solidFill>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482416" y="2253035"/>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751511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19</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Non-commercial solicitation </a:t>
            </a:r>
            <a:r>
              <a:rPr lang="en-US" sz="3200" dirty="0" smtClean="0"/>
              <a:t>example #3</a:t>
            </a:r>
            <a:endParaRPr lang="en-US" sz="3200" dirty="0"/>
          </a:p>
        </p:txBody>
      </p:sp>
      <p:sp>
        <p:nvSpPr>
          <p:cNvPr id="3" name="Rectangle 2"/>
          <p:cNvSpPr/>
          <p:nvPr/>
        </p:nvSpPr>
        <p:spPr>
          <a:xfrm>
            <a:off x="762000" y="1371600"/>
            <a:ext cx="7696200" cy="707886"/>
          </a:xfrm>
          <a:prstGeom prst="rect">
            <a:avLst/>
          </a:prstGeom>
        </p:spPr>
        <p:txBody>
          <a:bodyPr wrap="square">
            <a:spAutoFit/>
          </a:bodyPr>
          <a:lstStyle/>
          <a:p>
            <a:r>
              <a:rPr lang="en-US" sz="2000" dirty="0" smtClean="0"/>
              <a:t>A non-university related organization wants to hand out non-commercial literature on campus.</a:t>
            </a:r>
          </a:p>
        </p:txBody>
      </p:sp>
      <p:sp>
        <p:nvSpPr>
          <p:cNvPr id="7" name="Rectangle 6"/>
          <p:cNvSpPr/>
          <p:nvPr/>
        </p:nvSpPr>
        <p:spPr>
          <a:xfrm>
            <a:off x="4565762" y="2283982"/>
            <a:ext cx="920638" cy="400110"/>
          </a:xfrm>
          <a:prstGeom prst="rect">
            <a:avLst/>
          </a:prstGeom>
        </p:spPr>
        <p:txBody>
          <a:bodyPr wrap="none">
            <a:spAutoFit/>
          </a:bodyPr>
          <a:lstStyle/>
          <a:p>
            <a:pPr lvl="0" algn="ctr"/>
            <a:r>
              <a:rPr lang="en-US" sz="2000" b="1" dirty="0" smtClean="0">
                <a:solidFill>
                  <a:srgbClr val="FFC000"/>
                </a:solidFill>
              </a:rPr>
              <a:t>Maybe</a:t>
            </a:r>
            <a:endParaRPr lang="en-US" sz="2000" b="1" dirty="0">
              <a:solidFill>
                <a:srgbClr val="FFC000"/>
              </a:solidFill>
            </a:endParaRPr>
          </a:p>
        </p:txBody>
      </p:sp>
      <p:sp>
        <p:nvSpPr>
          <p:cNvPr id="8" name="Rectangle 7"/>
          <p:cNvSpPr/>
          <p:nvPr/>
        </p:nvSpPr>
        <p:spPr>
          <a:xfrm>
            <a:off x="803564" y="3152239"/>
            <a:ext cx="7654636" cy="2246769"/>
          </a:xfrm>
          <a:prstGeom prst="rect">
            <a:avLst/>
          </a:prstGeom>
        </p:spPr>
        <p:txBody>
          <a:bodyPr wrap="square">
            <a:spAutoFit/>
          </a:bodyPr>
          <a:lstStyle/>
          <a:p>
            <a:pPr marL="342900" indent="-342900">
              <a:buFont typeface="Arial" pitchFamily="34" charset="0"/>
              <a:buChar char="•"/>
            </a:pPr>
            <a:r>
              <a:rPr lang="en-US" sz="2000" dirty="0" smtClean="0"/>
              <a:t>If the materials are protected by the </a:t>
            </a:r>
            <a:r>
              <a:rPr lang="en-US" sz="2000" dirty="0"/>
              <a:t>First </a:t>
            </a:r>
            <a:r>
              <a:rPr lang="en-US" sz="2000" dirty="0" smtClean="0"/>
              <a:t>Amendment, non-commercial </a:t>
            </a:r>
            <a:r>
              <a:rPr lang="en-US" sz="2000" dirty="0"/>
              <a:t>written material such as pamphlets, handbills, circulars, newspapers, magazines and other materials </a:t>
            </a:r>
            <a:r>
              <a:rPr lang="en-US" sz="2000" dirty="0" smtClean="0"/>
              <a:t>may </a:t>
            </a:r>
            <a:r>
              <a:rPr lang="en-US" sz="2000" dirty="0"/>
              <a:t>be distributed </a:t>
            </a:r>
            <a:r>
              <a:rPr lang="en-US" sz="2000" dirty="0" smtClean="0"/>
              <a:t>on </a:t>
            </a:r>
            <a:r>
              <a:rPr lang="en-US" sz="2000" dirty="0"/>
              <a:t>a person-to-person basis in assigned areas on campus by registering with the Department of Campus Life.  </a:t>
            </a:r>
            <a:endParaRPr lang="en-US" sz="2000" dirty="0" smtClean="0"/>
          </a:p>
          <a:p>
            <a:endParaRPr lang="en-US" sz="2000" dirty="0"/>
          </a:p>
          <a:p>
            <a:endParaRPr lang="en-US" sz="2000" dirty="0">
              <a:solidFill>
                <a:prstClr val="black"/>
              </a:solidFill>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634816" y="226689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12026773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233425" y="191869"/>
            <a:ext cx="4910575" cy="646331"/>
          </a:xfrm>
          <a:prstGeom prst="rect">
            <a:avLst/>
          </a:prstGeom>
          <a:noFill/>
        </p:spPr>
        <p:txBody>
          <a:bodyPr wrap="none" rtlCol="0">
            <a:spAutoFit/>
          </a:bodyPr>
          <a:lstStyle/>
          <a:p>
            <a:pPr algn="r"/>
            <a:r>
              <a:rPr lang="en-US" sz="3600" dirty="0" smtClean="0">
                <a:solidFill>
                  <a:schemeClr val="bg1"/>
                </a:solidFill>
              </a:rPr>
              <a:t>What we will cover today</a:t>
            </a:r>
            <a:endParaRPr lang="en-US" sz="3600" dirty="0">
              <a:solidFill>
                <a:schemeClr val="bg1"/>
              </a:solidFill>
            </a:endParaRPr>
          </a:p>
        </p:txBody>
      </p:sp>
      <p:sp>
        <p:nvSpPr>
          <p:cNvPr id="2" name="Content Placeholder 1"/>
          <p:cNvSpPr>
            <a:spLocks noGrp="1"/>
          </p:cNvSpPr>
          <p:nvPr>
            <p:ph idx="1"/>
          </p:nvPr>
        </p:nvSpPr>
        <p:spPr>
          <a:xfrm>
            <a:off x="637903" y="1660526"/>
            <a:ext cx="8277497" cy="3276599"/>
          </a:xfrm>
        </p:spPr>
        <p:txBody>
          <a:bodyPr>
            <a:normAutofit/>
          </a:bodyPr>
          <a:lstStyle/>
          <a:p>
            <a:r>
              <a:rPr lang="en-US" dirty="0" smtClean="0"/>
              <a:t>Overview </a:t>
            </a:r>
          </a:p>
          <a:p>
            <a:r>
              <a:rPr lang="en-US" dirty="0" smtClean="0"/>
              <a:t>Commercial solicitation</a:t>
            </a:r>
          </a:p>
          <a:p>
            <a:r>
              <a:rPr lang="en-US" dirty="0" smtClean="0"/>
              <a:t>Non-commercial solicitation</a:t>
            </a:r>
          </a:p>
          <a:p>
            <a:r>
              <a:rPr lang="en-US" dirty="0" smtClean="0"/>
              <a:t>External fundraising </a:t>
            </a:r>
          </a:p>
          <a:p>
            <a:r>
              <a:rPr lang="en-US" dirty="0" smtClean="0"/>
              <a:t>Questions</a:t>
            </a:r>
            <a:endParaRPr lang="en-US" dirty="0"/>
          </a:p>
        </p:txBody>
      </p:sp>
      <p:sp>
        <p:nvSpPr>
          <p:cNvPr id="4" name="Slide Number Placeholder 3"/>
          <p:cNvSpPr>
            <a:spLocks noGrp="1"/>
          </p:cNvSpPr>
          <p:nvPr>
            <p:ph type="sldNum" sz="quarter" idx="12"/>
          </p:nvPr>
        </p:nvSpPr>
        <p:spPr>
          <a:xfrm>
            <a:off x="6733904" y="6416675"/>
            <a:ext cx="2133600" cy="365125"/>
          </a:xfrm>
        </p:spPr>
        <p:txBody>
          <a:bodyPr/>
          <a:lstStyle/>
          <a:p>
            <a:fld id="{90EECEC2-D6CE-4871-8DB0-1C0908245D90}" type="slidenum">
              <a:rPr lang="en-US" smtClean="0"/>
              <a:pPr/>
              <a:t>2</a:t>
            </a:fld>
            <a:endParaRPr lang="en-US" dirty="0"/>
          </a:p>
        </p:txBody>
      </p:sp>
      <p:sp>
        <p:nvSpPr>
          <p:cNvPr id="8" name="Rectangle 7"/>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2107601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20</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Non-commercial solicitation </a:t>
            </a:r>
            <a:r>
              <a:rPr lang="en-US" sz="3200" dirty="0" smtClean="0"/>
              <a:t>example #4</a:t>
            </a:r>
            <a:endParaRPr lang="en-US" sz="3200" dirty="0"/>
          </a:p>
        </p:txBody>
      </p:sp>
      <p:sp>
        <p:nvSpPr>
          <p:cNvPr id="3" name="Rectangle 2"/>
          <p:cNvSpPr/>
          <p:nvPr/>
        </p:nvSpPr>
        <p:spPr>
          <a:xfrm>
            <a:off x="644236" y="1447800"/>
            <a:ext cx="7051964" cy="707886"/>
          </a:xfrm>
          <a:prstGeom prst="rect">
            <a:avLst/>
          </a:prstGeom>
        </p:spPr>
        <p:txBody>
          <a:bodyPr wrap="square">
            <a:spAutoFit/>
          </a:bodyPr>
          <a:lstStyle/>
          <a:p>
            <a:r>
              <a:rPr lang="en-US" sz="2000" dirty="0" smtClean="0"/>
              <a:t>A recognized student organization (RSO)  wants to sponsor a tsunami relief </a:t>
            </a:r>
            <a:r>
              <a:rPr lang="en-US" sz="2000" dirty="0"/>
              <a:t>d</a:t>
            </a:r>
            <a:r>
              <a:rPr lang="en-US" sz="2000" dirty="0" smtClean="0"/>
              <a:t>rive.</a:t>
            </a:r>
          </a:p>
        </p:txBody>
      </p:sp>
      <p:sp>
        <p:nvSpPr>
          <p:cNvPr id="7" name="Rectangle 6"/>
          <p:cNvSpPr/>
          <p:nvPr/>
        </p:nvSpPr>
        <p:spPr>
          <a:xfrm>
            <a:off x="4386243" y="2365176"/>
            <a:ext cx="612989" cy="400110"/>
          </a:xfrm>
          <a:prstGeom prst="rect">
            <a:avLst/>
          </a:prstGeom>
        </p:spPr>
        <p:txBody>
          <a:bodyPr wrap="none">
            <a:spAutoFit/>
          </a:bodyPr>
          <a:lstStyle/>
          <a:p>
            <a:pPr lvl="0" algn="ctr"/>
            <a:r>
              <a:rPr lang="en-US" sz="2000" b="1" dirty="0" smtClean="0">
                <a:solidFill>
                  <a:schemeClr val="accent3">
                    <a:lumMod val="75000"/>
                  </a:schemeClr>
                </a:solidFill>
              </a:rPr>
              <a:t>Yes!</a:t>
            </a:r>
            <a:endParaRPr lang="en-US" sz="2000" b="1" dirty="0">
              <a:solidFill>
                <a:schemeClr val="accent3">
                  <a:lumMod val="75000"/>
                </a:schemeClr>
              </a:solidFill>
            </a:endParaRPr>
          </a:p>
        </p:txBody>
      </p:sp>
      <p:sp>
        <p:nvSpPr>
          <p:cNvPr id="8" name="Rectangle 7"/>
          <p:cNvSpPr/>
          <p:nvPr/>
        </p:nvSpPr>
        <p:spPr>
          <a:xfrm>
            <a:off x="609600" y="3276600"/>
            <a:ext cx="7467600" cy="707886"/>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Non-commercial solicitation by RSOs may take place in approved campus areas with prior approval from Campus Life.</a:t>
            </a:r>
            <a:endParaRPr lang="en-US" sz="2000" dirty="0">
              <a:solidFill>
                <a:srgbClr val="F79646"/>
              </a:solidFill>
              <a:ea typeface="Calibri"/>
              <a:cs typeface="Times New Roman"/>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482416" y="236913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3264961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21</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a:t>Non-commercial solicitation </a:t>
            </a:r>
            <a:r>
              <a:rPr lang="en-US" sz="3200" dirty="0" smtClean="0"/>
              <a:t>example #5</a:t>
            </a:r>
            <a:endParaRPr lang="en-US" sz="3200" dirty="0"/>
          </a:p>
        </p:txBody>
      </p:sp>
      <p:sp>
        <p:nvSpPr>
          <p:cNvPr id="3" name="Rectangle 2"/>
          <p:cNvSpPr/>
          <p:nvPr/>
        </p:nvSpPr>
        <p:spPr>
          <a:xfrm>
            <a:off x="685800" y="1447800"/>
            <a:ext cx="7661564" cy="707886"/>
          </a:xfrm>
          <a:prstGeom prst="rect">
            <a:avLst/>
          </a:prstGeom>
        </p:spPr>
        <p:txBody>
          <a:bodyPr wrap="square">
            <a:spAutoFit/>
          </a:bodyPr>
          <a:lstStyle/>
          <a:p>
            <a:r>
              <a:rPr lang="en-US" sz="2000" dirty="0" smtClean="0"/>
              <a:t>A recognized student organization (RSO) wants to sell pizza in the University Center as a fundraiser.</a:t>
            </a:r>
          </a:p>
        </p:txBody>
      </p:sp>
      <p:sp>
        <p:nvSpPr>
          <p:cNvPr id="7" name="Rectangle 6"/>
          <p:cNvSpPr/>
          <p:nvPr/>
        </p:nvSpPr>
        <p:spPr>
          <a:xfrm>
            <a:off x="4430730" y="2367908"/>
            <a:ext cx="490840" cy="400110"/>
          </a:xfrm>
          <a:prstGeom prst="rect">
            <a:avLst/>
          </a:prstGeom>
        </p:spPr>
        <p:txBody>
          <a:bodyPr wrap="none">
            <a:spAutoFit/>
          </a:bodyPr>
          <a:lstStyle/>
          <a:p>
            <a:pPr lvl="0" algn="ctr"/>
            <a:r>
              <a:rPr lang="en-US" sz="2000" b="1" dirty="0" smtClean="0">
                <a:solidFill>
                  <a:srgbClr val="FF0000"/>
                </a:solidFill>
              </a:rPr>
              <a:t>No</a:t>
            </a:r>
            <a:endParaRPr lang="en-US" sz="2000" b="1" dirty="0">
              <a:solidFill>
                <a:srgbClr val="FF0000"/>
              </a:solidFill>
            </a:endParaRPr>
          </a:p>
        </p:txBody>
      </p:sp>
      <p:sp>
        <p:nvSpPr>
          <p:cNvPr id="8" name="Rectangle 7"/>
          <p:cNvSpPr/>
          <p:nvPr/>
        </p:nvSpPr>
        <p:spPr>
          <a:xfrm>
            <a:off x="727364" y="3374886"/>
            <a:ext cx="7391400" cy="1015663"/>
          </a:xfrm>
          <a:prstGeom prst="rect">
            <a:avLst/>
          </a:prstGeom>
        </p:spPr>
        <p:txBody>
          <a:bodyPr wrap="square">
            <a:spAutoFit/>
          </a:bodyPr>
          <a:lstStyle/>
          <a:p>
            <a:pPr marL="342900" indent="-342900">
              <a:buFont typeface="Arial" pitchFamily="34" charset="0"/>
              <a:buChar char="•"/>
            </a:pPr>
            <a:r>
              <a:rPr lang="en-US" sz="2000" dirty="0">
                <a:solidFill>
                  <a:prstClr val="black"/>
                </a:solidFill>
              </a:rPr>
              <a:t>Sales or solicitation in direct competition with the auxiliary operations of the university are prohibited. </a:t>
            </a:r>
            <a:endParaRPr lang="en-US" sz="2000" dirty="0" smtClean="0">
              <a:solidFill>
                <a:prstClr val="black"/>
              </a:solidFill>
            </a:endParaRPr>
          </a:p>
          <a:p>
            <a:r>
              <a:rPr lang="en-US" sz="2000" dirty="0">
                <a:solidFill>
                  <a:prstClr val="black"/>
                </a:solidFill>
              </a:rPr>
              <a:t> </a:t>
            </a:r>
            <a:r>
              <a:rPr lang="en-US" sz="2000" dirty="0" smtClean="0">
                <a:solidFill>
                  <a:prstClr val="black"/>
                </a:solidFill>
              </a:rPr>
              <a:t>     (Dining Services/Pizza Hut)</a:t>
            </a:r>
            <a:endParaRPr lang="en-US" sz="2000" dirty="0">
              <a:solidFill>
                <a:srgbClr val="F79646"/>
              </a:solidFill>
              <a:ea typeface="Calibri"/>
              <a:cs typeface="Times New Roman"/>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438400" y="2362200"/>
            <a:ext cx="1784784" cy="400110"/>
          </a:xfrm>
          <a:prstGeom prst="rect">
            <a:avLst/>
          </a:prstGeom>
        </p:spPr>
        <p:txBody>
          <a:bodyPr wrap="none">
            <a:spAutoFit/>
          </a:bodyPr>
          <a:lstStyle/>
          <a:p>
            <a:pPr lvl="0" algn="ctr"/>
            <a:r>
              <a:rPr lang="en-US" sz="2000" b="1" dirty="0" smtClean="0">
                <a:solidFill>
                  <a:schemeClr val="accent6">
                    <a:lumMod val="75000"/>
                  </a:schemeClr>
                </a:solidFill>
              </a:rPr>
              <a:t>In compliance?</a:t>
            </a:r>
            <a:endParaRPr lang="en-US" sz="2000" b="1" dirty="0">
              <a:solidFill>
                <a:schemeClr val="accent6">
                  <a:lumMod val="75000"/>
                </a:schemeClr>
              </a:solidFill>
            </a:endParaRPr>
          </a:p>
        </p:txBody>
      </p:sp>
    </p:spTree>
    <p:extLst>
      <p:ext uri="{BB962C8B-B14F-4D97-AF65-F5344CB8AC3E}">
        <p14:creationId xmlns:p14="http://schemas.microsoft.com/office/powerpoint/2010/main" val="16369865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dirty="0" smtClean="0"/>
          </a:p>
          <a:p>
            <a:pPr marL="0" indent="0" algn="ctr">
              <a:buNone/>
            </a:pPr>
            <a:r>
              <a:rPr lang="en-US" sz="4800" dirty="0" smtClean="0"/>
              <a:t>External Fundraising</a:t>
            </a:r>
            <a:endParaRPr lang="en-US" sz="4800" dirty="0"/>
          </a:p>
        </p:txBody>
      </p:sp>
      <p:sp>
        <p:nvSpPr>
          <p:cNvPr id="4" name="Slide Number Placeholder 3"/>
          <p:cNvSpPr>
            <a:spLocks noGrp="1"/>
          </p:cNvSpPr>
          <p:nvPr>
            <p:ph type="sldNum" sz="quarter" idx="12"/>
          </p:nvPr>
        </p:nvSpPr>
        <p:spPr/>
        <p:txBody>
          <a:bodyPr/>
          <a:lstStyle/>
          <a:p>
            <a:fld id="{90EECEC2-D6CE-4871-8DB0-1C0908245D90}" type="slidenum">
              <a:rPr lang="en-US" smtClean="0"/>
              <a:pPr/>
              <a:t>22</a:t>
            </a:fld>
            <a:endParaRPr lang="en-US" dirty="0"/>
          </a:p>
        </p:txBody>
      </p:sp>
    </p:spTree>
    <p:extLst>
      <p:ext uri="{BB962C8B-B14F-4D97-AF65-F5344CB8AC3E}">
        <p14:creationId xmlns:p14="http://schemas.microsoft.com/office/powerpoint/2010/main" val="19460666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EECEC2-D6CE-4871-8DB0-1C0908245D90}" type="slidenum">
              <a:rPr lang="en-US" smtClean="0"/>
              <a:pPr/>
              <a:t>23</a:t>
            </a:fld>
            <a:endParaRPr lang="en-US" dirty="0"/>
          </a:p>
        </p:txBody>
      </p:sp>
      <p:sp>
        <p:nvSpPr>
          <p:cNvPr id="2" name="Rectangle 1"/>
          <p:cNvSpPr/>
          <p:nvPr/>
        </p:nvSpPr>
        <p:spPr>
          <a:xfrm>
            <a:off x="762000" y="1447800"/>
            <a:ext cx="7620000" cy="2954655"/>
          </a:xfrm>
          <a:prstGeom prst="rect">
            <a:avLst/>
          </a:prstGeom>
        </p:spPr>
        <p:txBody>
          <a:bodyPr wrap="square">
            <a:spAutoFit/>
          </a:bodyPr>
          <a:lstStyle/>
          <a:p>
            <a:r>
              <a:rPr lang="en-US" sz="2400" b="1" dirty="0" smtClean="0">
                <a:solidFill>
                  <a:schemeClr val="accent6">
                    <a:lumMod val="75000"/>
                  </a:schemeClr>
                </a:solidFill>
              </a:rPr>
              <a:t>External Fundraising or Solicitation: </a:t>
            </a:r>
          </a:p>
          <a:p>
            <a:r>
              <a:rPr lang="en-US" sz="2400" dirty="0" smtClean="0"/>
              <a:t>Any fundraising or solicitation activity involving external constituents that employs the name, image, or reputation of Clayton State University in an effort to secure financial contributions.</a:t>
            </a:r>
          </a:p>
          <a:p>
            <a:pPr marL="285750" indent="-285750">
              <a:buFont typeface="Arial" pitchFamily="34" charset="0"/>
              <a:buChar char="•"/>
            </a:pPr>
            <a:endParaRPr lang="en-US" sz="2400" dirty="0"/>
          </a:p>
          <a:p>
            <a:endParaRPr lang="en-US" sz="2400" dirty="0"/>
          </a:p>
          <a:p>
            <a:pPr marL="285750" indent="-285750">
              <a:buFont typeface="Arial" pitchFamily="34" charset="0"/>
              <a:buChar char="•"/>
            </a:pPr>
            <a:endParaRPr lang="en-US"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0" name="Rectangle 9"/>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Definition    </a:t>
            </a:r>
            <a:endParaRPr lang="en-US" sz="3600" dirty="0"/>
          </a:p>
        </p:txBody>
      </p:sp>
    </p:spTree>
    <p:extLst>
      <p:ext uri="{BB962C8B-B14F-4D97-AF65-F5344CB8AC3E}">
        <p14:creationId xmlns:p14="http://schemas.microsoft.com/office/powerpoint/2010/main" val="27227997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EECEC2-D6CE-4871-8DB0-1C0908245D90}" type="slidenum">
              <a:rPr lang="en-US" smtClean="0"/>
              <a:pPr/>
              <a:t>24</a:t>
            </a:fld>
            <a:endParaRPr lang="en-US" dirty="0"/>
          </a:p>
        </p:txBody>
      </p:sp>
      <p:sp>
        <p:nvSpPr>
          <p:cNvPr id="2" name="Rectangle 1"/>
          <p:cNvSpPr/>
          <p:nvPr/>
        </p:nvSpPr>
        <p:spPr>
          <a:xfrm>
            <a:off x="609600" y="1143000"/>
            <a:ext cx="7924800" cy="1292662"/>
          </a:xfrm>
          <a:prstGeom prst="rect">
            <a:avLst/>
          </a:prstGeom>
        </p:spPr>
        <p:txBody>
          <a:bodyPr wrap="square">
            <a:spAutoFit/>
          </a:bodyPr>
          <a:lstStyle/>
          <a:p>
            <a:r>
              <a:rPr lang="en-US" sz="2000" dirty="0" smtClean="0"/>
              <a:t>Prior to initiation of any external fundraising or solicitation efforts, approval must be obtained from the Vice President of University Advancement.</a:t>
            </a:r>
            <a:endParaRPr lang="en-US" sz="2400" dirty="0"/>
          </a:p>
          <a:p>
            <a:pPr marL="285750" indent="-285750">
              <a:buFont typeface="Arial" pitchFamily="34" charset="0"/>
              <a:buChar char="•"/>
            </a:pPr>
            <a:endParaRPr lang="en-US"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0" name="Rectangle 9"/>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Policy</a:t>
            </a:r>
            <a:endParaRPr lang="en-US" sz="3600" dirty="0"/>
          </a:p>
        </p:txBody>
      </p:sp>
      <p:sp>
        <p:nvSpPr>
          <p:cNvPr id="3" name="TextBox 2"/>
          <p:cNvSpPr txBox="1"/>
          <p:nvPr/>
        </p:nvSpPr>
        <p:spPr>
          <a:xfrm>
            <a:off x="609600" y="2819400"/>
            <a:ext cx="7772399" cy="2585323"/>
          </a:xfrm>
          <a:prstGeom prst="rect">
            <a:avLst/>
          </a:prstGeom>
          <a:noFill/>
        </p:spPr>
        <p:txBody>
          <a:bodyPr wrap="square" rtlCol="0">
            <a:spAutoFit/>
          </a:bodyPr>
          <a:lstStyle/>
          <a:p>
            <a:r>
              <a:rPr lang="en-US" dirty="0"/>
              <a:t>We need to ensure that efforts to contact potential donors are coordinated across the University to avoid duplication. This includes funds that may be established in memory or in honor of a faculty or staff member, student, or other individual.</a:t>
            </a:r>
          </a:p>
          <a:p>
            <a:endParaRPr lang="en-US" dirty="0"/>
          </a:p>
          <a:p>
            <a:r>
              <a:rPr lang="en-US" dirty="0"/>
              <a:t>After approval, the Office of Development is available to work with you to help you develop the strongest strategies for success for your program and the University.</a:t>
            </a:r>
          </a:p>
          <a:p>
            <a:endParaRPr lang="en-US" dirty="0"/>
          </a:p>
        </p:txBody>
      </p:sp>
      <p:sp>
        <p:nvSpPr>
          <p:cNvPr id="5" name="TextBox 4"/>
          <p:cNvSpPr txBox="1"/>
          <p:nvPr/>
        </p:nvSpPr>
        <p:spPr>
          <a:xfrm>
            <a:off x="3810000" y="2133600"/>
            <a:ext cx="911660" cy="461665"/>
          </a:xfrm>
          <a:prstGeom prst="rect">
            <a:avLst/>
          </a:prstGeom>
          <a:noFill/>
        </p:spPr>
        <p:txBody>
          <a:bodyPr wrap="none" rtlCol="0">
            <a:spAutoFit/>
          </a:bodyPr>
          <a:lstStyle/>
          <a:p>
            <a:r>
              <a:rPr lang="en-US" sz="2400" b="1" dirty="0" smtClean="0">
                <a:solidFill>
                  <a:schemeClr val="accent6">
                    <a:lumMod val="75000"/>
                  </a:schemeClr>
                </a:solidFill>
              </a:rPr>
              <a:t>Why?</a:t>
            </a:r>
            <a:endParaRPr lang="en-US" sz="2400" b="1" dirty="0">
              <a:solidFill>
                <a:schemeClr val="accent6">
                  <a:lumMod val="75000"/>
                </a:schemeClr>
              </a:solidFill>
            </a:endParaRPr>
          </a:p>
        </p:txBody>
      </p:sp>
    </p:spTree>
    <p:extLst>
      <p:ext uri="{BB962C8B-B14F-4D97-AF65-F5344CB8AC3E}">
        <p14:creationId xmlns:p14="http://schemas.microsoft.com/office/powerpoint/2010/main" val="58728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25</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External Fundraising Example #1</a:t>
            </a:r>
            <a:endParaRPr lang="en-US" sz="3200" dirty="0"/>
          </a:p>
        </p:txBody>
      </p:sp>
      <p:sp>
        <p:nvSpPr>
          <p:cNvPr id="3" name="Rectangle 2"/>
          <p:cNvSpPr/>
          <p:nvPr/>
        </p:nvSpPr>
        <p:spPr>
          <a:xfrm>
            <a:off x="781888" y="1295400"/>
            <a:ext cx="7737764" cy="1323439"/>
          </a:xfrm>
          <a:prstGeom prst="rect">
            <a:avLst/>
          </a:prstGeom>
        </p:spPr>
        <p:txBody>
          <a:bodyPr wrap="square">
            <a:spAutoFit/>
          </a:bodyPr>
          <a:lstStyle/>
          <a:p>
            <a:r>
              <a:rPr lang="en-US" sz="2000" dirty="0" smtClean="0"/>
              <a:t>Career Services has solicited sponsors for their job and career fairs for several years.  This year, they collaborated with the Office of Development to incorporate their sponsors into the University’s Corporate Partners Program.</a:t>
            </a:r>
          </a:p>
        </p:txBody>
      </p:sp>
      <p:sp>
        <p:nvSpPr>
          <p:cNvPr id="7" name="Rectangle 6"/>
          <p:cNvSpPr/>
          <p:nvPr/>
        </p:nvSpPr>
        <p:spPr>
          <a:xfrm>
            <a:off x="4187611" y="2827946"/>
            <a:ext cx="612989" cy="400110"/>
          </a:xfrm>
          <a:prstGeom prst="rect">
            <a:avLst/>
          </a:prstGeom>
        </p:spPr>
        <p:txBody>
          <a:bodyPr wrap="none">
            <a:spAutoFit/>
          </a:bodyPr>
          <a:lstStyle/>
          <a:p>
            <a:pPr lvl="0" algn="ctr"/>
            <a:r>
              <a:rPr lang="en-US" sz="2000" b="1" dirty="0" smtClean="0">
                <a:solidFill>
                  <a:schemeClr val="accent3">
                    <a:lumMod val="75000"/>
                  </a:schemeClr>
                </a:solidFill>
              </a:rPr>
              <a:t>Yes!</a:t>
            </a:r>
            <a:endParaRPr lang="en-US" sz="2000" b="1" dirty="0">
              <a:solidFill>
                <a:schemeClr val="accent3">
                  <a:lumMod val="75000"/>
                </a:schemeClr>
              </a:solidFill>
            </a:endParaRPr>
          </a:p>
        </p:txBody>
      </p:sp>
      <p:sp>
        <p:nvSpPr>
          <p:cNvPr id="8" name="Rectangle 7"/>
          <p:cNvSpPr/>
          <p:nvPr/>
        </p:nvSpPr>
        <p:spPr>
          <a:xfrm>
            <a:off x="838200" y="3488055"/>
            <a:ext cx="7696200" cy="1938992"/>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This collaboration has already yielded additional dollars for the University</a:t>
            </a:r>
          </a:p>
          <a:p>
            <a:pPr marL="342900" indent="-342900">
              <a:buFont typeface="Arial" pitchFamily="34" charset="0"/>
              <a:buChar char="•"/>
            </a:pPr>
            <a:r>
              <a:rPr lang="en-US" sz="2000" dirty="0" smtClean="0">
                <a:solidFill>
                  <a:prstClr val="black"/>
                </a:solidFill>
              </a:rPr>
              <a:t>Career Services has seen no decrease in their level of support</a:t>
            </a:r>
          </a:p>
          <a:p>
            <a:pPr marL="342900" indent="-342900">
              <a:buFont typeface="Arial" pitchFamily="34" charset="0"/>
              <a:buChar char="•"/>
            </a:pPr>
            <a:r>
              <a:rPr lang="en-US" sz="2000" dirty="0" smtClean="0">
                <a:solidFill>
                  <a:prstClr val="black"/>
                </a:solidFill>
              </a:rPr>
              <a:t>Donors who otherwise have had limited contact with the office are now thoroughly engaged in career services opportunities, thus increasing the exposure our students have to potential employers.</a:t>
            </a: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428429" y="2819400"/>
            <a:ext cx="1394934" cy="400110"/>
          </a:xfrm>
          <a:prstGeom prst="rect">
            <a:avLst/>
          </a:prstGeom>
        </p:spPr>
        <p:txBody>
          <a:bodyPr wrap="none">
            <a:spAutoFit/>
          </a:bodyPr>
          <a:lstStyle/>
          <a:p>
            <a:pPr lvl="0" algn="ctr"/>
            <a:r>
              <a:rPr lang="en-US" sz="2000" b="1" dirty="0" smtClean="0">
                <a:solidFill>
                  <a:schemeClr val="accent6">
                    <a:lumMod val="75000"/>
                  </a:schemeClr>
                </a:solidFill>
              </a:rPr>
              <a:t>Good idea?</a:t>
            </a:r>
            <a:endParaRPr lang="en-US" sz="2000" b="1" dirty="0">
              <a:solidFill>
                <a:schemeClr val="accent6">
                  <a:lumMod val="75000"/>
                </a:schemeClr>
              </a:solidFill>
            </a:endParaRPr>
          </a:p>
        </p:txBody>
      </p:sp>
    </p:spTree>
    <p:extLst>
      <p:ext uri="{BB962C8B-B14F-4D97-AF65-F5344CB8AC3E}">
        <p14:creationId xmlns:p14="http://schemas.microsoft.com/office/powerpoint/2010/main" val="2997438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26</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External Fundraising Example #2</a:t>
            </a:r>
            <a:endParaRPr lang="en-US" sz="3200" dirty="0"/>
          </a:p>
        </p:txBody>
      </p:sp>
      <p:sp>
        <p:nvSpPr>
          <p:cNvPr id="3" name="Rectangle 2"/>
          <p:cNvSpPr/>
          <p:nvPr/>
        </p:nvSpPr>
        <p:spPr>
          <a:xfrm>
            <a:off x="720436" y="1334631"/>
            <a:ext cx="8063346" cy="1015663"/>
          </a:xfrm>
          <a:prstGeom prst="rect">
            <a:avLst/>
          </a:prstGeom>
        </p:spPr>
        <p:txBody>
          <a:bodyPr wrap="square">
            <a:spAutoFit/>
          </a:bodyPr>
          <a:lstStyle/>
          <a:p>
            <a:r>
              <a:rPr lang="en-US" sz="2000" dirty="0" smtClean="0"/>
              <a:t>You get a call from an individual wanting to establish a scholarship in your department. They have a specific student in mind.</a:t>
            </a:r>
          </a:p>
          <a:p>
            <a:r>
              <a:rPr lang="en-US" sz="2000" b="1" dirty="0" smtClean="0">
                <a:solidFill>
                  <a:schemeClr val="accent6">
                    <a:lumMod val="75000"/>
                  </a:schemeClr>
                </a:solidFill>
              </a:rPr>
              <a:t>	</a:t>
            </a:r>
            <a:endParaRPr lang="en-US" sz="2000" b="1" dirty="0">
              <a:solidFill>
                <a:schemeClr val="accent6">
                  <a:lumMod val="75000"/>
                </a:schemeClr>
              </a:solidFill>
            </a:endParaRPr>
          </a:p>
        </p:txBody>
      </p:sp>
      <p:sp>
        <p:nvSpPr>
          <p:cNvPr id="7" name="Rectangle 6"/>
          <p:cNvSpPr/>
          <p:nvPr/>
        </p:nvSpPr>
        <p:spPr>
          <a:xfrm>
            <a:off x="4233560" y="2270478"/>
            <a:ext cx="490840" cy="400110"/>
          </a:xfrm>
          <a:prstGeom prst="rect">
            <a:avLst/>
          </a:prstGeom>
        </p:spPr>
        <p:txBody>
          <a:bodyPr wrap="none">
            <a:spAutoFit/>
          </a:bodyPr>
          <a:lstStyle/>
          <a:p>
            <a:pPr lvl="0" algn="ctr"/>
            <a:r>
              <a:rPr lang="en-US" sz="2000" b="1" dirty="0" smtClean="0">
                <a:solidFill>
                  <a:srgbClr val="FF0000"/>
                </a:solidFill>
              </a:rPr>
              <a:t>No</a:t>
            </a:r>
            <a:endParaRPr lang="en-US" sz="2000" b="1" dirty="0">
              <a:solidFill>
                <a:srgbClr val="FF0000"/>
              </a:solidFill>
            </a:endParaRPr>
          </a:p>
        </p:txBody>
      </p:sp>
      <p:sp>
        <p:nvSpPr>
          <p:cNvPr id="8" name="Rectangle 7"/>
          <p:cNvSpPr/>
          <p:nvPr/>
        </p:nvSpPr>
        <p:spPr>
          <a:xfrm>
            <a:off x="762000" y="3124200"/>
            <a:ext cx="7848600" cy="2246769"/>
          </a:xfrm>
          <a:prstGeom prst="rect">
            <a:avLst/>
          </a:prstGeom>
        </p:spPr>
        <p:txBody>
          <a:bodyPr wrap="square">
            <a:spAutoFit/>
          </a:bodyPr>
          <a:lstStyle/>
          <a:p>
            <a:pPr marL="342900" indent="-342900">
              <a:buFont typeface="Arial" pitchFamily="34" charset="0"/>
              <a:buChar char="•"/>
            </a:pPr>
            <a:r>
              <a:rPr lang="en-US" sz="2000" dirty="0" smtClean="0">
                <a:solidFill>
                  <a:prstClr val="black"/>
                </a:solidFill>
              </a:rPr>
              <a:t>The IRS does not allow donors to direct their funds in this manner.  </a:t>
            </a:r>
          </a:p>
          <a:p>
            <a:pPr marL="342900" indent="-342900">
              <a:buFont typeface="Arial" pitchFamily="34" charset="0"/>
              <a:buChar char="•"/>
            </a:pPr>
            <a:endParaRPr lang="en-US" sz="2000" dirty="0">
              <a:solidFill>
                <a:prstClr val="black"/>
              </a:solidFill>
              <a:ea typeface="Calibri"/>
              <a:cs typeface="Times New Roman"/>
            </a:endParaRPr>
          </a:p>
          <a:p>
            <a:pPr lvl="0"/>
            <a:r>
              <a:rPr lang="en-US" sz="2000" dirty="0" smtClean="0">
                <a:solidFill>
                  <a:prstClr val="black"/>
                </a:solidFill>
              </a:rPr>
              <a:t>What should you do?</a:t>
            </a:r>
          </a:p>
          <a:p>
            <a:pPr lvl="0"/>
            <a:endParaRPr lang="en-US" sz="2000" dirty="0" smtClean="0">
              <a:solidFill>
                <a:prstClr val="black"/>
              </a:solidFill>
            </a:endParaRPr>
          </a:p>
          <a:p>
            <a:pPr marL="342900" lvl="0" indent="-342900">
              <a:buFont typeface="Arial" pitchFamily="34" charset="0"/>
              <a:buChar char="•"/>
            </a:pPr>
            <a:r>
              <a:rPr lang="en-US" sz="2000" dirty="0" smtClean="0">
                <a:solidFill>
                  <a:prstClr val="black"/>
                </a:solidFill>
              </a:rPr>
              <a:t>Contact the Office of Development.  They will be able to help with the conversation and, hopefully, get a scholarship for your department that is in line with IRS guidelines.</a:t>
            </a:r>
            <a:endParaRPr lang="en-US" sz="2000" dirty="0">
              <a:solidFill>
                <a:prstClr val="black"/>
              </a:solidFill>
            </a:endParaRPr>
          </a:p>
        </p:txBody>
      </p:sp>
      <p:sp>
        <p:nvSpPr>
          <p:cNvPr id="10" name="Rectangle 9"/>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9" name="Rectangle 8"/>
          <p:cNvSpPr/>
          <p:nvPr/>
        </p:nvSpPr>
        <p:spPr>
          <a:xfrm>
            <a:off x="2491266" y="2266890"/>
            <a:ext cx="1394934" cy="400110"/>
          </a:xfrm>
          <a:prstGeom prst="rect">
            <a:avLst/>
          </a:prstGeom>
        </p:spPr>
        <p:txBody>
          <a:bodyPr wrap="none">
            <a:spAutoFit/>
          </a:bodyPr>
          <a:lstStyle/>
          <a:p>
            <a:pPr lvl="0" algn="ctr"/>
            <a:r>
              <a:rPr lang="en-US" sz="2000" b="1" dirty="0" smtClean="0">
                <a:solidFill>
                  <a:schemeClr val="accent6">
                    <a:lumMod val="75000"/>
                  </a:schemeClr>
                </a:solidFill>
              </a:rPr>
              <a:t>Good idea?</a:t>
            </a:r>
            <a:endParaRPr lang="en-US" sz="2000" b="1" dirty="0">
              <a:solidFill>
                <a:schemeClr val="accent6">
                  <a:lumMod val="75000"/>
                </a:schemeClr>
              </a:solidFill>
            </a:endParaRPr>
          </a:p>
        </p:txBody>
      </p:sp>
    </p:spTree>
    <p:extLst>
      <p:ext uri="{BB962C8B-B14F-4D97-AF65-F5344CB8AC3E}">
        <p14:creationId xmlns:p14="http://schemas.microsoft.com/office/powerpoint/2010/main" val="3842619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5869666"/>
            <a:ext cx="2133600" cy="365125"/>
          </a:xfrm>
        </p:spPr>
        <p:txBody>
          <a:bodyPr/>
          <a:lstStyle/>
          <a:p>
            <a:fld id="{2CF63AEC-6FF9-4B57-9AC6-115453906601}" type="slidenum">
              <a:rPr lang="en-US" smtClean="0"/>
              <a:pPr/>
              <a:t>27</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External Fundraising Example #3</a:t>
            </a:r>
            <a:endParaRPr lang="en-US" sz="3200" dirty="0"/>
          </a:p>
        </p:txBody>
      </p:sp>
      <p:sp>
        <p:nvSpPr>
          <p:cNvPr id="3" name="Rectangle 2"/>
          <p:cNvSpPr/>
          <p:nvPr/>
        </p:nvSpPr>
        <p:spPr>
          <a:xfrm>
            <a:off x="685800" y="1038773"/>
            <a:ext cx="7696200" cy="1200329"/>
          </a:xfrm>
          <a:prstGeom prst="rect">
            <a:avLst/>
          </a:prstGeom>
        </p:spPr>
        <p:txBody>
          <a:bodyPr wrap="square">
            <a:spAutoFit/>
          </a:bodyPr>
          <a:lstStyle/>
          <a:p>
            <a:r>
              <a:rPr lang="en-US" sz="2000" dirty="0" smtClean="0"/>
              <a:t>You have a group of students you want to send to a conference.  In order to fund this, you decide to approach several businesses you know to be “good friends“ of the University and ask them for $1,000 each.</a:t>
            </a:r>
            <a:endParaRPr lang="en-US" sz="1200" dirty="0" smtClean="0"/>
          </a:p>
          <a:p>
            <a:endParaRPr lang="en-US" sz="1200" dirty="0" smtClean="0"/>
          </a:p>
        </p:txBody>
      </p:sp>
      <p:sp>
        <p:nvSpPr>
          <p:cNvPr id="7" name="Rectangle 6"/>
          <p:cNvSpPr/>
          <p:nvPr/>
        </p:nvSpPr>
        <p:spPr>
          <a:xfrm>
            <a:off x="4081160" y="2133600"/>
            <a:ext cx="490840" cy="400110"/>
          </a:xfrm>
          <a:prstGeom prst="rect">
            <a:avLst/>
          </a:prstGeom>
        </p:spPr>
        <p:txBody>
          <a:bodyPr wrap="none">
            <a:spAutoFit/>
          </a:bodyPr>
          <a:lstStyle/>
          <a:p>
            <a:pPr lvl="0" algn="ctr"/>
            <a:r>
              <a:rPr lang="en-US" sz="2000" b="1" dirty="0" smtClean="0">
                <a:solidFill>
                  <a:srgbClr val="FF0000"/>
                </a:solidFill>
              </a:rPr>
              <a:t>No</a:t>
            </a:r>
            <a:endParaRPr lang="en-US" sz="2000" b="1" dirty="0">
              <a:solidFill>
                <a:srgbClr val="FF0000"/>
              </a:solidFill>
            </a:endParaRPr>
          </a:p>
        </p:txBody>
      </p:sp>
      <p:sp>
        <p:nvSpPr>
          <p:cNvPr id="8" name="Rectangle 7"/>
          <p:cNvSpPr/>
          <p:nvPr/>
        </p:nvSpPr>
        <p:spPr>
          <a:xfrm>
            <a:off x="727364" y="2686680"/>
            <a:ext cx="7959436" cy="4401205"/>
          </a:xfrm>
          <a:prstGeom prst="rect">
            <a:avLst/>
          </a:prstGeom>
        </p:spPr>
        <p:txBody>
          <a:bodyPr wrap="square">
            <a:spAutoFit/>
          </a:bodyPr>
          <a:lstStyle/>
          <a:p>
            <a:r>
              <a:rPr lang="en-US" sz="2000" dirty="0" smtClean="0"/>
              <a:t>Why?</a:t>
            </a:r>
          </a:p>
          <a:p>
            <a:pPr marL="342900" indent="-342900">
              <a:buFont typeface="Arial" pitchFamily="34" charset="0"/>
              <a:buChar char="•"/>
            </a:pPr>
            <a:r>
              <a:rPr lang="en-US" sz="2000" dirty="0" smtClean="0"/>
              <a:t>These “good friends” have probably already made gifts to the University.  We want to avoid constantly asking the same people, but rather have a unified approach for the whole University when approaching donors.</a:t>
            </a:r>
          </a:p>
          <a:p>
            <a:pPr marL="342900" indent="-342900">
              <a:buFont typeface="Arial" pitchFamily="34" charset="0"/>
              <a:buChar char="•"/>
            </a:pPr>
            <a:r>
              <a:rPr lang="en-US" sz="2000" dirty="0" smtClean="0"/>
              <a:t>If they haven’t already made gifts, the University may have a strategy in place to ask them for a significant gift in the near future.  An “early ask” might discourage the bigger gift.</a:t>
            </a:r>
          </a:p>
          <a:p>
            <a:r>
              <a:rPr lang="en-US" sz="2000" dirty="0" smtClean="0"/>
              <a:t>What should you do?</a:t>
            </a:r>
          </a:p>
          <a:p>
            <a:pPr marL="342900" indent="-342900">
              <a:buFont typeface="Arial" pitchFamily="34" charset="0"/>
              <a:buChar char="•"/>
            </a:pPr>
            <a:r>
              <a:rPr lang="en-US" sz="2000" dirty="0" smtClean="0"/>
              <a:t>Get approval from the Vice President of University Advancement prior to making any asks.</a:t>
            </a:r>
          </a:p>
          <a:p>
            <a:pPr marL="342900" indent="-342900">
              <a:buFont typeface="Arial" pitchFamily="34" charset="0"/>
              <a:buChar char="•"/>
            </a:pPr>
            <a:r>
              <a:rPr lang="en-US" sz="2000" dirty="0" smtClean="0"/>
              <a:t>Enlist the help of the Office of Development to help coordinate your requests.</a:t>
            </a:r>
            <a:endParaRPr lang="en-US" sz="2000" dirty="0"/>
          </a:p>
          <a:p>
            <a:endParaRPr lang="en-US" sz="2000" dirty="0">
              <a:solidFill>
                <a:prstClr val="black"/>
              </a:solidFill>
            </a:endParaRPr>
          </a:p>
        </p:txBody>
      </p:sp>
      <p:sp>
        <p:nvSpPr>
          <p:cNvPr id="9" name="Rectangle 8"/>
          <p:cNvSpPr/>
          <p:nvPr/>
        </p:nvSpPr>
        <p:spPr>
          <a:xfrm>
            <a:off x="2491266" y="2133600"/>
            <a:ext cx="1394934" cy="400110"/>
          </a:xfrm>
          <a:prstGeom prst="rect">
            <a:avLst/>
          </a:prstGeom>
        </p:spPr>
        <p:txBody>
          <a:bodyPr wrap="none">
            <a:spAutoFit/>
          </a:bodyPr>
          <a:lstStyle/>
          <a:p>
            <a:pPr lvl="0" algn="ctr"/>
            <a:r>
              <a:rPr lang="en-US" sz="2000" b="1" dirty="0" smtClean="0">
                <a:solidFill>
                  <a:schemeClr val="accent6">
                    <a:lumMod val="75000"/>
                  </a:schemeClr>
                </a:solidFill>
              </a:rPr>
              <a:t>Good idea?</a:t>
            </a:r>
            <a:endParaRPr lang="en-US" sz="2000" b="1" dirty="0">
              <a:solidFill>
                <a:schemeClr val="accent6">
                  <a:lumMod val="75000"/>
                </a:schemeClr>
              </a:solidFill>
            </a:endParaRPr>
          </a:p>
        </p:txBody>
      </p:sp>
    </p:spTree>
    <p:extLst>
      <p:ext uri="{BB962C8B-B14F-4D97-AF65-F5344CB8AC3E}">
        <p14:creationId xmlns:p14="http://schemas.microsoft.com/office/powerpoint/2010/main" val="3952054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315200" cy="4525963"/>
          </a:xfrm>
        </p:spPr>
        <p:txBody>
          <a:bodyPr>
            <a:noAutofit/>
          </a:bodyPr>
          <a:lstStyle/>
          <a:p>
            <a:pPr marL="0" indent="0">
              <a:buNone/>
            </a:pPr>
            <a:r>
              <a:rPr lang="en-US" sz="2000" dirty="0" smtClean="0"/>
              <a:t>Requests </a:t>
            </a:r>
            <a:r>
              <a:rPr lang="en-US" sz="2000" dirty="0"/>
              <a:t>to conduct </a:t>
            </a:r>
            <a:r>
              <a:rPr lang="en-US" sz="2000" u="sng" dirty="0" smtClean="0"/>
              <a:t>solicitation </a:t>
            </a:r>
            <a:r>
              <a:rPr lang="en-US" sz="2000" u="sng" dirty="0"/>
              <a:t>by academic and administrative units</a:t>
            </a:r>
            <a:r>
              <a:rPr lang="en-US" sz="2000" dirty="0"/>
              <a:t> should be directed to the Vice President for Business and Operations (for example, </a:t>
            </a:r>
            <a:r>
              <a:rPr lang="en-US" sz="2000" dirty="0" smtClean="0"/>
              <a:t>collecting donated items for breast </a:t>
            </a:r>
            <a:r>
              <a:rPr lang="en-US" sz="2000" dirty="0"/>
              <a:t>cancer awareness </a:t>
            </a:r>
            <a:r>
              <a:rPr lang="en-US" sz="2000" dirty="0" smtClean="0"/>
              <a:t>month).</a:t>
            </a:r>
            <a:endParaRPr lang="en-US" sz="2000" dirty="0"/>
          </a:p>
          <a:p>
            <a:pPr marL="0" indent="0">
              <a:buNone/>
            </a:pPr>
            <a:endParaRPr lang="en-US" sz="2000" dirty="0"/>
          </a:p>
          <a:p>
            <a:pPr marL="0" indent="0">
              <a:buNone/>
            </a:pPr>
            <a:r>
              <a:rPr lang="en-US" sz="2000" dirty="0"/>
              <a:t>The Department of Campus Life will coordinate and schedule </a:t>
            </a:r>
            <a:r>
              <a:rPr lang="en-US" sz="2000" u="sng" dirty="0"/>
              <a:t>all other requests for </a:t>
            </a:r>
            <a:r>
              <a:rPr lang="en-US" sz="2000" u="sng" dirty="0" smtClean="0"/>
              <a:t>commercial and non-commercial solicitation </a:t>
            </a:r>
            <a:r>
              <a:rPr lang="en-US" sz="2000" dirty="0" smtClean="0"/>
              <a:t>on campus.</a:t>
            </a:r>
            <a:endParaRPr lang="en-US" sz="2000" dirty="0"/>
          </a:p>
          <a:p>
            <a:pPr marL="0" indent="0">
              <a:buNone/>
            </a:pPr>
            <a:endParaRPr lang="en-US" sz="2000" u="sng" dirty="0" smtClean="0"/>
          </a:p>
          <a:p>
            <a:pPr marL="0" indent="0">
              <a:buNone/>
            </a:pPr>
            <a:r>
              <a:rPr lang="en-US" sz="2000" u="sng" dirty="0" smtClean="0"/>
              <a:t>All efforts to raise funds from private sources</a:t>
            </a:r>
            <a:r>
              <a:rPr lang="en-US" sz="2000" dirty="0" smtClean="0"/>
              <a:t>—including corporations, foundations, individuals, or other non-public </a:t>
            </a:r>
            <a:r>
              <a:rPr lang="en-US" sz="2000" dirty="0"/>
              <a:t>entities —</a:t>
            </a:r>
            <a:r>
              <a:rPr lang="en-US" sz="2000" dirty="0" smtClean="0"/>
              <a:t>must be approved by the VP for University Advancement and coordinated though the Office of Development.</a:t>
            </a:r>
          </a:p>
        </p:txBody>
      </p:sp>
      <p:sp>
        <p:nvSpPr>
          <p:cNvPr id="4" name="Slide Number Placeholder 3"/>
          <p:cNvSpPr>
            <a:spLocks noGrp="1"/>
          </p:cNvSpPr>
          <p:nvPr>
            <p:ph type="sldNum" sz="quarter" idx="12"/>
          </p:nvPr>
        </p:nvSpPr>
        <p:spPr/>
        <p:txBody>
          <a:bodyPr/>
          <a:lstStyle/>
          <a:p>
            <a:fld id="{90EECEC2-D6CE-4871-8DB0-1C0908245D90}" type="slidenum">
              <a:rPr lang="en-US" smtClean="0"/>
              <a:pPr/>
              <a:t>28</a:t>
            </a:fld>
            <a:endParaRPr lang="en-US" dirty="0"/>
          </a:p>
        </p:txBody>
      </p:sp>
      <p:sp>
        <p:nvSpPr>
          <p:cNvPr id="5" name="Rectangle 4"/>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dirty="0" smtClean="0"/>
              <a:t>Summary of Approval Procedures</a:t>
            </a:r>
            <a:endParaRPr lang="en-US" sz="3200"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2245260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93837"/>
            <a:ext cx="7315200" cy="4525963"/>
          </a:xfrm>
        </p:spPr>
        <p:txBody>
          <a:bodyPr>
            <a:normAutofit/>
          </a:bodyPr>
          <a:lstStyle/>
          <a:p>
            <a:r>
              <a:rPr lang="en-US" sz="2400" dirty="0" smtClean="0"/>
              <a:t>Please </a:t>
            </a:r>
            <a:r>
              <a:rPr lang="en-US" sz="2400" dirty="0"/>
              <a:t>share this updated policy information within your department as appropriate.</a:t>
            </a:r>
            <a:endParaRPr lang="en-US" sz="1800" dirty="0"/>
          </a:p>
          <a:p>
            <a:endParaRPr lang="en-US" sz="2400" dirty="0" smtClean="0"/>
          </a:p>
          <a:p>
            <a:r>
              <a:rPr lang="en-US" sz="2400" dirty="0" smtClean="0"/>
              <a:t>Upon adoption of the new solicitation and fundraising policies, all present arrangements for solicitation on campus shall be reviewed and either reaffirmed or discontinued. </a:t>
            </a:r>
            <a:endParaRPr lang="en-US" sz="1800" dirty="0" smtClean="0"/>
          </a:p>
        </p:txBody>
      </p:sp>
      <p:sp>
        <p:nvSpPr>
          <p:cNvPr id="4" name="Slide Number Placeholder 3"/>
          <p:cNvSpPr>
            <a:spLocks noGrp="1"/>
          </p:cNvSpPr>
          <p:nvPr>
            <p:ph type="sldNum" sz="quarter" idx="12"/>
          </p:nvPr>
        </p:nvSpPr>
        <p:spPr/>
        <p:txBody>
          <a:bodyPr/>
          <a:lstStyle/>
          <a:p>
            <a:fld id="{90EECEC2-D6CE-4871-8DB0-1C0908245D90}" type="slidenum">
              <a:rPr lang="en-US" smtClean="0"/>
              <a:pPr/>
              <a:t>29</a:t>
            </a:fld>
            <a:endParaRPr lang="en-US" dirty="0"/>
          </a:p>
        </p:txBody>
      </p:sp>
      <p:sp>
        <p:nvSpPr>
          <p:cNvPr id="5" name="Rectangle 4"/>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Next Steps</a:t>
            </a:r>
            <a:endParaRPr lang="en-US" sz="3600"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1017647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Definition    </a:t>
            </a:r>
            <a:endParaRPr lang="en-US" sz="3600" dirty="0"/>
          </a:p>
        </p:txBody>
      </p:sp>
      <p:sp>
        <p:nvSpPr>
          <p:cNvPr id="2" name="Rectangle 1"/>
          <p:cNvSpPr/>
          <p:nvPr/>
        </p:nvSpPr>
        <p:spPr>
          <a:xfrm>
            <a:off x="533400" y="1371600"/>
            <a:ext cx="8229600" cy="3416320"/>
          </a:xfrm>
          <a:prstGeom prst="rect">
            <a:avLst/>
          </a:prstGeom>
        </p:spPr>
        <p:txBody>
          <a:bodyPr wrap="square">
            <a:spAutoFit/>
          </a:bodyPr>
          <a:lstStyle/>
          <a:p>
            <a:pPr lvl="0"/>
            <a:r>
              <a:rPr lang="en-US" sz="3200" b="1" dirty="0" smtClean="0">
                <a:solidFill>
                  <a:schemeClr val="accent6">
                    <a:lumMod val="75000"/>
                  </a:schemeClr>
                </a:solidFill>
              </a:rPr>
              <a:t>Solicitation</a:t>
            </a:r>
            <a:r>
              <a:rPr lang="en-US" sz="3200" dirty="0" smtClean="0"/>
              <a:t> is the </a:t>
            </a:r>
            <a:r>
              <a:rPr lang="en-US" sz="3200" dirty="0"/>
              <a:t>act </a:t>
            </a:r>
            <a:r>
              <a:rPr lang="en-US" sz="3200" dirty="0" smtClean="0"/>
              <a:t>of: </a:t>
            </a:r>
          </a:p>
          <a:p>
            <a:pPr marL="457200" lvl="0" indent="-457200">
              <a:buFont typeface="Arial" pitchFamily="34" charset="0"/>
              <a:buChar char="•"/>
            </a:pPr>
            <a:r>
              <a:rPr lang="en-US" sz="3200" dirty="0"/>
              <a:t>R</a:t>
            </a:r>
            <a:r>
              <a:rPr lang="en-US" sz="3200" dirty="0" smtClean="0"/>
              <a:t>equesting </a:t>
            </a:r>
            <a:r>
              <a:rPr lang="en-US" sz="3200" dirty="0"/>
              <a:t>money or funds for any </a:t>
            </a:r>
            <a:r>
              <a:rPr lang="en-US" sz="3200" dirty="0" smtClean="0"/>
              <a:t>reason</a:t>
            </a:r>
          </a:p>
          <a:p>
            <a:pPr marL="457200" lvl="0" indent="-457200">
              <a:buFont typeface="Arial" pitchFamily="34" charset="0"/>
              <a:buChar char="•"/>
            </a:pPr>
            <a:r>
              <a:rPr lang="en-US" sz="3200" dirty="0" smtClean="0"/>
              <a:t>Taking subscriptions</a:t>
            </a:r>
          </a:p>
          <a:p>
            <a:pPr marL="457200" lvl="0" indent="-457200">
              <a:buFont typeface="Arial" pitchFamily="34" charset="0"/>
              <a:buChar char="•"/>
            </a:pPr>
            <a:r>
              <a:rPr lang="en-US" sz="3200" dirty="0"/>
              <a:t>S</a:t>
            </a:r>
            <a:r>
              <a:rPr lang="en-US" sz="3200" dirty="0" smtClean="0"/>
              <a:t>elling </a:t>
            </a:r>
            <a:r>
              <a:rPr lang="en-US" sz="3200" dirty="0"/>
              <a:t>merchandise or </a:t>
            </a:r>
            <a:r>
              <a:rPr lang="en-US" sz="3200" dirty="0" smtClean="0"/>
              <a:t>services</a:t>
            </a:r>
          </a:p>
          <a:p>
            <a:pPr marL="457200" lvl="0" indent="-457200">
              <a:buFont typeface="Arial" pitchFamily="34" charset="0"/>
              <a:buChar char="•"/>
            </a:pPr>
            <a:r>
              <a:rPr lang="en-US" sz="3200" dirty="0"/>
              <a:t>O</a:t>
            </a:r>
            <a:r>
              <a:rPr lang="en-US" sz="3200" dirty="0" smtClean="0"/>
              <a:t>ffering </a:t>
            </a:r>
            <a:r>
              <a:rPr lang="en-US" sz="3200" dirty="0"/>
              <a:t>materials or privileges to others via promotion or </a:t>
            </a:r>
            <a:r>
              <a:rPr lang="en-US" sz="3200" dirty="0" smtClean="0"/>
              <a:t>advertisement</a:t>
            </a:r>
          </a:p>
          <a:p>
            <a:pPr marL="342900" lvl="0" indent="-342900">
              <a:buFont typeface="Arial" pitchFamily="34" charset="0"/>
              <a:buChar char="•"/>
            </a:pPr>
            <a:endParaRPr lang="en-US" sz="2400" dirty="0"/>
          </a:p>
        </p:txBody>
      </p:sp>
      <p:sp>
        <p:nvSpPr>
          <p:cNvPr id="5" name="Slide Number Placeholder 4"/>
          <p:cNvSpPr>
            <a:spLocks noGrp="1"/>
          </p:cNvSpPr>
          <p:nvPr>
            <p:ph type="sldNum" sz="quarter" idx="12"/>
          </p:nvPr>
        </p:nvSpPr>
        <p:spPr/>
        <p:txBody>
          <a:bodyPr/>
          <a:lstStyle/>
          <a:p>
            <a:fld id="{90EECEC2-D6CE-4871-8DB0-1C0908245D90}" type="slidenum">
              <a:rPr lang="en-US" smtClean="0"/>
              <a:pPr/>
              <a:t>3</a:t>
            </a:fld>
            <a:endParaRPr lang="en-US" dirty="0"/>
          </a:p>
        </p:txBody>
      </p:sp>
      <p:sp>
        <p:nvSpPr>
          <p:cNvPr id="8" name="Rectangle 7"/>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1800565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85000" lnSpcReduction="10000"/>
          </a:bodyPr>
          <a:lstStyle/>
          <a:p>
            <a:pPr marL="0" indent="0">
              <a:buNone/>
            </a:pPr>
            <a:endParaRPr lang="en-US" sz="2000" b="1" u="sng" dirty="0" smtClean="0"/>
          </a:p>
          <a:p>
            <a:pPr marL="0" indent="0">
              <a:buNone/>
            </a:pPr>
            <a:r>
              <a:rPr lang="en-US" sz="2800" dirty="0" smtClean="0"/>
              <a:t>Websites:</a:t>
            </a:r>
          </a:p>
          <a:p>
            <a:pPr marL="0" indent="0">
              <a:buNone/>
            </a:pPr>
            <a:endParaRPr lang="en-US" sz="1200" dirty="0" smtClean="0"/>
          </a:p>
          <a:p>
            <a:r>
              <a:rPr lang="en-US" sz="1900" dirty="0" smtClean="0"/>
              <a:t>CSU solicitation policy: </a:t>
            </a:r>
            <a:r>
              <a:rPr lang="en-US" sz="1900" dirty="0">
                <a:solidFill>
                  <a:srgbClr val="0070C0"/>
                </a:solidFill>
                <a:hlinkClick r:id="rId3"/>
              </a:rPr>
              <a:t>http://</a:t>
            </a:r>
            <a:r>
              <a:rPr lang="en-US" sz="1900" dirty="0" smtClean="0">
                <a:solidFill>
                  <a:srgbClr val="0070C0"/>
                </a:solidFill>
                <a:hlinkClick r:id="rId3"/>
              </a:rPr>
              <a:t>www.clayton.edu/vpbusinessoperations</a:t>
            </a:r>
            <a:endParaRPr lang="en-US" sz="1900" dirty="0" smtClean="0">
              <a:solidFill>
                <a:srgbClr val="0070C0"/>
              </a:solidFill>
            </a:endParaRPr>
          </a:p>
          <a:p>
            <a:r>
              <a:rPr lang="en-US" sz="1900" dirty="0" smtClean="0"/>
              <a:t>Fundraising policy and procedures: </a:t>
            </a:r>
            <a:r>
              <a:rPr lang="en-US" sz="1900" dirty="0">
                <a:solidFill>
                  <a:srgbClr val="0070C0"/>
                </a:solidFill>
                <a:hlinkClick r:id="rId4"/>
              </a:rPr>
              <a:t>http://</a:t>
            </a:r>
            <a:r>
              <a:rPr lang="en-US" sz="1900" dirty="0" smtClean="0">
                <a:solidFill>
                  <a:srgbClr val="0070C0"/>
                </a:solidFill>
                <a:hlinkClick r:id="rId4"/>
              </a:rPr>
              <a:t>www.clayton.edu/university-advancement</a:t>
            </a:r>
            <a:r>
              <a:rPr lang="en-US" sz="1900" dirty="0" smtClean="0">
                <a:solidFill>
                  <a:srgbClr val="0070C0"/>
                </a:solidFill>
              </a:rPr>
              <a:t> </a:t>
            </a:r>
            <a:endParaRPr lang="en-US" sz="1900" dirty="0" smtClean="0">
              <a:solidFill>
                <a:srgbClr val="0070C0"/>
              </a:solidFill>
            </a:endParaRPr>
          </a:p>
          <a:p>
            <a:r>
              <a:rPr lang="en-US" sz="1900" dirty="0" smtClean="0"/>
              <a:t>Solicitation requests </a:t>
            </a:r>
            <a:r>
              <a:rPr lang="en-US" sz="1900" dirty="0"/>
              <a:t>can be made via the CSU event registration page located at: </a:t>
            </a:r>
          </a:p>
          <a:p>
            <a:pPr marL="346075" indent="0">
              <a:buNone/>
            </a:pPr>
            <a:r>
              <a:rPr lang="en-US" sz="1900" u="sng" dirty="0">
                <a:hlinkClick r:id="rId5"/>
              </a:rPr>
              <a:t>http://www.clayton.edu/campus-life/submiteventregistration</a:t>
            </a:r>
            <a:r>
              <a:rPr lang="en-US" sz="1900" dirty="0"/>
              <a:t>, or by telephone at  </a:t>
            </a:r>
            <a:r>
              <a:rPr lang="en-US" sz="1900" dirty="0" smtClean="0"/>
              <a:t>(</a:t>
            </a:r>
            <a:r>
              <a:rPr lang="en-US" sz="1900" dirty="0"/>
              <a:t>678) 466-5433.</a:t>
            </a:r>
          </a:p>
          <a:p>
            <a:r>
              <a:rPr lang="en-US" sz="1900" dirty="0" smtClean="0"/>
              <a:t>CSU’s </a:t>
            </a:r>
            <a:r>
              <a:rPr lang="en-US" sz="1900" dirty="0"/>
              <a:t>non-University information table </a:t>
            </a:r>
            <a:r>
              <a:rPr lang="en-US" sz="1900" dirty="0" smtClean="0"/>
              <a:t>policy: </a:t>
            </a:r>
            <a:endParaRPr lang="en-US" sz="1900" dirty="0"/>
          </a:p>
          <a:p>
            <a:pPr marL="346075" indent="0">
              <a:buNone/>
            </a:pPr>
            <a:r>
              <a:rPr lang="en-US" sz="1900" u="sng" dirty="0">
                <a:hlinkClick r:id="rId6"/>
              </a:rPr>
              <a:t>http://</a:t>
            </a:r>
            <a:r>
              <a:rPr lang="en-US" sz="1900" u="sng" dirty="0" smtClean="0">
                <a:hlinkClick r:id="rId6"/>
              </a:rPr>
              <a:t>www.clayton.edu/portals/45/docs/Vendor-Information-Table-Request.pdf</a:t>
            </a:r>
            <a:endParaRPr lang="en-US" sz="1900" u="sng" dirty="0" smtClean="0"/>
          </a:p>
          <a:p>
            <a:pPr marL="346075" indent="0">
              <a:buNone/>
            </a:pPr>
            <a:r>
              <a:rPr lang="en-US" sz="1900" dirty="0" smtClean="0"/>
              <a:t>The </a:t>
            </a:r>
            <a:r>
              <a:rPr lang="en-US" sz="1900" dirty="0"/>
              <a:t>student organization fundraising </a:t>
            </a:r>
            <a:r>
              <a:rPr lang="en-US" sz="1900" dirty="0" smtClean="0"/>
              <a:t>policy: </a:t>
            </a:r>
            <a:r>
              <a:rPr lang="en-US" sz="1900" u="sng" dirty="0">
                <a:hlinkClick r:id="rId7"/>
              </a:rPr>
              <a:t>https://</a:t>
            </a:r>
            <a:r>
              <a:rPr lang="en-US" sz="1900" u="sng" dirty="0" smtClean="0">
                <a:hlinkClick r:id="rId7"/>
              </a:rPr>
              <a:t>www.clayton.edu/Portals/535/docs/SFAB/Fundraising_Policy.pdf</a:t>
            </a:r>
            <a:endParaRPr lang="en-US" sz="1900" u="sng" dirty="0" smtClean="0"/>
          </a:p>
          <a:p>
            <a:r>
              <a:rPr lang="en-US" sz="1900" dirty="0" smtClean="0"/>
              <a:t>The </a:t>
            </a:r>
            <a:r>
              <a:rPr lang="en-US" sz="1900" dirty="0"/>
              <a:t>University posting and announcement </a:t>
            </a:r>
            <a:r>
              <a:rPr lang="en-US" sz="1900" dirty="0" smtClean="0"/>
              <a:t>policy:  </a:t>
            </a:r>
            <a:endParaRPr lang="en-US" sz="1900" dirty="0"/>
          </a:p>
          <a:p>
            <a:pPr marL="346075" indent="0">
              <a:buNone/>
            </a:pPr>
            <a:r>
              <a:rPr lang="en-US" sz="1900" u="sng" dirty="0">
                <a:hlinkClick r:id="rId8"/>
              </a:rPr>
              <a:t>http://</a:t>
            </a:r>
            <a:r>
              <a:rPr lang="en-US" sz="1900" u="sng" dirty="0" smtClean="0">
                <a:hlinkClick r:id="rId8"/>
              </a:rPr>
              <a:t>www.clayton.edu/Portals/951/campus-posting-policy.pdf</a:t>
            </a:r>
            <a:endParaRPr lang="en-US" sz="1900" u="sng" dirty="0" smtClean="0"/>
          </a:p>
          <a:p>
            <a:pPr marL="346075" indent="0">
              <a:buNone/>
            </a:pPr>
            <a:r>
              <a:rPr lang="en-US" sz="1900" dirty="0" smtClean="0"/>
              <a:t>Employee </a:t>
            </a:r>
            <a:r>
              <a:rPr lang="en-US" sz="1900" dirty="0"/>
              <a:t>Handbook:</a:t>
            </a:r>
          </a:p>
          <a:p>
            <a:pPr marL="346075" indent="0">
              <a:buNone/>
            </a:pPr>
            <a:r>
              <a:rPr lang="en-US" sz="2000" u="sng" dirty="0">
                <a:hlinkClick r:id="rId9"/>
              </a:rPr>
              <a:t>http://www.clayton.edu/human-resources/employeehandbook</a:t>
            </a:r>
            <a:endParaRPr lang="en-US" sz="1900" u="sng" dirty="0"/>
          </a:p>
          <a:p>
            <a:pPr marL="0" indent="0">
              <a:buNone/>
            </a:pPr>
            <a:endParaRPr lang="en-US" sz="2000" dirty="0" smtClean="0"/>
          </a:p>
        </p:txBody>
      </p:sp>
      <p:sp>
        <p:nvSpPr>
          <p:cNvPr id="4" name="Slide Number Placeholder 3"/>
          <p:cNvSpPr>
            <a:spLocks noGrp="1"/>
          </p:cNvSpPr>
          <p:nvPr>
            <p:ph type="sldNum" sz="quarter" idx="12"/>
          </p:nvPr>
        </p:nvSpPr>
        <p:spPr/>
        <p:txBody>
          <a:bodyPr/>
          <a:lstStyle/>
          <a:p>
            <a:fld id="{90EECEC2-D6CE-4871-8DB0-1C0908245D90}" type="slidenum">
              <a:rPr lang="en-US" smtClean="0"/>
              <a:pPr/>
              <a:t>30</a:t>
            </a:fld>
            <a:endParaRPr lang="en-US" dirty="0"/>
          </a:p>
        </p:txBody>
      </p:sp>
      <p:sp>
        <p:nvSpPr>
          <p:cNvPr id="5" name="Rectangle 4"/>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Helpful Information</a:t>
            </a:r>
            <a:endParaRPr lang="en-US" sz="3600" dirty="0"/>
          </a:p>
        </p:txBody>
      </p:sp>
      <p:sp>
        <p:nvSpPr>
          <p:cNvPr id="7" name="Rectangle 6"/>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2031736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5200" dirty="0" smtClean="0">
                <a:solidFill>
                  <a:schemeClr val="accent6">
                    <a:lumMod val="75000"/>
                  </a:schemeClr>
                </a:solidFill>
              </a:rPr>
              <a:t>Questions?</a:t>
            </a:r>
            <a:endParaRPr lang="en-US" sz="52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90EECEC2-D6CE-4871-8DB0-1C0908245D90}" type="slidenum">
              <a:rPr lang="en-US" smtClean="0"/>
              <a:pPr/>
              <a:t>31</a:t>
            </a:fld>
            <a:endParaRPr lang="en-US" dirty="0"/>
          </a:p>
        </p:txBody>
      </p:sp>
    </p:spTree>
    <p:extLst>
      <p:ext uri="{BB962C8B-B14F-4D97-AF65-F5344CB8AC3E}">
        <p14:creationId xmlns:p14="http://schemas.microsoft.com/office/powerpoint/2010/main" val="4107752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210534" y="191869"/>
            <a:ext cx="4933466" cy="646331"/>
          </a:xfrm>
          <a:prstGeom prst="rect">
            <a:avLst/>
          </a:prstGeom>
          <a:noFill/>
        </p:spPr>
        <p:txBody>
          <a:bodyPr wrap="none" rtlCol="0">
            <a:spAutoFit/>
          </a:bodyPr>
          <a:lstStyle/>
          <a:p>
            <a:pPr algn="r"/>
            <a:r>
              <a:rPr lang="en-US" sz="3600" dirty="0" smtClean="0">
                <a:solidFill>
                  <a:schemeClr val="bg1"/>
                </a:solidFill>
              </a:rPr>
              <a:t>Why a </a:t>
            </a:r>
            <a:r>
              <a:rPr lang="en-US" sz="3600" dirty="0">
                <a:solidFill>
                  <a:schemeClr val="bg1"/>
                </a:solidFill>
              </a:rPr>
              <a:t>s</a:t>
            </a:r>
            <a:r>
              <a:rPr lang="en-US" sz="3600" dirty="0" smtClean="0">
                <a:solidFill>
                  <a:schemeClr val="bg1"/>
                </a:solidFill>
              </a:rPr>
              <a:t>olicitation </a:t>
            </a:r>
            <a:r>
              <a:rPr lang="en-US" sz="3600" dirty="0">
                <a:solidFill>
                  <a:schemeClr val="bg1"/>
                </a:solidFill>
              </a:rPr>
              <a:t>p</a:t>
            </a:r>
            <a:r>
              <a:rPr lang="en-US" sz="3600" dirty="0" smtClean="0">
                <a:solidFill>
                  <a:schemeClr val="bg1"/>
                </a:solidFill>
              </a:rPr>
              <a:t>olicy?</a:t>
            </a:r>
            <a:endParaRPr lang="en-US" sz="3600" dirty="0">
              <a:solidFill>
                <a:schemeClr val="bg1"/>
              </a:solidFill>
            </a:endParaRPr>
          </a:p>
        </p:txBody>
      </p:sp>
      <p:sp>
        <p:nvSpPr>
          <p:cNvPr id="2" name="Content Placeholder 1"/>
          <p:cNvSpPr>
            <a:spLocks noGrp="1"/>
          </p:cNvSpPr>
          <p:nvPr>
            <p:ph idx="1"/>
          </p:nvPr>
        </p:nvSpPr>
        <p:spPr>
          <a:xfrm>
            <a:off x="609601" y="1378091"/>
            <a:ext cx="8001000" cy="4717909"/>
          </a:xfrm>
        </p:spPr>
        <p:txBody>
          <a:bodyPr>
            <a:noAutofit/>
          </a:bodyPr>
          <a:lstStyle/>
          <a:p>
            <a:pPr marL="0" indent="0">
              <a:buNone/>
            </a:pPr>
            <a:r>
              <a:rPr lang="en-US" sz="2800" dirty="0" smtClean="0">
                <a:cs typeface="Times New Roman" charset="0"/>
              </a:rPr>
              <a:t>Rules and regulations you might </a:t>
            </a:r>
            <a:r>
              <a:rPr lang="en-US" sz="2800" dirty="0">
                <a:cs typeface="Times New Roman" charset="0"/>
              </a:rPr>
              <a:t>not consider but could impact a solicitation </a:t>
            </a:r>
            <a:r>
              <a:rPr lang="en-US" sz="2800" dirty="0" smtClean="0">
                <a:cs typeface="Times New Roman" charset="0"/>
              </a:rPr>
              <a:t>event:</a:t>
            </a:r>
          </a:p>
          <a:p>
            <a:r>
              <a:rPr lang="en-US" sz="2800" dirty="0" smtClean="0">
                <a:cs typeface="Times New Roman" charset="0"/>
              </a:rPr>
              <a:t>Federal, state, and local</a:t>
            </a:r>
          </a:p>
          <a:p>
            <a:pPr lvl="1"/>
            <a:r>
              <a:rPr lang="en-US" dirty="0" smtClean="0">
                <a:cs typeface="Times New Roman" charset="0"/>
              </a:rPr>
              <a:t>Sales tax</a:t>
            </a:r>
          </a:p>
          <a:p>
            <a:pPr lvl="1"/>
            <a:r>
              <a:rPr lang="en-US" dirty="0" smtClean="0">
                <a:cs typeface="Times New Roman" charset="0"/>
              </a:rPr>
              <a:t>Unrelated business </a:t>
            </a:r>
            <a:r>
              <a:rPr lang="en-US" dirty="0">
                <a:cs typeface="Times New Roman" charset="0"/>
              </a:rPr>
              <a:t>i</a:t>
            </a:r>
            <a:r>
              <a:rPr lang="en-US" dirty="0" smtClean="0">
                <a:cs typeface="Times New Roman" charset="0"/>
              </a:rPr>
              <a:t>ncome tax (UBIT)</a:t>
            </a:r>
            <a:endParaRPr lang="en-US" sz="2800" dirty="0" smtClean="0">
              <a:cs typeface="Times New Roman" charset="0"/>
            </a:endParaRPr>
          </a:p>
          <a:p>
            <a:r>
              <a:rPr lang="en-US" sz="2800" dirty="0" smtClean="0">
                <a:cs typeface="Times New Roman" charset="0"/>
              </a:rPr>
              <a:t>Board of Regents</a:t>
            </a:r>
          </a:p>
          <a:p>
            <a:r>
              <a:rPr lang="en-US" sz="2800" dirty="0" smtClean="0">
                <a:cs typeface="Times New Roman" charset="0"/>
              </a:rPr>
              <a:t>Clayton State University </a:t>
            </a:r>
          </a:p>
          <a:p>
            <a:r>
              <a:rPr lang="en-US" sz="2800" dirty="0" smtClean="0">
                <a:cs typeface="Times New Roman" charset="0"/>
              </a:rPr>
              <a:t>CSU contract provision requirements </a:t>
            </a:r>
            <a:endParaRPr lang="en-US" sz="2800" dirty="0">
              <a:cs typeface="Times New Roman" charset="0"/>
            </a:endParaRPr>
          </a:p>
          <a:p>
            <a:endParaRPr lang="en-US" sz="2400" dirty="0"/>
          </a:p>
        </p:txBody>
      </p:sp>
      <p:sp>
        <p:nvSpPr>
          <p:cNvPr id="3" name="Slide Number Placeholder 2"/>
          <p:cNvSpPr>
            <a:spLocks noGrp="1"/>
          </p:cNvSpPr>
          <p:nvPr>
            <p:ph type="sldNum" sz="quarter" idx="12"/>
          </p:nvPr>
        </p:nvSpPr>
        <p:spPr/>
        <p:txBody>
          <a:bodyPr/>
          <a:lstStyle/>
          <a:p>
            <a:fld id="{90EECEC2-D6CE-4871-8DB0-1C0908245D90}" type="slidenum">
              <a:rPr lang="en-US" smtClean="0"/>
              <a:pPr/>
              <a:t>4</a:t>
            </a:fld>
            <a:endParaRPr lang="en-US" dirty="0"/>
          </a:p>
        </p:txBody>
      </p:sp>
      <p:sp>
        <p:nvSpPr>
          <p:cNvPr id="9" name="Rectangle 8"/>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3598299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5</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265485" y="191869"/>
            <a:ext cx="4878515" cy="646331"/>
          </a:xfrm>
          <a:prstGeom prst="rect">
            <a:avLst/>
          </a:prstGeom>
          <a:solidFill>
            <a:schemeClr val="accent1">
              <a:lumMod val="75000"/>
            </a:schemeClr>
          </a:solidFill>
        </p:spPr>
        <p:txBody>
          <a:bodyPr wrap="none" rtlCol="0">
            <a:spAutoFit/>
          </a:bodyPr>
          <a:lstStyle/>
          <a:p>
            <a:pPr algn="r"/>
            <a:r>
              <a:rPr lang="en-US" sz="3600" dirty="0" smtClean="0">
                <a:solidFill>
                  <a:schemeClr val="bg1"/>
                </a:solidFill>
              </a:rPr>
              <a:t>Board of Regents Policies</a:t>
            </a:r>
            <a:endParaRPr lang="en-US" sz="3600" dirty="0">
              <a:solidFill>
                <a:schemeClr val="bg1"/>
              </a:solidFill>
            </a:endParaRPr>
          </a:p>
        </p:txBody>
      </p:sp>
      <p:sp>
        <p:nvSpPr>
          <p:cNvPr id="2" name="Rectangle 1"/>
          <p:cNvSpPr/>
          <p:nvPr/>
        </p:nvSpPr>
        <p:spPr>
          <a:xfrm>
            <a:off x="533400" y="1370886"/>
            <a:ext cx="8001000" cy="4001095"/>
          </a:xfrm>
          <a:prstGeom prst="rect">
            <a:avLst/>
          </a:prstGeom>
        </p:spPr>
        <p:txBody>
          <a:bodyPr wrap="square">
            <a:spAutoFit/>
          </a:bodyPr>
          <a:lstStyle/>
          <a:p>
            <a:pPr marL="457200" lvl="0" indent="-457200">
              <a:buFont typeface="Arial" panose="020B0604020202020204" pitchFamily="34" charset="0"/>
              <a:buChar char="•"/>
            </a:pPr>
            <a:r>
              <a:rPr lang="en-US" sz="2600" dirty="0" smtClean="0"/>
              <a:t>All institutional business enterprises shall </a:t>
            </a:r>
            <a:r>
              <a:rPr lang="en-US" sz="2600" dirty="0"/>
              <a:t>be operated as auxiliary </a:t>
            </a:r>
            <a:r>
              <a:rPr lang="en-US" sz="2600" dirty="0" smtClean="0"/>
              <a:t>enterprises.</a:t>
            </a:r>
          </a:p>
          <a:p>
            <a:pPr marL="457200" lvl="0" indent="-457200">
              <a:buFont typeface="Arial" panose="020B0604020202020204" pitchFamily="34" charset="0"/>
              <a:buChar char="•"/>
            </a:pPr>
            <a:r>
              <a:rPr lang="en-US" sz="2600" dirty="0" smtClean="0"/>
              <a:t>All </a:t>
            </a:r>
            <a:r>
              <a:rPr lang="en-US" sz="2600" dirty="0"/>
              <a:t>institutional business </a:t>
            </a:r>
            <a:r>
              <a:rPr lang="en-US" sz="2600" dirty="0" smtClean="0"/>
              <a:t>enterprises shall </a:t>
            </a:r>
            <a:r>
              <a:rPr lang="en-US" sz="2600" dirty="0"/>
              <a:t>be under the direct management, control and supervision of the C</a:t>
            </a:r>
            <a:r>
              <a:rPr lang="en-US" sz="2600" dirty="0" smtClean="0"/>
              <a:t>hief Business Officer (CBO) – Clayton State University’s Vice </a:t>
            </a:r>
            <a:r>
              <a:rPr lang="en-US" sz="2600" dirty="0"/>
              <a:t>President for Business and Operations or his/her </a:t>
            </a:r>
            <a:r>
              <a:rPr lang="en-US" sz="2600" dirty="0" err="1" smtClean="0"/>
              <a:t>delegee</a:t>
            </a:r>
            <a:r>
              <a:rPr lang="en-US" sz="2600" dirty="0" smtClean="0"/>
              <a:t>.</a:t>
            </a:r>
          </a:p>
          <a:p>
            <a:pPr marL="457200" indent="-457200">
              <a:buFont typeface="Arial" panose="020B0604020202020204" pitchFamily="34" charset="0"/>
              <a:buChar char="•"/>
            </a:pPr>
            <a:r>
              <a:rPr lang="en-US" sz="2600" dirty="0"/>
              <a:t>Campus operation of a privately operated business enterprise is only permitted as provided by contract.</a:t>
            </a:r>
          </a:p>
          <a:p>
            <a:pPr marL="342900" lvl="0" indent="-342900">
              <a:buFont typeface="Arial" pitchFamily="34" charset="0"/>
              <a:buChar char="•"/>
            </a:pPr>
            <a:endParaRPr lang="en-US" sz="2000" dirty="0" smtClean="0"/>
          </a:p>
        </p:txBody>
      </p:sp>
      <p:sp>
        <p:nvSpPr>
          <p:cNvPr id="9" name="Rectangle 8"/>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304933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6</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886318843"/>
              </p:ext>
            </p:extLst>
          </p:nvPr>
        </p:nvGraphicFramePr>
        <p:xfrm>
          <a:off x="838200" y="1263044"/>
          <a:ext cx="7315200" cy="4604356"/>
        </p:xfrm>
        <a:graphic>
          <a:graphicData uri="http://schemas.openxmlformats.org/drawingml/2006/table">
            <a:tbl>
              <a:tblPr firstRow="1" firstCol="1" bandRow="1">
                <a:tableStyleId>{5C22544A-7EE6-4342-B048-85BDC9FD1C3A}</a:tableStyleId>
              </a:tblPr>
              <a:tblGrid>
                <a:gridCol w="3905993">
                  <a:extLst>
                    <a:ext uri="{9D8B030D-6E8A-4147-A177-3AD203B41FA5}">
                      <a16:colId xmlns:a16="http://schemas.microsoft.com/office/drawing/2014/main" val="20000"/>
                    </a:ext>
                  </a:extLst>
                </a:gridCol>
                <a:gridCol w="3409207">
                  <a:extLst>
                    <a:ext uri="{9D8B030D-6E8A-4147-A177-3AD203B41FA5}">
                      <a16:colId xmlns:a16="http://schemas.microsoft.com/office/drawing/2014/main" val="20001"/>
                    </a:ext>
                  </a:extLst>
                </a:gridCol>
              </a:tblGrid>
              <a:tr h="367040">
                <a:tc>
                  <a:txBody>
                    <a:bodyPr/>
                    <a:lstStyle/>
                    <a:p>
                      <a:pPr marL="0" marR="0" lvl="0" indent="0" algn="ctr">
                        <a:spcBef>
                          <a:spcPts val="0"/>
                        </a:spcBef>
                        <a:spcAft>
                          <a:spcPts val="0"/>
                        </a:spcAft>
                        <a:buFont typeface="+mj-lt"/>
                        <a:buNone/>
                      </a:pPr>
                      <a:r>
                        <a:rPr lang="en-US" sz="2000" b="1" dirty="0" smtClean="0">
                          <a:solidFill>
                            <a:schemeClr val="tx1"/>
                          </a:solidFill>
                          <a:effectLst/>
                          <a:latin typeface="+mn-lt"/>
                        </a:rPr>
                        <a:t>Unit</a:t>
                      </a:r>
                      <a:endParaRPr lang="en-US" sz="2000" b="1" dirty="0">
                        <a:solidFill>
                          <a:schemeClr val="tx1"/>
                        </a:solidFill>
                        <a:effectLst/>
                        <a:latin typeface="+mn-lt"/>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2000" b="1" dirty="0" smtClean="0">
                          <a:solidFill>
                            <a:schemeClr val="tx1"/>
                          </a:solidFill>
                          <a:effectLst/>
                          <a:latin typeface="+mn-lt"/>
                          <a:ea typeface="Calibri"/>
                          <a:cs typeface="Times New Roman"/>
                        </a:rPr>
                        <a:t>At CSU, reports</a:t>
                      </a:r>
                      <a:r>
                        <a:rPr lang="en-US" sz="2000" b="1" baseline="0" dirty="0" smtClean="0">
                          <a:solidFill>
                            <a:schemeClr val="tx1"/>
                          </a:solidFill>
                          <a:effectLst/>
                          <a:latin typeface="+mn-lt"/>
                          <a:ea typeface="Calibri"/>
                          <a:cs typeface="Times New Roman"/>
                        </a:rPr>
                        <a:t> to:</a:t>
                      </a:r>
                      <a:endParaRPr lang="en-US" sz="2000" b="1"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32116">
                <a:tc>
                  <a:txBody>
                    <a:bodyPr/>
                    <a:lstStyle/>
                    <a:p>
                      <a:pPr marL="0" marR="0" lvl="0" indent="0">
                        <a:lnSpc>
                          <a:spcPct val="100000"/>
                        </a:lnSpc>
                        <a:spcBef>
                          <a:spcPts val="0"/>
                        </a:spcBef>
                        <a:spcAft>
                          <a:spcPts val="0"/>
                        </a:spcAft>
                        <a:buFont typeface="+mj-lt"/>
                        <a:buNone/>
                      </a:pPr>
                      <a:r>
                        <a:rPr lang="en-US" sz="2000" b="0" dirty="0">
                          <a:solidFill>
                            <a:schemeClr val="tx1"/>
                          </a:solidFill>
                          <a:effectLst/>
                          <a:latin typeface="+mn-lt"/>
                        </a:rPr>
                        <a:t>Athletics </a:t>
                      </a:r>
                      <a:endParaRPr lang="en-US" sz="2000" b="0" dirty="0" smtClean="0">
                        <a:solidFill>
                          <a:schemeClr val="tx1"/>
                        </a:solidFill>
                        <a:effectLst/>
                        <a:latin typeface="+mn-lt"/>
                      </a:endParaRP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Spivey Hall</a:t>
                      </a:r>
                      <a:endParaRPr lang="en-US" sz="2000" b="0" dirty="0">
                        <a:solidFill>
                          <a:schemeClr val="tx1"/>
                        </a:solidFill>
                        <a:effectLst/>
                        <a:latin typeface="+mn-lt"/>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2000" b="0" u="none" dirty="0">
                          <a:solidFill>
                            <a:schemeClr val="tx1"/>
                          </a:solidFill>
                          <a:effectLst/>
                          <a:latin typeface="+mn-lt"/>
                        </a:rPr>
                        <a:t>President</a:t>
                      </a:r>
                      <a:endParaRPr lang="en-US" sz="2000" b="0" u="none"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4811">
                <a:tc>
                  <a:txBody>
                    <a:bodyPr/>
                    <a:lstStyle/>
                    <a:p>
                      <a:pPr marL="0" marR="0">
                        <a:lnSpc>
                          <a:spcPct val="100000"/>
                        </a:lnSpc>
                        <a:spcBef>
                          <a:spcPts val="0"/>
                        </a:spcBef>
                        <a:spcAft>
                          <a:spcPts val="0"/>
                        </a:spcAft>
                      </a:pPr>
                      <a:r>
                        <a:rPr lang="en-US" sz="2000" b="0" dirty="0">
                          <a:solidFill>
                            <a:schemeClr val="tx1"/>
                          </a:solidFill>
                          <a:effectLst/>
                          <a:latin typeface="+mn-lt"/>
                        </a:rPr>
                        <a:t>Continuing </a:t>
                      </a:r>
                      <a:r>
                        <a:rPr lang="en-US" sz="2000" b="0" dirty="0" smtClean="0">
                          <a:solidFill>
                            <a:schemeClr val="tx1"/>
                          </a:solidFill>
                          <a:effectLst/>
                          <a:latin typeface="+mn-lt"/>
                        </a:rPr>
                        <a:t>Education</a:t>
                      </a:r>
                      <a:endParaRPr lang="en-US" sz="2000" b="0"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2000" b="0" u="none" dirty="0" smtClean="0">
                          <a:solidFill>
                            <a:schemeClr val="tx1"/>
                          </a:solidFill>
                          <a:effectLst/>
                          <a:latin typeface="+mn-lt"/>
                        </a:rPr>
                        <a:t>Provost</a:t>
                      </a:r>
                      <a:endParaRPr lang="en-US" sz="2000" b="0" u="none"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861189">
                <a:tc>
                  <a:txBody>
                    <a:bodyPr/>
                    <a:lstStyle/>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The </a:t>
                      </a:r>
                      <a:r>
                        <a:rPr lang="en-US" sz="2000" b="0" dirty="0">
                          <a:solidFill>
                            <a:schemeClr val="tx1"/>
                          </a:solidFill>
                          <a:effectLst/>
                          <a:latin typeface="+mn-lt"/>
                        </a:rPr>
                        <a:t>Loch </a:t>
                      </a:r>
                      <a:r>
                        <a:rPr lang="en-US" sz="2000" b="0" dirty="0" smtClean="0">
                          <a:solidFill>
                            <a:schemeClr val="tx1"/>
                          </a:solidFill>
                          <a:effectLst/>
                          <a:latin typeface="+mn-lt"/>
                        </a:rPr>
                        <a:t>Shop</a:t>
                      </a: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Dining </a:t>
                      </a:r>
                    </a:p>
                    <a:p>
                      <a:pPr marL="0" marR="0" lvl="0" indent="0">
                        <a:lnSpc>
                          <a:spcPct val="100000"/>
                        </a:lnSpc>
                        <a:spcBef>
                          <a:spcPts val="0"/>
                        </a:spcBef>
                        <a:spcAft>
                          <a:spcPts val="0"/>
                        </a:spcAft>
                        <a:buFont typeface="+mj-lt"/>
                        <a:buNone/>
                      </a:pPr>
                      <a:r>
                        <a:rPr lang="en-US" sz="2000" b="0" dirty="0" err="1" smtClean="0">
                          <a:solidFill>
                            <a:schemeClr val="tx1"/>
                          </a:solidFill>
                          <a:effectLst/>
                          <a:latin typeface="+mn-lt"/>
                        </a:rPr>
                        <a:t>LakerCard</a:t>
                      </a:r>
                      <a:r>
                        <a:rPr lang="en-US" sz="2000" b="0" dirty="0" smtClean="0">
                          <a:solidFill>
                            <a:schemeClr val="tx1"/>
                          </a:solidFill>
                          <a:effectLst/>
                          <a:latin typeface="+mn-lt"/>
                        </a:rPr>
                        <a:t> Center</a:t>
                      </a: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Vending </a:t>
                      </a: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Student Printing </a:t>
                      </a:r>
                      <a:r>
                        <a:rPr lang="en-US" sz="2000" b="0" dirty="0">
                          <a:solidFill>
                            <a:schemeClr val="tx1"/>
                          </a:solidFill>
                          <a:effectLst/>
                          <a:latin typeface="+mn-lt"/>
                        </a:rPr>
                        <a:t>(</a:t>
                      </a:r>
                      <a:r>
                        <a:rPr lang="en-US" sz="2000" b="0" dirty="0" err="1">
                          <a:solidFill>
                            <a:schemeClr val="tx1"/>
                          </a:solidFill>
                          <a:effectLst/>
                          <a:latin typeface="+mn-lt"/>
                        </a:rPr>
                        <a:t>SmartPrint</a:t>
                      </a:r>
                      <a:r>
                        <a:rPr lang="en-US" sz="2000" b="0" dirty="0" smtClean="0">
                          <a:solidFill>
                            <a:schemeClr val="tx1"/>
                          </a:solidFill>
                          <a:effectLst/>
                          <a:latin typeface="+mn-lt"/>
                        </a:rPr>
                        <a:t>)</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2000" b="0" kern="1200" dirty="0" smtClean="0">
                          <a:solidFill>
                            <a:schemeClr val="tx1"/>
                          </a:solidFill>
                          <a:effectLst/>
                          <a:latin typeface="+mn-lt"/>
                          <a:ea typeface="+mn-ea"/>
                          <a:cs typeface="+mn-cs"/>
                        </a:rPr>
                        <a:t>Parking Services</a:t>
                      </a: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2000" b="0" u="none" dirty="0" smtClean="0">
                          <a:solidFill>
                            <a:schemeClr val="tx1"/>
                          </a:solidFill>
                          <a:effectLst/>
                          <a:latin typeface="+mn-lt"/>
                        </a:rPr>
                        <a:t>Business </a:t>
                      </a:r>
                      <a:r>
                        <a:rPr lang="en-US" sz="2000" b="0" u="none" dirty="0">
                          <a:solidFill>
                            <a:schemeClr val="tx1"/>
                          </a:solidFill>
                          <a:effectLst/>
                          <a:latin typeface="+mn-lt"/>
                        </a:rPr>
                        <a:t>and Operations</a:t>
                      </a:r>
                    </a:p>
                    <a:p>
                      <a:pPr marL="0" marR="0">
                        <a:lnSpc>
                          <a:spcPct val="100000"/>
                        </a:lnSpc>
                        <a:spcBef>
                          <a:spcPts val="0"/>
                        </a:spcBef>
                        <a:spcAft>
                          <a:spcPts val="1050"/>
                        </a:spcAft>
                      </a:pPr>
                      <a:r>
                        <a:rPr lang="en-US" sz="2000" b="0" u="none" dirty="0">
                          <a:solidFill>
                            <a:schemeClr val="tx1"/>
                          </a:solidFill>
                          <a:effectLst/>
                          <a:latin typeface="+mn-lt"/>
                        </a:rPr>
                        <a:t> </a:t>
                      </a:r>
                      <a:endParaRPr lang="en-US" sz="2000" b="0" u="none"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95004">
                <a:tc>
                  <a:txBody>
                    <a:bodyPr/>
                    <a:lstStyle/>
                    <a:p>
                      <a:pPr marL="0" marR="0" lvl="0" indent="0">
                        <a:lnSpc>
                          <a:spcPct val="100000"/>
                        </a:lnSpc>
                        <a:spcBef>
                          <a:spcPts val="0"/>
                        </a:spcBef>
                        <a:spcAft>
                          <a:spcPts val="0"/>
                        </a:spcAft>
                        <a:buFont typeface="+mj-lt"/>
                        <a:buNone/>
                      </a:pPr>
                      <a:r>
                        <a:rPr lang="en-US" sz="2000" b="0" dirty="0">
                          <a:solidFill>
                            <a:schemeClr val="tx1"/>
                          </a:solidFill>
                          <a:effectLst/>
                          <a:latin typeface="+mn-lt"/>
                        </a:rPr>
                        <a:t>Housing </a:t>
                      </a:r>
                      <a:r>
                        <a:rPr lang="en-US" sz="2000" b="0" dirty="0" smtClean="0">
                          <a:solidFill>
                            <a:schemeClr val="tx1"/>
                          </a:solidFill>
                          <a:effectLst/>
                          <a:latin typeface="+mn-lt"/>
                        </a:rPr>
                        <a:t> </a:t>
                      </a:r>
                      <a:endParaRPr lang="en-US" sz="2000" b="0" dirty="0">
                        <a:solidFill>
                          <a:schemeClr val="tx1"/>
                        </a:solidFill>
                        <a:effectLst/>
                        <a:latin typeface="+mn-lt"/>
                      </a:endParaRP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University Health </a:t>
                      </a:r>
                      <a:r>
                        <a:rPr lang="en-US" sz="2000" b="0" dirty="0">
                          <a:solidFill>
                            <a:schemeClr val="tx1"/>
                          </a:solidFill>
                          <a:effectLst/>
                          <a:latin typeface="+mn-lt"/>
                        </a:rPr>
                        <a:t>Services </a:t>
                      </a:r>
                      <a:endParaRPr lang="en-US" sz="2000" b="0" dirty="0" smtClean="0">
                        <a:solidFill>
                          <a:schemeClr val="tx1"/>
                        </a:solidFill>
                        <a:effectLst/>
                        <a:latin typeface="+mn-lt"/>
                      </a:endParaRPr>
                    </a:p>
                    <a:p>
                      <a:pPr marL="0" marR="0" lvl="0" indent="0">
                        <a:lnSpc>
                          <a:spcPct val="100000"/>
                        </a:lnSpc>
                        <a:spcBef>
                          <a:spcPts val="0"/>
                        </a:spcBef>
                        <a:spcAft>
                          <a:spcPts val="0"/>
                        </a:spcAft>
                        <a:buFont typeface="+mj-lt"/>
                        <a:buNone/>
                      </a:pPr>
                      <a:r>
                        <a:rPr lang="en-US" sz="2000" b="0" dirty="0" smtClean="0">
                          <a:solidFill>
                            <a:schemeClr val="tx1"/>
                          </a:solidFill>
                          <a:effectLst/>
                          <a:latin typeface="+mn-lt"/>
                        </a:rPr>
                        <a:t>Student </a:t>
                      </a:r>
                      <a:r>
                        <a:rPr lang="en-US" sz="2000" b="0" dirty="0">
                          <a:solidFill>
                            <a:schemeClr val="tx1"/>
                          </a:solidFill>
                          <a:effectLst/>
                          <a:latin typeface="+mn-lt"/>
                        </a:rPr>
                        <a:t>Activities </a:t>
                      </a:r>
                      <a:r>
                        <a:rPr lang="en-US" sz="2000" b="0" dirty="0" smtClean="0">
                          <a:solidFill>
                            <a:schemeClr val="tx1"/>
                          </a:solidFill>
                          <a:effectLst/>
                          <a:latin typeface="+mn-lt"/>
                        </a:rPr>
                        <a:t>Center</a:t>
                      </a:r>
                      <a:endParaRPr lang="en-US" sz="2000" b="0" dirty="0">
                        <a:solidFill>
                          <a:schemeClr val="tx1"/>
                        </a:solidFill>
                        <a:effectLst/>
                        <a:latin typeface="+mn-lt"/>
                      </a:endParaRPr>
                    </a:p>
                    <a:p>
                      <a:pPr marL="0" marR="0" lvl="0" indent="0">
                        <a:lnSpc>
                          <a:spcPct val="100000"/>
                        </a:lnSpc>
                        <a:spcBef>
                          <a:spcPts val="0"/>
                        </a:spcBef>
                        <a:spcAft>
                          <a:spcPts val="0"/>
                        </a:spcAft>
                        <a:buFont typeface="+mj-lt"/>
                        <a:buNone/>
                      </a:pPr>
                      <a:r>
                        <a:rPr lang="en-US" sz="2000" b="0" dirty="0">
                          <a:solidFill>
                            <a:schemeClr val="tx1"/>
                          </a:solidFill>
                          <a:effectLst/>
                          <a:latin typeface="+mn-lt"/>
                        </a:rPr>
                        <a:t>Recreation and </a:t>
                      </a:r>
                      <a:r>
                        <a:rPr lang="en-US" sz="2000" b="0" dirty="0" smtClean="0">
                          <a:solidFill>
                            <a:schemeClr val="tx1"/>
                          </a:solidFill>
                          <a:effectLst/>
                          <a:latin typeface="+mn-lt"/>
                        </a:rPr>
                        <a:t>Wellness</a:t>
                      </a:r>
                      <a:endParaRPr lang="en-US" sz="2000" b="0" dirty="0">
                        <a:solidFill>
                          <a:schemeClr val="tx1"/>
                        </a:solidFill>
                        <a:effectLst/>
                        <a:latin typeface="+mn-lt"/>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2000" b="0" u="none" dirty="0" smtClean="0">
                          <a:solidFill>
                            <a:schemeClr val="tx1"/>
                          </a:solidFill>
                          <a:effectLst/>
                          <a:latin typeface="+mn-lt"/>
                        </a:rPr>
                        <a:t>Student </a:t>
                      </a:r>
                      <a:r>
                        <a:rPr lang="en-US" sz="2000" b="0" u="none" dirty="0">
                          <a:solidFill>
                            <a:schemeClr val="tx1"/>
                          </a:solidFill>
                          <a:effectLst/>
                          <a:latin typeface="+mn-lt"/>
                        </a:rPr>
                        <a:t>Affairs</a:t>
                      </a:r>
                      <a:endParaRPr lang="en-US" sz="2000" b="0" u="none" dirty="0">
                        <a:solidFill>
                          <a:schemeClr val="tx1"/>
                        </a:solidFill>
                        <a:effectLst/>
                        <a:latin typeface="+mn-lt"/>
                        <a:ea typeface="Calibri"/>
                        <a:cs typeface="Times New Roman"/>
                      </a:endParaRPr>
                    </a:p>
                  </a:txBody>
                  <a:tcPr marL="67456" marR="674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Rectangle 7"/>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2" name="Rectangle 11"/>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BOR Auxiliary Enterprise Units   </a:t>
            </a:r>
            <a:endParaRPr lang="en-US" sz="3600" dirty="0"/>
          </a:p>
        </p:txBody>
      </p:sp>
    </p:spTree>
    <p:extLst>
      <p:ext uri="{BB962C8B-B14F-4D97-AF65-F5344CB8AC3E}">
        <p14:creationId xmlns:p14="http://schemas.microsoft.com/office/powerpoint/2010/main" val="2673165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CF63AEC-6FF9-4B57-9AC6-115453906601}" type="slidenum">
              <a:rPr lang="en-US" smtClean="0"/>
              <a:pPr/>
              <a:t>7</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351132" y="191869"/>
            <a:ext cx="5792868" cy="646331"/>
          </a:xfrm>
          <a:prstGeom prst="rect">
            <a:avLst/>
          </a:prstGeom>
          <a:solidFill>
            <a:schemeClr val="accent1">
              <a:lumMod val="75000"/>
            </a:schemeClr>
          </a:solidFill>
        </p:spPr>
        <p:txBody>
          <a:bodyPr wrap="none" rtlCol="0">
            <a:spAutoFit/>
          </a:bodyPr>
          <a:lstStyle/>
          <a:p>
            <a:pPr algn="r"/>
            <a:r>
              <a:rPr lang="en-US" sz="3600" dirty="0" smtClean="0">
                <a:solidFill>
                  <a:schemeClr val="bg1"/>
                </a:solidFill>
              </a:rPr>
              <a:t>Who must comply and where </a:t>
            </a:r>
            <a:endParaRPr lang="en-US" sz="36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865873776"/>
              </p:ext>
            </p:extLst>
          </p:nvPr>
        </p:nvGraphicFramePr>
        <p:xfrm>
          <a:off x="379332" y="1219200"/>
          <a:ext cx="8383668" cy="4754880"/>
        </p:xfrm>
        <a:graphic>
          <a:graphicData uri="http://schemas.openxmlformats.org/drawingml/2006/table">
            <a:tbl>
              <a:tblPr firstRow="1" bandRow="1">
                <a:tableStyleId>{5C22544A-7EE6-4342-B048-85BDC9FD1C3A}</a:tableStyleId>
              </a:tblPr>
              <a:tblGrid>
                <a:gridCol w="992268">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3657600">
                  <a:extLst>
                    <a:ext uri="{9D8B030D-6E8A-4147-A177-3AD203B41FA5}">
                      <a16:colId xmlns:a16="http://schemas.microsoft.com/office/drawing/2014/main" val="20003"/>
                    </a:ext>
                  </a:extLst>
                </a:gridCol>
              </a:tblGrid>
              <a:tr h="914400">
                <a:tc>
                  <a:txBody>
                    <a:bodyPr/>
                    <a:lstStyle/>
                    <a:p>
                      <a:r>
                        <a:rPr lang="en-US" sz="2000" b="1" dirty="0" smtClean="0">
                          <a:solidFill>
                            <a:schemeClr val="tx1"/>
                          </a:solidFill>
                          <a:latin typeface="+mn-lt"/>
                        </a:rPr>
                        <a:t>WHO</a:t>
                      </a:r>
                      <a:endParaRPr lang="en-US" sz="20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b="0" dirty="0" smtClean="0">
                          <a:solidFill>
                            <a:schemeClr val="tx1"/>
                          </a:solidFill>
                          <a:latin typeface="+mn-lt"/>
                        </a:rPr>
                        <a:t>All personnel acting on</a:t>
                      </a:r>
                      <a:r>
                        <a:rPr lang="en-US" sz="2000" b="0" baseline="0" dirty="0" smtClean="0">
                          <a:solidFill>
                            <a:schemeClr val="tx1"/>
                          </a:solidFill>
                          <a:latin typeface="+mn-lt"/>
                        </a:rPr>
                        <a:t> behalf of the university</a:t>
                      </a:r>
                      <a:endParaRPr lang="en-US" sz="2000" b="0" dirty="0" smtClean="0">
                        <a:solidFill>
                          <a:schemeClr val="tx1"/>
                        </a:solidFill>
                        <a:latin typeface="+mn-lt"/>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b="0" dirty="0" smtClean="0">
                          <a:solidFill>
                            <a:schemeClr val="tx1"/>
                          </a:solidFill>
                          <a:latin typeface="+mn-lt"/>
                        </a:rPr>
                        <a:t> </a:t>
                      </a:r>
                      <a:endParaRPr lang="en-US" sz="20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b="0" u="none" dirty="0" smtClean="0">
                          <a:solidFill>
                            <a:schemeClr val="tx1"/>
                          </a:solidFill>
                          <a:latin typeface="+mn-lt"/>
                        </a:rPr>
                        <a:t>Internal:</a:t>
                      </a:r>
                    </a:p>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Faculty</a:t>
                      </a:r>
                    </a:p>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Staff</a:t>
                      </a:r>
                    </a:p>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All recognized student organizations (RSOs)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2000" b="0" dirty="0" smtClean="0">
                        <a:solidFill>
                          <a:schemeClr val="tx1"/>
                        </a:solidFill>
                        <a:latin typeface="+mn-lt"/>
                      </a:endParaRPr>
                    </a:p>
                    <a:p>
                      <a:endParaRPr lang="en-US" sz="20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itchFamily="34" charset="0"/>
                        <a:buNone/>
                      </a:pPr>
                      <a:r>
                        <a:rPr lang="en-US" sz="2000" b="0" u="none" dirty="0" smtClean="0">
                          <a:solidFill>
                            <a:schemeClr val="tx1"/>
                          </a:solidFill>
                          <a:latin typeface="+mn-lt"/>
                        </a:rPr>
                        <a:t>External:</a:t>
                      </a:r>
                    </a:p>
                    <a:p>
                      <a:pPr marL="0" indent="0">
                        <a:buFont typeface="Arial" pitchFamily="34" charset="0"/>
                        <a:buNone/>
                      </a:pPr>
                      <a:r>
                        <a:rPr lang="en-US" sz="2000" b="0" dirty="0" smtClean="0">
                          <a:solidFill>
                            <a:schemeClr val="tx1"/>
                          </a:solidFill>
                          <a:latin typeface="+mn-lt"/>
                        </a:rPr>
                        <a:t>All affiliated organizations, including but not limited to</a:t>
                      </a:r>
                    </a:p>
                    <a:p>
                      <a:pPr marL="457200" lvl="0" indent="-457200">
                        <a:buFont typeface="Arial" pitchFamily="34" charset="0"/>
                        <a:buChar char="•"/>
                      </a:pPr>
                      <a:r>
                        <a:rPr lang="en-US" sz="2000" b="0" dirty="0" smtClean="0">
                          <a:solidFill>
                            <a:schemeClr val="tx1"/>
                          </a:solidFill>
                          <a:latin typeface="+mn-lt"/>
                        </a:rPr>
                        <a:t>Alumni</a:t>
                      </a:r>
                    </a:p>
                    <a:p>
                      <a:pPr marL="457200" lvl="0" indent="-457200">
                        <a:buFont typeface="Arial" pitchFamily="34" charset="0"/>
                        <a:buChar char="•"/>
                      </a:pPr>
                      <a:r>
                        <a:rPr lang="en-US" sz="2000" b="0" dirty="0" smtClean="0">
                          <a:solidFill>
                            <a:schemeClr val="tx1"/>
                          </a:solidFill>
                          <a:latin typeface="+mn-lt"/>
                        </a:rPr>
                        <a:t>Clayton State Foundation</a:t>
                      </a:r>
                    </a:p>
                    <a:p>
                      <a:pPr marL="457200" lvl="0" indent="-457200">
                        <a:buFont typeface="Arial" pitchFamily="34" charset="0"/>
                        <a:buChar char="•"/>
                      </a:pPr>
                      <a:r>
                        <a:rPr lang="en-US" sz="2000" b="0" dirty="0" smtClean="0">
                          <a:solidFill>
                            <a:schemeClr val="tx1"/>
                          </a:solidFill>
                          <a:latin typeface="+mn-lt"/>
                        </a:rPr>
                        <a:t>Vendors</a:t>
                      </a:r>
                    </a:p>
                    <a:p>
                      <a:pPr marL="457200" lvl="0" indent="-457200">
                        <a:buFont typeface="Arial" pitchFamily="34" charset="0"/>
                        <a:buChar char="•"/>
                      </a:pPr>
                      <a:r>
                        <a:rPr lang="en-US" sz="2000" b="0" dirty="0" smtClean="0">
                          <a:solidFill>
                            <a:schemeClr val="tx1"/>
                          </a:solidFill>
                          <a:latin typeface="+mn-lt"/>
                        </a:rPr>
                        <a:t>Non-profit or charitable organizations</a:t>
                      </a:r>
                    </a:p>
                    <a:p>
                      <a:endParaRPr lang="en-US" sz="20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96240">
                <a:tc>
                  <a:txBody>
                    <a:bodyPr/>
                    <a:lstStyle/>
                    <a:p>
                      <a:r>
                        <a:rPr lang="en-US" sz="2000" b="1" dirty="0" smtClean="0">
                          <a:solidFill>
                            <a:schemeClr val="tx1"/>
                          </a:solidFill>
                          <a:latin typeface="+mn-lt"/>
                        </a:rPr>
                        <a:t>WHERE</a:t>
                      </a:r>
                      <a:endParaRPr lang="en-US" sz="20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dirty="0" smtClean="0">
                          <a:solidFill>
                            <a:schemeClr val="tx1"/>
                          </a:solidFill>
                          <a:latin typeface="+mn-lt"/>
                        </a:rPr>
                        <a:t>All campus facilities</a:t>
                      </a:r>
                      <a:endParaRPr lang="en-US" sz="20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u="none" dirty="0" smtClean="0">
                          <a:solidFill>
                            <a:schemeClr val="tx1"/>
                          </a:solidFill>
                          <a:latin typeface="+mn-lt"/>
                        </a:rPr>
                        <a:t>Buildings</a:t>
                      </a:r>
                      <a:endParaRPr lang="en-US" sz="2000" b="0"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u="none" dirty="0" smtClean="0">
                          <a:solidFill>
                            <a:schemeClr val="tx1"/>
                          </a:solidFill>
                          <a:latin typeface="+mn-lt"/>
                        </a:rPr>
                        <a:t>Land and open spaces: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Air above that space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Streets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Walkways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0" dirty="0" smtClean="0">
                          <a:solidFill>
                            <a:schemeClr val="tx1"/>
                          </a:solidFill>
                          <a:latin typeface="+mn-lt"/>
                        </a:rPr>
                        <a:t>Parking facilities</a:t>
                      </a:r>
                    </a:p>
                    <a:p>
                      <a:endParaRPr lang="en-US" sz="20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9" name="Rectangle 8"/>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Tree>
    <p:extLst>
      <p:ext uri="{BB962C8B-B14F-4D97-AF65-F5344CB8AC3E}">
        <p14:creationId xmlns:p14="http://schemas.microsoft.com/office/powerpoint/2010/main" val="3930937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5400" dirty="0" smtClean="0"/>
              <a:t>Commercial Solicitation</a:t>
            </a:r>
            <a:endParaRPr lang="en-US" sz="5400" dirty="0"/>
          </a:p>
        </p:txBody>
      </p:sp>
      <p:sp>
        <p:nvSpPr>
          <p:cNvPr id="4" name="Slide Number Placeholder 3"/>
          <p:cNvSpPr>
            <a:spLocks noGrp="1"/>
          </p:cNvSpPr>
          <p:nvPr>
            <p:ph type="sldNum" sz="quarter" idx="12"/>
          </p:nvPr>
        </p:nvSpPr>
        <p:spPr/>
        <p:txBody>
          <a:bodyPr/>
          <a:lstStyle/>
          <a:p>
            <a:fld id="{90EECEC2-D6CE-4871-8DB0-1C0908245D90}" type="slidenum">
              <a:rPr lang="en-US" smtClean="0"/>
              <a:pPr/>
              <a:t>8</a:t>
            </a:fld>
            <a:endParaRPr lang="en-US" dirty="0"/>
          </a:p>
        </p:txBody>
      </p:sp>
    </p:spTree>
    <p:extLst>
      <p:ext uri="{BB962C8B-B14F-4D97-AF65-F5344CB8AC3E}">
        <p14:creationId xmlns:p14="http://schemas.microsoft.com/office/powerpoint/2010/main" val="3903146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05104"/>
            <a:ext cx="7924800" cy="3724096"/>
          </a:xfrm>
          <a:prstGeom prst="rect">
            <a:avLst/>
          </a:prstGeom>
        </p:spPr>
        <p:txBody>
          <a:bodyPr wrap="square">
            <a:spAutoFit/>
          </a:bodyPr>
          <a:lstStyle/>
          <a:p>
            <a:pPr lvl="0"/>
            <a:r>
              <a:rPr lang="en-US" sz="2800" b="1" dirty="0" smtClean="0">
                <a:solidFill>
                  <a:schemeClr val="accent6">
                    <a:lumMod val="75000"/>
                  </a:schemeClr>
                </a:solidFill>
              </a:rPr>
              <a:t>Commercial Solicitation: </a:t>
            </a:r>
            <a:r>
              <a:rPr lang="en-US" sz="2800" dirty="0" smtClean="0"/>
              <a:t>  </a:t>
            </a:r>
          </a:p>
          <a:p>
            <a:pPr marL="60325" lvl="1"/>
            <a:r>
              <a:rPr lang="en-US" sz="2600" dirty="0" smtClean="0"/>
              <a:t>Most likely from </a:t>
            </a:r>
            <a:r>
              <a:rPr lang="en-US" sz="2600" dirty="0"/>
              <a:t>or involving an outside </a:t>
            </a:r>
            <a:r>
              <a:rPr lang="en-US" sz="2600" dirty="0" smtClean="0"/>
              <a:t>party, </a:t>
            </a:r>
            <a:r>
              <a:rPr lang="en-US" sz="2600" dirty="0"/>
              <a:t>for the purpose of securing revenue or profit for the benefit of an individual or commercial entity. </a:t>
            </a:r>
            <a:r>
              <a:rPr lang="en-US" sz="2600" dirty="0" smtClean="0"/>
              <a:t> </a:t>
            </a:r>
          </a:p>
          <a:p>
            <a:pPr marL="60325" lvl="1"/>
            <a:r>
              <a:rPr lang="en-US" sz="2600" dirty="0" smtClean="0"/>
              <a:t>Includes:</a:t>
            </a:r>
          </a:p>
          <a:p>
            <a:pPr marL="396875" lvl="1" indent="-336550">
              <a:buFont typeface="Arial" pitchFamily="34" charset="0"/>
              <a:buChar char="•"/>
            </a:pPr>
            <a:r>
              <a:rPr lang="en-US" sz="2600" dirty="0"/>
              <a:t>Individuals, </a:t>
            </a:r>
            <a:r>
              <a:rPr lang="en-US" sz="2600" dirty="0" smtClean="0"/>
              <a:t>businesses and </a:t>
            </a:r>
            <a:r>
              <a:rPr lang="en-US" sz="2600" dirty="0"/>
              <a:t>vendors</a:t>
            </a:r>
          </a:p>
          <a:p>
            <a:pPr marL="396875" lvl="1" indent="-336550">
              <a:buFont typeface="Arial" pitchFamily="34" charset="0"/>
              <a:buChar char="•"/>
            </a:pPr>
            <a:r>
              <a:rPr lang="en-US" sz="2600" dirty="0" smtClean="0"/>
              <a:t>Marketing campaigns (direct or indirect)</a:t>
            </a:r>
          </a:p>
          <a:p>
            <a:pPr marL="396875" lvl="1" indent="-336550">
              <a:buFont typeface="Arial" pitchFamily="34" charset="0"/>
              <a:buChar char="•"/>
            </a:pPr>
            <a:r>
              <a:rPr lang="en-US" sz="2600" dirty="0" smtClean="0"/>
              <a:t>The </a:t>
            </a:r>
            <a:r>
              <a:rPr lang="en-US" sz="2600" dirty="0"/>
              <a:t>use of posters, flyers, handouts, or other promotional </a:t>
            </a:r>
            <a:r>
              <a:rPr lang="en-US" sz="2600" dirty="0" smtClean="0"/>
              <a:t>literature</a:t>
            </a:r>
          </a:p>
        </p:txBody>
      </p:sp>
      <p:sp>
        <p:nvSpPr>
          <p:cNvPr id="5" name="Slide Number Placeholder 4"/>
          <p:cNvSpPr>
            <a:spLocks noGrp="1"/>
          </p:cNvSpPr>
          <p:nvPr>
            <p:ph type="sldNum" sz="quarter" idx="12"/>
          </p:nvPr>
        </p:nvSpPr>
        <p:spPr/>
        <p:txBody>
          <a:bodyPr/>
          <a:lstStyle/>
          <a:p>
            <a:fld id="{90EECEC2-D6CE-4871-8DB0-1C0908245D90}" type="slidenum">
              <a:rPr lang="en-US" smtClean="0"/>
              <a:pPr/>
              <a:t>9</a:t>
            </a:fld>
            <a:endParaRPr lang="en-US" dirty="0"/>
          </a:p>
        </p:txBody>
      </p:sp>
      <p:sp>
        <p:nvSpPr>
          <p:cNvPr id="8" name="Rectangle 7"/>
          <p:cNvSpPr/>
          <p:nvPr/>
        </p:nvSpPr>
        <p:spPr>
          <a:xfrm>
            <a:off x="0" y="6172200"/>
            <a:ext cx="8077200" cy="533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000" dirty="0"/>
          </a:p>
        </p:txBody>
      </p:sp>
      <p:sp>
        <p:nvSpPr>
          <p:cNvPr id="11" name="Rectangle 10"/>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dirty="0" smtClean="0"/>
              <a:t>Definition    </a:t>
            </a:r>
            <a:endParaRPr lang="en-US" sz="3600" dirty="0"/>
          </a:p>
        </p:txBody>
      </p:sp>
    </p:spTree>
    <p:extLst>
      <p:ext uri="{BB962C8B-B14F-4D97-AF65-F5344CB8AC3E}">
        <p14:creationId xmlns:p14="http://schemas.microsoft.com/office/powerpoint/2010/main" val="304655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2096</TotalTime>
  <Words>1803</Words>
  <Application>Microsoft Office PowerPoint</Application>
  <PresentationFormat>On-screen Show (4:3)</PresentationFormat>
  <Paragraphs>265</Paragraphs>
  <Slides>31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Clayton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Ethics?</dc:title>
  <dc:creator>Ceimone Strickland</dc:creator>
  <cp:lastModifiedBy>Carolina Amero</cp:lastModifiedBy>
  <cp:revision>183</cp:revision>
  <cp:lastPrinted>2017-02-13T20:58:28Z</cp:lastPrinted>
  <dcterms:created xsi:type="dcterms:W3CDTF">2012-09-17T13:03:46Z</dcterms:created>
  <dcterms:modified xsi:type="dcterms:W3CDTF">2017-02-13T21:21:52Z</dcterms:modified>
</cp:coreProperties>
</file>