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4.xml" ContentType="application/vnd.openxmlformats-officedocument.themeOverride+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75" r:id="rId2"/>
    <p:sldId id="260" r:id="rId3"/>
    <p:sldId id="262" r:id="rId4"/>
    <p:sldId id="281" r:id="rId5"/>
    <p:sldId id="286" r:id="rId6"/>
    <p:sldId id="277" r:id="rId7"/>
    <p:sldId id="264" r:id="rId8"/>
    <p:sldId id="280" r:id="rId9"/>
    <p:sldId id="283" r:id="rId10"/>
    <p:sldId id="285" r:id="rId11"/>
    <p:sldId id="284" r:id="rId12"/>
    <p:sldId id="287" r:id="rId13"/>
    <p:sldId id="288" r:id="rId14"/>
    <p:sldId id="270" r:id="rId15"/>
    <p:sldId id="276" r:id="rId16"/>
    <p:sldId id="265" r:id="rId17"/>
    <p:sldId id="267" r:id="rId18"/>
    <p:sldId id="282" r:id="rId19"/>
    <p:sldId id="268" r:id="rId20"/>
    <p:sldId id="273" r:id="rId21"/>
    <p:sldId id="289" r:id="rId22"/>
    <p:sldId id="274" r:id="rId23"/>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660"/>
  </p:normalViewPr>
  <p:slideViewPr>
    <p:cSldViewPr>
      <p:cViewPr varScale="1">
        <p:scale>
          <a:sx n="84" d="100"/>
          <a:sy n="84" d="100"/>
        </p:scale>
        <p:origin x="84" y="486"/>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oleObject" Target="file:///\\ccsu\dfs\GroupShares\Budget_Council\FY%2018\Open%20Budget%20Meetings\4-27-17\Mandatory%20Financial%20Impact%20Analysis%20FY14-FY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6487331130599"/>
          <c:y val="7.8501927727128301E-2"/>
          <c:w val="0.43083465823225803"/>
          <c:h val="0.88486383933354695"/>
        </c:manualLayout>
      </c:layout>
      <c:pieChart>
        <c:varyColors val="1"/>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858330601472801"/>
          <c:y val="2.5641025641025599E-2"/>
          <c:w val="0.43415535761436502"/>
          <c:h val="0.85897435897435903"/>
        </c:manualLayout>
      </c:layout>
      <c:pieChart>
        <c:varyColors val="1"/>
        <c:ser>
          <c:idx val="0"/>
          <c:order val="0"/>
          <c:spPr>
            <a:ln>
              <a:noFill/>
            </a:ln>
          </c:spPr>
          <c:dPt>
            <c:idx val="0"/>
            <c:bubble3D val="0"/>
            <c:spPr>
              <a:solidFill>
                <a:schemeClr val="accent1"/>
              </a:solidFill>
              <a:ln w="19050">
                <a:noFill/>
              </a:ln>
              <a:effectLst/>
            </c:spPr>
            <c:extLst>
              <c:ext xmlns:c16="http://schemas.microsoft.com/office/drawing/2014/chart" uri="{C3380CC4-5D6E-409C-BE32-E72D297353CC}">
                <c16:uniqueId val="{00000001-2F5D-4D0A-B7F4-4BCDDA6950E8}"/>
              </c:ext>
            </c:extLst>
          </c:dPt>
          <c:dPt>
            <c:idx val="1"/>
            <c:bubble3D val="0"/>
            <c:spPr>
              <a:solidFill>
                <a:schemeClr val="accent6">
                  <a:lumMod val="75000"/>
                </a:schemeClr>
              </a:solidFill>
              <a:ln w="19050">
                <a:noFill/>
              </a:ln>
              <a:effectLst/>
            </c:spPr>
            <c:extLst>
              <c:ext xmlns:c16="http://schemas.microsoft.com/office/drawing/2014/chart" uri="{C3380CC4-5D6E-409C-BE32-E72D297353CC}">
                <c16:uniqueId val="{00000003-2F5D-4D0A-B7F4-4BCDDA6950E8}"/>
              </c:ext>
            </c:extLst>
          </c:dPt>
          <c:cat>
            <c:strRef>
              <c:f>Sheet2!$C$3:$C$4</c:f>
              <c:strCache>
                <c:ptCount val="2"/>
                <c:pt idx="0">
                  <c:v>State Approp. 41.9%</c:v>
                </c:pt>
                <c:pt idx="1">
                  <c:v>Other 58.1%</c:v>
                </c:pt>
              </c:strCache>
            </c:strRef>
          </c:cat>
          <c:val>
            <c:numRef>
              <c:f>Sheet2!$D$3:$D$4</c:f>
              <c:numCache>
                <c:formatCode>0.0%</c:formatCode>
                <c:ptCount val="2"/>
                <c:pt idx="0">
                  <c:v>0.41899999999999998</c:v>
                </c:pt>
                <c:pt idx="1">
                  <c:v>0.58099999999999996</c:v>
                </c:pt>
              </c:numCache>
            </c:numRef>
          </c:val>
          <c:extLst>
            <c:ext xmlns:c16="http://schemas.microsoft.com/office/drawing/2014/chart" uri="{C3380CC4-5D6E-409C-BE32-E72D297353CC}">
              <c16:uniqueId val="{00000004-2F5D-4D0A-B7F4-4BCDDA6950E8}"/>
            </c:ext>
          </c:extLst>
        </c:ser>
        <c:dLbls>
          <c:showLegendKey val="0"/>
          <c:showVal val="0"/>
          <c:showCatName val="0"/>
          <c:showSerName val="0"/>
          <c:showPercent val="0"/>
          <c:showBubbleSize val="0"/>
          <c:showLeaderLines val="0"/>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manualLayout>
          <c:layoutTarget val="inner"/>
          <c:xMode val="edge"/>
          <c:yMode val="edge"/>
          <c:x val="0.11269896983973542"/>
          <c:y val="2.978542545869961E-2"/>
          <c:w val="0.58955048974062885"/>
          <c:h val="0.90300693335721749"/>
        </c:manualLayout>
      </c:layout>
      <c:bar3DChart>
        <c:barDir val="col"/>
        <c:grouping val="clustered"/>
        <c:varyColors val="0"/>
        <c:ser>
          <c:idx val="0"/>
          <c:order val="0"/>
          <c:tx>
            <c:v>State Appropriation</c:v>
          </c:tx>
          <c:invertIfNegative val="0"/>
          <c:cat>
            <c:strRef>
              <c:f>Sheet1!$E$4:$E$8</c:f>
              <c:strCache>
                <c:ptCount val="5"/>
                <c:pt idx="0">
                  <c:v>FY13</c:v>
                </c:pt>
                <c:pt idx="1">
                  <c:v>FY14</c:v>
                </c:pt>
                <c:pt idx="2">
                  <c:v>FY15</c:v>
                </c:pt>
                <c:pt idx="3">
                  <c:v>FY16</c:v>
                </c:pt>
                <c:pt idx="4">
                  <c:v>FY17</c:v>
                </c:pt>
              </c:strCache>
            </c:strRef>
          </c:cat>
          <c:val>
            <c:numRef>
              <c:f>Sheet1!$F$4:$F$8</c:f>
              <c:numCache>
                <c:formatCode>"$"#,##0_);\("$"#,##0\)</c:formatCode>
                <c:ptCount val="5"/>
                <c:pt idx="0">
                  <c:v>22799099</c:v>
                </c:pt>
                <c:pt idx="1">
                  <c:v>23251922</c:v>
                </c:pt>
                <c:pt idx="2">
                  <c:v>24067121</c:v>
                </c:pt>
                <c:pt idx="3">
                  <c:v>25198595</c:v>
                </c:pt>
                <c:pt idx="4">
                  <c:v>24687217</c:v>
                </c:pt>
              </c:numCache>
            </c:numRef>
          </c:val>
          <c:extLst>
            <c:ext xmlns:c16="http://schemas.microsoft.com/office/drawing/2014/chart" uri="{C3380CC4-5D6E-409C-BE32-E72D297353CC}">
              <c16:uniqueId val="{00000000-D9A6-4D3F-913C-8424083B21EC}"/>
            </c:ext>
          </c:extLst>
        </c:ser>
        <c:ser>
          <c:idx val="1"/>
          <c:order val="1"/>
          <c:tx>
            <c:v>Tuition</c:v>
          </c:tx>
          <c:spPr>
            <a:solidFill>
              <a:srgbClr val="FF9900"/>
            </a:solidFill>
          </c:spPr>
          <c:invertIfNegative val="0"/>
          <c:cat>
            <c:strRef>
              <c:f>Sheet1!$E$4:$E$8</c:f>
              <c:strCache>
                <c:ptCount val="5"/>
                <c:pt idx="0">
                  <c:v>FY13</c:v>
                </c:pt>
                <c:pt idx="1">
                  <c:v>FY14</c:v>
                </c:pt>
                <c:pt idx="2">
                  <c:v>FY15</c:v>
                </c:pt>
                <c:pt idx="3">
                  <c:v>FY16</c:v>
                </c:pt>
                <c:pt idx="4">
                  <c:v>FY17</c:v>
                </c:pt>
              </c:strCache>
            </c:strRef>
          </c:cat>
          <c:val>
            <c:numRef>
              <c:f>Sheet1!$G$4:$G$8</c:f>
              <c:numCache>
                <c:formatCode>"$"#,##0_);\("$"#,##0\)</c:formatCode>
                <c:ptCount val="5"/>
                <c:pt idx="0">
                  <c:v>26520536</c:v>
                </c:pt>
                <c:pt idx="1">
                  <c:v>27338759</c:v>
                </c:pt>
                <c:pt idx="2">
                  <c:v>27333575</c:v>
                </c:pt>
                <c:pt idx="3">
                  <c:v>27831086</c:v>
                </c:pt>
                <c:pt idx="4">
                  <c:v>27000000</c:v>
                </c:pt>
              </c:numCache>
            </c:numRef>
          </c:val>
          <c:extLst>
            <c:ext xmlns:c16="http://schemas.microsoft.com/office/drawing/2014/chart" uri="{C3380CC4-5D6E-409C-BE32-E72D297353CC}">
              <c16:uniqueId val="{00000001-D9A6-4D3F-913C-8424083B21EC}"/>
            </c:ext>
          </c:extLst>
        </c:ser>
        <c:dLbls>
          <c:showLegendKey val="0"/>
          <c:showVal val="0"/>
          <c:showCatName val="0"/>
          <c:showSerName val="0"/>
          <c:showPercent val="0"/>
          <c:showBubbleSize val="0"/>
        </c:dLbls>
        <c:gapWidth val="150"/>
        <c:shape val="box"/>
        <c:axId val="318121984"/>
        <c:axId val="316655528"/>
        <c:axId val="0"/>
      </c:bar3DChart>
      <c:catAx>
        <c:axId val="318121984"/>
        <c:scaling>
          <c:orientation val="minMax"/>
        </c:scaling>
        <c:delete val="0"/>
        <c:axPos val="b"/>
        <c:numFmt formatCode="General" sourceLinked="0"/>
        <c:majorTickMark val="out"/>
        <c:minorTickMark val="none"/>
        <c:tickLblPos val="nextTo"/>
        <c:crossAx val="316655528"/>
        <c:crosses val="autoZero"/>
        <c:auto val="1"/>
        <c:lblAlgn val="ctr"/>
        <c:lblOffset val="100"/>
        <c:noMultiLvlLbl val="0"/>
      </c:catAx>
      <c:valAx>
        <c:axId val="316655528"/>
        <c:scaling>
          <c:orientation val="minMax"/>
          <c:min val="5000000"/>
        </c:scaling>
        <c:delete val="0"/>
        <c:axPos val="l"/>
        <c:majorGridlines/>
        <c:numFmt formatCode="&quot;$&quot;#,##0_);\(&quot;$&quot;#,##0\)" sourceLinked="1"/>
        <c:majorTickMark val="out"/>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318121984"/>
        <c:crosses val="autoZero"/>
        <c:crossBetween val="between"/>
        <c:majorUnit val="5000000"/>
      </c:valAx>
    </c:plotArea>
    <c:legend>
      <c:legendPos val="r"/>
      <c:legendEntry>
        <c:idx val="0"/>
        <c:txPr>
          <a:bodyPr/>
          <a:lstStyle/>
          <a:p>
            <a:pPr>
              <a:defRPr sz="1400" baseline="0">
                <a:latin typeface="Arial" panose="020B0604020202020204" pitchFamily="34" charset="0"/>
                <a:cs typeface="Arial" panose="020B0604020202020204" pitchFamily="34" charset="0"/>
              </a:defRPr>
            </a:pPr>
            <a:endParaRPr lang="en-US"/>
          </a:p>
        </c:txPr>
      </c:legendEntry>
      <c:legendEntry>
        <c:idx val="1"/>
        <c:txPr>
          <a:bodyPr/>
          <a:lstStyle/>
          <a:p>
            <a:pPr>
              <a:defRPr sz="1400" baseline="0">
                <a:latin typeface="Arial" panose="020B0604020202020204" pitchFamily="34" charset="0"/>
                <a:cs typeface="Arial" panose="020B0604020202020204" pitchFamily="34" charset="0"/>
              </a:defRPr>
            </a:pPr>
            <a:endParaRPr lang="en-US"/>
          </a:p>
        </c:txPr>
      </c:legendEntry>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Sheet1!$K$6</c:f>
              <c:strCache>
                <c:ptCount val="1"/>
                <c:pt idx="0">
                  <c:v>MOWR</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Sheet1!$J$7:$J$13</c:f>
              <c:strCache>
                <c:ptCount val="7"/>
                <c:pt idx="0">
                  <c:v>Fall 2010</c:v>
                </c:pt>
                <c:pt idx="1">
                  <c:v>Fall 2011</c:v>
                </c:pt>
                <c:pt idx="2">
                  <c:v>Fall 2012</c:v>
                </c:pt>
                <c:pt idx="3">
                  <c:v>Fall 2013</c:v>
                </c:pt>
                <c:pt idx="4">
                  <c:v>Fall 2014</c:v>
                </c:pt>
                <c:pt idx="5">
                  <c:v>Fall 2015</c:v>
                </c:pt>
                <c:pt idx="6">
                  <c:v>Fall 2016</c:v>
                </c:pt>
              </c:strCache>
            </c:strRef>
          </c:cat>
          <c:val>
            <c:numRef>
              <c:f>Sheet1!$K$7:$K$13</c:f>
              <c:numCache>
                <c:formatCode>General</c:formatCode>
                <c:ptCount val="7"/>
                <c:pt idx="0">
                  <c:v>238</c:v>
                </c:pt>
                <c:pt idx="1">
                  <c:v>225</c:v>
                </c:pt>
                <c:pt idx="2">
                  <c:v>271</c:v>
                </c:pt>
                <c:pt idx="3">
                  <c:v>430</c:v>
                </c:pt>
                <c:pt idx="4">
                  <c:v>545</c:v>
                </c:pt>
                <c:pt idx="5">
                  <c:v>644</c:v>
                </c:pt>
                <c:pt idx="6">
                  <c:v>777</c:v>
                </c:pt>
              </c:numCache>
            </c:numRef>
          </c:val>
          <c:extLst>
            <c:ext xmlns:c16="http://schemas.microsoft.com/office/drawing/2014/chart" uri="{C3380CC4-5D6E-409C-BE32-E72D297353CC}">
              <c16:uniqueId val="{00000000-6A0C-4222-B6D2-E285E0B67175}"/>
            </c:ext>
          </c:extLst>
        </c:ser>
        <c:ser>
          <c:idx val="1"/>
          <c:order val="1"/>
          <c:tx>
            <c:strRef>
              <c:f>Sheet1!$L$6</c:f>
              <c:strCache>
                <c:ptCount val="1"/>
                <c:pt idx="0">
                  <c:v>Undergraduate</c:v>
                </c:pt>
              </c:strCache>
            </c:strRef>
          </c:tx>
          <c:spPr>
            <a:solidFill>
              <a:srgbClr val="FF66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Sheet1!$J$7:$J$13</c:f>
              <c:strCache>
                <c:ptCount val="7"/>
                <c:pt idx="0">
                  <c:v>Fall 2010</c:v>
                </c:pt>
                <c:pt idx="1">
                  <c:v>Fall 2011</c:v>
                </c:pt>
                <c:pt idx="2">
                  <c:v>Fall 2012</c:v>
                </c:pt>
                <c:pt idx="3">
                  <c:v>Fall 2013</c:v>
                </c:pt>
                <c:pt idx="4">
                  <c:v>Fall 2014</c:v>
                </c:pt>
                <c:pt idx="5">
                  <c:v>Fall 2015</c:v>
                </c:pt>
                <c:pt idx="6">
                  <c:v>Fall 2016</c:v>
                </c:pt>
              </c:strCache>
            </c:strRef>
          </c:cat>
          <c:val>
            <c:numRef>
              <c:f>Sheet1!$L$7:$L$13</c:f>
              <c:numCache>
                <c:formatCode>General</c:formatCode>
                <c:ptCount val="7"/>
                <c:pt idx="0">
                  <c:v>6128</c:v>
                </c:pt>
                <c:pt idx="1">
                  <c:v>6336</c:v>
                </c:pt>
                <c:pt idx="2">
                  <c:v>6537</c:v>
                </c:pt>
                <c:pt idx="3">
                  <c:v>6463</c:v>
                </c:pt>
                <c:pt idx="4">
                  <c:v>6087</c:v>
                </c:pt>
                <c:pt idx="5">
                  <c:v>5943</c:v>
                </c:pt>
                <c:pt idx="6">
                  <c:v>5778</c:v>
                </c:pt>
              </c:numCache>
            </c:numRef>
          </c:val>
          <c:extLst>
            <c:ext xmlns:c16="http://schemas.microsoft.com/office/drawing/2014/chart" uri="{C3380CC4-5D6E-409C-BE32-E72D297353CC}">
              <c16:uniqueId val="{00000002-6A0C-4222-B6D2-E285E0B67175}"/>
            </c:ext>
          </c:extLst>
        </c:ser>
        <c:ser>
          <c:idx val="2"/>
          <c:order val="2"/>
          <c:tx>
            <c:strRef>
              <c:f>Sheet1!$M$6</c:f>
              <c:strCache>
                <c:ptCount val="1"/>
                <c:pt idx="0">
                  <c:v>Graduate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Sheet1!$J$7:$J$13</c:f>
              <c:strCache>
                <c:ptCount val="7"/>
                <c:pt idx="0">
                  <c:v>Fall 2010</c:v>
                </c:pt>
                <c:pt idx="1">
                  <c:v>Fall 2011</c:v>
                </c:pt>
                <c:pt idx="2">
                  <c:v>Fall 2012</c:v>
                </c:pt>
                <c:pt idx="3">
                  <c:v>Fall 2013</c:v>
                </c:pt>
                <c:pt idx="4">
                  <c:v>Fall 2014</c:v>
                </c:pt>
                <c:pt idx="5">
                  <c:v>Fall 2015</c:v>
                </c:pt>
                <c:pt idx="6">
                  <c:v>Fall 2016</c:v>
                </c:pt>
              </c:strCache>
            </c:strRef>
          </c:cat>
          <c:val>
            <c:numRef>
              <c:f>Sheet1!$M$7:$M$13</c:f>
              <c:numCache>
                <c:formatCode>General</c:formatCode>
                <c:ptCount val="7"/>
                <c:pt idx="0">
                  <c:v>238</c:v>
                </c:pt>
                <c:pt idx="1">
                  <c:v>299</c:v>
                </c:pt>
                <c:pt idx="2">
                  <c:v>332</c:v>
                </c:pt>
                <c:pt idx="3">
                  <c:v>368</c:v>
                </c:pt>
                <c:pt idx="4">
                  <c:v>390</c:v>
                </c:pt>
                <c:pt idx="5">
                  <c:v>425</c:v>
                </c:pt>
                <c:pt idx="6">
                  <c:v>441</c:v>
                </c:pt>
              </c:numCache>
            </c:numRef>
          </c:val>
          <c:extLst>
            <c:ext xmlns:c16="http://schemas.microsoft.com/office/drawing/2014/chart" uri="{C3380CC4-5D6E-409C-BE32-E72D297353CC}">
              <c16:uniqueId val="{00000003-6A0C-4222-B6D2-E285E0B67175}"/>
            </c:ext>
          </c:extLst>
        </c:ser>
        <c:ser>
          <c:idx val="3"/>
          <c:order val="3"/>
          <c:tx>
            <c:strRef>
              <c:f>Sheet1!$N$6</c:f>
              <c:strCache>
                <c:ptCount val="1"/>
                <c:pt idx="0">
                  <c:v>Total</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Sheet1!$J$7:$J$13</c:f>
              <c:strCache>
                <c:ptCount val="7"/>
                <c:pt idx="0">
                  <c:v>Fall 2010</c:v>
                </c:pt>
                <c:pt idx="1">
                  <c:v>Fall 2011</c:v>
                </c:pt>
                <c:pt idx="2">
                  <c:v>Fall 2012</c:v>
                </c:pt>
                <c:pt idx="3">
                  <c:v>Fall 2013</c:v>
                </c:pt>
                <c:pt idx="4">
                  <c:v>Fall 2014</c:v>
                </c:pt>
                <c:pt idx="5">
                  <c:v>Fall 2015</c:v>
                </c:pt>
                <c:pt idx="6">
                  <c:v>Fall 2016</c:v>
                </c:pt>
              </c:strCache>
            </c:strRef>
          </c:cat>
          <c:val>
            <c:numRef>
              <c:f>Sheet1!$N$7:$N$13</c:f>
              <c:numCache>
                <c:formatCode>General</c:formatCode>
                <c:ptCount val="7"/>
                <c:pt idx="0">
                  <c:v>6604</c:v>
                </c:pt>
                <c:pt idx="1">
                  <c:v>6860</c:v>
                </c:pt>
                <c:pt idx="2">
                  <c:v>7140</c:v>
                </c:pt>
                <c:pt idx="3">
                  <c:v>7261</c:v>
                </c:pt>
                <c:pt idx="4">
                  <c:v>7022</c:v>
                </c:pt>
                <c:pt idx="5">
                  <c:v>7012</c:v>
                </c:pt>
                <c:pt idx="6">
                  <c:v>6996</c:v>
                </c:pt>
              </c:numCache>
            </c:numRef>
          </c:val>
          <c:extLst>
            <c:ext xmlns:c16="http://schemas.microsoft.com/office/drawing/2014/chart" uri="{C3380CC4-5D6E-409C-BE32-E72D297353CC}">
              <c16:uniqueId val="{00000004-6A0C-4222-B6D2-E285E0B67175}"/>
            </c:ext>
          </c:extLst>
        </c:ser>
        <c:dLbls>
          <c:dLblPos val="outEnd"/>
          <c:showLegendKey val="0"/>
          <c:showVal val="1"/>
          <c:showCatName val="0"/>
          <c:showSerName val="0"/>
          <c:showPercent val="0"/>
          <c:showBubbleSize val="0"/>
        </c:dLbls>
        <c:gapWidth val="219"/>
        <c:axId val="427885272"/>
        <c:axId val="504580664"/>
      </c:barChart>
      <c:catAx>
        <c:axId val="427885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580664"/>
        <c:crosses val="autoZero"/>
        <c:auto val="1"/>
        <c:lblAlgn val="ctr"/>
        <c:lblOffset val="100"/>
        <c:noMultiLvlLbl val="0"/>
      </c:catAx>
      <c:valAx>
        <c:axId val="504580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7885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en-US" b="1"/>
              <a:t>Special Institutional Fee</a:t>
            </a:r>
          </a:p>
        </c:rich>
      </c:tx>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0.10696903260049732"/>
          <c:y val="0.11066538209002277"/>
          <c:w val="0.87338372609298498"/>
          <c:h val="0.6981257588234091"/>
        </c:manualLayout>
      </c:layout>
      <c:barChart>
        <c:barDir val="col"/>
        <c:grouping val="clustered"/>
        <c:varyColors val="0"/>
        <c:ser>
          <c:idx val="0"/>
          <c:order val="0"/>
          <c:tx>
            <c:strRef>
              <c:f>SIF!$C$3</c:f>
              <c:strCache>
                <c:ptCount val="1"/>
                <c:pt idx="0">
                  <c:v>Full Payment</c:v>
                </c:pt>
              </c:strCache>
            </c:strRef>
          </c:tx>
          <c:spPr>
            <a:solidFill>
              <a:schemeClr val="accent1"/>
            </a:solidFill>
            <a:ln>
              <a:noFill/>
            </a:ln>
            <a:effectLst/>
          </c:spPr>
          <c:invertIfNegative val="0"/>
          <c:dPt>
            <c:idx val="0"/>
            <c:invertIfNegative val="0"/>
            <c:bubble3D val="0"/>
            <c:spPr>
              <a:solidFill>
                <a:schemeClr val="accent1"/>
              </a:solidFill>
              <a:ln w="12700">
                <a:solidFill>
                  <a:schemeClr val="accent1"/>
                </a:solidFill>
              </a:ln>
              <a:effectLst/>
            </c:spPr>
            <c:extLst>
              <c:ext xmlns:c16="http://schemas.microsoft.com/office/drawing/2014/chart" uri="{C3380CC4-5D6E-409C-BE32-E72D297353CC}">
                <c16:uniqueId val="{00000001-D692-487A-9D1E-6707587131F4}"/>
              </c:ext>
            </c:extLst>
          </c:dPt>
          <c:dLbls>
            <c:dLbl>
              <c:idx val="0"/>
              <c:layout>
                <c:manualLayout>
                  <c:x val="-5.3583385381411825E-3"/>
                  <c:y val="0.39544371039428133"/>
                </c:manualLayout>
              </c:layout>
              <c:tx>
                <c:rich>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fld id="{6793D89B-BB99-46A9-8259-EB7BC86E23D6}" type="VALUE">
                      <a:rPr lang="en-US" sz="2400" b="1" i="0" baseline="0">
                        <a:latin typeface="Calibri" panose="020F0502020204030204" pitchFamily="34" charset="0"/>
                      </a:rPr>
                      <a:pPr>
                        <a:defRPr sz="2400" b="1">
                          <a:latin typeface="Calibri" panose="020F0502020204030204" pitchFamily="34" charset="0"/>
                        </a:defRPr>
                      </a:pPr>
                      <a:t>[VALUE]</a:t>
                    </a:fld>
                    <a:endParaRPr lang="en-US"/>
                  </a:p>
                </c:rich>
              </c:tx>
              <c:spPr>
                <a:noFill/>
                <a:ln>
                  <a:noFill/>
                </a:ln>
                <a:effectLst/>
              </c:spPr>
              <c:txPr>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24288462568911257"/>
                      <c:h val="0.15537715253157727"/>
                    </c:manualLayout>
                  </c15:layout>
                  <c15:dlblFieldTable/>
                  <c15:showDataLabelsRange val="0"/>
                </c:ext>
                <c:ext xmlns:c16="http://schemas.microsoft.com/office/drawing/2014/chart" uri="{C3380CC4-5D6E-409C-BE32-E72D297353CC}">
                  <c16:uniqueId val="{00000001-D692-487A-9D1E-6707587131F4}"/>
                </c:ext>
              </c:extLst>
            </c:dLbl>
            <c:dLbl>
              <c:idx val="1"/>
              <c:layout>
                <c:manualLayout>
                  <c:x val="0"/>
                  <c:y val="0.36206310121776741"/>
                </c:manualLayout>
              </c:layout>
              <c:tx>
                <c:rich>
                  <a:bodyPr/>
                  <a:lstStyle/>
                  <a:p>
                    <a:fld id="{F07341BC-8AE6-4706-9169-00C1C9BFE32B}" type="VALUE">
                      <a:rPr lang="en-US" sz="2400"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layout>
                    <c:manualLayout>
                      <c:w val="0.23574017430492433"/>
                      <c:h val="0.1251958852368211"/>
                    </c:manualLayout>
                  </c15:layout>
                  <c15:dlblFieldTable/>
                  <c15:showDataLabelsRange val="0"/>
                </c:ext>
                <c:ext xmlns:c16="http://schemas.microsoft.com/office/drawing/2014/chart" uri="{C3380CC4-5D6E-409C-BE32-E72D297353CC}">
                  <c16:uniqueId val="{00000002-D692-487A-9D1E-6707587131F4}"/>
                </c:ext>
              </c:extLst>
            </c:dLbl>
            <c:dLbl>
              <c:idx val="2"/>
              <c:layout>
                <c:manualLayout>
                  <c:x val="6.5490047808438028E-17"/>
                  <c:y val="0.3775927343874402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692-487A-9D1E-6707587131F4}"/>
                </c:ext>
              </c:extLst>
            </c:dLbl>
            <c:dLbl>
              <c:idx val="3"/>
              <c:layout>
                <c:manualLayout>
                  <c:x val="-3.572225692094247E-3"/>
                  <c:y val="0.3856477438954198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692-487A-9D1E-6707587131F4}"/>
                </c:ext>
              </c:extLst>
            </c:dLbl>
            <c:spPr>
              <a:noFill/>
              <a:ln>
                <a:noFill/>
              </a:ln>
              <a:effectLst/>
            </c:spPr>
            <c:txPr>
              <a:bodyPr rot="5400000" spcFirstLastPara="1" vertOverflow="ellipsis" wrap="square" lIns="38100" tIns="19050" rIns="38100" bIns="19050" anchor="ctr" anchorCtr="1">
                <a:sp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SIF!$B$4:$B$7</c:f>
              <c:strCache>
                <c:ptCount val="4"/>
                <c:pt idx="0">
                  <c:v>$250</c:v>
                </c:pt>
                <c:pt idx="1">
                  <c:v>$250</c:v>
                </c:pt>
                <c:pt idx="2">
                  <c:v>$250</c:v>
                </c:pt>
                <c:pt idx="3">
                  <c:v>$250</c:v>
                </c:pt>
              </c:strCache>
            </c:strRef>
          </c:cat>
          <c:val>
            <c:numRef>
              <c:f>SIF!$C$4:$C$7</c:f>
              <c:numCache>
                <c:formatCode>_("$"* #,##0_);_("$"* \(#,##0\);_("$"* "-"??_);_(@_)</c:formatCode>
                <c:ptCount val="4"/>
                <c:pt idx="0">
                  <c:v>4346500</c:v>
                </c:pt>
                <c:pt idx="1">
                  <c:v>4152000</c:v>
                </c:pt>
                <c:pt idx="2">
                  <c:v>4164500</c:v>
                </c:pt>
                <c:pt idx="3">
                  <c:v>4234500</c:v>
                </c:pt>
              </c:numCache>
            </c:numRef>
          </c:val>
          <c:extLst>
            <c:ext xmlns:c16="http://schemas.microsoft.com/office/drawing/2014/chart" uri="{C3380CC4-5D6E-409C-BE32-E72D297353CC}">
              <c16:uniqueId val="{00000005-D692-487A-9D1E-6707587131F4}"/>
            </c:ext>
          </c:extLst>
        </c:ser>
        <c:ser>
          <c:idx val="1"/>
          <c:order val="1"/>
          <c:tx>
            <c:strRef>
              <c:f>SIF!$D$3</c:f>
              <c:strCache>
                <c:ptCount val="1"/>
                <c:pt idx="0">
                  <c:v>Actual Collected</c:v>
                </c:pt>
              </c:strCache>
            </c:strRef>
          </c:tx>
          <c:spPr>
            <a:solidFill>
              <a:srgbClr val="FF9933"/>
            </a:solidFill>
            <a:ln>
              <a:noFill/>
            </a:ln>
            <a:effectLst/>
          </c:spPr>
          <c:invertIfNegative val="0"/>
          <c:dLbls>
            <c:dLbl>
              <c:idx val="0"/>
              <c:layout>
                <c:manualLayout>
                  <c:x val="0"/>
                  <c:y val="0.33875822296843894"/>
                </c:manualLayout>
              </c:layout>
              <c:tx>
                <c:rich>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fld id="{4E03786A-871E-445D-8529-1CDE2611AF4C}" type="VALUE">
                      <a:rPr lang="en-US" sz="2400" b="1" i="0" baseline="0">
                        <a:latin typeface="Calibri" panose="020F0502020204030204" pitchFamily="34" charset="0"/>
                      </a:rPr>
                      <a:pPr>
                        <a:defRPr sz="2400" b="1">
                          <a:latin typeface="Calibri" panose="020F0502020204030204" pitchFamily="34" charset="0"/>
                        </a:defRPr>
                      </a:pPr>
                      <a:t>[VALUE]</a:t>
                    </a:fld>
                    <a:endParaRPr lang="en-US"/>
                  </a:p>
                </c:rich>
              </c:tx>
              <c:spPr>
                <a:noFill/>
                <a:ln>
                  <a:noFill/>
                </a:ln>
                <a:effectLst/>
              </c:spPr>
              <c:txPr>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21966515869050082"/>
                      <c:h val="0.13245451872696956"/>
                    </c:manualLayout>
                  </c15:layout>
                  <c15:dlblFieldTable/>
                  <c15:showDataLabelsRange val="0"/>
                </c:ext>
                <c:ext xmlns:c16="http://schemas.microsoft.com/office/drawing/2014/chart" uri="{C3380CC4-5D6E-409C-BE32-E72D297353CC}">
                  <c16:uniqueId val="{00000006-D692-487A-9D1E-6707587131F4}"/>
                </c:ext>
              </c:extLst>
            </c:dLbl>
            <c:dLbl>
              <c:idx val="1"/>
              <c:layout>
                <c:manualLayout>
                  <c:x val="-3.572225692094116E-3"/>
                  <c:y val="0.3810953048108651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692-487A-9D1E-6707587131F4}"/>
                </c:ext>
              </c:extLst>
            </c:dLbl>
            <c:dLbl>
              <c:idx val="3"/>
              <c:layout>
                <c:manualLayout>
                  <c:x val="-2.1433354152564695E-2"/>
                  <c:y val="0.390003044318295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692-487A-9D1E-6707587131F4}"/>
                </c:ext>
              </c:extLst>
            </c:dLbl>
            <c:spPr>
              <a:noFill/>
              <a:ln>
                <a:noFill/>
              </a:ln>
              <a:effectLst/>
            </c:spPr>
            <c:txPr>
              <a:bodyPr rot="5400000" spcFirstLastPara="1" vertOverflow="ellipsis" wrap="square" lIns="38100" tIns="19050" rIns="38100" bIns="19050" anchor="ctr" anchorCtr="1">
                <a:sp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SIF!$B$4:$B$7</c:f>
              <c:strCache>
                <c:ptCount val="4"/>
                <c:pt idx="0">
                  <c:v>$250</c:v>
                </c:pt>
                <c:pt idx="1">
                  <c:v>$250</c:v>
                </c:pt>
                <c:pt idx="2">
                  <c:v>$250</c:v>
                </c:pt>
                <c:pt idx="3">
                  <c:v>$250</c:v>
                </c:pt>
              </c:strCache>
            </c:strRef>
          </c:cat>
          <c:val>
            <c:numRef>
              <c:f>SIF!$D$4:$D$7</c:f>
              <c:numCache>
                <c:formatCode>_("$"* #,##0_);_("$"* \(#,##0\);_("$"* "-"??_);_(@_)</c:formatCode>
                <c:ptCount val="4"/>
                <c:pt idx="0">
                  <c:v>3837848</c:v>
                </c:pt>
                <c:pt idx="1">
                  <c:v>3610414</c:v>
                </c:pt>
                <c:pt idx="2">
                  <c:v>3314608</c:v>
                </c:pt>
                <c:pt idx="3">
                  <c:v>3472873</c:v>
                </c:pt>
              </c:numCache>
            </c:numRef>
          </c:val>
          <c:extLst>
            <c:ext xmlns:c16="http://schemas.microsoft.com/office/drawing/2014/chart" uri="{C3380CC4-5D6E-409C-BE32-E72D297353CC}">
              <c16:uniqueId val="{00000009-D692-487A-9D1E-6707587131F4}"/>
            </c:ext>
          </c:extLst>
        </c:ser>
        <c:dLbls>
          <c:dLblPos val="inEnd"/>
          <c:showLegendKey val="0"/>
          <c:showVal val="1"/>
          <c:showCatName val="0"/>
          <c:showSerName val="0"/>
          <c:showPercent val="0"/>
          <c:showBubbleSize val="0"/>
        </c:dLbls>
        <c:gapWidth val="50"/>
        <c:axId val="348078512"/>
        <c:axId val="348081792"/>
      </c:barChart>
      <c:catAx>
        <c:axId val="348078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tx1">
                    <a:lumMod val="65000"/>
                    <a:lumOff val="35000"/>
                  </a:schemeClr>
                </a:solidFill>
                <a:latin typeface="+mn-lt"/>
                <a:ea typeface="+mn-ea"/>
                <a:cs typeface="+mn-cs"/>
              </a:defRPr>
            </a:pPr>
            <a:endParaRPr lang="en-US"/>
          </a:p>
        </c:txPr>
        <c:crossAx val="348081792"/>
        <c:crosses val="autoZero"/>
        <c:auto val="1"/>
        <c:lblAlgn val="ctr"/>
        <c:lblOffset val="100"/>
        <c:noMultiLvlLbl val="0"/>
      </c:catAx>
      <c:valAx>
        <c:axId val="348081792"/>
        <c:scaling>
          <c:orientation val="minMax"/>
        </c:scaling>
        <c:delete val="0"/>
        <c:axPos val="l"/>
        <c:minorGridlines>
          <c:spPr>
            <a:ln w="9525" cap="flat" cmpd="sng" algn="ctr">
              <a:noFill/>
              <a:round/>
            </a:ln>
            <a:effectLst/>
          </c:spPr>
        </c:minorGridlines>
        <c:numFmt formatCode="_(&quot;$&quot;* #,##0_);_(&quot;$&quot;* \(#,##0\);_(&quot;$&quot;* &quot;-&quot;??_);_(@_)" sourceLinked="1"/>
        <c:majorTickMark val="out"/>
        <c:minorTickMark val="none"/>
        <c:tickLblPos val="nextTo"/>
        <c:spPr>
          <a:noFill/>
          <a:ln>
            <a:solidFill>
              <a:schemeClr val="lt1">
                <a:shade val="50000"/>
                <a:alpha val="99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8078512"/>
        <c:crosses val="autoZero"/>
        <c:crossBetween val="between"/>
      </c:valAx>
      <c:spPr>
        <a:noFill/>
        <a:ln>
          <a:noFill/>
        </a:ln>
        <a:effectLst/>
      </c:spPr>
    </c:plotArea>
    <c:legend>
      <c:legendPos val="b"/>
      <c:layout>
        <c:manualLayout>
          <c:xMode val="edge"/>
          <c:yMode val="edge"/>
          <c:x val="0.22500071374194441"/>
          <c:y val="0.91372145249680203"/>
          <c:w val="0.55892899610753977"/>
          <c:h val="7.0996791633459261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drawing1.xml><?xml version="1.0" encoding="utf-8"?>
<c:userShapes xmlns:c="http://schemas.openxmlformats.org/drawingml/2006/chart">
  <cdr:relSizeAnchor xmlns:cdr="http://schemas.openxmlformats.org/drawingml/2006/chartDrawing">
    <cdr:from>
      <cdr:x>0.22706</cdr:x>
      <cdr:y>0.20726</cdr:y>
    </cdr:from>
    <cdr:to>
      <cdr:x>0.33691</cdr:x>
      <cdr:y>0.25119</cdr:y>
    </cdr:to>
    <cdr:sp macro="" textlink="">
      <cdr:nvSpPr>
        <cdr:cNvPr id="2" name="TextBox 1">
          <a:extLst xmlns:a="http://schemas.openxmlformats.org/drawingml/2006/main">
            <a:ext uri="{FF2B5EF4-FFF2-40B4-BE49-F238E27FC236}">
              <a16:creationId xmlns:a16="http://schemas.microsoft.com/office/drawing/2014/main" id="{3977358B-655E-4C90-95FD-EEC3273D4E85}"/>
            </a:ext>
          </a:extLst>
        </cdr:cNvPr>
        <cdr:cNvSpPr txBox="1"/>
      </cdr:nvSpPr>
      <cdr:spPr>
        <a:xfrm xmlns:a="http://schemas.openxmlformats.org/drawingml/2006/main">
          <a:off x="1614489" y="1033463"/>
          <a:ext cx="781050"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0"/>
            <a:t>$508,652</a:t>
          </a:r>
        </a:p>
      </cdr:txBody>
    </cdr:sp>
  </cdr:relSizeAnchor>
  <cdr:relSizeAnchor xmlns:cdr="http://schemas.openxmlformats.org/drawingml/2006/chartDrawing">
    <cdr:from>
      <cdr:x>0.37843</cdr:x>
      <cdr:y>0.10602</cdr:y>
    </cdr:from>
    <cdr:to>
      <cdr:x>0.51373</cdr:x>
      <cdr:y>0.14613</cdr:y>
    </cdr:to>
    <cdr:sp macro="" textlink="">
      <cdr:nvSpPr>
        <cdr:cNvPr id="3" name="TextBox 2">
          <a:extLst xmlns:a="http://schemas.openxmlformats.org/drawingml/2006/main">
            <a:ext uri="{FF2B5EF4-FFF2-40B4-BE49-F238E27FC236}">
              <a16:creationId xmlns:a16="http://schemas.microsoft.com/office/drawing/2014/main" id="{0D1D3FC9-93DE-42F3-BE71-21B2F2CC4495}"/>
            </a:ext>
          </a:extLst>
        </cdr:cNvPr>
        <cdr:cNvSpPr txBox="1"/>
      </cdr:nvSpPr>
      <cdr:spPr>
        <a:xfrm xmlns:a="http://schemas.openxmlformats.org/drawingml/2006/main">
          <a:off x="2690814" y="528638"/>
          <a:ext cx="962025" cy="200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FY 2015</a:t>
          </a:r>
        </a:p>
      </cdr:txBody>
    </cdr:sp>
  </cdr:relSizeAnchor>
  <cdr:relSizeAnchor xmlns:cdr="http://schemas.openxmlformats.org/drawingml/2006/chartDrawing">
    <cdr:from>
      <cdr:x>0.44943</cdr:x>
      <cdr:y>0.2149</cdr:y>
    </cdr:from>
    <cdr:to>
      <cdr:x>0.57535</cdr:x>
      <cdr:y>0.25119</cdr:y>
    </cdr:to>
    <cdr:sp macro="" textlink="">
      <cdr:nvSpPr>
        <cdr:cNvPr id="4" name="TextBox 3">
          <a:extLst xmlns:a="http://schemas.openxmlformats.org/drawingml/2006/main">
            <a:ext uri="{FF2B5EF4-FFF2-40B4-BE49-F238E27FC236}">
              <a16:creationId xmlns:a16="http://schemas.microsoft.com/office/drawing/2014/main" id="{624BB101-3EC0-434C-B013-D3A3F33A83FE}"/>
            </a:ext>
          </a:extLst>
        </cdr:cNvPr>
        <cdr:cNvSpPr txBox="1"/>
      </cdr:nvSpPr>
      <cdr:spPr>
        <a:xfrm xmlns:a="http://schemas.openxmlformats.org/drawingml/2006/main">
          <a:off x="3195639" y="1071563"/>
          <a:ext cx="895350" cy="1809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$541,586</a:t>
          </a:r>
        </a:p>
      </cdr:txBody>
    </cdr:sp>
  </cdr:relSizeAnchor>
  <cdr:relSizeAnchor xmlns:cdr="http://schemas.openxmlformats.org/drawingml/2006/chartDrawing">
    <cdr:from>
      <cdr:x>0.59411</cdr:x>
      <cdr:y>0.11175</cdr:y>
    </cdr:from>
    <cdr:to>
      <cdr:x>0.72271</cdr:x>
      <cdr:y>0.15186</cdr:y>
    </cdr:to>
    <cdr:sp macro="" textlink="">
      <cdr:nvSpPr>
        <cdr:cNvPr id="5" name="TextBox 4">
          <a:extLst xmlns:a="http://schemas.openxmlformats.org/drawingml/2006/main">
            <a:ext uri="{FF2B5EF4-FFF2-40B4-BE49-F238E27FC236}">
              <a16:creationId xmlns:a16="http://schemas.microsoft.com/office/drawing/2014/main" id="{5FB3029D-208A-4A2A-BFB3-FC27A60C1E2E}"/>
            </a:ext>
          </a:extLst>
        </cdr:cNvPr>
        <cdr:cNvSpPr txBox="1"/>
      </cdr:nvSpPr>
      <cdr:spPr>
        <a:xfrm xmlns:a="http://schemas.openxmlformats.org/drawingml/2006/main">
          <a:off x="4224339" y="557213"/>
          <a:ext cx="914400" cy="200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FY 2016</a:t>
          </a:r>
        </a:p>
      </cdr:txBody>
    </cdr:sp>
  </cdr:relSizeAnchor>
  <cdr:relSizeAnchor xmlns:cdr="http://schemas.openxmlformats.org/drawingml/2006/chartDrawing">
    <cdr:from>
      <cdr:x>0.66778</cdr:x>
      <cdr:y>0.22254</cdr:y>
    </cdr:from>
    <cdr:to>
      <cdr:x>0.77897</cdr:x>
      <cdr:y>0.26648</cdr:y>
    </cdr:to>
    <cdr:sp macro="" textlink="">
      <cdr:nvSpPr>
        <cdr:cNvPr id="6" name="TextBox 5">
          <a:extLst xmlns:a="http://schemas.openxmlformats.org/drawingml/2006/main">
            <a:ext uri="{FF2B5EF4-FFF2-40B4-BE49-F238E27FC236}">
              <a16:creationId xmlns:a16="http://schemas.microsoft.com/office/drawing/2014/main" id="{AE48BB5F-6890-4A74-96A2-51011085F481}"/>
            </a:ext>
          </a:extLst>
        </cdr:cNvPr>
        <cdr:cNvSpPr txBox="1"/>
      </cdr:nvSpPr>
      <cdr:spPr>
        <a:xfrm xmlns:a="http://schemas.openxmlformats.org/drawingml/2006/main">
          <a:off x="4748214" y="1109663"/>
          <a:ext cx="790575"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$849,892</a:t>
          </a:r>
        </a:p>
      </cdr:txBody>
    </cdr:sp>
  </cdr:relSizeAnchor>
  <cdr:relSizeAnchor xmlns:cdr="http://schemas.openxmlformats.org/drawingml/2006/chartDrawing">
    <cdr:from>
      <cdr:x>0.79236</cdr:x>
      <cdr:y>0.11748</cdr:y>
    </cdr:from>
    <cdr:to>
      <cdr:x>0.98392</cdr:x>
      <cdr:y>0.16905</cdr:y>
    </cdr:to>
    <cdr:sp macro="" textlink="">
      <cdr:nvSpPr>
        <cdr:cNvPr id="7" name="TextBox 6">
          <a:extLst xmlns:a="http://schemas.openxmlformats.org/drawingml/2006/main">
            <a:ext uri="{FF2B5EF4-FFF2-40B4-BE49-F238E27FC236}">
              <a16:creationId xmlns:a16="http://schemas.microsoft.com/office/drawing/2014/main" id="{3CA47926-3948-4770-8724-C31D09EEB991}"/>
            </a:ext>
          </a:extLst>
        </cdr:cNvPr>
        <cdr:cNvSpPr txBox="1"/>
      </cdr:nvSpPr>
      <cdr:spPr>
        <a:xfrm xmlns:a="http://schemas.openxmlformats.org/drawingml/2006/main">
          <a:off x="5634038" y="585788"/>
          <a:ext cx="1362075"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FY 2017 (Estimated)</a:t>
          </a:r>
        </a:p>
      </cdr:txBody>
    </cdr:sp>
  </cdr:relSizeAnchor>
  <cdr:relSizeAnchor xmlns:cdr="http://schemas.openxmlformats.org/drawingml/2006/chartDrawing">
    <cdr:from>
      <cdr:x>0.88346</cdr:x>
      <cdr:y>0.22254</cdr:y>
    </cdr:from>
    <cdr:to>
      <cdr:x>0.99196</cdr:x>
      <cdr:y>0.26839</cdr:y>
    </cdr:to>
    <cdr:sp macro="" textlink="">
      <cdr:nvSpPr>
        <cdr:cNvPr id="8" name="TextBox 7">
          <a:extLst xmlns:a="http://schemas.openxmlformats.org/drawingml/2006/main">
            <a:ext uri="{FF2B5EF4-FFF2-40B4-BE49-F238E27FC236}">
              <a16:creationId xmlns:a16="http://schemas.microsoft.com/office/drawing/2014/main" id="{AF2F8B4A-8A92-4703-B336-94915C6DB7A3}"/>
            </a:ext>
          </a:extLst>
        </cdr:cNvPr>
        <cdr:cNvSpPr txBox="1"/>
      </cdr:nvSpPr>
      <cdr:spPr>
        <a:xfrm xmlns:a="http://schemas.openxmlformats.org/drawingml/2006/main">
          <a:off x="6281739" y="1109663"/>
          <a:ext cx="771525"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$761,627</a:t>
          </a:r>
        </a:p>
      </cdr:txBody>
    </cdr:sp>
  </cdr:relSizeAnchor>
  <cdr:relSizeAnchor xmlns:cdr="http://schemas.openxmlformats.org/drawingml/2006/chartDrawing">
    <cdr:from>
      <cdr:x>0.07971</cdr:x>
      <cdr:y>0.80707</cdr:y>
    </cdr:from>
    <cdr:to>
      <cdr:x>0.1775</cdr:x>
      <cdr:y>0.85864</cdr:y>
    </cdr:to>
    <cdr:sp macro="" textlink="">
      <cdr:nvSpPr>
        <cdr:cNvPr id="9" name="TextBox 8">
          <a:extLst xmlns:a="http://schemas.openxmlformats.org/drawingml/2006/main">
            <a:ext uri="{FF2B5EF4-FFF2-40B4-BE49-F238E27FC236}">
              <a16:creationId xmlns:a16="http://schemas.microsoft.com/office/drawing/2014/main" id="{3123E0FF-C76D-4B3C-B777-92CA34B181A0}"/>
            </a:ext>
          </a:extLst>
        </cdr:cNvPr>
        <cdr:cNvSpPr txBox="1"/>
      </cdr:nvSpPr>
      <cdr:spPr>
        <a:xfrm xmlns:a="http://schemas.openxmlformats.org/drawingml/2006/main">
          <a:off x="566739" y="4024313"/>
          <a:ext cx="695325"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SIF Rate</a:t>
          </a:r>
        </a:p>
      </cdr:txBody>
    </cdr:sp>
  </cdr:relSizeAnchor>
  <cdr:relSizeAnchor xmlns:cdr="http://schemas.openxmlformats.org/drawingml/2006/chartDrawing">
    <cdr:from>
      <cdr:x>0.15896</cdr:x>
      <cdr:y>0.10908</cdr:y>
    </cdr:from>
    <cdr:to>
      <cdr:x>0.27817</cdr:x>
      <cdr:y>0.15619</cdr:y>
    </cdr:to>
    <cdr:sp macro="" textlink="">
      <cdr:nvSpPr>
        <cdr:cNvPr id="10" name="TextBox 9"/>
        <cdr:cNvSpPr txBox="1"/>
      </cdr:nvSpPr>
      <cdr:spPr>
        <a:xfrm xmlns:a="http://schemas.openxmlformats.org/drawingml/2006/main">
          <a:off x="1219199" y="529206"/>
          <a:ext cx="9144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FY 2014</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2185F718-3DCC-47B4-99A7-93BD976E39B1}" type="datetimeFigureOut">
              <a:rPr lang="en-US" smtClean="0"/>
              <a:t>5/11/2017</a:t>
            </a:fld>
            <a:endParaRPr lang="en-US" dirty="0"/>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15530057-4404-444C-861E-1083F29DC99F}" type="slidenum">
              <a:rPr lang="en-US" smtClean="0"/>
              <a:t>‹#›</a:t>
            </a:fld>
            <a:endParaRPr lang="en-US" dirty="0"/>
          </a:p>
        </p:txBody>
      </p:sp>
    </p:spTree>
    <p:extLst>
      <p:ext uri="{BB962C8B-B14F-4D97-AF65-F5344CB8AC3E}">
        <p14:creationId xmlns:p14="http://schemas.microsoft.com/office/powerpoint/2010/main" val="31949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11D67BCA-F657-4A4D-B9A0-5024AEBA8A0B}" type="datetimeFigureOut">
              <a:rPr lang="en-US" smtClean="0"/>
              <a:t>5/11/2017</a:t>
            </a:fld>
            <a:endParaRPr lang="en-US" dirty="0"/>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8E6A6AAE-783E-4852-A528-C1EB8B8AB620}" type="slidenum">
              <a:rPr lang="en-US" smtClean="0"/>
              <a:t>‹#›</a:t>
            </a:fld>
            <a:endParaRPr lang="en-US" dirty="0"/>
          </a:p>
        </p:txBody>
      </p:sp>
    </p:spTree>
    <p:extLst>
      <p:ext uri="{BB962C8B-B14F-4D97-AF65-F5344CB8AC3E}">
        <p14:creationId xmlns:p14="http://schemas.microsoft.com/office/powerpoint/2010/main" val="36221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95585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247095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204435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5919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14</a:t>
            </a:fld>
            <a:endParaRPr lang="en-US" dirty="0"/>
          </a:p>
        </p:txBody>
      </p:sp>
    </p:spTree>
    <p:extLst>
      <p:ext uri="{BB962C8B-B14F-4D97-AF65-F5344CB8AC3E}">
        <p14:creationId xmlns:p14="http://schemas.microsoft.com/office/powerpoint/2010/main" val="3283274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68413" y="723900"/>
            <a:ext cx="4819650" cy="36147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90927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746913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DC5DA-6EA3-4AC9-AC36-E0E3DB8FFC3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6245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19</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22288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20</a:t>
            </a:fld>
            <a:endParaRPr lang="en-US" dirty="0"/>
          </a:p>
        </p:txBody>
      </p:sp>
    </p:spTree>
    <p:extLst>
      <p:ext uri="{BB962C8B-B14F-4D97-AF65-F5344CB8AC3E}">
        <p14:creationId xmlns:p14="http://schemas.microsoft.com/office/powerpoint/2010/main" val="36454755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22</a:t>
            </a:fld>
            <a:endParaRPr lang="en-US" dirty="0"/>
          </a:p>
        </p:txBody>
      </p:sp>
    </p:spTree>
    <p:extLst>
      <p:ext uri="{BB962C8B-B14F-4D97-AF65-F5344CB8AC3E}">
        <p14:creationId xmlns:p14="http://schemas.microsoft.com/office/powerpoint/2010/main" val="2738475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97530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086455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44770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33269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226877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8</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39975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9</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116237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10</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952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3931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68122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04118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5472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98398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22653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06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6614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11976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360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712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003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2.emf"/><Relationship Id="rId4" Type="http://schemas.openxmlformats.org/officeDocument/2006/relationships/package" Target="../embeddings/Microsoft_Word_Document5.docx"/></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chart" Target="../charts/chart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chart" Target="../charts/chart1.xml"/><Relationship Id="rId5" Type="http://schemas.openxmlformats.org/officeDocument/2006/relationships/image" Target="../media/image2.emf"/><Relationship Id="rId4" Type="http://schemas.openxmlformats.org/officeDocument/2006/relationships/package" Target="../embeddings/Microsoft_Word_Document.docx"/></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chart" Target="../charts/chart5.xml"/><Relationship Id="rId5" Type="http://schemas.openxmlformats.org/officeDocument/2006/relationships/image" Target="../media/image2.emf"/><Relationship Id="rId4" Type="http://schemas.openxmlformats.org/officeDocument/2006/relationships/package" Target="../embeddings/Microsoft_Word_Document4.doc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05000"/>
            <a:ext cx="6934200" cy="917575"/>
          </a:xfrm>
          <a:solidFill>
            <a:schemeClr val="tx2"/>
          </a:solidFill>
        </p:spPr>
        <p:txBody>
          <a:bodyPr/>
          <a:lstStyle/>
          <a:p>
            <a:r>
              <a:rPr lang="en-US" sz="4000" b="1" i="1" dirty="0">
                <a:solidFill>
                  <a:schemeClr val="tx1"/>
                </a:solidFill>
              </a:rPr>
              <a:t>Open Budget Meeting</a:t>
            </a:r>
          </a:p>
        </p:txBody>
      </p:sp>
      <p:sp>
        <p:nvSpPr>
          <p:cNvPr id="3" name="Subtitle 2"/>
          <p:cNvSpPr>
            <a:spLocks noGrp="1"/>
          </p:cNvSpPr>
          <p:nvPr>
            <p:ph type="subTitle" idx="1"/>
          </p:nvPr>
        </p:nvSpPr>
        <p:spPr/>
        <p:txBody>
          <a:bodyPr/>
          <a:lstStyle/>
          <a:p>
            <a:r>
              <a:rPr lang="en-US" b="1" dirty="0">
                <a:solidFill>
                  <a:schemeClr val="tx1"/>
                </a:solidFill>
              </a:rPr>
              <a:t>April 27, 2017</a:t>
            </a:r>
          </a:p>
        </p:txBody>
      </p:sp>
    </p:spTree>
    <p:extLst>
      <p:ext uri="{BB962C8B-B14F-4D97-AF65-F5344CB8AC3E}">
        <p14:creationId xmlns:p14="http://schemas.microsoft.com/office/powerpoint/2010/main" val="3852962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10</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219200"/>
            <a:ext cx="6248400" cy="3970318"/>
          </a:xfrm>
          <a:prstGeom prst="rect">
            <a:avLst/>
          </a:prstGeom>
          <a:noFill/>
        </p:spPr>
        <p:txBody>
          <a:bodyPr wrap="square" rtlCol="0">
            <a:spAutoFit/>
          </a:bodyPr>
          <a:lstStyle/>
          <a:p>
            <a:pPr algn="ctr"/>
            <a:r>
              <a:rPr lang="en-US" b="1" dirty="0"/>
              <a:t>FY17 Annual One-Time and Year-End Spend Requests</a:t>
            </a:r>
          </a:p>
          <a:p>
            <a:pPr algn="ctr"/>
            <a:endParaRPr lang="en-US" b="1" dirty="0"/>
          </a:p>
          <a:p>
            <a:pPr>
              <a:lnSpc>
                <a:spcPct val="150000"/>
              </a:lnSpc>
            </a:pPr>
            <a:r>
              <a:rPr lang="en-US" dirty="0"/>
              <a:t>Provost (17 Requests)                                                      $   472,955</a:t>
            </a:r>
          </a:p>
          <a:p>
            <a:pPr>
              <a:lnSpc>
                <a:spcPct val="150000"/>
              </a:lnSpc>
            </a:pPr>
            <a:r>
              <a:rPr lang="en-US" dirty="0"/>
              <a:t>Business &amp; Operations (20 Requests)                           $    404,914</a:t>
            </a:r>
          </a:p>
          <a:p>
            <a:pPr>
              <a:lnSpc>
                <a:spcPct val="150000"/>
              </a:lnSpc>
            </a:pPr>
            <a:r>
              <a:rPr lang="en-US" dirty="0"/>
              <a:t>ITS (30 Requests)                                                              $2,684,000</a:t>
            </a:r>
          </a:p>
          <a:p>
            <a:pPr>
              <a:lnSpc>
                <a:spcPct val="150000"/>
              </a:lnSpc>
            </a:pPr>
            <a:r>
              <a:rPr lang="en-US" dirty="0"/>
              <a:t>University Advancement (4 Requests)                          $    200,000</a:t>
            </a:r>
          </a:p>
          <a:p>
            <a:pPr>
              <a:lnSpc>
                <a:spcPct val="150000"/>
              </a:lnSpc>
            </a:pPr>
            <a:r>
              <a:rPr lang="en-US" dirty="0"/>
              <a:t>Student Affairs (6 Requests)                                           $    238,586</a:t>
            </a:r>
          </a:p>
          <a:p>
            <a:pPr>
              <a:lnSpc>
                <a:spcPct val="150000"/>
              </a:lnSpc>
            </a:pPr>
            <a:r>
              <a:rPr lang="en-US" dirty="0"/>
              <a:t>Spivey (2 Requests)                                                          </a:t>
            </a:r>
            <a:r>
              <a:rPr lang="en-US" u="sng" dirty="0"/>
              <a:t>$    108,013</a:t>
            </a:r>
            <a:endParaRPr lang="en-US" dirty="0"/>
          </a:p>
          <a:p>
            <a:pPr>
              <a:lnSpc>
                <a:spcPct val="150000"/>
              </a:lnSpc>
            </a:pPr>
            <a:r>
              <a:rPr lang="en-US" b="1" dirty="0"/>
              <a:t>TOTALS                                                                               $4,108,468</a:t>
            </a:r>
          </a:p>
          <a:p>
            <a:pPr>
              <a:lnSpc>
                <a:spcPct val="150000"/>
              </a:lnSpc>
            </a:pPr>
            <a:r>
              <a:rPr lang="en-US" dirty="0"/>
              <a:t>                                                                                   </a:t>
            </a:r>
          </a:p>
        </p:txBody>
      </p:sp>
    </p:spTree>
    <p:extLst>
      <p:ext uri="{BB962C8B-B14F-4D97-AF65-F5344CB8AC3E}">
        <p14:creationId xmlns:p14="http://schemas.microsoft.com/office/powerpoint/2010/main" val="425113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11</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27204118"/>
              </p:ext>
            </p:extLst>
          </p:nvPr>
        </p:nvGraphicFramePr>
        <p:xfrm>
          <a:off x="1219200" y="990600"/>
          <a:ext cx="5943600" cy="5343774"/>
        </p:xfrm>
        <a:graphic>
          <a:graphicData uri="http://schemas.openxmlformats.org/drawingml/2006/table">
            <a:tbl>
              <a:tblPr/>
              <a:tblGrid>
                <a:gridCol w="177863">
                  <a:extLst>
                    <a:ext uri="{9D8B030D-6E8A-4147-A177-3AD203B41FA5}">
                      <a16:colId xmlns:a16="http://schemas.microsoft.com/office/drawing/2014/main" val="499857651"/>
                    </a:ext>
                  </a:extLst>
                </a:gridCol>
                <a:gridCol w="459479">
                  <a:extLst>
                    <a:ext uri="{9D8B030D-6E8A-4147-A177-3AD203B41FA5}">
                      <a16:colId xmlns:a16="http://schemas.microsoft.com/office/drawing/2014/main" val="1946588899"/>
                    </a:ext>
                  </a:extLst>
                </a:gridCol>
                <a:gridCol w="3409049">
                  <a:extLst>
                    <a:ext uri="{9D8B030D-6E8A-4147-A177-3AD203B41FA5}">
                      <a16:colId xmlns:a16="http://schemas.microsoft.com/office/drawing/2014/main" val="1085384733"/>
                    </a:ext>
                  </a:extLst>
                </a:gridCol>
                <a:gridCol w="1897209">
                  <a:extLst>
                    <a:ext uri="{9D8B030D-6E8A-4147-A177-3AD203B41FA5}">
                      <a16:colId xmlns:a16="http://schemas.microsoft.com/office/drawing/2014/main" val="3659465935"/>
                    </a:ext>
                  </a:extLst>
                </a:gridCol>
              </a:tblGrid>
              <a:tr h="166082">
                <a:tc gridSpan="4">
                  <a:txBody>
                    <a:bodyPr/>
                    <a:lstStyle/>
                    <a:p>
                      <a:pPr algn="ctr" fontAlgn="b"/>
                      <a:r>
                        <a:rPr lang="en-US" sz="2400" b="1" i="0" u="none" strike="noStrike" dirty="0">
                          <a:solidFill>
                            <a:srgbClr val="000000"/>
                          </a:solidFill>
                          <a:effectLst/>
                          <a:latin typeface="Calibri" panose="020F0502020204030204" pitchFamily="34" charset="0"/>
                        </a:rPr>
                        <a:t>Unresolved Budget Issues FY17</a:t>
                      </a:r>
                    </a:p>
                  </a:txBody>
                  <a:tcPr marL="6643" marR="6643" marT="664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3489344"/>
                  </a:ext>
                </a:extLst>
              </a:tr>
              <a:tr h="132865">
                <a:tc>
                  <a:txBody>
                    <a:bodyPr/>
                    <a:lstStyle/>
                    <a:p>
                      <a:pPr algn="l" fontAlgn="b"/>
                      <a:endParaRPr lang="en-US" sz="8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415838143"/>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1.</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ADA for Web Conf.</a:t>
                      </a:r>
                    </a:p>
                  </a:txBody>
                  <a:tcPr marL="6643" marR="6643" marT="6643"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$2,500 </a:t>
                      </a:r>
                    </a:p>
                  </a:txBody>
                  <a:tcPr marL="6643" marR="6643" marT="6643" marB="0" anchor="b">
                    <a:lnL>
                      <a:noFill/>
                    </a:lnL>
                    <a:lnR>
                      <a:noFill/>
                    </a:lnR>
                    <a:lnT>
                      <a:noFill/>
                    </a:lnT>
                    <a:lnB>
                      <a:noFill/>
                    </a:lnB>
                  </a:tcPr>
                </a:tc>
                <a:extLst>
                  <a:ext uri="{0D108BD9-81ED-4DB2-BD59-A6C34878D82A}">
                    <a16:rowId xmlns:a16="http://schemas.microsoft.com/office/drawing/2014/main" val="428404742"/>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2.</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Power Outage</a:t>
                      </a:r>
                    </a:p>
                  </a:txBody>
                  <a:tcPr marL="6643" marR="6643" marT="6643"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$75,000 </a:t>
                      </a:r>
                    </a:p>
                  </a:txBody>
                  <a:tcPr marL="6643" marR="6643" marT="6643" marB="0" anchor="b">
                    <a:lnL>
                      <a:noFill/>
                    </a:lnL>
                    <a:lnR>
                      <a:noFill/>
                    </a:lnR>
                    <a:lnT>
                      <a:noFill/>
                    </a:lnT>
                    <a:lnB>
                      <a:noFill/>
                    </a:lnB>
                  </a:tcPr>
                </a:tc>
                <a:extLst>
                  <a:ext uri="{0D108BD9-81ED-4DB2-BD59-A6C34878D82A}">
                    <a16:rowId xmlns:a16="http://schemas.microsoft.com/office/drawing/2014/main" val="4214215381"/>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3.</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Rave/Guardian</a:t>
                      </a:r>
                    </a:p>
                  </a:txBody>
                  <a:tcPr marL="6643" marR="6643" marT="6643"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$14,000 </a:t>
                      </a:r>
                    </a:p>
                  </a:txBody>
                  <a:tcPr marL="6643" marR="6643" marT="6643" marB="0" anchor="b">
                    <a:lnL>
                      <a:noFill/>
                    </a:lnL>
                    <a:lnR>
                      <a:noFill/>
                    </a:lnR>
                    <a:lnT>
                      <a:noFill/>
                    </a:lnT>
                    <a:lnB>
                      <a:noFill/>
                    </a:lnB>
                  </a:tcPr>
                </a:tc>
                <a:extLst>
                  <a:ext uri="{0D108BD9-81ED-4DB2-BD59-A6C34878D82A}">
                    <a16:rowId xmlns:a16="http://schemas.microsoft.com/office/drawing/2014/main" val="1411548426"/>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4.</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Dalton--Consultants</a:t>
                      </a:r>
                    </a:p>
                  </a:txBody>
                  <a:tcPr marL="6643" marR="6643" marT="6643"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$100,000 </a:t>
                      </a:r>
                    </a:p>
                  </a:txBody>
                  <a:tcPr marL="6643" marR="6643" marT="6643" marB="0" anchor="b">
                    <a:lnL>
                      <a:noFill/>
                    </a:lnL>
                    <a:lnR>
                      <a:noFill/>
                    </a:lnR>
                    <a:lnT>
                      <a:noFill/>
                    </a:lnT>
                    <a:lnB>
                      <a:noFill/>
                    </a:lnB>
                  </a:tcPr>
                </a:tc>
                <a:extLst>
                  <a:ext uri="{0D108BD9-81ED-4DB2-BD59-A6C34878D82A}">
                    <a16:rowId xmlns:a16="http://schemas.microsoft.com/office/drawing/2014/main" val="336593359"/>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5.</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SBDC</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$3,800 </a:t>
                      </a:r>
                    </a:p>
                  </a:txBody>
                  <a:tcPr marL="6643" marR="6643" marT="6643" marB="0" anchor="b">
                    <a:lnL>
                      <a:noFill/>
                    </a:lnL>
                    <a:lnR>
                      <a:noFill/>
                    </a:lnR>
                    <a:lnT>
                      <a:noFill/>
                    </a:lnT>
                    <a:lnB>
                      <a:noFill/>
                    </a:lnB>
                  </a:tcPr>
                </a:tc>
                <a:extLst>
                  <a:ext uri="{0D108BD9-81ED-4DB2-BD59-A6C34878D82A}">
                    <a16:rowId xmlns:a16="http://schemas.microsoft.com/office/drawing/2014/main" val="2382994288"/>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6.</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Water Main Break</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$5,000 </a:t>
                      </a:r>
                    </a:p>
                  </a:txBody>
                  <a:tcPr marL="6643" marR="6643" marT="6643" marB="0" anchor="b">
                    <a:lnL>
                      <a:noFill/>
                    </a:lnL>
                    <a:lnR>
                      <a:noFill/>
                    </a:lnR>
                    <a:lnT>
                      <a:noFill/>
                    </a:lnT>
                    <a:lnB>
                      <a:noFill/>
                    </a:lnB>
                  </a:tcPr>
                </a:tc>
                <a:extLst>
                  <a:ext uri="{0D108BD9-81ED-4DB2-BD59-A6C34878D82A}">
                    <a16:rowId xmlns:a16="http://schemas.microsoft.com/office/drawing/2014/main" val="928366850"/>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1916927381"/>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7.</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Spivey Sign</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$3,000 </a:t>
                      </a:r>
                    </a:p>
                  </a:txBody>
                  <a:tcPr marL="6643" marR="6643" marT="6643" marB="0" anchor="b">
                    <a:lnL>
                      <a:noFill/>
                    </a:lnL>
                    <a:lnR>
                      <a:noFill/>
                    </a:lnR>
                    <a:lnT>
                      <a:noFill/>
                    </a:lnT>
                    <a:lnB>
                      <a:noFill/>
                    </a:lnB>
                  </a:tcPr>
                </a:tc>
                <a:extLst>
                  <a:ext uri="{0D108BD9-81ED-4DB2-BD59-A6C34878D82A}">
                    <a16:rowId xmlns:a16="http://schemas.microsoft.com/office/drawing/2014/main" val="2679457421"/>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8.</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Encryption</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Delete 10K </a:t>
                      </a:r>
                    </a:p>
                  </a:txBody>
                  <a:tcPr marL="6643" marR="6643" marT="6643" marB="0" anchor="b">
                    <a:lnL>
                      <a:noFill/>
                    </a:lnL>
                    <a:lnR>
                      <a:noFill/>
                    </a:lnR>
                    <a:lnT>
                      <a:noFill/>
                    </a:lnT>
                    <a:lnB>
                      <a:noFill/>
                    </a:lnB>
                  </a:tcPr>
                </a:tc>
                <a:extLst>
                  <a:ext uri="{0D108BD9-81ED-4DB2-BD59-A6C34878D82A}">
                    <a16:rowId xmlns:a16="http://schemas.microsoft.com/office/drawing/2014/main" val="599004389"/>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9.</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Litigation</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$20,000 </a:t>
                      </a:r>
                    </a:p>
                  </a:txBody>
                  <a:tcPr marL="6643" marR="6643" marT="6643" marB="0" anchor="b">
                    <a:lnL>
                      <a:noFill/>
                    </a:lnL>
                    <a:lnR>
                      <a:noFill/>
                    </a:lnR>
                    <a:lnT>
                      <a:noFill/>
                    </a:lnT>
                    <a:lnB>
                      <a:noFill/>
                    </a:lnB>
                  </a:tcPr>
                </a:tc>
                <a:extLst>
                  <a:ext uri="{0D108BD9-81ED-4DB2-BD59-A6C34878D82A}">
                    <a16:rowId xmlns:a16="http://schemas.microsoft.com/office/drawing/2014/main" val="1114674993"/>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10.</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Firewall &amp; Load Balances </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$182,000 </a:t>
                      </a:r>
                    </a:p>
                  </a:txBody>
                  <a:tcPr marL="6643" marR="6643" marT="6643" marB="0" anchor="b">
                    <a:lnL>
                      <a:noFill/>
                    </a:lnL>
                    <a:lnR>
                      <a:noFill/>
                    </a:lnR>
                    <a:lnT>
                      <a:noFill/>
                    </a:lnT>
                    <a:lnB>
                      <a:noFill/>
                    </a:lnB>
                  </a:tcPr>
                </a:tc>
                <a:extLst>
                  <a:ext uri="{0D108BD9-81ED-4DB2-BD59-A6C34878D82A}">
                    <a16:rowId xmlns:a16="http://schemas.microsoft.com/office/drawing/2014/main" val="1714552536"/>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11.</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Switches (3 Critical)</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$406,000 </a:t>
                      </a:r>
                    </a:p>
                  </a:txBody>
                  <a:tcPr marL="6643" marR="6643" marT="6643" marB="0" anchor="b">
                    <a:lnL>
                      <a:noFill/>
                    </a:lnL>
                    <a:lnR>
                      <a:noFill/>
                    </a:lnR>
                    <a:lnT>
                      <a:noFill/>
                    </a:lnT>
                    <a:lnB>
                      <a:noFill/>
                    </a:lnB>
                  </a:tcPr>
                </a:tc>
                <a:extLst>
                  <a:ext uri="{0D108BD9-81ED-4DB2-BD59-A6C34878D82A}">
                    <a16:rowId xmlns:a16="http://schemas.microsoft.com/office/drawing/2014/main" val="1500882545"/>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4254405488"/>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12.</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101 A&amp;S ClassTile Repairs</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$10,000 </a:t>
                      </a:r>
                    </a:p>
                  </a:txBody>
                  <a:tcPr marL="6643" marR="6643" marT="6643"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3245619"/>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*Subtotal</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$821,300 </a:t>
                      </a:r>
                    </a:p>
                  </a:txBody>
                  <a:tcPr marL="6643" marR="6643" marT="6643"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99822805"/>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2107254893"/>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13.</a:t>
                      </a: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OneUSG</a:t>
                      </a: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Delete 275K</a:t>
                      </a:r>
                    </a:p>
                  </a:txBody>
                  <a:tcPr marL="6643" marR="6643" marT="6643" marB="0" anchor="b">
                    <a:lnL>
                      <a:noFill/>
                    </a:lnL>
                    <a:lnR>
                      <a:noFill/>
                    </a:lnR>
                    <a:lnT>
                      <a:noFill/>
                    </a:lnT>
                    <a:lnB>
                      <a:noFill/>
                    </a:lnB>
                  </a:tcPr>
                </a:tc>
                <a:extLst>
                  <a:ext uri="{0D108BD9-81ED-4DB2-BD59-A6C34878D82A}">
                    <a16:rowId xmlns:a16="http://schemas.microsoft.com/office/drawing/2014/main" val="3066849045"/>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Continuing Ed</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$250,000 </a:t>
                      </a:r>
                    </a:p>
                  </a:txBody>
                  <a:tcPr marL="6643" marR="6643" marT="6643" marB="0" anchor="b">
                    <a:lnL>
                      <a:noFill/>
                    </a:lnL>
                    <a:lnR>
                      <a:noFill/>
                    </a:lnR>
                    <a:lnT>
                      <a:noFill/>
                    </a:lnT>
                    <a:lnB>
                      <a:noFill/>
                    </a:lnB>
                  </a:tcPr>
                </a:tc>
                <a:extLst>
                  <a:ext uri="{0D108BD9-81ED-4DB2-BD59-A6C34878D82A}">
                    <a16:rowId xmlns:a16="http://schemas.microsoft.com/office/drawing/2014/main" val="2268669357"/>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SAC</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$50,000 </a:t>
                      </a:r>
                    </a:p>
                  </a:txBody>
                  <a:tcPr marL="6643" marR="6643" marT="6643" marB="0" anchor="b">
                    <a:lnL>
                      <a:noFill/>
                    </a:lnL>
                    <a:lnR>
                      <a:noFill/>
                    </a:lnR>
                    <a:lnT>
                      <a:noFill/>
                    </a:lnT>
                    <a:lnB>
                      <a:noFill/>
                    </a:lnB>
                  </a:tcPr>
                </a:tc>
                <a:extLst>
                  <a:ext uri="{0D108BD9-81ED-4DB2-BD59-A6C34878D82A}">
                    <a16:rowId xmlns:a16="http://schemas.microsoft.com/office/drawing/2014/main" val="3908523223"/>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TMR</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$32,500 </a:t>
                      </a:r>
                    </a:p>
                  </a:txBody>
                  <a:tcPr marL="6643" marR="6643" marT="6643" marB="0" anchor="b">
                    <a:lnL>
                      <a:noFill/>
                    </a:lnL>
                    <a:lnR>
                      <a:noFill/>
                    </a:lnR>
                    <a:lnT>
                      <a:noFill/>
                    </a:lnT>
                    <a:lnB>
                      <a:noFill/>
                    </a:lnB>
                  </a:tcPr>
                </a:tc>
                <a:extLst>
                  <a:ext uri="{0D108BD9-81ED-4DB2-BD59-A6C34878D82A}">
                    <a16:rowId xmlns:a16="http://schemas.microsoft.com/office/drawing/2014/main" val="3865375370"/>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Dam Study</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$20,000 </a:t>
                      </a:r>
                    </a:p>
                  </a:txBody>
                  <a:tcPr marL="6643" marR="6643" marT="6643" marB="0" anchor="b">
                    <a:lnL>
                      <a:noFill/>
                    </a:lnL>
                    <a:lnR>
                      <a:noFill/>
                    </a:lnR>
                    <a:lnT>
                      <a:noFill/>
                    </a:lnT>
                    <a:lnB>
                      <a:noFill/>
                    </a:lnB>
                  </a:tcPr>
                </a:tc>
                <a:extLst>
                  <a:ext uri="{0D108BD9-81ED-4DB2-BD59-A6C34878D82A}">
                    <a16:rowId xmlns:a16="http://schemas.microsoft.com/office/drawing/2014/main" val="4017792606"/>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AMAC Contract</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$11,000 </a:t>
                      </a:r>
                    </a:p>
                  </a:txBody>
                  <a:tcPr marL="6643" marR="6643" marT="6643" marB="0" anchor="b">
                    <a:lnL>
                      <a:noFill/>
                    </a:lnL>
                    <a:lnR>
                      <a:noFill/>
                    </a:lnR>
                    <a:lnT>
                      <a:noFill/>
                    </a:lnT>
                    <a:lnB>
                      <a:noFill/>
                    </a:lnB>
                  </a:tcPr>
                </a:tc>
                <a:extLst>
                  <a:ext uri="{0D108BD9-81ED-4DB2-BD59-A6C34878D82A}">
                    <a16:rowId xmlns:a16="http://schemas.microsoft.com/office/drawing/2014/main" val="3775388304"/>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2334187350"/>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6643" marR="6643" marT="6643"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5935065"/>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Total</a:t>
                      </a:r>
                    </a:p>
                  </a:txBody>
                  <a:tcPr marL="6643" marR="6643" marT="6643"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$1,184,800 </a:t>
                      </a:r>
                    </a:p>
                  </a:txBody>
                  <a:tcPr marL="6643" marR="6643" marT="6643"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93230355"/>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742782606"/>
                  </a:ext>
                </a:extLst>
              </a:tr>
              <a:tr h="132865">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4144003848"/>
                  </a:ext>
                </a:extLst>
              </a:tr>
              <a:tr h="132865">
                <a:tc gridSpan="3">
                  <a:txBody>
                    <a:bodyPr/>
                    <a:lstStyle/>
                    <a:p>
                      <a:pPr algn="l" fontAlgn="b"/>
                      <a:r>
                        <a:rPr lang="en-US" sz="1100" b="0" i="0" u="none" strike="noStrike" dirty="0">
                          <a:solidFill>
                            <a:srgbClr val="000000"/>
                          </a:solidFill>
                          <a:effectLst/>
                          <a:latin typeface="Calibri" panose="020F0502020204030204" pitchFamily="34" charset="0"/>
                        </a:rPr>
                        <a:t>*As of 4/21/17</a:t>
                      </a:r>
                    </a:p>
                  </a:txBody>
                  <a:tcPr marL="6643" marR="6643" marT="6643"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6643" marR="6643" marT="6643" marB="0" anchor="b">
                    <a:lnL>
                      <a:noFill/>
                    </a:lnL>
                    <a:lnR>
                      <a:noFill/>
                    </a:lnR>
                    <a:lnT>
                      <a:noFill/>
                    </a:lnT>
                    <a:lnB>
                      <a:noFill/>
                    </a:lnB>
                  </a:tcPr>
                </a:tc>
                <a:extLst>
                  <a:ext uri="{0D108BD9-81ED-4DB2-BD59-A6C34878D82A}">
                    <a16:rowId xmlns:a16="http://schemas.microsoft.com/office/drawing/2014/main" val="1023503589"/>
                  </a:ext>
                </a:extLst>
              </a:tr>
            </a:tbl>
          </a:graphicData>
        </a:graphic>
      </p:graphicFrame>
    </p:spTree>
    <p:extLst>
      <p:ext uri="{BB962C8B-B14F-4D97-AF65-F5344CB8AC3E}">
        <p14:creationId xmlns:p14="http://schemas.microsoft.com/office/powerpoint/2010/main" val="3998155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12</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140440"/>
            <a:ext cx="6248400" cy="4570482"/>
          </a:xfrm>
          <a:prstGeom prst="rect">
            <a:avLst/>
          </a:prstGeom>
          <a:noFill/>
        </p:spPr>
        <p:txBody>
          <a:bodyPr wrap="square" rtlCol="0">
            <a:spAutoFit/>
          </a:bodyPr>
          <a:lstStyle/>
          <a:p>
            <a:pPr algn="ctr"/>
            <a:r>
              <a:rPr lang="en-US" sz="2400" b="1" dirty="0"/>
              <a:t>BOR Audit Engagement</a:t>
            </a:r>
          </a:p>
          <a:p>
            <a:pPr algn="ctr"/>
            <a:r>
              <a:rPr lang="en-US" sz="2400" b="1" dirty="0"/>
              <a:t>Personnel Observations</a:t>
            </a:r>
          </a:p>
          <a:p>
            <a:pPr algn="ctr"/>
            <a:endParaRPr lang="en-US" b="1" dirty="0"/>
          </a:p>
          <a:p>
            <a:endParaRPr lang="en-US" b="1" dirty="0"/>
          </a:p>
          <a:p>
            <a:r>
              <a:rPr lang="en-US" dirty="0"/>
              <a:t>The institution’s fiscal performance trend is weakening and characterized by flat to declining enrollment, thin reserves, and moderately increasing staffing levels and associated personnel costs. From 2012 to 2016, student headcount for fall enrollment dropped approximately 2%. Excluding Move On When Ready (MOWR) enrollment, the drop was 9%. From FY 2012 to 2016, full-time equivalent faculty and staff grew 9% and 7%, respectively, while part-time faculty and staff declined 12% and 11%, respectively. Associated personnel costs increased 15% during the period.</a:t>
            </a:r>
            <a:endParaRPr lang="en-US" b="1" dirty="0"/>
          </a:p>
          <a:p>
            <a:pPr>
              <a:lnSpc>
                <a:spcPct val="150000"/>
              </a:lnSpc>
            </a:pPr>
            <a:r>
              <a:rPr lang="en-US" dirty="0"/>
              <a:t>                                                                                   </a:t>
            </a:r>
          </a:p>
        </p:txBody>
      </p:sp>
    </p:spTree>
    <p:extLst>
      <p:ext uri="{BB962C8B-B14F-4D97-AF65-F5344CB8AC3E}">
        <p14:creationId xmlns:p14="http://schemas.microsoft.com/office/powerpoint/2010/main" val="1508604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13</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140440"/>
            <a:ext cx="6248400" cy="464871"/>
          </a:xfrm>
          <a:prstGeom prst="rect">
            <a:avLst/>
          </a:prstGeom>
          <a:noFill/>
        </p:spPr>
        <p:txBody>
          <a:bodyPr wrap="square" rtlCol="0">
            <a:spAutoFit/>
          </a:bodyPr>
          <a:lstStyle/>
          <a:p>
            <a:pPr>
              <a:lnSpc>
                <a:spcPct val="150000"/>
              </a:lnSpc>
            </a:pPr>
            <a:r>
              <a:rPr lang="en-US" dirty="0"/>
              <a:t>                                                                                   </a:t>
            </a:r>
          </a:p>
        </p:txBody>
      </p:sp>
      <p:graphicFrame>
        <p:nvGraphicFramePr>
          <p:cNvPr id="4" name="Object 3"/>
          <p:cNvGraphicFramePr>
            <a:graphicFrameLocks noChangeAspect="1"/>
          </p:cNvGraphicFramePr>
          <p:nvPr>
            <p:extLst>
              <p:ext uri="{D42A27DB-BD31-4B8C-83A1-F6EECF244321}">
                <p14:modId xmlns:p14="http://schemas.microsoft.com/office/powerpoint/2010/main" val="3622887127"/>
              </p:ext>
            </p:extLst>
          </p:nvPr>
        </p:nvGraphicFramePr>
        <p:xfrm>
          <a:off x="152400" y="1013012"/>
          <a:ext cx="8915400" cy="5844988"/>
        </p:xfrm>
        <a:graphic>
          <a:graphicData uri="http://schemas.openxmlformats.org/presentationml/2006/ole">
            <mc:AlternateContent xmlns:mc="http://schemas.openxmlformats.org/markup-compatibility/2006">
              <mc:Choice xmlns:v="urn:schemas-microsoft-com:vml" Requires="v">
                <p:oleObj spid="_x0000_s7172" name="Acrobat Document" r:id="rId4" imgW="7543732" imgH="5829300" progId="AcroExch.Document.11">
                  <p:embed/>
                </p:oleObj>
              </mc:Choice>
              <mc:Fallback>
                <p:oleObj name="Acrobat Document" r:id="rId4" imgW="7543732" imgH="5829300" progId="AcroExch.Document.11">
                  <p:embed/>
                  <p:pic>
                    <p:nvPicPr>
                      <p:cNvPr id="0" name=""/>
                      <p:cNvPicPr/>
                      <p:nvPr/>
                    </p:nvPicPr>
                    <p:blipFill>
                      <a:blip r:embed="rId5"/>
                      <a:stretch>
                        <a:fillRect/>
                      </a:stretch>
                    </p:blipFill>
                    <p:spPr>
                      <a:xfrm>
                        <a:off x="152400" y="1013012"/>
                        <a:ext cx="8915400" cy="5844988"/>
                      </a:xfrm>
                      <a:prstGeom prst="rect">
                        <a:avLst/>
                      </a:prstGeom>
                    </p:spPr>
                  </p:pic>
                </p:oleObj>
              </mc:Fallback>
            </mc:AlternateContent>
          </a:graphicData>
        </a:graphic>
      </p:graphicFrame>
    </p:spTree>
    <p:extLst>
      <p:ext uri="{BB962C8B-B14F-4D97-AF65-F5344CB8AC3E}">
        <p14:creationId xmlns:p14="http://schemas.microsoft.com/office/powerpoint/2010/main" val="3453189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1905000"/>
            <a:ext cx="8001000" cy="4419600"/>
          </a:xfrm>
        </p:spPr>
        <p:txBody>
          <a:bodyPr>
            <a:normAutofit fontScale="92500" lnSpcReduction="20000"/>
          </a:bodyPr>
          <a:lstStyle/>
          <a:p>
            <a:r>
              <a:rPr lang="en-US" sz="2400" dirty="0">
                <a:latin typeface="Arial" panose="020B0604020202020204" pitchFamily="34" charset="0"/>
                <a:cs typeface="Arial" panose="020B0604020202020204" pitchFamily="34" charset="0"/>
              </a:rPr>
              <a:t>Divisions have been asked to redirect funds in order to fund strategic priorities.</a:t>
            </a:r>
          </a:p>
          <a:p>
            <a:r>
              <a:rPr lang="en-US" sz="2400" dirty="0">
                <a:latin typeface="Arial" panose="020B0604020202020204" pitchFamily="34" charset="0"/>
                <a:cs typeface="Arial" panose="020B0604020202020204" pitchFamily="34" charset="0"/>
              </a:rPr>
              <a:t>The BOR asked us to prepare for a $533,000 budget cut due to enrollment decline, but the actual budget cut is only $354,552.</a:t>
            </a:r>
          </a:p>
          <a:p>
            <a:pPr marL="0" indent="0">
              <a:buNone/>
            </a:pPr>
            <a:endParaRPr lang="en-US" sz="1600" dirty="0">
              <a:latin typeface="Arial" panose="020B0604020202020204" pitchFamily="34" charset="0"/>
              <a:cs typeface="Arial" panose="020B0604020202020204" pitchFamily="34" charset="0"/>
            </a:endParaRPr>
          </a:p>
          <a:p>
            <a:pPr marL="0" indent="0">
              <a:buNone/>
            </a:pPr>
            <a:r>
              <a:rPr lang="en-US" sz="1600" b="1" u="sng" dirty="0">
                <a:latin typeface="Arial" panose="020B0604020202020204" pitchFamily="34" charset="0"/>
                <a:cs typeface="Arial" panose="020B0604020202020204" pitchFamily="34" charset="0"/>
              </a:rPr>
              <a:t>FY18 Funding Requests from Divisions</a:t>
            </a:r>
          </a:p>
          <a:p>
            <a:pPr marL="0" indent="0">
              <a:buNone/>
            </a:pPr>
            <a:r>
              <a:rPr lang="en-US" sz="1600" dirty="0">
                <a:latin typeface="Arial" panose="020B0604020202020204" pitchFamily="34" charset="0"/>
                <a:cs typeface="Arial" panose="020B0604020202020204" pitchFamily="34" charset="0"/>
              </a:rPr>
              <a:t>Provost                                       $347,500</a:t>
            </a:r>
          </a:p>
          <a:p>
            <a:pPr marL="0" indent="0">
              <a:buNone/>
            </a:pPr>
            <a:r>
              <a:rPr lang="en-US" sz="1600" dirty="0">
                <a:latin typeface="Arial" panose="020B0604020202020204" pitchFamily="34" charset="0"/>
                <a:cs typeface="Arial" panose="020B0604020202020204" pitchFamily="34" charset="0"/>
              </a:rPr>
              <a:t>Business &amp; Operations               $439,417</a:t>
            </a:r>
          </a:p>
          <a:p>
            <a:pPr marL="0" indent="0">
              <a:buNone/>
            </a:pPr>
            <a:r>
              <a:rPr lang="en-US" sz="1600" dirty="0">
                <a:latin typeface="Arial" panose="020B0604020202020204" pitchFamily="34" charset="0"/>
                <a:cs typeface="Arial" panose="020B0604020202020204" pitchFamily="34" charset="0"/>
              </a:rPr>
              <a:t>ITS                                              $  13,824</a:t>
            </a:r>
          </a:p>
          <a:p>
            <a:pPr marL="0" indent="0">
              <a:buNone/>
            </a:pPr>
            <a:r>
              <a:rPr lang="en-US" sz="1600" dirty="0">
                <a:latin typeface="Arial" panose="020B0604020202020204" pitchFamily="34" charset="0"/>
                <a:cs typeface="Arial" panose="020B0604020202020204" pitchFamily="34" charset="0"/>
              </a:rPr>
              <a:t>University Advancement             $  20,000</a:t>
            </a:r>
          </a:p>
          <a:p>
            <a:pPr marL="0" indent="0">
              <a:buNone/>
            </a:pPr>
            <a:r>
              <a:rPr lang="en-US" sz="1600" dirty="0">
                <a:latin typeface="Arial" panose="020B0604020202020204" pitchFamily="34" charset="0"/>
                <a:cs typeface="Arial" panose="020B0604020202020204" pitchFamily="34" charset="0"/>
              </a:rPr>
              <a:t>Student Affairs                            </a:t>
            </a:r>
            <a:r>
              <a:rPr lang="en-US" sz="1600" u="sng" dirty="0">
                <a:latin typeface="Arial" panose="020B0604020202020204" pitchFamily="34" charset="0"/>
                <a:cs typeface="Arial" panose="020B0604020202020204" pitchFamily="34" charset="0"/>
              </a:rPr>
              <a:t>$  17,000</a:t>
            </a:r>
            <a:endParaRPr lang="en-US" sz="1600"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TOTALS                                     $837,741</a:t>
            </a:r>
          </a:p>
          <a:p>
            <a:pPr marL="0" indent="0">
              <a:buNone/>
            </a:pPr>
            <a:endParaRPr lang="en-US" sz="28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pPr>
              <a:buNone/>
            </a:pPr>
            <a:r>
              <a:rPr lang="en-US" sz="2000" dirty="0">
                <a:latin typeface="Arial" panose="020B0604020202020204" pitchFamily="34" charset="0"/>
                <a:cs typeface="Arial" panose="020B0604020202020204" pitchFamily="34" charset="0"/>
              </a:rPr>
              <a:t>                 </a:t>
            </a:r>
            <a:endParaRPr lang="en-US" alt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14</a:t>
            </a:fld>
            <a:endParaRPr lang="en-US" dirty="0"/>
          </a:p>
        </p:txBody>
      </p:sp>
      <p:sp>
        <p:nvSpPr>
          <p:cNvPr id="5" name="Rectangle 2"/>
          <p:cNvSpPr txBox="1">
            <a:spLocks noChangeArrowheads="1"/>
          </p:cNvSpPr>
          <p:nvPr/>
        </p:nvSpPr>
        <p:spPr bwMode="auto">
          <a:xfrm>
            <a:off x="533400" y="838200"/>
            <a:ext cx="8077200" cy="838200"/>
          </a:xfrm>
          <a:prstGeom prst="rect">
            <a:avLst/>
          </a:prstGeom>
          <a:solidFill>
            <a:schemeClr val="accent1">
              <a:lumMod val="75000"/>
            </a:schemeClr>
          </a:solidFill>
          <a:ln>
            <a:solidFill>
              <a:srgbClr val="89A4A7"/>
            </a:solidFill>
          </a:ln>
          <a:extLst/>
        </p:spPr>
        <p:txBody>
          <a:bodyPr vert="horz" wrap="square" lIns="91440" tIns="45720" rIns="91440" bIns="45720" numCol="1" anchor="ctr" anchorCtr="0" compatLnSpc="1">
            <a:prstTxWarp prst="textNoShape">
              <a:avLst/>
            </a:prstTxWarp>
          </a:bodyPr>
          <a:lstStyle/>
          <a:p>
            <a:pPr lvl="0" algn="ctr">
              <a:defRPr/>
            </a:pPr>
            <a:r>
              <a:rPr lang="en-US" sz="3200" b="1" i="1" dirty="0">
                <a:solidFill>
                  <a:srgbClr val="000000"/>
                </a:solidFill>
                <a:latin typeface="Arial" pitchFamily="34" charset="0"/>
                <a:cs typeface="Arial" pitchFamily="34" charset="0"/>
              </a:rPr>
              <a:t>CSU Internal FY18 Budget Meetings</a:t>
            </a:r>
          </a:p>
        </p:txBody>
      </p:sp>
    </p:spTree>
    <p:extLst>
      <p:ext uri="{BB962C8B-B14F-4D97-AF65-F5344CB8AC3E}">
        <p14:creationId xmlns:p14="http://schemas.microsoft.com/office/powerpoint/2010/main" val="2088779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ctrTitle"/>
          </p:nvPr>
        </p:nvSpPr>
        <p:spPr>
          <a:xfrm>
            <a:off x="12819" y="381000"/>
            <a:ext cx="5562600" cy="457200"/>
          </a:xfrm>
          <a:prstGeom prst="rect">
            <a:avLst/>
          </a:prstGeom>
        </p:spPr>
        <p:txBody>
          <a:bodyPr>
            <a:normAutofit fontScale="90000"/>
          </a:bodyPr>
          <a:lstStyle/>
          <a:p>
            <a:r>
              <a:rPr lang="en-US" sz="2800" dirty="0"/>
              <a:t> 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6" name="Line 2"/>
          <p:cNvSpPr>
            <a:spLocks noChangeShapeType="1"/>
          </p:cNvSpPr>
          <p:nvPr/>
        </p:nvSpPr>
        <p:spPr bwMode="auto">
          <a:xfrm>
            <a:off x="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 name="TextBox 8"/>
          <p:cNvSpPr txBox="1"/>
          <p:nvPr/>
        </p:nvSpPr>
        <p:spPr>
          <a:xfrm>
            <a:off x="838200" y="1219200"/>
            <a:ext cx="7467600" cy="4847481"/>
          </a:xfrm>
          <a:prstGeom prst="rect">
            <a:avLst/>
          </a:prstGeom>
          <a:noFill/>
        </p:spPr>
        <p:txBody>
          <a:bodyPr wrap="square" rtlCol="0">
            <a:spAutoFit/>
          </a:bodyPr>
          <a:lstStyle/>
          <a:p>
            <a:pPr algn="ctr"/>
            <a:r>
              <a:rPr lang="en-US" dirty="0"/>
              <a:t>Allocation of State Appropriations FY2018</a:t>
            </a:r>
          </a:p>
          <a:p>
            <a:pPr algn="ctr"/>
            <a:endParaRPr lang="en-US" dirty="0"/>
          </a:p>
          <a:p>
            <a:r>
              <a:rPr lang="en-US" sz="1400" dirty="0"/>
              <a:t>State Appropriation					                      </a:t>
            </a:r>
            <a:r>
              <a:rPr lang="en-US" sz="1400" b="1" dirty="0"/>
              <a:t>$24,687,217</a:t>
            </a:r>
          </a:p>
          <a:p>
            <a:endParaRPr lang="en-US" sz="1400" b="1" dirty="0"/>
          </a:p>
          <a:p>
            <a:pPr>
              <a:lnSpc>
                <a:spcPct val="150000"/>
              </a:lnSpc>
            </a:pPr>
            <a:r>
              <a:rPr lang="en-US" sz="1400" b="1" dirty="0"/>
              <a:t>Formula Funding – Enrollment and Other Allocations</a:t>
            </a:r>
          </a:p>
          <a:p>
            <a:pPr>
              <a:lnSpc>
                <a:spcPct val="150000"/>
              </a:lnSpc>
            </a:pPr>
            <a:r>
              <a:rPr lang="en-US" sz="1400" dirty="0"/>
              <a:t>Enrollment Earnings (Loss)					  $(354,552)</a:t>
            </a:r>
          </a:p>
          <a:p>
            <a:pPr>
              <a:lnSpc>
                <a:spcPct val="150000"/>
              </a:lnSpc>
            </a:pPr>
            <a:r>
              <a:rPr lang="en-US" sz="1400" dirty="0"/>
              <a:t>Maintenance &amp; Operations (M&amp;O)					      $29,041</a:t>
            </a:r>
          </a:p>
          <a:p>
            <a:pPr>
              <a:lnSpc>
                <a:spcPct val="150000"/>
              </a:lnSpc>
            </a:pPr>
            <a:r>
              <a:rPr lang="en-US" sz="1400" dirty="0"/>
              <a:t>Health Insurance &amp; Retiree Fringes					    $151,903</a:t>
            </a:r>
          </a:p>
          <a:p>
            <a:pPr>
              <a:lnSpc>
                <a:spcPct val="150000"/>
              </a:lnSpc>
            </a:pPr>
            <a:r>
              <a:rPr lang="en-US" sz="1400" dirty="0"/>
              <a:t>Merit Based Pay Adjustments (State’s share of 2%)				    $632,885</a:t>
            </a:r>
          </a:p>
          <a:p>
            <a:pPr>
              <a:lnSpc>
                <a:spcPct val="150000"/>
              </a:lnSpc>
            </a:pPr>
            <a:r>
              <a:rPr lang="en-US" sz="1400" dirty="0"/>
              <a:t>Teacher’s Retirement System					    $472,002</a:t>
            </a:r>
          </a:p>
          <a:p>
            <a:pPr>
              <a:lnSpc>
                <a:spcPct val="150000"/>
              </a:lnSpc>
            </a:pPr>
            <a:r>
              <a:rPr lang="en-US" sz="1400" dirty="0"/>
              <a:t>Department of Administrative Services Premiums (DOAS)			    $(12,065)</a:t>
            </a:r>
          </a:p>
          <a:p>
            <a:pPr>
              <a:lnSpc>
                <a:spcPct val="150000"/>
              </a:lnSpc>
            </a:pPr>
            <a:r>
              <a:rPr lang="en-US" sz="1400" dirty="0"/>
              <a:t>Prior Year Health &amp; Retiree Allocation Adjustment (50%)			    $(67,008)</a:t>
            </a:r>
          </a:p>
          <a:p>
            <a:pPr>
              <a:lnSpc>
                <a:spcPct val="150000"/>
              </a:lnSpc>
            </a:pPr>
            <a:r>
              <a:rPr lang="en-US" sz="1400" b="1" dirty="0"/>
              <a:t>Total of Enrollment and Other Allocations				   $852,206</a:t>
            </a:r>
          </a:p>
          <a:p>
            <a:pPr>
              <a:lnSpc>
                <a:spcPct val="150000"/>
              </a:lnSpc>
            </a:pPr>
            <a:endParaRPr lang="en-US" sz="1400" b="1" dirty="0"/>
          </a:p>
          <a:p>
            <a:pPr>
              <a:lnSpc>
                <a:spcPct val="150000"/>
              </a:lnSpc>
            </a:pPr>
            <a:r>
              <a:rPr lang="en-US" sz="1400" b="1" dirty="0"/>
              <a:t>Total FY2018 State Funds Budget				                    $25,539,423</a:t>
            </a:r>
          </a:p>
          <a:p>
            <a:endParaRPr lang="en-US" sz="1400" b="1" dirty="0"/>
          </a:p>
        </p:txBody>
      </p:sp>
    </p:spTree>
    <p:extLst>
      <p:ext uri="{BB962C8B-B14F-4D97-AF65-F5344CB8AC3E}">
        <p14:creationId xmlns:p14="http://schemas.microsoft.com/office/powerpoint/2010/main" val="2085092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16</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638800" cy="549275"/>
          </a:xfrm>
          <a:prstGeom prst="rect">
            <a:avLst/>
          </a:prstGeom>
          <a:solidFill>
            <a:schemeClr val="accent1">
              <a:lumMod val="75000"/>
            </a:schemeClr>
          </a:solidFill>
        </p:spPr>
        <p:txBody>
          <a:bodyPr>
            <a:noAutofit/>
          </a:bodyPr>
          <a:lstStyle/>
          <a:p>
            <a:r>
              <a:rPr lang="en-US" sz="3200" b="1" i="1" dirty="0">
                <a:latin typeface="Arial" panose="020B0604020202020204" pitchFamily="34" charset="0"/>
                <a:cs typeface="Arial" panose="020B0604020202020204" pitchFamily="34" charset="0"/>
              </a:rPr>
              <a:t>CSU’s Budget Build</a:t>
            </a:r>
            <a:r>
              <a:rPr lang="en-US" sz="3200" b="1" i="1" dirty="0"/>
              <a:t/>
            </a:r>
            <a:br>
              <a:rPr lang="en-US" sz="3200" b="1" i="1" dirty="0"/>
            </a:br>
            <a:r>
              <a:rPr lang="en-US" sz="2400" dirty="0"/>
              <a:t>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100" dirty="0"/>
              <a:t>     </a:t>
            </a:r>
            <a:br>
              <a:rPr lang="en-US" sz="100" dirty="0"/>
            </a:br>
            <a:r>
              <a:rPr lang="en-US" sz="100" dirty="0"/>
              <a:t/>
            </a:r>
            <a:br>
              <a:rPr lang="en-US" sz="100" dirty="0"/>
            </a:br>
            <a:r>
              <a:rPr lang="en-US" sz="100" dirty="0"/>
              <a:t>     </a:t>
            </a:r>
            <a:br>
              <a:rPr lang="en-US" sz="100" dirty="0"/>
            </a:br>
            <a:r>
              <a:rPr lang="en-US" sz="100" b="1" dirty="0">
                <a:solidFill>
                  <a:sysClr val="windowText" lastClr="000000"/>
                </a:solidFill>
              </a:rPr>
              <a:t/>
            </a:r>
            <a:br>
              <a:rPr lang="en-US" sz="100" b="1" dirty="0">
                <a:solidFill>
                  <a:sysClr val="windowText" lastClr="000000"/>
                </a:solidFill>
              </a:rPr>
            </a:br>
            <a:r>
              <a:rPr lang="en-US" sz="100" b="1" dirty="0">
                <a:solidFill>
                  <a:sysClr val="windowText" lastClr="000000"/>
                </a:solidFill>
              </a:rPr>
              <a:t/>
            </a:r>
            <a:br>
              <a:rPr lang="en-US" sz="100" b="1" dirty="0">
                <a:solidFill>
                  <a:sysClr val="windowText" lastClr="000000"/>
                </a:solidFill>
              </a:rPr>
            </a:br>
            <a:r>
              <a:rPr lang="en-US" sz="100" b="1" dirty="0">
                <a:solidFill>
                  <a:sysClr val="windowText" lastClr="000000"/>
                </a:solidFill>
              </a:rPr>
              <a:t>                   </a:t>
            </a:r>
            <a:endParaRPr lang="en-US" sz="1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170596797"/>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5233" name="Document" r:id="rId4" imgW="8235289" imgH="5918849" progId="Word.Document.12">
                  <p:embed/>
                </p:oleObj>
              </mc:Choice>
              <mc:Fallback>
                <p:oleObj name="Document" r:id="rId4" imgW="8235289" imgH="5918849"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4" name="Table 3"/>
          <p:cNvGraphicFramePr>
            <a:graphicFrameLocks noGrp="1"/>
          </p:cNvGraphicFramePr>
          <p:nvPr>
            <p:extLst>
              <p:ext uri="{D42A27DB-BD31-4B8C-83A1-F6EECF244321}">
                <p14:modId xmlns:p14="http://schemas.microsoft.com/office/powerpoint/2010/main" val="2119045436"/>
              </p:ext>
            </p:extLst>
          </p:nvPr>
        </p:nvGraphicFramePr>
        <p:xfrm>
          <a:off x="609600" y="1419769"/>
          <a:ext cx="7772401" cy="4351336"/>
        </p:xfrm>
        <a:graphic>
          <a:graphicData uri="http://schemas.openxmlformats.org/drawingml/2006/table">
            <a:tbl>
              <a:tblPr/>
              <a:tblGrid>
                <a:gridCol w="3872754">
                  <a:extLst>
                    <a:ext uri="{9D8B030D-6E8A-4147-A177-3AD203B41FA5}">
                      <a16:colId xmlns:a16="http://schemas.microsoft.com/office/drawing/2014/main" val="3698752596"/>
                    </a:ext>
                  </a:extLst>
                </a:gridCol>
                <a:gridCol w="1246094">
                  <a:extLst>
                    <a:ext uri="{9D8B030D-6E8A-4147-A177-3AD203B41FA5}">
                      <a16:colId xmlns:a16="http://schemas.microsoft.com/office/drawing/2014/main" val="1352986109"/>
                    </a:ext>
                  </a:extLst>
                </a:gridCol>
                <a:gridCol w="1290918">
                  <a:extLst>
                    <a:ext uri="{9D8B030D-6E8A-4147-A177-3AD203B41FA5}">
                      <a16:colId xmlns:a16="http://schemas.microsoft.com/office/drawing/2014/main" val="3023979473"/>
                    </a:ext>
                  </a:extLst>
                </a:gridCol>
                <a:gridCol w="1362635">
                  <a:extLst>
                    <a:ext uri="{9D8B030D-6E8A-4147-A177-3AD203B41FA5}">
                      <a16:colId xmlns:a16="http://schemas.microsoft.com/office/drawing/2014/main" val="2773536158"/>
                    </a:ext>
                  </a:extLst>
                </a:gridCol>
              </a:tblGrid>
              <a:tr h="193178">
                <a:tc>
                  <a:txBody>
                    <a:bodyPr/>
                    <a:lstStyle/>
                    <a:p>
                      <a:pPr algn="l" rtl="0" fontAlgn="b"/>
                      <a:r>
                        <a:rPr lang="en-US" sz="1000" b="1" i="0" u="none" strike="noStrike">
                          <a:solidFill>
                            <a:srgbClr val="000000"/>
                          </a:solidFill>
                          <a:effectLst/>
                          <a:latin typeface="Calibri" panose="020F0502020204030204" pitchFamily="34" charset="0"/>
                        </a:rPr>
                        <a:t>Revenue - 7,000 Fall Enrollment</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37256378"/>
                  </a:ext>
                </a:extLst>
              </a:tr>
              <a:tr h="193178">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b"/>
                      <a:r>
                        <a:rPr lang="en-US" sz="1000" b="1" i="0" u="none" strike="noStrike">
                          <a:solidFill>
                            <a:srgbClr val="000000"/>
                          </a:solidFill>
                          <a:effectLst/>
                          <a:latin typeface="Calibri" panose="020F0502020204030204" pitchFamily="34" charset="0"/>
                        </a:rPr>
                        <a:t>FY18 Budget</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413401491"/>
                  </a:ext>
                </a:extLst>
              </a:tr>
              <a:tr h="193178">
                <a:tc>
                  <a:txBody>
                    <a:bodyPr/>
                    <a:lstStyle/>
                    <a:p>
                      <a:pPr algn="l" rtl="0" fontAlgn="b"/>
                      <a:r>
                        <a:rPr lang="en-US" sz="1000" b="1" i="0" u="none" strike="noStrike">
                          <a:solidFill>
                            <a:srgbClr val="000000"/>
                          </a:solidFill>
                          <a:effectLst/>
                          <a:latin typeface="Calibri" panose="020F0502020204030204" pitchFamily="34" charset="0"/>
                        </a:rPr>
                        <a:t>State Appropriation</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25,539,423</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265786408"/>
                  </a:ext>
                </a:extLst>
              </a:tr>
              <a:tr h="193178">
                <a:tc>
                  <a:txBody>
                    <a:bodyPr/>
                    <a:lstStyle/>
                    <a:p>
                      <a:pPr algn="l" rtl="0" fontAlgn="b"/>
                      <a:r>
                        <a:rPr lang="en-US" sz="1000" b="1" i="0" u="none" strike="noStrike">
                          <a:solidFill>
                            <a:srgbClr val="000000"/>
                          </a:solidFill>
                          <a:effectLst/>
                          <a:latin typeface="Calibri" panose="020F0502020204030204" pitchFamily="34" charset="0"/>
                        </a:rPr>
                        <a:t>Tuition </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27,986,000</a:t>
                      </a:r>
                    </a:p>
                  </a:txBody>
                  <a:tcPr marL="8049" marR="8049" marT="8049" marB="0" anchor="b">
                    <a:lnL>
                      <a:noFill/>
                    </a:lnL>
                    <a:lnR>
                      <a:noFill/>
                    </a:lnR>
                    <a:lnT>
                      <a:noFill/>
                    </a:lnT>
                    <a:lnB>
                      <a:noFill/>
                    </a:lnB>
                  </a:tcPr>
                </a:tc>
                <a:tc>
                  <a:txBody>
                    <a:bodyPr/>
                    <a:lstStyle/>
                    <a:p>
                      <a:pPr algn="l" rtl="0" fontAlgn="b"/>
                      <a:endParaRPr lang="en-US" sz="1000" b="1" i="0" u="none" strike="noStrike">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394864130"/>
                  </a:ext>
                </a:extLst>
              </a:tr>
              <a:tr h="193178">
                <a:tc>
                  <a:txBody>
                    <a:bodyPr/>
                    <a:lstStyle/>
                    <a:p>
                      <a:pPr algn="l" rtl="0" fontAlgn="b"/>
                      <a:r>
                        <a:rPr lang="en-US" sz="1000" b="1" i="0" u="none" strike="noStrike">
                          <a:solidFill>
                            <a:srgbClr val="000000"/>
                          </a:solidFill>
                          <a:effectLst/>
                          <a:latin typeface="Calibri" panose="020F0502020204030204" pitchFamily="34" charset="0"/>
                        </a:rPr>
                        <a:t>Fees &amp; Other General</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5,470,500</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078285417"/>
                  </a:ext>
                </a:extLst>
              </a:tr>
              <a:tr h="193178">
                <a:tc>
                  <a:txBody>
                    <a:bodyPr/>
                    <a:lstStyle/>
                    <a:p>
                      <a:pPr algn="l" rtl="0" fontAlgn="b"/>
                      <a:r>
                        <a:rPr lang="en-US" sz="1000" b="1" i="0" u="none" strike="noStrike">
                          <a:solidFill>
                            <a:srgbClr val="000000"/>
                          </a:solidFill>
                          <a:effectLst/>
                          <a:latin typeface="Calibri" panose="020F0502020204030204" pitchFamily="34" charset="0"/>
                        </a:rPr>
                        <a:t>Carry Forward Funds</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830,000</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b"/>
                      <a:r>
                        <a:rPr lang="en-US" sz="1000" b="0" i="0" u="none" strike="noStrike">
                          <a:solidFill>
                            <a:srgbClr val="000000"/>
                          </a:solidFill>
                          <a:effectLst/>
                          <a:latin typeface="Calibri" panose="020F0502020204030204" pitchFamily="34" charset="0"/>
                        </a:rPr>
                        <a:t> </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487012021"/>
                  </a:ext>
                </a:extLst>
              </a:tr>
              <a:tr h="193178">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000" b="1" i="0" u="none" strike="noStrike" dirty="0">
                          <a:solidFill>
                            <a:srgbClr val="000000"/>
                          </a:solidFill>
                          <a:effectLst/>
                          <a:latin typeface="Calibri" panose="020F0502020204030204" pitchFamily="34" charset="0"/>
                        </a:rPr>
                        <a:t>$59,825,923</a:t>
                      </a:r>
                    </a:p>
                  </a:txBody>
                  <a:tcPr marL="8049" marR="8049" marT="804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487661049"/>
                  </a:ext>
                </a:extLst>
              </a:tr>
              <a:tr h="162592">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47108986"/>
                  </a:ext>
                </a:extLst>
              </a:tr>
              <a:tr h="193178">
                <a:tc>
                  <a:txBody>
                    <a:bodyPr/>
                    <a:lstStyle/>
                    <a:p>
                      <a:pPr algn="l" rtl="0" fontAlgn="b"/>
                      <a:r>
                        <a:rPr lang="en-US" sz="1000" b="1" i="0" u="none" strike="noStrike">
                          <a:solidFill>
                            <a:srgbClr val="000000"/>
                          </a:solidFill>
                          <a:effectLst/>
                          <a:latin typeface="Calibri" panose="020F0502020204030204" pitchFamily="34" charset="0"/>
                        </a:rPr>
                        <a:t>Expenditures</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159045253"/>
                  </a:ext>
                </a:extLst>
              </a:tr>
              <a:tr h="193178">
                <a:tc>
                  <a:txBody>
                    <a:bodyPr/>
                    <a:lstStyle/>
                    <a:p>
                      <a:pPr algn="l" rtl="0" fontAlgn="b"/>
                      <a:r>
                        <a:rPr lang="en-US" sz="1000" b="0" i="0" u="none" strike="noStrike">
                          <a:solidFill>
                            <a:srgbClr val="000000"/>
                          </a:solidFill>
                          <a:effectLst/>
                          <a:latin typeface="Calibri" panose="020F0502020204030204" pitchFamily="34" charset="0"/>
                        </a:rPr>
                        <a:t>Updated current budget</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000" b="1" i="0" u="none" strike="noStrike" dirty="0">
                          <a:solidFill>
                            <a:srgbClr val="000000"/>
                          </a:solidFill>
                          <a:effectLst/>
                          <a:latin typeface="Calibri" panose="020F0502020204030204" pitchFamily="34" charset="0"/>
                        </a:rPr>
                        <a:t>              $58,574,045 </a:t>
                      </a:r>
                    </a:p>
                  </a:txBody>
                  <a:tcPr marL="8049" marR="8049" marT="8049" marB="0" anchor="b">
                    <a:lnL>
                      <a:noFill/>
                    </a:lnL>
                    <a:lnR>
                      <a:noFill/>
                    </a:lnR>
                    <a:lnT>
                      <a:noFill/>
                    </a:lnT>
                    <a:lnB>
                      <a:noFill/>
                    </a:lnB>
                  </a:tcPr>
                </a:tc>
                <a:tc>
                  <a:txBody>
                    <a:bodyPr/>
                    <a:lstStyle/>
                    <a:p>
                      <a:pPr algn="l" fontAlgn="b"/>
                      <a:endParaRPr lang="en-US" sz="1000" b="1" i="0" u="none" strike="noStrike">
                        <a:solidFill>
                          <a:srgbClr val="1F497D"/>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886657241"/>
                  </a:ext>
                </a:extLst>
              </a:tr>
              <a:tr h="193178">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589411470"/>
                  </a:ext>
                </a:extLst>
              </a:tr>
              <a:tr h="193178">
                <a:tc>
                  <a:txBody>
                    <a:bodyPr/>
                    <a:lstStyle/>
                    <a:p>
                      <a:pPr algn="l" rtl="0" fontAlgn="b"/>
                      <a:r>
                        <a:rPr lang="en-US" sz="1000" b="1" i="0" u="none" strike="noStrike">
                          <a:solidFill>
                            <a:srgbClr val="000000"/>
                          </a:solidFill>
                          <a:effectLst/>
                          <a:latin typeface="Calibri" panose="020F0502020204030204" pitchFamily="34" charset="0"/>
                        </a:rPr>
                        <a:t>Funding Available to Distribute</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r" rtl="0" fontAlgn="b"/>
                      <a:r>
                        <a:rPr lang="en-US" sz="1000" b="1" i="0" u="none" strike="noStrike" dirty="0">
                          <a:solidFill>
                            <a:srgbClr val="000000"/>
                          </a:solidFill>
                          <a:effectLst/>
                          <a:latin typeface="Calibri" panose="020F0502020204030204" pitchFamily="34" charset="0"/>
                        </a:rPr>
                        <a:t>$1,251,878 </a:t>
                      </a:r>
                    </a:p>
                  </a:txBody>
                  <a:tcPr marL="8049" marR="8049" marT="804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956638747"/>
                  </a:ext>
                </a:extLst>
              </a:tr>
              <a:tr h="162592">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596751607"/>
                  </a:ext>
                </a:extLst>
              </a:tr>
              <a:tr h="193178">
                <a:tc>
                  <a:txBody>
                    <a:bodyPr/>
                    <a:lstStyle/>
                    <a:p>
                      <a:pPr algn="l" rtl="0" fontAlgn="b"/>
                      <a:r>
                        <a:rPr lang="en-US" sz="1000" b="1" i="0" u="none" strike="noStrike">
                          <a:solidFill>
                            <a:srgbClr val="000000"/>
                          </a:solidFill>
                          <a:effectLst/>
                          <a:latin typeface="Calibri" panose="020F0502020204030204" pitchFamily="34" charset="0"/>
                        </a:rPr>
                        <a:t>Required Funding Items added:</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242317914"/>
                  </a:ext>
                </a:extLst>
              </a:tr>
              <a:tr h="193178">
                <a:tc>
                  <a:txBody>
                    <a:bodyPr/>
                    <a:lstStyle/>
                    <a:p>
                      <a:pPr algn="l" rtl="0" fontAlgn="b"/>
                      <a:r>
                        <a:rPr lang="en-US" sz="1000" b="0" i="0" u="none" strike="noStrike">
                          <a:solidFill>
                            <a:srgbClr val="000000"/>
                          </a:solidFill>
                          <a:effectLst/>
                          <a:latin typeface="Calibri" panose="020F0502020204030204" pitchFamily="34" charset="0"/>
                        </a:rPr>
                        <a:t>   University Contingency</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200,000</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34175221"/>
                  </a:ext>
                </a:extLst>
              </a:tr>
              <a:tr h="193178">
                <a:tc>
                  <a:txBody>
                    <a:bodyPr/>
                    <a:lstStyle/>
                    <a:p>
                      <a:pPr algn="l" rtl="0" fontAlgn="b"/>
                      <a:r>
                        <a:rPr lang="en-US" sz="1000" b="0" i="0" u="none" strike="noStrike">
                          <a:solidFill>
                            <a:srgbClr val="000000"/>
                          </a:solidFill>
                          <a:effectLst/>
                          <a:latin typeface="Calibri" panose="020F0502020204030204" pitchFamily="34" charset="0"/>
                        </a:rPr>
                        <a:t>   Increase in software licenses</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11,613</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347330554"/>
                  </a:ext>
                </a:extLst>
              </a:tr>
              <a:tr h="193178">
                <a:tc>
                  <a:txBody>
                    <a:bodyPr/>
                    <a:lstStyle/>
                    <a:p>
                      <a:pPr algn="l" rtl="0" fontAlgn="b"/>
                      <a:r>
                        <a:rPr lang="en-US" sz="1000" b="0" i="0" u="none" strike="noStrike">
                          <a:solidFill>
                            <a:srgbClr val="000000"/>
                          </a:solidFill>
                          <a:effectLst/>
                          <a:latin typeface="Calibri" panose="020F0502020204030204" pitchFamily="34" charset="0"/>
                        </a:rPr>
                        <a:t>   Faculty Promotions including benefits</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42,665</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54919614"/>
                  </a:ext>
                </a:extLst>
              </a:tr>
              <a:tr h="193178">
                <a:tc>
                  <a:txBody>
                    <a:bodyPr/>
                    <a:lstStyle/>
                    <a:p>
                      <a:pPr algn="l" rtl="0" fontAlgn="b"/>
                      <a:r>
                        <a:rPr lang="en-US" sz="1000" b="0" i="0" u="none" strike="noStrike">
                          <a:solidFill>
                            <a:srgbClr val="000000"/>
                          </a:solidFill>
                          <a:effectLst/>
                          <a:latin typeface="Calibri" panose="020F0502020204030204" pitchFamily="34" charset="0"/>
                        </a:rPr>
                        <a:t>   Estimated Funding for Merit Raises including benefits</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770,695</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859460542"/>
                  </a:ext>
                </a:extLst>
              </a:tr>
              <a:tr h="193178">
                <a:tc>
                  <a:txBody>
                    <a:bodyPr/>
                    <a:lstStyle/>
                    <a:p>
                      <a:pPr algn="l" rtl="0" fontAlgn="b"/>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OneUSG</a:t>
                      </a:r>
                      <a:r>
                        <a:rPr lang="en-US" sz="1000" b="0" i="0" u="none" strike="noStrike" dirty="0">
                          <a:solidFill>
                            <a:srgbClr val="000000"/>
                          </a:solidFill>
                          <a:effectLst/>
                          <a:latin typeface="Calibri" panose="020F0502020204030204" pitchFamily="34" charset="0"/>
                        </a:rPr>
                        <a:t> (275K-400K 1/2 year)</a:t>
                      </a:r>
                    </a:p>
                  </a:txBody>
                  <a:tcPr marL="8049" marR="8049" marT="8049" marB="0" anchor="b">
                    <a:lnL>
                      <a:noFill/>
                    </a:lnL>
                    <a:lnR>
                      <a:noFill/>
                    </a:lnR>
                    <a:lnT>
                      <a:noFill/>
                    </a:lnT>
                    <a:lnB>
                      <a:noFill/>
                    </a:lnB>
                  </a:tcPr>
                </a:tc>
                <a:tc>
                  <a:txBody>
                    <a:bodyPr/>
                    <a:lstStyle/>
                    <a:p>
                      <a:pPr algn="r" rtl="0" fontAlgn="b"/>
                      <a:r>
                        <a:rPr lang="en-US" sz="1000" b="0" i="0" u="none" strike="noStrike" dirty="0">
                          <a:solidFill>
                            <a:srgbClr val="000000"/>
                          </a:solidFill>
                          <a:effectLst/>
                          <a:latin typeface="Calibri" panose="020F0502020204030204" pitchFamily="34" charset="0"/>
                        </a:rPr>
                        <a:t>137,500-200,000</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168057862"/>
                  </a:ext>
                </a:extLst>
              </a:tr>
              <a:tr h="193178">
                <a:tc>
                  <a:txBody>
                    <a:bodyPr/>
                    <a:lstStyle/>
                    <a:p>
                      <a:pPr algn="l" rtl="0" fontAlgn="b"/>
                      <a:r>
                        <a:rPr lang="en-US" sz="1000" b="0" i="0" u="none" strike="noStrike">
                          <a:solidFill>
                            <a:srgbClr val="000000"/>
                          </a:solidFill>
                          <a:effectLst/>
                          <a:latin typeface="Calibri" panose="020F0502020204030204" pitchFamily="34" charset="0"/>
                        </a:rPr>
                        <a:t>   TMR-GA Power</a:t>
                      </a:r>
                    </a:p>
                  </a:txBody>
                  <a:tcPr marL="8049" marR="8049" marT="8049" marB="0" anchor="b">
                    <a:lnL>
                      <a:noFill/>
                    </a:lnL>
                    <a:lnR>
                      <a:noFill/>
                    </a:lnR>
                    <a:lnT>
                      <a:noFill/>
                    </a:lnT>
                    <a:lnB>
                      <a:noFill/>
                    </a:lnB>
                  </a:tcPr>
                </a:tc>
                <a:tc>
                  <a:txBody>
                    <a:bodyPr/>
                    <a:lstStyle/>
                    <a:p>
                      <a:pPr algn="r" rtl="0" fontAlgn="b"/>
                      <a:r>
                        <a:rPr lang="en-US" sz="1000" b="0" i="0" u="none" strike="noStrike">
                          <a:solidFill>
                            <a:srgbClr val="000000"/>
                          </a:solidFill>
                          <a:effectLst/>
                          <a:latin typeface="Calibri" panose="020F0502020204030204" pitchFamily="34" charset="0"/>
                        </a:rPr>
                        <a:t>130,000</a:t>
                      </a: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80199332"/>
                  </a:ext>
                </a:extLst>
              </a:tr>
              <a:tr h="193178">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r"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r" rtl="0" fontAlgn="b"/>
                      <a:r>
                        <a:rPr lang="en-US" sz="1000" b="1" i="0" u="none" strike="noStrike" dirty="0">
                          <a:solidFill>
                            <a:srgbClr val="000000"/>
                          </a:solidFill>
                          <a:effectLst/>
                          <a:latin typeface="Calibri" panose="020F0502020204030204" pitchFamily="34" charset="0"/>
                        </a:rPr>
                        <a:t>$1,292,473-$1,354,973</a:t>
                      </a:r>
                    </a:p>
                  </a:txBody>
                  <a:tcPr marL="8049" marR="8049" marT="804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569135576"/>
                  </a:ext>
                </a:extLst>
              </a:tr>
              <a:tr h="162592">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r>
                        <a:rPr lang="en-US" sz="1000" b="0" i="0" u="none" strike="noStrike">
                          <a:solidFill>
                            <a:srgbClr val="000000"/>
                          </a:solidFill>
                          <a:effectLst/>
                          <a:latin typeface="Arial" panose="020B0604020202020204" pitchFamily="34" charset="0"/>
                        </a:rPr>
                        <a:t> </a:t>
                      </a:r>
                    </a:p>
                  </a:txBody>
                  <a:tcPr marL="8049" marR="8049" marT="8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392323384"/>
                  </a:ext>
                </a:extLst>
              </a:tr>
              <a:tr h="193178">
                <a:tc>
                  <a:txBody>
                    <a:bodyPr/>
                    <a:lstStyle/>
                    <a:p>
                      <a:pPr algn="l" fontAlgn="b"/>
                      <a:r>
                        <a:rPr lang="en-US" sz="1000" b="1" i="0" u="none" strike="noStrike">
                          <a:solidFill>
                            <a:srgbClr val="000000"/>
                          </a:solidFill>
                          <a:effectLst/>
                          <a:latin typeface="Calibri" panose="020F0502020204030204" pitchFamily="34" charset="0"/>
                        </a:rPr>
                        <a:t>Additional Funds Needed</a:t>
                      </a: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8049" marR="8049" marT="8049" marB="0" anchor="b">
                    <a:lnL>
                      <a:noFill/>
                    </a:lnL>
                    <a:lnR>
                      <a:noFill/>
                    </a:lnR>
                    <a:lnT>
                      <a:noFill/>
                    </a:lnT>
                    <a:lnB>
                      <a:noFill/>
                    </a:lnB>
                  </a:tcPr>
                </a:tc>
                <a:tc>
                  <a:txBody>
                    <a:bodyPr/>
                    <a:lstStyle/>
                    <a:p>
                      <a:pPr algn="r" fontAlgn="b"/>
                      <a:r>
                        <a:rPr lang="en-US" sz="1000" b="1" i="0" u="none" strike="noStrike" dirty="0">
                          <a:solidFill>
                            <a:srgbClr val="FF0000"/>
                          </a:solidFill>
                          <a:effectLst/>
                          <a:latin typeface="Calibri" panose="020F0502020204030204" pitchFamily="34" charset="0"/>
                        </a:rPr>
                        <a:t>$(40,595)-$(103,095)</a:t>
                      </a:r>
                    </a:p>
                  </a:txBody>
                  <a:tcPr marL="8049" marR="8049" marT="8049" marB="0" anchor="b">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902125518"/>
                  </a:ext>
                </a:extLst>
              </a:tr>
            </a:tbl>
          </a:graphicData>
        </a:graphic>
      </p:graphicFrame>
    </p:spTree>
    <p:extLst>
      <p:ext uri="{BB962C8B-B14F-4D97-AF65-F5344CB8AC3E}">
        <p14:creationId xmlns:p14="http://schemas.microsoft.com/office/powerpoint/2010/main" val="1226654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17</a:t>
            </a:fld>
            <a:endParaRPr lang="en-US" dirty="0">
              <a:solidFill>
                <a:srgbClr val="000000"/>
              </a:solidFill>
            </a:endParaRPr>
          </a:p>
        </p:txBody>
      </p:sp>
      <p:sp>
        <p:nvSpPr>
          <p:cNvPr id="90115" name="Rectangle 3"/>
          <p:cNvSpPr>
            <a:spLocks noGrp="1" noChangeArrowheads="1"/>
          </p:cNvSpPr>
          <p:nvPr>
            <p:ph type="ctrTitle" idx="4294967295"/>
          </p:nvPr>
        </p:nvSpPr>
        <p:spPr>
          <a:xfrm>
            <a:off x="0" y="331788"/>
            <a:ext cx="5029200" cy="6096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352800"/>
            <a:ext cx="7046912" cy="1676400"/>
          </a:xfrm>
          <a:prstGeom prst="rect">
            <a:avLst/>
          </a:prstGeom>
        </p:spPr>
        <p:txBody>
          <a:bodyPr/>
          <a:lstStyle/>
          <a:p>
            <a:endParaRPr lang="en-US" dirty="0"/>
          </a:p>
          <a:p>
            <a:endParaRPr lang="en-US" dirty="0"/>
          </a:p>
        </p:txBody>
      </p:sp>
      <p:sp>
        <p:nvSpPr>
          <p:cNvPr id="4" name="Rectangle 3"/>
          <p:cNvSpPr>
            <a:spLocks noChangeArrowheads="1"/>
          </p:cNvSpPr>
          <p:nvPr/>
        </p:nvSpPr>
        <p:spPr bwMode="auto">
          <a:xfrm>
            <a:off x="200826" y="1075250"/>
            <a:ext cx="891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Merit Salary Increase</a:t>
            </a:r>
            <a:endParaRPr kumimoji="0" lang="en-US" altLang="en-US" sz="24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304800" y="1536915"/>
            <a:ext cx="8610600" cy="4470455"/>
          </a:xfrm>
          <a:prstGeom prst="rect">
            <a:avLst/>
          </a:prstGeom>
        </p:spPr>
        <p:txBody>
          <a:bodyPr wrap="square">
            <a:spAutoFit/>
          </a:bodyPr>
          <a:lstStyle/>
          <a:p>
            <a:pPr marL="285750" indent="-285750">
              <a:buFont typeface="Arial" panose="020B0604020202020204" pitchFamily="34" charset="0"/>
              <a:buChar char="•"/>
            </a:pPr>
            <a:r>
              <a:rPr lang="en-US" sz="1250" b="1" dirty="0"/>
              <a:t>Salary and  Wage Administration Policy</a:t>
            </a:r>
          </a:p>
          <a:p>
            <a:r>
              <a:rPr lang="en-US" sz="1250" dirty="0"/>
              <a:t>	</a:t>
            </a:r>
            <a:r>
              <a:rPr lang="en-US" sz="1100" dirty="0">
                <a:latin typeface="TimesNewRomanPSMT"/>
              </a:rPr>
              <a:t>The Board of Regents allocated to each institution funds to provide for salary increases for employees. Salary increases shall be  	awarded solely on merit, ranging from 0% to a high of 4%. Institution presidents are permitted to narrow the range but may not exceed 	the range.  Institutions are strongly encouraged to give priority to salary increases for teaching faculty. Institutions are required to 	develop a merit increase matrix demonstrating reasonable distribution based on employee performance contributions. Across-the- 	board increases are not permitted. Institutions must request </a:t>
            </a:r>
            <a:r>
              <a:rPr lang="en-US" sz="1100" b="1" dirty="0">
                <a:latin typeface="TimesNewRomanPS-BoldMT"/>
              </a:rPr>
              <a:t>prior approval </a:t>
            </a:r>
            <a:r>
              <a:rPr lang="en-US" sz="1100" dirty="0">
                <a:latin typeface="TimesNewRomanPSMT"/>
              </a:rPr>
              <a:t>from the Chancellor in writing of any merit increases 	exceeding four percent.</a:t>
            </a:r>
          </a:p>
          <a:p>
            <a:endParaRPr lang="en-US" sz="1100" dirty="0">
              <a:latin typeface="TimesNewRomanPSMT"/>
            </a:endParaRPr>
          </a:p>
          <a:p>
            <a:r>
              <a:rPr lang="en-US" sz="1100" dirty="0">
                <a:latin typeface="TimesNewRomanPSMT"/>
              </a:rPr>
              <a:t>	Institutions will need to identify other appropriate sources to fund salary adjustments related to promotions or position 	reclassifications, adjustments for targeted populations or adjustments to address market and compression issues. Additionally, such 	salary adjustments must be supported by appropriate documentation (e.g., market analysis or internal salary studies).</a:t>
            </a:r>
            <a:endParaRPr lang="en-US" sz="1100" dirty="0"/>
          </a:p>
          <a:p>
            <a:r>
              <a:rPr lang="en-US" sz="1100" dirty="0"/>
              <a:t> </a:t>
            </a:r>
          </a:p>
          <a:p>
            <a:pPr lvl="2"/>
            <a:r>
              <a:rPr lang="en-US" sz="1100" b="1" u="sng" dirty="0"/>
              <a:t>Employees covered from other fund sources such as sponsored funds and auxiliary funds will be</a:t>
            </a:r>
          </a:p>
          <a:p>
            <a:pPr lvl="2"/>
            <a:r>
              <a:rPr lang="en-US" sz="1100" b="1" u="sng" dirty="0"/>
              <a:t>subject to the same policy requirements noted above and must be paid from the corresponding</a:t>
            </a:r>
          </a:p>
          <a:p>
            <a:pPr lvl="2"/>
            <a:r>
              <a:rPr lang="en-US" sz="1100" b="1" u="sng" dirty="0"/>
              <a:t>fund source rather than state funds.* </a:t>
            </a:r>
          </a:p>
          <a:p>
            <a:endParaRPr lang="en-US" sz="1250" b="1" dirty="0"/>
          </a:p>
          <a:p>
            <a:pPr marL="285750" indent="-285750">
              <a:buFont typeface="Arial" panose="020B0604020202020204" pitchFamily="34" charset="0"/>
              <a:buChar char="•"/>
            </a:pPr>
            <a:r>
              <a:rPr lang="en-US" sz="1250" b="1" dirty="0"/>
              <a:t>CSU amount—$632,885 from USG</a:t>
            </a:r>
          </a:p>
          <a:p>
            <a:pPr marL="285750" indent="-285750"/>
            <a:r>
              <a:rPr lang="en-US" sz="1250" b="1" dirty="0"/>
              <a:t>	                          $137,810 from CSU</a:t>
            </a:r>
          </a:p>
          <a:p>
            <a:pPr marL="285750" indent="-285750"/>
            <a:r>
              <a:rPr lang="en-US" sz="1250" b="1" dirty="0"/>
              <a:t> 		              Total 2% $618,913 (salary only for State funded positions)</a:t>
            </a:r>
          </a:p>
          <a:p>
            <a:pPr marL="285750" indent="-285750"/>
            <a:r>
              <a:rPr lang="en-US" sz="1250" b="1" dirty="0"/>
              <a:t>                                       Total 2% $151,782 (benefits only for State funded positions)</a:t>
            </a:r>
          </a:p>
          <a:p>
            <a:pPr marL="285750" indent="-285750"/>
            <a:r>
              <a:rPr lang="en-US" sz="1250" b="1" dirty="0"/>
              <a:t>		              </a:t>
            </a:r>
          </a:p>
          <a:p>
            <a:pPr marL="285750" indent="-285750"/>
            <a:r>
              <a:rPr lang="en-US" sz="1250" b="1" dirty="0"/>
              <a:t>		          </a:t>
            </a:r>
            <a:r>
              <a:rPr lang="en-US" sz="1250" b="1" u="sng" dirty="0"/>
              <a:t> *Total 2% $89,086 (salary and benefits for Auxiliary and other non-State funded positions)</a:t>
            </a:r>
            <a:r>
              <a:rPr lang="en-US" sz="1250" b="1" dirty="0"/>
              <a:t>	</a:t>
            </a:r>
          </a:p>
          <a:p>
            <a:pPr marL="285750" indent="-285750"/>
            <a:r>
              <a:rPr lang="en-US" sz="1250" b="1" dirty="0"/>
              <a:t>			</a:t>
            </a:r>
            <a:r>
              <a:rPr lang="en-US" b="1" dirty="0"/>
              <a:t>	</a:t>
            </a:r>
          </a:p>
        </p:txBody>
      </p:sp>
    </p:spTree>
    <p:extLst>
      <p:ext uri="{BB962C8B-B14F-4D97-AF65-F5344CB8AC3E}">
        <p14:creationId xmlns:p14="http://schemas.microsoft.com/office/powerpoint/2010/main" val="2651745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Summer Budget</a:t>
            </a:r>
          </a:p>
        </p:txBody>
      </p:sp>
      <p:sp>
        <p:nvSpPr>
          <p:cNvPr id="3" name="Content Placeholder 2"/>
          <p:cNvSpPr>
            <a:spLocks noGrp="1"/>
          </p:cNvSpPr>
          <p:nvPr>
            <p:ph idx="1"/>
          </p:nvPr>
        </p:nvSpPr>
        <p:spPr/>
        <p:txBody>
          <a:bodyPr/>
          <a:lstStyle/>
          <a:p>
            <a:r>
              <a:rPr lang="en-US" dirty="0"/>
              <a:t>CSU Annual Budget is divided into three parts: Fall/Spring/Summer</a:t>
            </a:r>
          </a:p>
          <a:p>
            <a:r>
              <a:rPr lang="en-US" dirty="0"/>
              <a:t>Summer 2017 Revenue is split about 60% for FY17 and 40% FY18</a:t>
            </a:r>
          </a:p>
          <a:p>
            <a:r>
              <a:rPr lang="en-US" dirty="0"/>
              <a:t>Enrollment Report as of April 21</a:t>
            </a:r>
            <a:r>
              <a:rPr lang="en-US" baseline="30000" dirty="0"/>
              <a:t>st</a:t>
            </a:r>
            <a:r>
              <a:rPr lang="en-US" dirty="0"/>
              <a:t>  – 3,049 Headcount</a:t>
            </a:r>
          </a:p>
          <a:p>
            <a:pPr marL="0" indent="0">
              <a:buNone/>
            </a:pPr>
            <a:endParaRPr lang="en-US" sz="14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870169-AD81-4CCB-A565-E783BD912983}"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23515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19</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524396187"/>
              </p:ext>
            </p:extLst>
          </p:nvPr>
        </p:nvGraphicFramePr>
        <p:xfrm>
          <a:off x="230188" y="1025525"/>
          <a:ext cx="8588375" cy="6186488"/>
        </p:xfrm>
        <a:graphic>
          <a:graphicData uri="http://schemas.openxmlformats.org/presentationml/2006/ole">
            <mc:AlternateContent xmlns:mc="http://schemas.openxmlformats.org/markup-compatibility/2006">
              <mc:Choice xmlns:v="urn:schemas-microsoft-com:vml" Requires="v">
                <p:oleObj spid="_x0000_s6254" name="Document" r:id="rId4" imgW="8235289" imgH="5925320" progId="Word.Document.12">
                  <p:embed/>
                </p:oleObj>
              </mc:Choice>
              <mc:Fallback>
                <p:oleObj name="Document" r:id="rId4" imgW="8235289" imgH="5925320" progId="Word.Document.12">
                  <p:embed/>
                  <p:pic>
                    <p:nvPicPr>
                      <p:cNvPr id="0" name=""/>
                      <p:cNvPicPr>
                        <a:picLocks noChangeAspect="1" noChangeArrowheads="1"/>
                      </p:cNvPicPr>
                      <p:nvPr/>
                    </p:nvPicPr>
                    <p:blipFill>
                      <a:blip r:embed="rId5"/>
                      <a:srcRect/>
                      <a:stretch>
                        <a:fillRect/>
                      </a:stretch>
                    </p:blipFill>
                    <p:spPr bwMode="auto">
                      <a:xfrm>
                        <a:off x="230188" y="1025525"/>
                        <a:ext cx="8588375" cy="6186488"/>
                      </a:xfrm>
                      <a:prstGeom prst="rect">
                        <a:avLst/>
                      </a:prstGeom>
                      <a:noFill/>
                      <a:extLst/>
                    </p:spPr>
                  </p:pic>
                </p:oleObj>
              </mc:Fallback>
            </mc:AlternateContent>
          </a:graphicData>
        </a:graphic>
      </p:graphicFrame>
    </p:spTree>
    <p:extLst>
      <p:ext uri="{BB962C8B-B14F-4D97-AF65-F5344CB8AC3E}">
        <p14:creationId xmlns:p14="http://schemas.microsoft.com/office/powerpoint/2010/main" val="658148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latin typeface="Arial" panose="020B0604020202020204" pitchFamily="34" charset="0"/>
                <a:cs typeface="Arial" panose="020B0604020202020204" pitchFamily="34" charset="0"/>
              </a:rPr>
              <a:pPr algn="r"/>
              <a:t>2</a:t>
            </a:fld>
            <a:endParaRPr lang="en-US" dirty="0">
              <a:solidFill>
                <a:srgbClr val="000000"/>
              </a:solidFill>
              <a:latin typeface="Arial" panose="020B0604020202020204" pitchFamily="34" charset="0"/>
              <a:cs typeface="Arial" panose="020B0604020202020204" pitchFamily="34" charset="0"/>
            </a:endParaRPr>
          </a:p>
        </p:txBody>
      </p:sp>
      <p:sp>
        <p:nvSpPr>
          <p:cNvPr id="90115" name="Rectangle 3"/>
          <p:cNvSpPr>
            <a:spLocks noGrp="1" noChangeArrowheads="1"/>
          </p:cNvSpPr>
          <p:nvPr>
            <p:ph type="ctrTitle" idx="4294967295"/>
          </p:nvPr>
        </p:nvSpPr>
        <p:spPr>
          <a:xfrm>
            <a:off x="0" y="457200"/>
            <a:ext cx="5562600" cy="457200"/>
          </a:xfrm>
          <a:prstGeom prst="rect">
            <a:avLst/>
          </a:prstGeom>
        </p:spPr>
        <p:txBody>
          <a:bodyPr>
            <a:normAutofit fontScale="90000"/>
          </a:bodyPr>
          <a:lstStyle/>
          <a:p>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r>
            <a:br>
              <a:rPr lang="en-US" sz="1600" b="1" dirty="0">
                <a:solidFill>
                  <a:sysClr val="windowText" lastClr="000000"/>
                </a:solidFill>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r>
            <a:br>
              <a:rPr lang="en-US" sz="1600" b="1" dirty="0">
                <a:solidFill>
                  <a:sysClr val="windowText" lastClr="000000"/>
                </a:solidFill>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990929395"/>
              </p:ext>
            </p:extLst>
          </p:nvPr>
        </p:nvGraphicFramePr>
        <p:xfrm>
          <a:off x="5377787" y="1536949"/>
          <a:ext cx="3556151" cy="1892051"/>
        </p:xfrm>
        <a:graphic>
          <a:graphicData uri="http://schemas.openxmlformats.org/presentationml/2006/ole">
            <mc:AlternateContent xmlns:mc="http://schemas.openxmlformats.org/markup-compatibility/2006">
              <mc:Choice xmlns:v="urn:schemas-microsoft-com:vml" Requires="v">
                <p:oleObj spid="_x0000_s1129" name="Document" r:id="rId4" imgW="8242300" imgH="5918200" progId="Word.Document.12">
                  <p:embed/>
                </p:oleObj>
              </mc:Choice>
              <mc:Fallback>
                <p:oleObj name="Document" r:id="rId4" imgW="8242300" imgH="5918200"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7" y="1536949"/>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228600" y="1219200"/>
            <a:ext cx="3572336" cy="1508105"/>
          </a:xfrm>
          <a:prstGeom prst="rect">
            <a:avLst/>
          </a:prstGeom>
          <a:noFill/>
        </p:spPr>
        <p:txBody>
          <a:bodyPr wrap="square" rtlCol="0">
            <a:spAutoFit/>
          </a:bodyPr>
          <a:lstStyle/>
          <a:p>
            <a:pPr>
              <a:defRPr/>
            </a:pPr>
            <a:r>
              <a:rPr lang="en-US" kern="0" dirty="0">
                <a:latin typeface="Arial" panose="020B0604020202020204" pitchFamily="34" charset="0"/>
                <a:cs typeface="Arial" panose="020B0604020202020204" pitchFamily="34" charset="0"/>
              </a:rPr>
              <a:t>State</a:t>
            </a:r>
            <a:r>
              <a:rPr lang="en-US" sz="2000" kern="0" dirty="0">
                <a:latin typeface="Arial" panose="020B0604020202020204" pitchFamily="34" charset="0"/>
                <a:cs typeface="Arial" panose="020B0604020202020204" pitchFamily="34" charset="0"/>
              </a:rPr>
              <a:t> </a:t>
            </a:r>
            <a:r>
              <a:rPr lang="en-US" kern="0" dirty="0">
                <a:latin typeface="Arial" panose="020B0604020202020204" pitchFamily="34" charset="0"/>
                <a:cs typeface="Arial" panose="020B0604020202020204" pitchFamily="34" charset="0"/>
              </a:rPr>
              <a:t>Appropriations 2017</a:t>
            </a:r>
          </a:p>
          <a:p>
            <a:pPr>
              <a:defRPr/>
            </a:pPr>
            <a:endParaRPr lang="en-US" kern="0" dirty="0">
              <a:latin typeface="Arial" panose="020B0604020202020204" pitchFamily="34" charset="0"/>
              <a:cs typeface="Arial" panose="020B0604020202020204" pitchFamily="34" charset="0"/>
            </a:endParaRPr>
          </a:p>
          <a:p>
            <a:pPr>
              <a:defRPr/>
            </a:pPr>
            <a:r>
              <a:rPr lang="en-US" kern="0" dirty="0">
                <a:latin typeface="Arial" panose="020B0604020202020204" pitchFamily="34" charset="0"/>
                <a:cs typeface="Arial" panose="020B0604020202020204" pitchFamily="34" charset="0"/>
              </a:rPr>
              <a:t>Major Repair &amp; </a:t>
            </a:r>
          </a:p>
          <a:p>
            <a:pPr>
              <a:defRPr/>
            </a:pPr>
            <a:r>
              <a:rPr lang="en-US" kern="0" dirty="0">
                <a:latin typeface="Arial" panose="020B0604020202020204" pitchFamily="34" charset="0"/>
                <a:cs typeface="Arial" panose="020B0604020202020204" pitchFamily="34" charset="0"/>
              </a:rPr>
              <a:t>Renovation (MRR)</a:t>
            </a:r>
          </a:p>
          <a:p>
            <a:pPr>
              <a:defRPr/>
            </a:pPr>
            <a:endParaRPr lang="en-US" kern="0" dirty="0">
              <a:latin typeface="Arial" panose="020B0604020202020204" pitchFamily="34" charset="0"/>
              <a:cs typeface="Arial" panose="020B0604020202020204" pitchFamily="34" charset="0"/>
            </a:endParaRPr>
          </a:p>
        </p:txBody>
      </p:sp>
      <p:sp>
        <p:nvSpPr>
          <p:cNvPr id="11" name="TextBox 10"/>
          <p:cNvSpPr txBox="1"/>
          <p:nvPr/>
        </p:nvSpPr>
        <p:spPr>
          <a:xfrm>
            <a:off x="6205795" y="1198395"/>
            <a:ext cx="3692979" cy="400110"/>
          </a:xfrm>
          <a:prstGeom prst="rect">
            <a:avLst/>
          </a:prstGeom>
          <a:noFill/>
        </p:spPr>
        <p:txBody>
          <a:bodyPr wrap="square" rtlCol="0">
            <a:spAutoFit/>
          </a:bodyPr>
          <a:lstStyle/>
          <a:p>
            <a:pPr>
              <a:defRPr/>
            </a:pPr>
            <a:r>
              <a:rPr lang="en-US" kern="0" dirty="0">
                <a:solidFill>
                  <a:sysClr val="windowText" lastClr="000000"/>
                </a:solidFill>
                <a:latin typeface="Arial" panose="020B0604020202020204" pitchFamily="34" charset="0"/>
                <a:cs typeface="Arial" panose="020B0604020202020204" pitchFamily="34" charset="0"/>
              </a:rPr>
              <a:t>Tuition</a:t>
            </a:r>
            <a:r>
              <a:rPr lang="en-US" sz="2000" kern="0" dirty="0">
                <a:solidFill>
                  <a:sysClr val="windowText" lastClr="000000"/>
                </a:solidFill>
                <a:latin typeface="Arial" panose="020B0604020202020204" pitchFamily="34" charset="0"/>
                <a:cs typeface="Arial" panose="020B0604020202020204" pitchFamily="34" charset="0"/>
              </a:rPr>
              <a:t> &amp; Fees</a:t>
            </a:r>
          </a:p>
        </p:txBody>
      </p:sp>
      <p:sp>
        <p:nvSpPr>
          <p:cNvPr id="12" name="TextBox 11"/>
          <p:cNvSpPr txBox="1"/>
          <p:nvPr/>
        </p:nvSpPr>
        <p:spPr>
          <a:xfrm>
            <a:off x="6205795" y="1598505"/>
            <a:ext cx="3398417" cy="646331"/>
          </a:xfrm>
          <a:prstGeom prst="rect">
            <a:avLst/>
          </a:prstGeom>
          <a:noFill/>
        </p:spPr>
        <p:txBody>
          <a:bodyPr wrap="square" rtlCol="0">
            <a:spAutoFit/>
          </a:bodyPr>
          <a:lstStyle/>
          <a:p>
            <a:pPr>
              <a:defRPr/>
            </a:pPr>
            <a:endParaRPr lang="en-US" kern="0" dirty="0">
              <a:solidFill>
                <a:sysClr val="windowText" lastClr="000000"/>
              </a:solidFill>
              <a:latin typeface="Arial" panose="020B0604020202020204" pitchFamily="34" charset="0"/>
              <a:cs typeface="Arial" panose="020B0604020202020204" pitchFamily="34" charset="0"/>
            </a:endParaRPr>
          </a:p>
          <a:p>
            <a:pPr>
              <a:defRPr/>
            </a:pPr>
            <a:r>
              <a:rPr lang="en-US" kern="0" dirty="0">
                <a:solidFill>
                  <a:sysClr val="windowText" lastClr="000000"/>
                </a:solidFill>
                <a:latin typeface="Arial" panose="020B0604020202020204" pitchFamily="34" charset="0"/>
                <a:cs typeface="Arial" panose="020B0604020202020204" pitchFamily="34" charset="0"/>
              </a:rPr>
              <a:t>Auxiliary Enterprises</a:t>
            </a:r>
          </a:p>
        </p:txBody>
      </p:sp>
      <p:graphicFrame>
        <p:nvGraphicFramePr>
          <p:cNvPr id="14" name="Chart 13"/>
          <p:cNvGraphicFramePr/>
          <p:nvPr>
            <p:extLst>
              <p:ext uri="{D42A27DB-BD31-4B8C-83A1-F6EECF244321}">
                <p14:modId xmlns:p14="http://schemas.microsoft.com/office/powerpoint/2010/main" val="2929568944"/>
              </p:ext>
            </p:extLst>
          </p:nvPr>
        </p:nvGraphicFramePr>
        <p:xfrm>
          <a:off x="2631303" y="1536949"/>
          <a:ext cx="3312297" cy="2089946"/>
        </p:xfrm>
        <a:graphic>
          <a:graphicData uri="http://schemas.openxmlformats.org/drawingml/2006/chart">
            <c:chart xmlns:c="http://schemas.openxmlformats.org/drawingml/2006/chart" xmlns:r="http://schemas.openxmlformats.org/officeDocument/2006/relationships" r:id="rId6"/>
          </a:graphicData>
        </a:graphic>
      </p:graphicFrame>
      <p:sp>
        <p:nvSpPr>
          <p:cNvPr id="15" name="TextBox 14"/>
          <p:cNvSpPr txBox="1"/>
          <p:nvPr/>
        </p:nvSpPr>
        <p:spPr>
          <a:xfrm>
            <a:off x="0" y="4191000"/>
            <a:ext cx="3156594" cy="198515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Salaries and Wages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Utilities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Supplies and Equipment</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Technology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Facilities and Maintenance</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Public Safety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Campus Activities and Services</a:t>
            </a:r>
          </a:p>
          <a:p>
            <a:pPr>
              <a:defRPr/>
            </a:pPr>
            <a:endParaRPr lang="en-US" kern="0" dirty="0">
              <a:solidFill>
                <a:sysClr val="windowText" lastClr="000000"/>
              </a:solidFill>
              <a:latin typeface="Arial" panose="020B0604020202020204" pitchFamily="34" charset="0"/>
              <a:cs typeface="Arial" panose="020B0604020202020204" pitchFamily="34" charset="0"/>
            </a:endParaRPr>
          </a:p>
        </p:txBody>
      </p:sp>
      <p:sp>
        <p:nvSpPr>
          <p:cNvPr id="16" name="TextBox 15"/>
          <p:cNvSpPr txBox="1"/>
          <p:nvPr/>
        </p:nvSpPr>
        <p:spPr>
          <a:xfrm>
            <a:off x="2971800" y="4191000"/>
            <a:ext cx="3235279" cy="1708160"/>
          </a:xfrm>
          <a:prstGeom prst="rect">
            <a:avLst/>
          </a:prstGeom>
          <a:noFill/>
        </p:spPr>
        <p:txBody>
          <a:bodyPr wrap="square" rtlCol="0">
            <a:spAutoFit/>
          </a:bodyPr>
          <a:lstStyle/>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Capital funds can not be used to pay for salaries and wages</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State procurement guidelines must be followed</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Student fees must be used in conjunction with specific services</a:t>
            </a:r>
          </a:p>
        </p:txBody>
      </p:sp>
      <p:sp>
        <p:nvSpPr>
          <p:cNvPr id="17" name="TextBox 16"/>
          <p:cNvSpPr txBox="1"/>
          <p:nvPr/>
        </p:nvSpPr>
        <p:spPr>
          <a:xfrm>
            <a:off x="6046341" y="4191000"/>
            <a:ext cx="3097659" cy="2400657"/>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Prudent fiscal management required for all sources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State Appropriation varies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Focus on Financial Ratios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Economic conditions have a direct impact on our ability to collect the revenues necessary to satisfy the needs and obligations of the University</a:t>
            </a:r>
          </a:p>
          <a:p>
            <a:pPr>
              <a:defRPr/>
            </a:pPr>
            <a:endParaRPr lang="en-US" sz="1500" kern="0" dirty="0">
              <a:solidFill>
                <a:sysClr val="windowText" lastClr="000000"/>
              </a:solidFill>
              <a:latin typeface="Arial" panose="020B0604020202020204" pitchFamily="34" charset="0"/>
              <a:cs typeface="Arial" panose="020B0604020202020204" pitchFamily="34" charset="0"/>
            </a:endParaRPr>
          </a:p>
        </p:txBody>
      </p:sp>
      <p:sp>
        <p:nvSpPr>
          <p:cNvPr id="18" name="TextBox 17"/>
          <p:cNvSpPr txBox="1"/>
          <p:nvPr/>
        </p:nvSpPr>
        <p:spPr>
          <a:xfrm>
            <a:off x="152400" y="3810000"/>
            <a:ext cx="1623391" cy="381000"/>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Uses</a:t>
            </a:r>
          </a:p>
        </p:txBody>
      </p:sp>
      <p:sp>
        <p:nvSpPr>
          <p:cNvPr id="19" name="TextBox 18"/>
          <p:cNvSpPr txBox="1"/>
          <p:nvPr/>
        </p:nvSpPr>
        <p:spPr>
          <a:xfrm>
            <a:off x="2971800" y="3810000"/>
            <a:ext cx="1803768"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Restrictions</a:t>
            </a:r>
          </a:p>
        </p:txBody>
      </p:sp>
      <p:sp>
        <p:nvSpPr>
          <p:cNvPr id="20" name="TextBox 19"/>
          <p:cNvSpPr txBox="1"/>
          <p:nvPr/>
        </p:nvSpPr>
        <p:spPr>
          <a:xfrm>
            <a:off x="6019800" y="3810000"/>
            <a:ext cx="2254710"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Realities</a:t>
            </a:r>
          </a:p>
        </p:txBody>
      </p:sp>
      <p:sp>
        <p:nvSpPr>
          <p:cNvPr id="21" name="TextBox 20"/>
          <p:cNvSpPr txBox="1"/>
          <p:nvPr/>
        </p:nvSpPr>
        <p:spPr>
          <a:xfrm>
            <a:off x="6019801" y="1985056"/>
            <a:ext cx="3124199" cy="1754326"/>
          </a:xfrm>
          <a:prstGeom prst="rect">
            <a:avLst/>
          </a:prstGeom>
          <a:noFill/>
        </p:spPr>
        <p:txBody>
          <a:bodyPr wrap="square" rtlCol="0">
            <a:spAutoFit/>
          </a:bodyPr>
          <a:lstStyle/>
          <a:p>
            <a:pPr>
              <a:defRPr/>
            </a:pPr>
            <a:endParaRPr lang="en-US" kern="0" dirty="0">
              <a:solidFill>
                <a:sysClr val="windowText" lastClr="000000"/>
              </a:solidFill>
              <a:latin typeface="Arial" panose="020B0604020202020204" pitchFamily="34" charset="0"/>
              <a:cs typeface="Arial" panose="020B0604020202020204" pitchFamily="34" charset="0"/>
            </a:endParaRPr>
          </a:p>
          <a:p>
            <a:pPr>
              <a:defRPr/>
            </a:pPr>
            <a:r>
              <a:rPr lang="en-US" kern="0" dirty="0">
                <a:solidFill>
                  <a:sysClr val="windowText" lastClr="000000"/>
                </a:solidFill>
                <a:latin typeface="Arial" panose="020B0604020202020204" pitchFamily="34" charset="0"/>
                <a:cs typeface="Arial" panose="020B0604020202020204" pitchFamily="34" charset="0"/>
              </a:rPr>
              <a:t>     CSU Foundation</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Endowments</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Scholarships</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Unrestricted Annual Giving</a:t>
            </a:r>
          </a:p>
        </p:txBody>
      </p:sp>
      <p:sp>
        <p:nvSpPr>
          <p:cNvPr id="22" name="Rectangle 21"/>
          <p:cNvSpPr/>
          <p:nvPr/>
        </p:nvSpPr>
        <p:spPr>
          <a:xfrm>
            <a:off x="152400"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Arial" panose="020B0604020202020204" pitchFamily="34" charset="0"/>
              <a:cs typeface="Arial" panose="020B0604020202020204" pitchFamily="34" charset="0"/>
            </a:endParaRPr>
          </a:p>
        </p:txBody>
      </p:sp>
      <p:sp>
        <p:nvSpPr>
          <p:cNvPr id="23" name="TextBox 22"/>
          <p:cNvSpPr txBox="1"/>
          <p:nvPr/>
        </p:nvSpPr>
        <p:spPr>
          <a:xfrm>
            <a:off x="228600" y="2438400"/>
            <a:ext cx="2209801" cy="646331"/>
          </a:xfrm>
          <a:prstGeom prst="rect">
            <a:avLst/>
          </a:prstGeom>
          <a:noFill/>
        </p:spPr>
        <p:txBody>
          <a:bodyPr wrap="square" rtlCol="0">
            <a:spAutoFit/>
          </a:bodyPr>
          <a:lstStyle/>
          <a:p>
            <a:pPr>
              <a:defRPr/>
            </a:pPr>
            <a:r>
              <a:rPr lang="en-US" kern="0" dirty="0">
                <a:solidFill>
                  <a:sysClr val="windowText" lastClr="000000"/>
                </a:solidFill>
                <a:latin typeface="Arial" panose="020B0604020202020204" pitchFamily="34" charset="0"/>
                <a:cs typeface="Arial" panose="020B0604020202020204" pitchFamily="34" charset="0"/>
              </a:rPr>
              <a:t>Sponsored Programs</a:t>
            </a:r>
            <a:endParaRPr lang="en-US" sz="2000" kern="0" dirty="0">
              <a:solidFill>
                <a:sysClr val="windowText" lastClr="000000"/>
              </a:solidFill>
              <a:latin typeface="Arial" panose="020B0604020202020204" pitchFamily="34" charset="0"/>
              <a:cs typeface="Arial" panose="020B0604020202020204" pitchFamily="34" charset="0"/>
            </a:endParaRPr>
          </a:p>
        </p:txBody>
      </p:sp>
      <p:sp>
        <p:nvSpPr>
          <p:cNvPr id="25" name="TextBox 24"/>
          <p:cNvSpPr txBox="1"/>
          <p:nvPr/>
        </p:nvSpPr>
        <p:spPr>
          <a:xfrm>
            <a:off x="1219200" y="381000"/>
            <a:ext cx="5715000" cy="40011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             </a:t>
            </a:r>
            <a:r>
              <a:rPr lang="en-US" sz="2000" b="1" i="1" dirty="0">
                <a:latin typeface="Arial" panose="020B0604020202020204" pitchFamily="34" charset="0"/>
                <a:cs typeface="Arial" panose="020B0604020202020204" pitchFamily="34" charset="0"/>
              </a:rPr>
              <a:t>Clayton State University’s Resources</a:t>
            </a:r>
          </a:p>
        </p:txBody>
      </p:sp>
      <p:graphicFrame>
        <p:nvGraphicFramePr>
          <p:cNvPr id="24" name="Chart 23"/>
          <p:cNvGraphicFramePr>
            <a:graphicFrameLocks/>
          </p:cNvGraphicFramePr>
          <p:nvPr>
            <p:extLst>
              <p:ext uri="{D42A27DB-BD31-4B8C-83A1-F6EECF244321}">
                <p14:modId xmlns:p14="http://schemas.microsoft.com/office/powerpoint/2010/main" val="2001647714"/>
              </p:ext>
            </p:extLst>
          </p:nvPr>
        </p:nvGraphicFramePr>
        <p:xfrm>
          <a:off x="2298290" y="1583757"/>
          <a:ext cx="3919795" cy="2501651"/>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136178581"/>
      </p:ext>
    </p:extLst>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5410200" cy="715962"/>
          </a:xfrm>
          <a:solidFill>
            <a:schemeClr val="accent1">
              <a:lumMod val="75000"/>
            </a:schemeClr>
          </a:solidFill>
        </p:spPr>
        <p:txBody>
          <a:bodyPr>
            <a:normAutofit fontScale="90000"/>
          </a:bodyPr>
          <a:lstStyle/>
          <a:p>
            <a:r>
              <a:rPr lang="en-US" sz="3200" b="1" i="1" dirty="0" err="1">
                <a:solidFill>
                  <a:srgbClr val="000000"/>
                </a:solidFill>
                <a:latin typeface="Arial"/>
                <a:cs typeface="Arial"/>
              </a:rPr>
              <a:t>Pcard</a:t>
            </a:r>
            <a:r>
              <a:rPr lang="en-US" sz="3200" b="1" i="1" dirty="0">
                <a:solidFill>
                  <a:srgbClr val="000000"/>
                </a:solidFill>
                <a:latin typeface="Arial"/>
                <a:cs typeface="Arial"/>
              </a:rPr>
              <a:t> Policy</a:t>
            </a:r>
            <a:r>
              <a:rPr lang="en-US" sz="3200" dirty="0">
                <a:solidFill>
                  <a:schemeClr val="bg1"/>
                </a:solidFill>
                <a:latin typeface="Arial" panose="020B0604020202020204" pitchFamily="34" charset="0"/>
                <a:cs typeface="Arial" panose="020B0604020202020204" pitchFamily="34" charset="0"/>
              </a:rPr>
              <a:t/>
            </a:r>
            <a:br>
              <a:rPr lang="en-US" sz="3200" dirty="0">
                <a:solidFill>
                  <a:schemeClr val="bg1"/>
                </a:solidFill>
                <a:latin typeface="Arial" panose="020B0604020202020204" pitchFamily="34" charset="0"/>
                <a:cs typeface="Arial" panose="020B0604020202020204" pitchFamily="34" charset="0"/>
              </a:rPr>
            </a:br>
            <a:endParaRPr lang="en-US" sz="3200"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sz="2800" dirty="0">
                <a:solidFill>
                  <a:srgbClr val="000000"/>
                </a:solidFill>
                <a:latin typeface="Arial"/>
                <a:cs typeface="Arial"/>
              </a:rPr>
              <a:t>New </a:t>
            </a:r>
            <a:r>
              <a:rPr lang="en-US" sz="2800" dirty="0" err="1">
                <a:solidFill>
                  <a:srgbClr val="000000"/>
                </a:solidFill>
                <a:latin typeface="Arial"/>
                <a:cs typeface="Arial"/>
              </a:rPr>
              <a:t>Pcard</a:t>
            </a:r>
            <a:r>
              <a:rPr lang="en-US" sz="2800" dirty="0">
                <a:solidFill>
                  <a:srgbClr val="000000"/>
                </a:solidFill>
                <a:latin typeface="Arial"/>
                <a:cs typeface="Arial"/>
              </a:rPr>
              <a:t> policy has been approved and training is required for all </a:t>
            </a:r>
            <a:r>
              <a:rPr lang="en-US" sz="2800" dirty="0" err="1">
                <a:solidFill>
                  <a:srgbClr val="000000"/>
                </a:solidFill>
                <a:latin typeface="Arial"/>
                <a:cs typeface="Arial"/>
              </a:rPr>
              <a:t>Pcard</a:t>
            </a:r>
            <a:r>
              <a:rPr lang="en-US" sz="2800" dirty="0">
                <a:solidFill>
                  <a:srgbClr val="000000"/>
                </a:solidFill>
                <a:latin typeface="Arial"/>
                <a:cs typeface="Arial"/>
              </a:rPr>
              <a:t> holders and approvers. </a:t>
            </a:r>
          </a:p>
          <a:p>
            <a:endParaRPr lang="en-US" sz="2800" dirty="0">
              <a:solidFill>
                <a:srgbClr val="000000"/>
              </a:solidFill>
              <a:latin typeface="Arial"/>
              <a:cs typeface="Arial"/>
            </a:endParaRPr>
          </a:p>
          <a:p>
            <a:r>
              <a:rPr lang="en-US" sz="2800" dirty="0">
                <a:solidFill>
                  <a:srgbClr val="000000"/>
                </a:solidFill>
                <a:latin typeface="Arial"/>
                <a:cs typeface="Arial"/>
              </a:rPr>
              <a:t>Policy is much more restrictive.</a:t>
            </a:r>
          </a:p>
          <a:p>
            <a:endParaRPr lang="en-US" sz="2800" dirty="0">
              <a:solidFill>
                <a:srgbClr val="000000"/>
              </a:solidFill>
              <a:latin typeface="Arial"/>
              <a:cs typeface="Arial"/>
            </a:endParaRPr>
          </a:p>
          <a:p>
            <a:r>
              <a:rPr lang="en-US" sz="2800" dirty="0">
                <a:solidFill>
                  <a:srgbClr val="000000"/>
                </a:solidFill>
                <a:latin typeface="Arial"/>
                <a:cs typeface="Arial"/>
              </a:rPr>
              <a:t>Procedures more stringent.</a:t>
            </a:r>
          </a:p>
          <a:p>
            <a:pPr>
              <a:buNone/>
            </a:pPr>
            <a:endParaRPr lang="en-US" sz="2400" dirty="0">
              <a:solidFill>
                <a:srgbClr val="000000"/>
              </a:solidFill>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pPr algn="r"/>
            <a:fld id="{1A4AA153-FC2A-4E51-833B-68D6B118CEB9}" type="slidenum">
              <a:rPr lang="en-US" smtClean="0"/>
              <a:pPr algn="r"/>
              <a:t>20</a:t>
            </a:fld>
            <a:endParaRPr lang="en-US" dirty="0"/>
          </a:p>
        </p:txBody>
      </p:sp>
    </p:spTree>
    <p:extLst>
      <p:ext uri="{BB962C8B-B14F-4D97-AF65-F5344CB8AC3E}">
        <p14:creationId xmlns:p14="http://schemas.microsoft.com/office/powerpoint/2010/main" val="57275795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Tuition</a:t>
            </a:r>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    Summer of A	                   Summer of A + 1</a:t>
            </a:r>
          </a:p>
          <a:p>
            <a:pPr marL="0" indent="0">
              <a:buNone/>
            </a:pPr>
            <a:r>
              <a:rPr lang="en-US" sz="2000" smtClean="0"/>
              <a:t>May 25  </a:t>
            </a:r>
            <a:r>
              <a:rPr lang="en-US" sz="2000" dirty="0" smtClean="0"/>
              <a:t>June 30</a:t>
            </a:r>
            <a:r>
              <a:rPr lang="en-US" sz="2000" dirty="0"/>
              <a:t> </a:t>
            </a:r>
            <a:r>
              <a:rPr lang="en-US" sz="2000" dirty="0" smtClean="0"/>
              <a:t>        July 1  </a:t>
            </a:r>
            <a:r>
              <a:rPr lang="en-US" sz="2000" smtClean="0"/>
              <a:t>Aug 9</a:t>
            </a:r>
            <a:r>
              <a:rPr lang="en-US" sz="2400" dirty="0" smtClean="0"/>
              <a:t>	</a:t>
            </a:r>
            <a:r>
              <a:rPr lang="en-US" sz="2400" dirty="0"/>
              <a:t> </a:t>
            </a:r>
            <a:r>
              <a:rPr lang="en-US" sz="2400" dirty="0" smtClean="0"/>
              <a:t>         </a:t>
            </a:r>
            <a:r>
              <a:rPr lang="en-US" sz="2000" smtClean="0"/>
              <a:t>May 25  </a:t>
            </a:r>
            <a:r>
              <a:rPr lang="en-US" sz="2000" dirty="0"/>
              <a:t>June 30  </a:t>
            </a:r>
            <a:r>
              <a:rPr lang="en-US" sz="2000" dirty="0" smtClean="0"/>
              <a:t>   July </a:t>
            </a:r>
            <a:r>
              <a:rPr lang="en-US" sz="2000" dirty="0"/>
              <a:t>1  </a:t>
            </a:r>
            <a:r>
              <a:rPr lang="en-US" sz="2000"/>
              <a:t>Aug </a:t>
            </a:r>
            <a:r>
              <a:rPr lang="en-US" sz="2000" smtClean="0"/>
              <a:t>9</a:t>
            </a:r>
            <a:endParaRPr lang="en-US" sz="2000" dirty="0" smtClean="0"/>
          </a:p>
          <a:p>
            <a:pPr marL="0" indent="0">
              <a:buNone/>
            </a:pPr>
            <a:endParaRPr lang="en-US" sz="2000" dirty="0"/>
          </a:p>
          <a:p>
            <a:pPr marL="0" indent="0">
              <a:buNone/>
            </a:pPr>
            <a:endParaRPr lang="en-US" sz="2000" dirty="0" smtClean="0"/>
          </a:p>
          <a:p>
            <a:pPr marL="0" indent="0">
              <a:buNone/>
            </a:pPr>
            <a:r>
              <a:rPr lang="en-US" sz="2000" dirty="0" smtClean="0"/>
              <a:t>          </a:t>
            </a:r>
          </a:p>
          <a:p>
            <a:pPr marL="0" indent="0">
              <a:buNone/>
            </a:pPr>
            <a:r>
              <a:rPr lang="en-US" sz="2000" dirty="0" smtClean="0"/>
              <a:t>           40%	              60%	                     40%	</a:t>
            </a:r>
            <a:r>
              <a:rPr lang="en-US" sz="2000" dirty="0"/>
              <a:t> </a:t>
            </a:r>
            <a:r>
              <a:rPr lang="en-US" sz="2000" dirty="0" smtClean="0"/>
              <a:t>                      60%</a:t>
            </a:r>
          </a:p>
          <a:p>
            <a:pPr marL="0" indent="0">
              <a:buNone/>
            </a:pPr>
            <a:endParaRPr lang="en-US" sz="2000" dirty="0"/>
          </a:p>
          <a:p>
            <a:pPr marL="0" indent="0">
              <a:buNone/>
            </a:pPr>
            <a:r>
              <a:rPr lang="en-US" sz="2000" dirty="0" smtClean="0"/>
              <a:t>			      </a:t>
            </a:r>
          </a:p>
          <a:p>
            <a:pPr marL="0" indent="0">
              <a:lnSpc>
                <a:spcPts val="1000"/>
              </a:lnSpc>
              <a:buNone/>
            </a:pPr>
            <a:r>
              <a:rPr lang="en-US" sz="2000" dirty="0"/>
              <a:t>	</a:t>
            </a:r>
            <a:r>
              <a:rPr lang="en-US" sz="2000" dirty="0" smtClean="0"/>
              <a:t>			100% </a:t>
            </a:r>
            <a:endParaRPr lang="en-US" sz="2000" dirty="0"/>
          </a:p>
          <a:p>
            <a:pPr marL="0" indent="0">
              <a:lnSpc>
                <a:spcPts val="1000"/>
              </a:lnSpc>
              <a:buNone/>
            </a:pPr>
            <a:r>
              <a:rPr lang="en-US" sz="2000" dirty="0" smtClean="0"/>
              <a:t>                                                             for the FY</a:t>
            </a:r>
            <a:r>
              <a:rPr lang="en-US" sz="2400" dirty="0" smtClean="0"/>
              <a:t> </a:t>
            </a:r>
            <a:r>
              <a:rPr lang="en-US" dirty="0" smtClean="0"/>
              <a:t>	</a:t>
            </a:r>
            <a:endParaRPr lang="en-US" dirty="0"/>
          </a:p>
        </p:txBody>
      </p:sp>
      <p:sp>
        <p:nvSpPr>
          <p:cNvPr id="4" name="Slide Number Placeholder 3"/>
          <p:cNvSpPr>
            <a:spLocks noGrp="1"/>
          </p:cNvSpPr>
          <p:nvPr>
            <p:ph type="sldNum" sz="quarter" idx="12"/>
          </p:nvPr>
        </p:nvSpPr>
        <p:spPr/>
        <p:txBody>
          <a:bodyPr/>
          <a:lstStyle/>
          <a:p>
            <a:fld id="{1A4AA153-FC2A-4E51-833B-68D6B118CEB9}" type="slidenum">
              <a:rPr lang="en-US" smtClean="0"/>
              <a:t>21</a:t>
            </a:fld>
            <a:endParaRPr lang="en-US" dirty="0"/>
          </a:p>
        </p:txBody>
      </p:sp>
      <p:cxnSp>
        <p:nvCxnSpPr>
          <p:cNvPr id="7" name="Straight Connector 6"/>
          <p:cNvCxnSpPr/>
          <p:nvPr/>
        </p:nvCxnSpPr>
        <p:spPr>
          <a:xfrm>
            <a:off x="2286000" y="2133600"/>
            <a:ext cx="0" cy="381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629400" y="2101596"/>
            <a:ext cx="0" cy="3733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383280" y="4480560"/>
            <a:ext cx="2193500" cy="152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3383280" y="4206240"/>
            <a:ext cx="0" cy="28956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5575237" y="4206240"/>
            <a:ext cx="0" cy="2926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480000">
            <a:off x="457204" y="2656693"/>
            <a:ext cx="914400" cy="91440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420000">
            <a:off x="2447390" y="2674837"/>
            <a:ext cx="914400" cy="91440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420000">
            <a:off x="4795846" y="2668790"/>
            <a:ext cx="914400" cy="91440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420000">
            <a:off x="6645722" y="2669614"/>
            <a:ext cx="914400" cy="91440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480000" flipH="1">
            <a:off x="1332578" y="2656694"/>
            <a:ext cx="914400" cy="91440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480000" flipH="1">
            <a:off x="3343402" y="2656692"/>
            <a:ext cx="914400" cy="91440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480000" flipH="1">
            <a:off x="5655819" y="2661920"/>
            <a:ext cx="914400" cy="91440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480000" flipH="1">
            <a:off x="7531074" y="2661919"/>
            <a:ext cx="914400" cy="91440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187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57400"/>
            <a:ext cx="8229600" cy="2590800"/>
          </a:xfrm>
        </p:spPr>
        <p:txBody>
          <a:bodyPr/>
          <a:lstStyle/>
          <a:p>
            <a:r>
              <a:rPr lang="en-US" i="1" dirty="0">
                <a:latin typeface="Arial"/>
                <a:cs typeface="Arial"/>
              </a:rPr>
              <a:t/>
            </a:r>
            <a:br>
              <a:rPr lang="en-US" i="1" dirty="0">
                <a:latin typeface="Arial"/>
                <a:cs typeface="Arial"/>
              </a:rPr>
            </a:br>
            <a:r>
              <a:rPr lang="en-US" b="1" i="1" dirty="0">
                <a:latin typeface="Arial"/>
                <a:cs typeface="Arial"/>
              </a:rPr>
              <a:t>Discussion and Questions</a:t>
            </a:r>
          </a:p>
        </p:txBody>
      </p:sp>
      <p:sp>
        <p:nvSpPr>
          <p:cNvPr id="4" name="Content Placeholder 3"/>
          <p:cNvSpPr>
            <a:spLocks noGrp="1"/>
          </p:cNvSpPr>
          <p:nvPr>
            <p:ph idx="1"/>
          </p:nvPr>
        </p:nvSpPr>
        <p:spPr>
          <a:xfrm>
            <a:off x="457200" y="4267200"/>
            <a:ext cx="8229600" cy="1858963"/>
          </a:xfrm>
        </p:spPr>
        <p:txBody>
          <a:bodyPr/>
          <a:lstStyle/>
          <a:p>
            <a:pPr marL="0" indent="0">
              <a:buNone/>
            </a:pPr>
            <a:r>
              <a:rPr lang="en-US" dirty="0"/>
              <a:t>                                          </a:t>
            </a:r>
          </a:p>
        </p:txBody>
      </p:sp>
      <p:sp>
        <p:nvSpPr>
          <p:cNvPr id="2" name="Slide Number Placeholder 1"/>
          <p:cNvSpPr>
            <a:spLocks noGrp="1"/>
          </p:cNvSpPr>
          <p:nvPr>
            <p:ph type="sldNum" sz="quarter" idx="12"/>
          </p:nvPr>
        </p:nvSpPr>
        <p:spPr/>
        <p:txBody>
          <a:bodyPr/>
          <a:lstStyle/>
          <a:p>
            <a:pPr algn="r"/>
            <a:fld id="{1A4AA153-FC2A-4E51-833B-68D6B118CEB9}" type="slidenum">
              <a:rPr lang="en-US" smtClean="0"/>
              <a:pPr algn="r"/>
              <a:t>22</a:t>
            </a:fld>
            <a:endParaRPr lang="en-US" dirty="0"/>
          </a:p>
        </p:txBody>
      </p:sp>
    </p:spTree>
    <p:extLst>
      <p:ext uri="{BB962C8B-B14F-4D97-AF65-F5344CB8AC3E}">
        <p14:creationId xmlns:p14="http://schemas.microsoft.com/office/powerpoint/2010/main" val="71573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3</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 name="TextBox 2"/>
          <p:cNvSpPr txBox="1"/>
          <p:nvPr/>
        </p:nvSpPr>
        <p:spPr>
          <a:xfrm>
            <a:off x="6435211" y="5882731"/>
            <a:ext cx="2171270" cy="246221"/>
          </a:xfrm>
          <a:prstGeom prst="rect">
            <a:avLst/>
          </a:prstGeom>
          <a:noFill/>
        </p:spPr>
        <p:txBody>
          <a:bodyPr wrap="square" rtlCol="0">
            <a:spAutoFit/>
          </a:bodyPr>
          <a:lstStyle/>
          <a:p>
            <a:r>
              <a:rPr lang="en-US" sz="1000" dirty="0"/>
              <a:t>* FY17 Tuition is projected</a:t>
            </a:r>
          </a:p>
        </p:txBody>
      </p:sp>
      <p:graphicFrame>
        <p:nvGraphicFramePr>
          <p:cNvPr id="4" name="Table 3"/>
          <p:cNvGraphicFramePr>
            <a:graphicFrameLocks noGrp="1"/>
          </p:cNvGraphicFramePr>
          <p:nvPr>
            <p:extLst>
              <p:ext uri="{D42A27DB-BD31-4B8C-83A1-F6EECF244321}">
                <p14:modId xmlns:p14="http://schemas.microsoft.com/office/powerpoint/2010/main" val="1224383496"/>
              </p:ext>
            </p:extLst>
          </p:nvPr>
        </p:nvGraphicFramePr>
        <p:xfrm>
          <a:off x="1428750" y="1106488"/>
          <a:ext cx="5829300" cy="1862072"/>
        </p:xfrm>
        <a:graphic>
          <a:graphicData uri="http://schemas.openxmlformats.org/drawingml/2006/table">
            <a:tbl>
              <a:tblPr/>
              <a:tblGrid>
                <a:gridCol w="1473701">
                  <a:extLst>
                    <a:ext uri="{9D8B030D-6E8A-4147-A177-3AD203B41FA5}">
                      <a16:colId xmlns:a16="http://schemas.microsoft.com/office/drawing/2014/main" val="862560097"/>
                    </a:ext>
                  </a:extLst>
                </a:gridCol>
                <a:gridCol w="2308795">
                  <a:extLst>
                    <a:ext uri="{9D8B030D-6E8A-4147-A177-3AD203B41FA5}">
                      <a16:colId xmlns:a16="http://schemas.microsoft.com/office/drawing/2014/main" val="3516365251"/>
                    </a:ext>
                  </a:extLst>
                </a:gridCol>
                <a:gridCol w="2046804">
                  <a:extLst>
                    <a:ext uri="{9D8B030D-6E8A-4147-A177-3AD203B41FA5}">
                      <a16:colId xmlns:a16="http://schemas.microsoft.com/office/drawing/2014/main" val="2977907321"/>
                    </a:ext>
                  </a:extLst>
                </a:gridCol>
              </a:tblGrid>
              <a:tr h="225461">
                <a:tc gridSpan="3">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STATE APPROPRIATION &amp; TUITION TRENDS FY13 - FY17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4024342"/>
                  </a:ext>
                </a:extLst>
              </a:tr>
              <a:tr h="225461">
                <a:tc>
                  <a:txBody>
                    <a:bodyPr/>
                    <a:lstStyle/>
                    <a:p>
                      <a:pPr algn="l" fontAlgn="b"/>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endParaRPr lang="en-US"/>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endParaRPr lang="en-US"/>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1135755"/>
                  </a:ext>
                </a:extLst>
              </a:tr>
              <a:tr h="225461">
                <a:tc>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Fiscal Year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 State Appropriation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Tuition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616009"/>
                  </a:ext>
                </a:extLst>
              </a:tr>
              <a:tr h="225461">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$22,799,099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$26,520,536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304211"/>
                  </a:ext>
                </a:extLst>
              </a:tr>
              <a:tr h="225461">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$23,251,922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$27,338,759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9312475"/>
                  </a:ext>
                </a:extLst>
              </a:tr>
              <a:tr h="225461">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$24,067,121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$27,333,575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146883"/>
                  </a:ext>
                </a:extLst>
              </a:tr>
              <a:tr h="225461">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$25,198,595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$27,831,086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759158"/>
                  </a:ext>
                </a:extLst>
              </a:tr>
              <a:tr h="225461">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$24,687,217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$28,061,008*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4634178"/>
                  </a:ext>
                </a:extLst>
              </a:tr>
            </a:tbl>
          </a:graphicData>
        </a:graphic>
      </p:graphicFrame>
      <p:graphicFrame>
        <p:nvGraphicFramePr>
          <p:cNvPr id="11" name="Chart 10"/>
          <p:cNvGraphicFramePr>
            <a:graphicFrameLocks/>
          </p:cNvGraphicFramePr>
          <p:nvPr>
            <p:extLst>
              <p:ext uri="{D42A27DB-BD31-4B8C-83A1-F6EECF244321}">
                <p14:modId xmlns:p14="http://schemas.microsoft.com/office/powerpoint/2010/main" val="3988807826"/>
              </p:ext>
            </p:extLst>
          </p:nvPr>
        </p:nvGraphicFramePr>
        <p:xfrm>
          <a:off x="914400" y="3199198"/>
          <a:ext cx="7239000" cy="28066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8351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4</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10" name="Rectangle 2"/>
          <p:cNvSpPr txBox="1">
            <a:spLocks noChangeArrowheads="1"/>
          </p:cNvSpPr>
          <p:nvPr/>
        </p:nvSpPr>
        <p:spPr bwMode="auto">
          <a:xfrm>
            <a:off x="376881" y="1155984"/>
            <a:ext cx="8229600" cy="368016"/>
          </a:xfrm>
          <a:prstGeom prst="rect">
            <a:avLst/>
          </a:prstGeom>
          <a:noFill/>
          <a:ln>
            <a:noFill/>
          </a:ln>
          <a:extLst/>
        </p:spPr>
        <p:txBody>
          <a:bodyPr vert="horz" wrap="square" lIns="91440" tIns="45720" rIns="91440" bIns="45720" numCol="1" anchor="ctr" anchorCtr="0" compatLnSpc="1">
            <a:prstTxWarp prst="textNoShape">
              <a:avLst/>
            </a:prstTxWarp>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i="1">
                <a:latin typeface="Arial Bold"/>
                <a:cs typeface="Arial Bold"/>
              </a:rPr>
              <a:t>Fall Enrollment 2010-2016</a:t>
            </a:r>
            <a:endParaRPr lang="en-US" sz="3200" b="1" i="1" dirty="0">
              <a:solidFill>
                <a:srgbClr val="000000"/>
              </a:solidFill>
              <a:latin typeface="Arial Bold"/>
              <a:cs typeface="Arial Bold"/>
            </a:endParaRPr>
          </a:p>
        </p:txBody>
      </p:sp>
      <p:graphicFrame>
        <p:nvGraphicFramePr>
          <p:cNvPr id="13" name="Content Placeholder 10"/>
          <p:cNvGraphicFramePr>
            <a:graphicFrameLocks/>
          </p:cNvGraphicFramePr>
          <p:nvPr>
            <p:extLst>
              <p:ext uri="{D42A27DB-BD31-4B8C-83A1-F6EECF244321}">
                <p14:modId xmlns:p14="http://schemas.microsoft.com/office/powerpoint/2010/main" val="3399228026"/>
              </p:ext>
            </p:extLst>
          </p:nvPr>
        </p:nvGraphicFramePr>
        <p:xfrm>
          <a:off x="457200" y="1624012"/>
          <a:ext cx="8229600" cy="45021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7944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5</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219200"/>
            <a:ext cx="6248400" cy="4078039"/>
          </a:xfrm>
          <a:prstGeom prst="rect">
            <a:avLst/>
          </a:prstGeom>
          <a:noFill/>
        </p:spPr>
        <p:txBody>
          <a:bodyPr wrap="square" rtlCol="0">
            <a:spAutoFit/>
          </a:bodyPr>
          <a:lstStyle/>
          <a:p>
            <a:pPr algn="ctr"/>
            <a:r>
              <a:rPr lang="en-US" sz="2800" b="1" dirty="0"/>
              <a:t>Fees &amp; Changes</a:t>
            </a:r>
          </a:p>
          <a:p>
            <a:pPr algn="ctr"/>
            <a:endParaRPr lang="en-US" sz="2800" b="1" dirty="0"/>
          </a:p>
          <a:p>
            <a:pPr marL="285750" indent="-285750">
              <a:buFont typeface="Arial" panose="020B0604020202020204" pitchFamily="34" charset="0"/>
              <a:buChar char="•"/>
            </a:pPr>
            <a:r>
              <a:rPr lang="en-US" sz="2800" b="1" dirty="0"/>
              <a:t>Mandatory Fees</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Special Institutional Fees</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Other Fees</a:t>
            </a:r>
          </a:p>
          <a:p>
            <a:endParaRPr lang="en-US" b="1" dirty="0"/>
          </a:p>
          <a:p>
            <a:endParaRPr lang="en-US" b="1" dirty="0"/>
          </a:p>
          <a:p>
            <a:pPr>
              <a:lnSpc>
                <a:spcPct val="150000"/>
              </a:lnSpc>
            </a:pPr>
            <a:r>
              <a:rPr lang="en-US" dirty="0"/>
              <a:t>                                                                                   </a:t>
            </a:r>
          </a:p>
        </p:txBody>
      </p:sp>
    </p:spTree>
    <p:extLst>
      <p:ext uri="{BB962C8B-B14F-4D97-AF65-F5344CB8AC3E}">
        <p14:creationId xmlns:p14="http://schemas.microsoft.com/office/powerpoint/2010/main" val="4111307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6517105" y="6372944"/>
            <a:ext cx="2133600" cy="365125"/>
          </a:xfrm>
        </p:spPr>
        <p:txBody>
          <a:bodyPr/>
          <a:lstStyle/>
          <a:p>
            <a:pPr algn="just"/>
            <a:r>
              <a:rPr lang="en-US" dirty="0">
                <a:solidFill>
                  <a:srgbClr val="000000"/>
                </a:solidFill>
              </a:rPr>
              <a:t>		</a:t>
            </a:r>
            <a:fld id="{B3ACB187-37F7-4C51-A504-D64E49A8D6D4}" type="slidenum">
              <a:rPr lang="en-US" smtClean="0">
                <a:solidFill>
                  <a:srgbClr val="000000"/>
                </a:solidFill>
              </a:rPr>
              <a:pPr algn="just"/>
              <a:t>6</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3719283677"/>
              </p:ext>
            </p:extLst>
          </p:nvPr>
        </p:nvGraphicFramePr>
        <p:xfrm>
          <a:off x="752580" y="4081714"/>
          <a:ext cx="7334039" cy="1336861"/>
        </p:xfrm>
        <a:graphic>
          <a:graphicData uri="http://schemas.openxmlformats.org/drawingml/2006/table">
            <a:tbl>
              <a:tblPr/>
              <a:tblGrid>
                <a:gridCol w="3267408">
                  <a:extLst>
                    <a:ext uri="{9D8B030D-6E8A-4147-A177-3AD203B41FA5}">
                      <a16:colId xmlns:a16="http://schemas.microsoft.com/office/drawing/2014/main" val="20000"/>
                    </a:ext>
                  </a:extLst>
                </a:gridCol>
                <a:gridCol w="966901">
                  <a:extLst>
                    <a:ext uri="{9D8B030D-6E8A-4147-A177-3AD203B41FA5}">
                      <a16:colId xmlns:a16="http://schemas.microsoft.com/office/drawing/2014/main" val="20001"/>
                    </a:ext>
                  </a:extLst>
                </a:gridCol>
                <a:gridCol w="984143">
                  <a:extLst>
                    <a:ext uri="{9D8B030D-6E8A-4147-A177-3AD203B41FA5}">
                      <a16:colId xmlns:a16="http://schemas.microsoft.com/office/drawing/2014/main" val="20002"/>
                    </a:ext>
                  </a:extLst>
                </a:gridCol>
                <a:gridCol w="1128312">
                  <a:extLst>
                    <a:ext uri="{9D8B030D-6E8A-4147-A177-3AD203B41FA5}">
                      <a16:colId xmlns:a16="http://schemas.microsoft.com/office/drawing/2014/main" val="20003"/>
                    </a:ext>
                  </a:extLst>
                </a:gridCol>
                <a:gridCol w="987275">
                  <a:extLst>
                    <a:ext uri="{9D8B030D-6E8A-4147-A177-3AD203B41FA5}">
                      <a16:colId xmlns:a16="http://schemas.microsoft.com/office/drawing/2014/main" val="20004"/>
                    </a:ext>
                  </a:extLst>
                </a:gridCol>
              </a:tblGrid>
              <a:tr h="212292">
                <a:tc>
                  <a:txBody>
                    <a:bodyPr/>
                    <a:lstStyle/>
                    <a:p>
                      <a:pPr marL="0" marR="0" algn="l">
                        <a:lnSpc>
                          <a:spcPct val="115000"/>
                        </a:lnSpc>
                        <a:spcBef>
                          <a:spcPts val="0"/>
                        </a:spcBef>
                        <a:spcAft>
                          <a:spcPts val="0"/>
                        </a:spcAft>
                      </a:pPr>
                      <a:r>
                        <a:rPr lang="en-US" sz="900" b="1" dirty="0">
                          <a:solidFill>
                            <a:srgbClr val="000000"/>
                          </a:solidFill>
                          <a:latin typeface="Arial"/>
                          <a:ea typeface="Times New Roman"/>
                          <a:cs typeface="Times New Roman"/>
                        </a:rPr>
                        <a:t>Mandatory Fee Chart</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9266">
                <a:tc>
                  <a:txBody>
                    <a:bodyPr/>
                    <a:lstStyle/>
                    <a:p>
                      <a:pPr marL="0" marR="0" algn="just">
                        <a:lnSpc>
                          <a:spcPct val="115000"/>
                        </a:lnSpc>
                        <a:spcBef>
                          <a:spcPts val="0"/>
                        </a:spcBef>
                        <a:spcAft>
                          <a:spcPts val="0"/>
                        </a:spcAft>
                      </a:pPr>
                      <a:r>
                        <a:rPr lang="en-US" sz="900" dirty="0">
                          <a:solidFill>
                            <a:srgbClr val="000000"/>
                          </a:solidFill>
                          <a:latin typeface="Arial"/>
                          <a:ea typeface="Times New Roman"/>
                          <a:cs typeface="Times New Roman"/>
                        </a:rPr>
                        <a:t>Laker Card</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68973">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Technology</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Student Activity</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Athletic</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Health</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Parking</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Student Activity Center</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4" name="TextBox 3"/>
          <p:cNvSpPr txBox="1"/>
          <p:nvPr/>
        </p:nvSpPr>
        <p:spPr>
          <a:xfrm>
            <a:off x="685800" y="5422016"/>
            <a:ext cx="7467600" cy="830997"/>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Categories that pay less/none: Distance Learning, eCore, Employees/TAP, Fayette County, Joint Enrolled, Main Campus - less than 3 hrs, Senior Citizens, </a:t>
            </a:r>
            <a:r>
              <a:rPr lang="en-US" sz="1600" dirty="0" err="1">
                <a:latin typeface="Arial" panose="020B0604020202020204" pitchFamily="34" charset="0"/>
                <a:cs typeface="Arial" panose="020B0604020202020204" pitchFamily="34" charset="0"/>
              </a:rPr>
              <a:t>WebBSIT</a:t>
            </a:r>
            <a:r>
              <a:rPr lang="en-US" sz="1600" dirty="0">
                <a:latin typeface="Arial" panose="020B0604020202020204" pitchFamily="34" charset="0"/>
                <a:cs typeface="Arial" panose="020B0604020202020204" pitchFamily="34" charset="0"/>
              </a:rPr>
              <a:t>  </a:t>
            </a:r>
          </a:p>
        </p:txBody>
      </p:sp>
      <p:pic>
        <p:nvPicPr>
          <p:cNvPr id="6" name="Picture 5"/>
          <p:cNvPicPr>
            <a:picLocks noChangeAspect="1"/>
          </p:cNvPicPr>
          <p:nvPr/>
        </p:nvPicPr>
        <p:blipFill>
          <a:blip r:embed="rId3"/>
          <a:stretch>
            <a:fillRect/>
          </a:stretch>
        </p:blipFill>
        <p:spPr>
          <a:xfrm>
            <a:off x="228600" y="838200"/>
            <a:ext cx="8610600" cy="3200399"/>
          </a:xfrm>
          <a:prstGeom prst="rect">
            <a:avLst/>
          </a:prstGeom>
        </p:spPr>
      </p:pic>
      <p:sp>
        <p:nvSpPr>
          <p:cNvPr id="15" name="TextBox 2">
            <a:extLst>
              <a:ext uri="{FF2B5EF4-FFF2-40B4-BE49-F238E27FC236}">
                <a16:creationId xmlns:a16="http://schemas.microsoft.com/office/drawing/2014/main" id="{00000000-0008-0000-0000-000003000000}"/>
              </a:ext>
            </a:extLst>
          </p:cNvPr>
          <p:cNvSpPr txBox="1"/>
          <p:nvPr/>
        </p:nvSpPr>
        <p:spPr>
          <a:xfrm>
            <a:off x="1371600" y="3436208"/>
            <a:ext cx="1038226" cy="26456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b="1"/>
              <a:t>Total Students</a:t>
            </a:r>
          </a:p>
        </p:txBody>
      </p:sp>
    </p:spTree>
    <p:extLst>
      <p:ext uri="{BB962C8B-B14F-4D97-AF65-F5344CB8AC3E}">
        <p14:creationId xmlns:p14="http://schemas.microsoft.com/office/powerpoint/2010/main" val="1960992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r>
              <a:rPr lang="en-US" dirty="0">
                <a:solidFill>
                  <a:srgbClr val="000000"/>
                </a:solidFill>
              </a:rPr>
              <a:t>		</a:t>
            </a:r>
            <a:fld id="{B3ACB187-37F7-4C51-A504-D64E49A8D6D4}" type="slidenum">
              <a:rPr lang="en-US" smtClean="0">
                <a:solidFill>
                  <a:srgbClr val="000000"/>
                </a:solidFill>
              </a:rPr>
              <a:pPr/>
              <a:t>7</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622007153"/>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4203" name="Document" r:id="rId4" imgW="8235289" imgH="5918849" progId="Word.Document.12">
                  <p:embed/>
                </p:oleObj>
              </mc:Choice>
              <mc:Fallback>
                <p:oleObj name="Document" r:id="rId4" imgW="8235289" imgH="5918849"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1" name="Chart 10">
            <a:extLst>
              <a:ext uri="{FF2B5EF4-FFF2-40B4-BE49-F238E27FC236}">
                <a16:creationId xmlns:a16="http://schemas.microsoft.com/office/drawing/2014/main" id="{80B57176-0349-46BE-94CB-55087DA2A4AA}"/>
              </a:ext>
            </a:extLst>
          </p:cNvPr>
          <p:cNvGraphicFramePr>
            <a:graphicFrameLocks/>
          </p:cNvGraphicFramePr>
          <p:nvPr>
            <p:extLst>
              <p:ext uri="{D42A27DB-BD31-4B8C-83A1-F6EECF244321}">
                <p14:modId xmlns:p14="http://schemas.microsoft.com/office/powerpoint/2010/main" val="1212964355"/>
              </p:ext>
            </p:extLst>
          </p:nvPr>
        </p:nvGraphicFramePr>
        <p:xfrm>
          <a:off x="457201" y="1168116"/>
          <a:ext cx="7670006" cy="485168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143581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8</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0" name="Table 9"/>
          <p:cNvGraphicFramePr>
            <a:graphicFrameLocks noGrp="1"/>
          </p:cNvGraphicFramePr>
          <p:nvPr>
            <p:extLst>
              <p:ext uri="{D42A27DB-BD31-4B8C-83A1-F6EECF244321}">
                <p14:modId xmlns:p14="http://schemas.microsoft.com/office/powerpoint/2010/main" val="371404038"/>
              </p:ext>
            </p:extLst>
          </p:nvPr>
        </p:nvGraphicFramePr>
        <p:xfrm>
          <a:off x="885599" y="3566557"/>
          <a:ext cx="6544086" cy="2443480"/>
        </p:xfrm>
        <a:graphic>
          <a:graphicData uri="http://schemas.openxmlformats.org/drawingml/2006/table">
            <a:tbl>
              <a:tblPr/>
              <a:tblGrid>
                <a:gridCol w="2362200">
                  <a:extLst>
                    <a:ext uri="{9D8B030D-6E8A-4147-A177-3AD203B41FA5}">
                      <a16:colId xmlns:a16="http://schemas.microsoft.com/office/drawing/2014/main" val="20000"/>
                    </a:ext>
                  </a:extLst>
                </a:gridCol>
                <a:gridCol w="1296778">
                  <a:extLst>
                    <a:ext uri="{9D8B030D-6E8A-4147-A177-3AD203B41FA5}">
                      <a16:colId xmlns:a16="http://schemas.microsoft.com/office/drawing/2014/main" val="20002"/>
                    </a:ext>
                  </a:extLst>
                </a:gridCol>
                <a:gridCol w="1321259">
                  <a:extLst>
                    <a:ext uri="{9D8B030D-6E8A-4147-A177-3AD203B41FA5}">
                      <a16:colId xmlns:a16="http://schemas.microsoft.com/office/drawing/2014/main" val="20003"/>
                    </a:ext>
                  </a:extLst>
                </a:gridCol>
                <a:gridCol w="1563849">
                  <a:extLst>
                    <a:ext uri="{9D8B030D-6E8A-4147-A177-3AD203B41FA5}">
                      <a16:colId xmlns:a16="http://schemas.microsoft.com/office/drawing/2014/main" val="20004"/>
                    </a:ext>
                  </a:extLst>
                </a:gridCol>
              </a:tblGrid>
              <a:tr h="203200">
                <a:tc gridSpan="4">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Fee Rates</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5280">
                <a:tc>
                  <a:txBody>
                    <a:bodyPr/>
                    <a:lstStyle/>
                    <a:p>
                      <a:pPr marL="0" marR="0">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FY2018 (Proposed)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BOR Action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BSN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Teacher Education Internship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Teacher Education Practicum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Telecourse/Online Course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098933"/>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FNP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$1,029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$1,029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5744447"/>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Computing Systems</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Fee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DISCONTINUED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Dental Hygiene Application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DISCONTINUED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54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Enrollment Management</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Fee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DISCONTINUED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3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HFMG Assessment Fee </a:t>
                      </a:r>
                      <a:r>
                        <a:rPr lang="en-US" sz="1100" b="1" dirty="0">
                          <a:effectLst/>
                          <a:latin typeface="Calibri" panose="020F0502020204030204" pitchFamily="34" charset="0"/>
                          <a:ea typeface="Calibri" panose="020F0502020204030204" pitchFamily="34" charset="0"/>
                          <a:cs typeface="Times New Roman" panose="02020603050405020304" pitchFamily="18" charset="0"/>
                        </a:rPr>
                        <a:t>(NEW</a:t>
                      </a:r>
                      <a:r>
                        <a:rPr lang="en-US" sz="1100" b="1" baseline="0" dirty="0">
                          <a:effectLst/>
                          <a:latin typeface="Calibri" panose="020F0502020204030204" pitchFamily="34" charset="0"/>
                          <a:ea typeface="Calibri" panose="020F0502020204030204" pitchFamily="34" charset="0"/>
                          <a:cs typeface="Times New Roman" panose="02020603050405020304" pitchFamily="18" charset="0"/>
                        </a:rPr>
                        <a:t> Fall 2017)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DENIED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196112533"/>
              </p:ext>
            </p:extLst>
          </p:nvPr>
        </p:nvGraphicFramePr>
        <p:xfrm>
          <a:off x="914400" y="1123077"/>
          <a:ext cx="6479426" cy="2338070"/>
        </p:xfrm>
        <a:graphic>
          <a:graphicData uri="http://schemas.openxmlformats.org/drawingml/2006/table">
            <a:tbl>
              <a:tblPr/>
              <a:tblGrid>
                <a:gridCol w="2951835">
                  <a:extLst>
                    <a:ext uri="{9D8B030D-6E8A-4147-A177-3AD203B41FA5}">
                      <a16:colId xmlns:a16="http://schemas.microsoft.com/office/drawing/2014/main" val="20000"/>
                    </a:ext>
                  </a:extLst>
                </a:gridCol>
                <a:gridCol w="1583525">
                  <a:extLst>
                    <a:ext uri="{9D8B030D-6E8A-4147-A177-3AD203B41FA5}">
                      <a16:colId xmlns:a16="http://schemas.microsoft.com/office/drawing/2014/main" val="20002"/>
                    </a:ext>
                  </a:extLst>
                </a:gridCol>
                <a:gridCol w="1944066">
                  <a:extLst>
                    <a:ext uri="{9D8B030D-6E8A-4147-A177-3AD203B41FA5}">
                      <a16:colId xmlns:a16="http://schemas.microsoft.com/office/drawing/2014/main" val="20003"/>
                    </a:ext>
                  </a:extLst>
                </a:gridCol>
              </a:tblGrid>
              <a:tr h="226695">
                <a:tc gridSpan="3">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BOR Approval Required Fees FY18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81305">
                <a:tc>
                  <a:txBody>
                    <a:bodyPr/>
                    <a:lstStyle/>
                    <a:p>
                      <a:pPr marL="0" marR="0">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FY2017 (Estimated)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FY2018 (Projected)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BSN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115,000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110,000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Teacher Education Internship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3,500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3,000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Teacher Education Practicum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1,100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5369038"/>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Telecourse/Online Course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500,000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500,000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FNP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20,580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20,580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987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Computing Systems</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Fee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70,000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70,000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Dental Hygiene Application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     1,100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1,200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Enrollment Management</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Fee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8113902"/>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HFMG Assessment Fee </a:t>
                      </a:r>
                      <a:r>
                        <a:rPr lang="en-US" sz="1100" b="1" dirty="0">
                          <a:effectLst/>
                          <a:latin typeface="Calibri" panose="020F0502020204030204" pitchFamily="34" charset="0"/>
                          <a:ea typeface="Calibri" panose="020F0502020204030204" pitchFamily="34" charset="0"/>
                          <a:cs typeface="Times New Roman" panose="02020603050405020304" pitchFamily="18" charset="0"/>
                        </a:rPr>
                        <a:t>(NEW</a:t>
                      </a:r>
                      <a:r>
                        <a:rPr lang="en-US" sz="1100" b="1" baseline="0" dirty="0">
                          <a:effectLst/>
                          <a:latin typeface="Calibri" panose="020F0502020204030204" pitchFamily="34" charset="0"/>
                          <a:ea typeface="Calibri" panose="020F0502020204030204" pitchFamily="34" charset="0"/>
                          <a:cs typeface="Times New Roman" panose="02020603050405020304" pitchFamily="18" charset="0"/>
                        </a:rPr>
                        <a:t> Fall 2017)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14,250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63307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9</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219200"/>
            <a:ext cx="6248400" cy="5216813"/>
          </a:xfrm>
          <a:prstGeom prst="rect">
            <a:avLst/>
          </a:prstGeom>
          <a:noFill/>
        </p:spPr>
        <p:txBody>
          <a:bodyPr wrap="square" rtlCol="0">
            <a:spAutoFit/>
          </a:bodyPr>
          <a:lstStyle/>
          <a:p>
            <a:pPr algn="ctr"/>
            <a:r>
              <a:rPr lang="en-US" b="1" dirty="0"/>
              <a:t>FY17 Budget Wrapping Up</a:t>
            </a:r>
          </a:p>
          <a:p>
            <a:pPr algn="ctr"/>
            <a:endParaRPr lang="en-US" b="1" dirty="0"/>
          </a:p>
          <a:p>
            <a:r>
              <a:rPr lang="en-US" b="1" dirty="0"/>
              <a:t>Available Funds:</a:t>
            </a:r>
          </a:p>
          <a:p>
            <a:r>
              <a:rPr lang="en-US" dirty="0"/>
              <a:t>Estimated Salary &amp; Benefits Savings Sweep                 $1,470,000</a:t>
            </a:r>
          </a:p>
          <a:p>
            <a:r>
              <a:rPr lang="en-US" dirty="0"/>
              <a:t>Budget Spend Estimate Sweep                                       $   450,000</a:t>
            </a:r>
          </a:p>
          <a:p>
            <a:r>
              <a:rPr lang="en-US" dirty="0"/>
              <a:t>Possible Additional Summer Revenue                           </a:t>
            </a:r>
            <a:r>
              <a:rPr lang="en-US" u="sng" dirty="0"/>
              <a:t>$   400,000</a:t>
            </a:r>
            <a:endParaRPr lang="en-US" dirty="0"/>
          </a:p>
          <a:p>
            <a:r>
              <a:rPr lang="en-US" b="1" dirty="0"/>
              <a:t>Total Funds Available                                                       $2,320,000</a:t>
            </a:r>
          </a:p>
          <a:p>
            <a:endParaRPr lang="en-US" b="1" dirty="0"/>
          </a:p>
          <a:p>
            <a:r>
              <a:rPr lang="en-US" b="1" dirty="0"/>
              <a:t>Uses of Funds:</a:t>
            </a:r>
          </a:p>
          <a:p>
            <a:r>
              <a:rPr lang="en-US" dirty="0"/>
              <a:t>Financial Reporting Needs                                              $    800,000</a:t>
            </a:r>
          </a:p>
          <a:p>
            <a:r>
              <a:rPr lang="en-US" dirty="0"/>
              <a:t>Tuition Carry Forward                                                      $    830,000</a:t>
            </a:r>
          </a:p>
          <a:p>
            <a:r>
              <a:rPr lang="en-US" dirty="0"/>
              <a:t>In Kind SAC &amp; CE (50/250)                                              </a:t>
            </a:r>
            <a:r>
              <a:rPr lang="en-US" u="sng" dirty="0"/>
              <a:t>$    300,000</a:t>
            </a:r>
            <a:endParaRPr lang="en-US" dirty="0"/>
          </a:p>
          <a:p>
            <a:r>
              <a:rPr lang="en-US" b="1" dirty="0"/>
              <a:t>Total Uses of Funds                                                          $1,930,000</a:t>
            </a:r>
          </a:p>
          <a:p>
            <a:endParaRPr lang="en-US" b="1" dirty="0"/>
          </a:p>
          <a:p>
            <a:r>
              <a:rPr lang="en-US" b="1" dirty="0"/>
              <a:t>Possible Funds Available for Various Year End</a:t>
            </a:r>
          </a:p>
          <a:p>
            <a:r>
              <a:rPr lang="en-US" b="1" dirty="0"/>
              <a:t>Items Such as One-Time Funding Requests &amp;</a:t>
            </a:r>
          </a:p>
          <a:p>
            <a:r>
              <a:rPr lang="en-US" b="1" dirty="0"/>
              <a:t>Unresolved Budget Issues                                              $    390,000</a:t>
            </a:r>
          </a:p>
          <a:p>
            <a:pPr>
              <a:lnSpc>
                <a:spcPct val="150000"/>
              </a:lnSpc>
            </a:pPr>
            <a:r>
              <a:rPr lang="en-US" dirty="0"/>
              <a:t>                                                                                   </a:t>
            </a:r>
          </a:p>
        </p:txBody>
      </p:sp>
    </p:spTree>
    <p:extLst>
      <p:ext uri="{BB962C8B-B14F-4D97-AF65-F5344CB8AC3E}">
        <p14:creationId xmlns:p14="http://schemas.microsoft.com/office/powerpoint/2010/main" val="2727851796"/>
      </p:ext>
    </p:extLst>
  </p:cSld>
  <p:clrMapOvr>
    <a:masterClrMapping/>
  </p:clrMapOvr>
</p:sld>
</file>

<file path=ppt/theme/theme1.xml><?xml version="1.0" encoding="utf-8"?>
<a:theme xmlns:a="http://schemas.openxmlformats.org/drawingml/2006/main" name="DM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3001</TotalTime>
  <Words>1184</Words>
  <Application>Microsoft Office PowerPoint</Application>
  <PresentationFormat>On-screen Show (4:3)</PresentationFormat>
  <Paragraphs>448</Paragraphs>
  <Slides>22</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3" baseType="lpstr">
      <vt:lpstr>Arial</vt:lpstr>
      <vt:lpstr>Arial Bold</vt:lpstr>
      <vt:lpstr>Bookman Old Style</vt:lpstr>
      <vt:lpstr>Calibri</vt:lpstr>
      <vt:lpstr>Times New Roman</vt:lpstr>
      <vt:lpstr>TimesNewRomanPS-BoldMT</vt:lpstr>
      <vt:lpstr>TimesNewRomanPSMT</vt:lpstr>
      <vt:lpstr>Verdana</vt:lpstr>
      <vt:lpstr>DMR</vt:lpstr>
      <vt:lpstr>Document</vt:lpstr>
      <vt:lpstr>Acrobat Document</vt:lpstr>
      <vt:lpstr>Open Budget Meeting</vt:lpstr>
      <vt:lpstr>                                            </vt:lpstr>
      <vt:lpstr> Open Budget Meeting                                    </vt:lpstr>
      <vt:lpstr> Open Budget Meeting                                    </vt:lpstr>
      <vt:lpstr>   Open Budget Meeting</vt:lpstr>
      <vt:lpstr>Open Budget Meeting                                    </vt:lpstr>
      <vt:lpstr>Open Budget Meeting                                    </vt:lpstr>
      <vt:lpstr> Open Budget Meeting                                    </vt:lpstr>
      <vt:lpstr>   Open Budget Meeting</vt:lpstr>
      <vt:lpstr>   Open Budget Meeting</vt:lpstr>
      <vt:lpstr>   Open Budget Meeting</vt:lpstr>
      <vt:lpstr>   Open Budget Meeting</vt:lpstr>
      <vt:lpstr>   Open Budget Meeting</vt:lpstr>
      <vt:lpstr>PowerPoint Presentation</vt:lpstr>
      <vt:lpstr> Open Budget Meeting                                    </vt:lpstr>
      <vt:lpstr>CSU’s Budget Build                                            </vt:lpstr>
      <vt:lpstr>   Open Budget Meeting</vt:lpstr>
      <vt:lpstr>Summer Budget</vt:lpstr>
      <vt:lpstr>   Open Budget Meeting</vt:lpstr>
      <vt:lpstr>Pcard Policy </vt:lpstr>
      <vt:lpstr>Summer Tuition</vt:lpstr>
      <vt:lpstr> Discussion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Bradberry</dc:creator>
  <cp:lastModifiedBy>Kelly Adams</cp:lastModifiedBy>
  <cp:revision>124</cp:revision>
  <cp:lastPrinted>2015-04-23T12:47:41Z</cp:lastPrinted>
  <dcterms:created xsi:type="dcterms:W3CDTF">2014-03-18T19:38:06Z</dcterms:created>
  <dcterms:modified xsi:type="dcterms:W3CDTF">2017-05-11T14:01:01Z</dcterms:modified>
</cp:coreProperties>
</file>