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7" r:id="rId2"/>
    <p:sldId id="258" r:id="rId3"/>
    <p:sldId id="268" r:id="rId4"/>
    <p:sldId id="270" r:id="rId5"/>
    <p:sldId id="271" r:id="rId6"/>
    <p:sldId id="272" r:id="rId7"/>
    <p:sldId id="275" r:id="rId8"/>
    <p:sldId id="259" r:id="rId9"/>
    <p:sldId id="266" r:id="rId10"/>
    <p:sldId id="267" r:id="rId11"/>
    <p:sldId id="273" r:id="rId12"/>
    <p:sldId id="264" r:id="rId13"/>
    <p:sldId id="265" r:id="rId14"/>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260"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csunet.clayton.edu\dfs\groupshares\Budget_Council\FY%2015\Open%20Budget%20Meetings\4-17-14\State%20Approp%20&amp;%20Tuition%20Trend%20FY09-FY14.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dchristian5\Desktop\mandatory%20ee%20Financial%20Impact%20Analysis%20FY11-FY14.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dchristian5\Desktop\Special%20Institutional%20Fee%20Financial%20Impact%20Analysis%20FY11-FY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26487331130571"/>
          <c:y val="7.8501927727128468E-2"/>
          <c:w val="0.43083465823225886"/>
          <c:h val="0.88486383933354795"/>
        </c:manualLayout>
      </c:layout>
      <c:pieChart>
        <c:varyColors val="1"/>
        <c:ser>
          <c:idx val="0"/>
          <c:order val="0"/>
          <c:tx>
            <c:strRef>
              <c:f>Sheet1!$B$1</c:f>
              <c:strCache>
                <c:ptCount val="1"/>
                <c:pt idx="0">
                  <c:v>Revenues</c:v>
                </c:pt>
              </c:strCache>
            </c:strRef>
          </c:tx>
          <c:explosion val="13"/>
          <c:dPt>
            <c:idx val="0"/>
            <c:bubble3D val="0"/>
            <c:explosion val="5"/>
          </c:dPt>
          <c:dPt>
            <c:idx val="1"/>
            <c:bubble3D val="0"/>
            <c:explosion val="4"/>
            <c:spPr>
              <a:solidFill>
                <a:schemeClr val="accent6">
                  <a:lumMod val="75000"/>
                </a:schemeClr>
              </a:solidFill>
            </c:spPr>
          </c:dPt>
          <c:cat>
            <c:strRef>
              <c:f>Sheet1!$A$2:$A$3</c:f>
              <c:strCache>
                <c:ptCount val="2"/>
                <c:pt idx="0">
                  <c:v>State Approp. 40.1%</c:v>
                </c:pt>
                <c:pt idx="1">
                  <c:v>Other 59.9%</c:v>
                </c:pt>
              </c:strCache>
            </c:strRef>
          </c:cat>
          <c:val>
            <c:numRef>
              <c:f>Sheet1!$B$2:$B$3</c:f>
              <c:numCache>
                <c:formatCode>General</c:formatCode>
                <c:ptCount val="2"/>
                <c:pt idx="0">
                  <c:v>23.2</c:v>
                </c:pt>
                <c:pt idx="1">
                  <c:v>34.6</c:v>
                </c:pt>
              </c:numCache>
            </c:numRef>
          </c:val>
        </c:ser>
        <c:dLbls>
          <c:showLegendKey val="0"/>
          <c:showVal val="0"/>
          <c:showCatName val="0"/>
          <c:showSerName val="0"/>
          <c:showPercent val="0"/>
          <c:showBubbleSize val="0"/>
          <c:showLeaderLines val="0"/>
        </c:dLbls>
        <c:firstSliceAng val="0"/>
      </c:pieChart>
    </c:plotArea>
    <c:legend>
      <c:legendPos val="r"/>
      <c:layout>
        <c:manualLayout>
          <c:xMode val="edge"/>
          <c:yMode val="edge"/>
          <c:x val="0.5339423662096946"/>
          <c:y val="0.21533923546951991"/>
          <c:w val="0.40470132962110505"/>
          <c:h val="0.51002846673578672"/>
        </c:manualLayout>
      </c:layout>
      <c:overlay val="0"/>
      <c:txPr>
        <a:bodyPr/>
        <a:lstStyle/>
        <a:p>
          <a:pPr>
            <a:defRPr sz="1400"/>
          </a:pPr>
          <a:endParaRPr lang="en-US"/>
        </a:p>
      </c:txPr>
    </c:legend>
    <c:plotVisOnly val="1"/>
    <c:dispBlanksAs val="zero"/>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1269896983973537"/>
          <c:y val="2.978542545869961E-2"/>
          <c:w val="0.58955048974062807"/>
          <c:h val="0.90300693335721749"/>
        </c:manualLayout>
      </c:layout>
      <c:bar3DChart>
        <c:barDir val="col"/>
        <c:grouping val="clustered"/>
        <c:varyColors val="0"/>
        <c:ser>
          <c:idx val="0"/>
          <c:order val="0"/>
          <c:tx>
            <c:v>State Appropriation</c:v>
          </c:tx>
          <c:invertIfNegative val="0"/>
          <c:cat>
            <c:strRef>
              <c:f>Sheet1!$E$4:$E$10</c:f>
              <c:strCache>
                <c:ptCount val="7"/>
                <c:pt idx="0">
                  <c:v>FY09</c:v>
                </c:pt>
                <c:pt idx="1">
                  <c:v>FY10</c:v>
                </c:pt>
                <c:pt idx="2">
                  <c:v>FY11</c:v>
                </c:pt>
                <c:pt idx="3">
                  <c:v>FY12</c:v>
                </c:pt>
                <c:pt idx="4">
                  <c:v>FY13</c:v>
                </c:pt>
                <c:pt idx="5">
                  <c:v>FY14</c:v>
                </c:pt>
                <c:pt idx="6">
                  <c:v>FY15</c:v>
                </c:pt>
              </c:strCache>
            </c:strRef>
          </c:cat>
          <c:val>
            <c:numRef>
              <c:f>Sheet1!$F$4:$F$10</c:f>
              <c:numCache>
                <c:formatCode>"$"#,##0_);\("$"#,##0\)</c:formatCode>
                <c:ptCount val="7"/>
                <c:pt idx="0">
                  <c:v>24771034</c:v>
                </c:pt>
                <c:pt idx="1">
                  <c:v>19818176</c:v>
                </c:pt>
                <c:pt idx="2">
                  <c:v>22635358</c:v>
                </c:pt>
                <c:pt idx="3">
                  <c:v>21503584</c:v>
                </c:pt>
                <c:pt idx="4">
                  <c:v>21736525</c:v>
                </c:pt>
                <c:pt idx="5">
                  <c:v>23251922</c:v>
                </c:pt>
                <c:pt idx="6">
                  <c:v>24067121</c:v>
                </c:pt>
              </c:numCache>
            </c:numRef>
          </c:val>
        </c:ser>
        <c:ser>
          <c:idx val="1"/>
          <c:order val="1"/>
          <c:tx>
            <c:v>Tuition</c:v>
          </c:tx>
          <c:spPr>
            <a:solidFill>
              <a:srgbClr val="FF9900"/>
            </a:solidFill>
          </c:spPr>
          <c:invertIfNegative val="0"/>
          <c:cat>
            <c:strRef>
              <c:f>Sheet1!$E$4:$E$10</c:f>
              <c:strCache>
                <c:ptCount val="7"/>
                <c:pt idx="0">
                  <c:v>FY09</c:v>
                </c:pt>
                <c:pt idx="1">
                  <c:v>FY10</c:v>
                </c:pt>
                <c:pt idx="2">
                  <c:v>FY11</c:v>
                </c:pt>
                <c:pt idx="3">
                  <c:v>FY12</c:v>
                </c:pt>
                <c:pt idx="4">
                  <c:v>FY13</c:v>
                </c:pt>
                <c:pt idx="5">
                  <c:v>FY14</c:v>
                </c:pt>
                <c:pt idx="6">
                  <c:v>FY15</c:v>
                </c:pt>
              </c:strCache>
            </c:strRef>
          </c:cat>
          <c:val>
            <c:numRef>
              <c:f>Sheet1!$G$4:$G$10</c:f>
              <c:numCache>
                <c:formatCode>"$"#,##0_);\("$"#,##0\)</c:formatCode>
                <c:ptCount val="7"/>
                <c:pt idx="0">
                  <c:v>18171895</c:v>
                </c:pt>
                <c:pt idx="1">
                  <c:v>19615429</c:v>
                </c:pt>
                <c:pt idx="2">
                  <c:v>22945975</c:v>
                </c:pt>
                <c:pt idx="3">
                  <c:v>25539502</c:v>
                </c:pt>
                <c:pt idx="4">
                  <c:v>27046979</c:v>
                </c:pt>
                <c:pt idx="5">
                  <c:v>28162460</c:v>
                </c:pt>
                <c:pt idx="6">
                  <c:v>27775000</c:v>
                </c:pt>
              </c:numCache>
            </c:numRef>
          </c:val>
        </c:ser>
        <c:dLbls>
          <c:showLegendKey val="0"/>
          <c:showVal val="0"/>
          <c:showCatName val="0"/>
          <c:showSerName val="0"/>
          <c:showPercent val="0"/>
          <c:showBubbleSize val="0"/>
        </c:dLbls>
        <c:gapWidth val="150"/>
        <c:shape val="box"/>
        <c:axId val="80130048"/>
        <c:axId val="80131584"/>
        <c:axId val="0"/>
      </c:bar3DChart>
      <c:catAx>
        <c:axId val="80130048"/>
        <c:scaling>
          <c:orientation val="minMax"/>
        </c:scaling>
        <c:delete val="0"/>
        <c:axPos val="b"/>
        <c:majorTickMark val="out"/>
        <c:minorTickMark val="none"/>
        <c:tickLblPos val="nextTo"/>
        <c:crossAx val="80131584"/>
        <c:crosses val="autoZero"/>
        <c:auto val="1"/>
        <c:lblAlgn val="ctr"/>
        <c:lblOffset val="100"/>
        <c:noMultiLvlLbl val="0"/>
      </c:catAx>
      <c:valAx>
        <c:axId val="80131584"/>
        <c:scaling>
          <c:orientation val="minMax"/>
          <c:max val="30000000"/>
          <c:min val="15000000"/>
        </c:scaling>
        <c:delete val="0"/>
        <c:axPos val="l"/>
        <c:majorGridlines/>
        <c:numFmt formatCode="&quot;$&quot;#,##0_);\(&quot;$&quot;#,##0\)" sourceLinked="1"/>
        <c:majorTickMark val="out"/>
        <c:minorTickMark val="none"/>
        <c:tickLblPos val="nextTo"/>
        <c:crossAx val="80130048"/>
        <c:crosses val="autoZero"/>
        <c:crossBetween val="between"/>
      </c:valAx>
    </c:plotArea>
    <c:legend>
      <c:legendPos val="r"/>
      <c:legendEntry>
        <c:idx val="0"/>
        <c:txPr>
          <a:bodyPr/>
          <a:lstStyle/>
          <a:p>
            <a:pPr>
              <a:defRPr sz="1400" baseline="0"/>
            </a:pPr>
            <a:endParaRPr lang="en-US"/>
          </a:p>
        </c:txPr>
      </c:legendEntry>
      <c:legendEntry>
        <c:idx val="1"/>
        <c:txPr>
          <a:bodyPr/>
          <a:lstStyle/>
          <a:p>
            <a:pPr>
              <a:defRPr sz="1400" baseline="0"/>
            </a:pPr>
            <a:endParaRPr lang="en-US"/>
          </a:p>
        </c:txPr>
      </c:legendEntry>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5080933967894"/>
          <c:y val="0.12101668437471194"/>
          <c:w val="0.75820644807496207"/>
          <c:h val="0.69647769999175246"/>
        </c:manualLayout>
      </c:layout>
      <c:barChart>
        <c:barDir val="col"/>
        <c:grouping val="clustered"/>
        <c:varyColors val="0"/>
        <c:ser>
          <c:idx val="0"/>
          <c:order val="0"/>
          <c:tx>
            <c:strRef>
              <c:f>'Special Fee'!$D$3</c:f>
              <c:strCache>
                <c:ptCount val="1"/>
                <c:pt idx="0">
                  <c:v>Full Payment</c:v>
                </c:pt>
              </c:strCache>
            </c:strRef>
          </c:tx>
          <c:invertIfNegative val="0"/>
          <c:dLbls>
            <c:txPr>
              <a:bodyPr rot="5400000"/>
              <a:lstStyle/>
              <a:p>
                <a:pPr>
                  <a:defRPr/>
                </a:pPr>
                <a:endParaRPr lang="en-US"/>
              </a:p>
            </c:txPr>
            <c:dLblPos val="ctr"/>
            <c:showLegendKey val="0"/>
            <c:showVal val="1"/>
            <c:showCatName val="0"/>
            <c:showSerName val="0"/>
            <c:showPercent val="0"/>
            <c:showBubbleSize val="0"/>
            <c:showLeaderLines val="0"/>
          </c:dLbls>
          <c:cat>
            <c:numRef>
              <c:f>'Special Fee'!$B$4:$B$7</c:f>
              <c:numCache>
                <c:formatCode>_(* #,##0_);_(* \(#,##0\);_(* "-"??_);_(@_)</c:formatCode>
                <c:ptCount val="4"/>
                <c:pt idx="0">
                  <c:v>17432</c:v>
                </c:pt>
                <c:pt idx="1">
                  <c:v>17231</c:v>
                </c:pt>
                <c:pt idx="2">
                  <c:v>17533</c:v>
                </c:pt>
                <c:pt idx="3">
                  <c:v>17429</c:v>
                </c:pt>
              </c:numCache>
            </c:numRef>
          </c:cat>
          <c:val>
            <c:numRef>
              <c:f>'Special Fee'!$D$4:$D$7</c:f>
              <c:numCache>
                <c:formatCode>_("$"* #,##0_);_("$"* \(#,##0\);_("$"* "-"??_);_(@_)</c:formatCode>
                <c:ptCount val="4"/>
                <c:pt idx="0">
                  <c:v>7269144</c:v>
                </c:pt>
                <c:pt idx="1">
                  <c:v>7788412</c:v>
                </c:pt>
                <c:pt idx="2">
                  <c:v>7924916</c:v>
                </c:pt>
                <c:pt idx="3">
                  <c:v>8313633</c:v>
                </c:pt>
              </c:numCache>
            </c:numRef>
          </c:val>
        </c:ser>
        <c:ser>
          <c:idx val="1"/>
          <c:order val="1"/>
          <c:tx>
            <c:strRef>
              <c:f>'Special Fee'!$E$3</c:f>
              <c:strCache>
                <c:ptCount val="1"/>
                <c:pt idx="0">
                  <c:v>Actual Collected</c:v>
                </c:pt>
              </c:strCache>
            </c:strRef>
          </c:tx>
          <c:spPr>
            <a:solidFill>
              <a:srgbClr val="FF9933"/>
            </a:solidFill>
          </c:spPr>
          <c:invertIfNegative val="0"/>
          <c:dLbls>
            <c:txPr>
              <a:bodyPr rot="5400000"/>
              <a:lstStyle/>
              <a:p>
                <a:pPr>
                  <a:defRPr sz="2400" b="1"/>
                </a:pPr>
                <a:endParaRPr lang="en-US"/>
              </a:p>
            </c:txPr>
            <c:dLblPos val="ctr"/>
            <c:showLegendKey val="0"/>
            <c:showVal val="1"/>
            <c:showCatName val="0"/>
            <c:showSerName val="0"/>
            <c:showPercent val="0"/>
            <c:showBubbleSize val="0"/>
            <c:showLeaderLines val="0"/>
          </c:dLbls>
          <c:cat>
            <c:numRef>
              <c:f>'Special Fee'!$B$4:$B$7</c:f>
              <c:numCache>
                <c:formatCode>_(* #,##0_);_(* \(#,##0\);_(* "-"??_);_(@_)</c:formatCode>
                <c:ptCount val="4"/>
                <c:pt idx="0">
                  <c:v>17432</c:v>
                </c:pt>
                <c:pt idx="1">
                  <c:v>17231</c:v>
                </c:pt>
                <c:pt idx="2">
                  <c:v>17533</c:v>
                </c:pt>
                <c:pt idx="3">
                  <c:v>17429</c:v>
                </c:pt>
              </c:numCache>
            </c:numRef>
          </c:cat>
          <c:val>
            <c:numRef>
              <c:f>'Special Fee'!$E$4:$E$7</c:f>
              <c:numCache>
                <c:formatCode>_("$"* #,##0_);_("$"* \(#,##0\);_("$"* "-"??_);_(@_)</c:formatCode>
                <c:ptCount val="4"/>
                <c:pt idx="0">
                  <c:v>6610585</c:v>
                </c:pt>
                <c:pt idx="1">
                  <c:v>6348248</c:v>
                </c:pt>
                <c:pt idx="2">
                  <c:v>7240194</c:v>
                </c:pt>
                <c:pt idx="3">
                  <c:v>7565406</c:v>
                </c:pt>
              </c:numCache>
            </c:numRef>
          </c:val>
        </c:ser>
        <c:ser>
          <c:idx val="2"/>
          <c:order val="2"/>
          <c:tx>
            <c:strRef>
              <c:f>'Special Fee'!$B$3:$B$7</c:f>
              <c:strCache>
                <c:ptCount val="1"/>
                <c:pt idx="0">
                  <c:v>Total Students  17,432   17,231   17,533   17,429 </c:v>
                </c:pt>
              </c:strCache>
            </c:strRef>
          </c:tx>
          <c:invertIfNegative val="0"/>
          <c:cat>
            <c:numRef>
              <c:f>'Special Fee'!$B$4:$B$7</c:f>
              <c:numCache>
                <c:formatCode>_(* #,##0_);_(* \(#,##0\);_(* "-"??_);_(@_)</c:formatCode>
                <c:ptCount val="4"/>
                <c:pt idx="0">
                  <c:v>17432</c:v>
                </c:pt>
                <c:pt idx="1">
                  <c:v>17231</c:v>
                </c:pt>
                <c:pt idx="2">
                  <c:v>17533</c:v>
                </c:pt>
                <c:pt idx="3">
                  <c:v>17429</c:v>
                </c:pt>
              </c:numCache>
            </c:numRef>
          </c:cat>
          <c:val>
            <c:numLit>
              <c:formatCode>General</c:formatCode>
              <c:ptCount val="1"/>
              <c:pt idx="0">
                <c:v>1</c:v>
              </c:pt>
            </c:numLit>
          </c:val>
        </c:ser>
        <c:dLbls>
          <c:showLegendKey val="0"/>
          <c:showVal val="0"/>
          <c:showCatName val="0"/>
          <c:showSerName val="0"/>
          <c:showPercent val="0"/>
          <c:showBubbleSize val="0"/>
        </c:dLbls>
        <c:gapWidth val="7"/>
        <c:axId val="82989824"/>
        <c:axId val="82991360"/>
      </c:barChart>
      <c:catAx>
        <c:axId val="82989824"/>
        <c:scaling>
          <c:orientation val="minMax"/>
        </c:scaling>
        <c:delete val="0"/>
        <c:axPos val="b"/>
        <c:numFmt formatCode="#,##0" sourceLinked="0"/>
        <c:majorTickMark val="out"/>
        <c:minorTickMark val="none"/>
        <c:tickLblPos val="nextTo"/>
        <c:spPr>
          <a:noFill/>
        </c:spPr>
        <c:txPr>
          <a:bodyPr anchor="ctr" anchorCtr="0"/>
          <a:lstStyle/>
          <a:p>
            <a:pPr>
              <a:defRPr baseline="0"/>
            </a:pPr>
            <a:endParaRPr lang="en-US"/>
          </a:p>
        </c:txPr>
        <c:crossAx val="82991360"/>
        <c:crosses val="autoZero"/>
        <c:auto val="1"/>
        <c:lblAlgn val="ctr"/>
        <c:lblOffset val="100"/>
        <c:noMultiLvlLbl val="0"/>
      </c:catAx>
      <c:valAx>
        <c:axId val="82991360"/>
        <c:scaling>
          <c:orientation val="minMax"/>
          <c:max val="8000000"/>
          <c:min val="3000000"/>
        </c:scaling>
        <c:delete val="0"/>
        <c:axPos val="l"/>
        <c:majorGridlines>
          <c:spPr>
            <a:ln>
              <a:noFill/>
            </a:ln>
          </c:spPr>
        </c:majorGridlines>
        <c:numFmt formatCode="_(&quot;$&quot;* #,##0_);_(&quot;$&quot;* \(#,##0\);_(&quot;$&quot;* &quot;-&quot;??_);_(@_)" sourceLinked="1"/>
        <c:majorTickMark val="out"/>
        <c:minorTickMark val="none"/>
        <c:tickLblPos val="nextTo"/>
        <c:crossAx val="82989824"/>
        <c:crosses val="autoZero"/>
        <c:crossBetween val="between"/>
        <c:majorUnit val="1000000"/>
      </c:valAx>
      <c:spPr>
        <a:noFill/>
      </c:spPr>
    </c:plotArea>
    <c:legend>
      <c:legendPos val="r"/>
      <c:legendEntry>
        <c:idx val="0"/>
        <c:txPr>
          <a:bodyPr/>
          <a:lstStyle/>
          <a:p>
            <a:pPr>
              <a:defRPr sz="1800" baseline="0"/>
            </a:pPr>
            <a:endParaRPr lang="en-US"/>
          </a:p>
        </c:txPr>
      </c:legendEntry>
      <c:legendEntry>
        <c:idx val="1"/>
        <c:txPr>
          <a:bodyPr/>
          <a:lstStyle/>
          <a:p>
            <a:pPr>
              <a:defRPr sz="1800" baseline="0"/>
            </a:pPr>
            <a:endParaRPr lang="en-US"/>
          </a:p>
        </c:txPr>
      </c:legendEntry>
      <c:legendEntry>
        <c:idx val="2"/>
        <c:delete val="1"/>
      </c:legendEntry>
      <c:layout>
        <c:manualLayout>
          <c:xMode val="edge"/>
          <c:yMode val="edge"/>
          <c:x val="0.25062099196363341"/>
          <c:y val="0.89745549469359809"/>
          <c:w val="0.52658079149639292"/>
          <c:h val="8.6668704304753028E-2"/>
        </c:manualLayout>
      </c:layout>
      <c:overlay val="0"/>
      <c:spPr>
        <a:ln w="3175"/>
      </c:spPr>
      <c:txPr>
        <a:bodyPr/>
        <a:lstStyle/>
        <a:p>
          <a:pPr>
            <a:defRPr sz="18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5080933967894"/>
          <c:y val="0.12101668437471194"/>
          <c:w val="0.75820644807496207"/>
          <c:h val="0.69647769999175246"/>
        </c:manualLayout>
      </c:layout>
      <c:barChart>
        <c:barDir val="col"/>
        <c:grouping val="clustered"/>
        <c:varyColors val="0"/>
        <c:ser>
          <c:idx val="0"/>
          <c:order val="0"/>
          <c:tx>
            <c:strRef>
              <c:f>'Special Fee'!$D$3</c:f>
              <c:strCache>
                <c:ptCount val="1"/>
                <c:pt idx="0">
                  <c:v>Full Payment</c:v>
                </c:pt>
              </c:strCache>
            </c:strRef>
          </c:tx>
          <c:invertIfNegative val="0"/>
          <c:dLbls>
            <c:txPr>
              <a:bodyPr rot="5400000"/>
              <a:lstStyle/>
              <a:p>
                <a:pPr>
                  <a:defRPr/>
                </a:pPr>
                <a:endParaRPr lang="en-US"/>
              </a:p>
            </c:txPr>
            <c:dLblPos val="ctr"/>
            <c:showLegendKey val="0"/>
            <c:showVal val="1"/>
            <c:showCatName val="0"/>
            <c:showSerName val="0"/>
            <c:showPercent val="0"/>
            <c:showBubbleSize val="0"/>
            <c:showLeaderLines val="0"/>
          </c:dLbls>
          <c:cat>
            <c:numRef>
              <c:f>'Special Fee'!$B$4:$B$7</c:f>
              <c:numCache>
                <c:formatCode>"$"#,##0_);\("$"#,##0\)</c:formatCode>
                <c:ptCount val="4"/>
                <c:pt idx="0">
                  <c:v>150</c:v>
                </c:pt>
                <c:pt idx="1">
                  <c:v>250</c:v>
                </c:pt>
                <c:pt idx="2">
                  <c:v>250</c:v>
                </c:pt>
                <c:pt idx="3">
                  <c:v>250</c:v>
                </c:pt>
              </c:numCache>
            </c:numRef>
          </c:cat>
          <c:val>
            <c:numRef>
              <c:f>'Special Fee'!$D$4:$D$7</c:f>
              <c:numCache>
                <c:formatCode>_("$"* #,##0_);_("$"* \(#,##0\);_("$"* "-"??_);_(@_)</c:formatCode>
                <c:ptCount val="4"/>
                <c:pt idx="0">
                  <c:v>2614800</c:v>
                </c:pt>
                <c:pt idx="1">
                  <c:v>4307750</c:v>
                </c:pt>
                <c:pt idx="2">
                  <c:v>4383250</c:v>
                </c:pt>
                <c:pt idx="3">
                  <c:v>4357250</c:v>
                </c:pt>
              </c:numCache>
            </c:numRef>
          </c:val>
        </c:ser>
        <c:ser>
          <c:idx val="1"/>
          <c:order val="1"/>
          <c:tx>
            <c:strRef>
              <c:f>'Special Fee'!$E$3</c:f>
              <c:strCache>
                <c:ptCount val="1"/>
                <c:pt idx="0">
                  <c:v>Actual Collected</c:v>
                </c:pt>
              </c:strCache>
            </c:strRef>
          </c:tx>
          <c:spPr>
            <a:solidFill>
              <a:srgbClr val="FF9933"/>
            </a:solidFill>
          </c:spPr>
          <c:invertIfNegative val="0"/>
          <c:dLbls>
            <c:txPr>
              <a:bodyPr rot="5400000"/>
              <a:lstStyle/>
              <a:p>
                <a:pPr>
                  <a:defRPr sz="2400" b="1"/>
                </a:pPr>
                <a:endParaRPr lang="en-US"/>
              </a:p>
            </c:txPr>
            <c:dLblPos val="ctr"/>
            <c:showLegendKey val="0"/>
            <c:showVal val="1"/>
            <c:showCatName val="0"/>
            <c:showSerName val="0"/>
            <c:showPercent val="0"/>
            <c:showBubbleSize val="0"/>
            <c:showLeaderLines val="0"/>
          </c:dLbls>
          <c:cat>
            <c:numRef>
              <c:f>'Special Fee'!$B$4:$B$7</c:f>
              <c:numCache>
                <c:formatCode>"$"#,##0_);\("$"#,##0\)</c:formatCode>
                <c:ptCount val="4"/>
                <c:pt idx="0">
                  <c:v>150</c:v>
                </c:pt>
                <c:pt idx="1">
                  <c:v>250</c:v>
                </c:pt>
                <c:pt idx="2">
                  <c:v>250</c:v>
                </c:pt>
                <c:pt idx="3">
                  <c:v>250</c:v>
                </c:pt>
              </c:numCache>
            </c:numRef>
          </c:cat>
          <c:val>
            <c:numRef>
              <c:f>'Special Fee'!$E$4:$E$7</c:f>
              <c:numCache>
                <c:formatCode>_("$"* #,##0_);_("$"* \(#,##0\);_("$"* "-"??_);_(@_)</c:formatCode>
                <c:ptCount val="4"/>
                <c:pt idx="0">
                  <c:v>2548800</c:v>
                </c:pt>
                <c:pt idx="1">
                  <c:v>4040162</c:v>
                </c:pt>
                <c:pt idx="2">
                  <c:v>4085165</c:v>
                </c:pt>
                <c:pt idx="3">
                  <c:v>4068957</c:v>
                </c:pt>
              </c:numCache>
            </c:numRef>
          </c:val>
        </c:ser>
        <c:ser>
          <c:idx val="2"/>
          <c:order val="2"/>
          <c:tx>
            <c:strRef>
              <c:f>'Special Fee'!$B$3:$B$7</c:f>
              <c:strCache>
                <c:ptCount val="1"/>
                <c:pt idx="0">
                  <c:v>Rate $150  $250  $250  $250 </c:v>
                </c:pt>
              </c:strCache>
            </c:strRef>
          </c:tx>
          <c:invertIfNegative val="0"/>
          <c:cat>
            <c:numRef>
              <c:f>'Special Fee'!$B$4:$B$7</c:f>
              <c:numCache>
                <c:formatCode>"$"#,##0_);\("$"#,##0\)</c:formatCode>
                <c:ptCount val="4"/>
                <c:pt idx="0">
                  <c:v>150</c:v>
                </c:pt>
                <c:pt idx="1">
                  <c:v>250</c:v>
                </c:pt>
                <c:pt idx="2">
                  <c:v>250</c:v>
                </c:pt>
                <c:pt idx="3">
                  <c:v>250</c:v>
                </c:pt>
              </c:numCache>
            </c:numRef>
          </c:cat>
          <c:val>
            <c:numLit>
              <c:formatCode>General</c:formatCode>
              <c:ptCount val="1"/>
              <c:pt idx="0">
                <c:v>1</c:v>
              </c:pt>
            </c:numLit>
          </c:val>
        </c:ser>
        <c:dLbls>
          <c:showLegendKey val="0"/>
          <c:showVal val="0"/>
          <c:showCatName val="0"/>
          <c:showSerName val="0"/>
          <c:showPercent val="0"/>
          <c:showBubbleSize val="0"/>
        </c:dLbls>
        <c:gapWidth val="7"/>
        <c:axId val="83097472"/>
        <c:axId val="83099008"/>
      </c:barChart>
      <c:catAx>
        <c:axId val="83097472"/>
        <c:scaling>
          <c:orientation val="minMax"/>
        </c:scaling>
        <c:delete val="0"/>
        <c:axPos val="b"/>
        <c:numFmt formatCode="&quot;$&quot;#,##0" sourceLinked="0"/>
        <c:majorTickMark val="out"/>
        <c:minorTickMark val="none"/>
        <c:tickLblPos val="nextTo"/>
        <c:spPr>
          <a:noFill/>
        </c:spPr>
        <c:txPr>
          <a:bodyPr anchor="ctr" anchorCtr="0"/>
          <a:lstStyle/>
          <a:p>
            <a:pPr>
              <a:defRPr baseline="0"/>
            </a:pPr>
            <a:endParaRPr lang="en-US"/>
          </a:p>
        </c:txPr>
        <c:crossAx val="83099008"/>
        <c:crosses val="autoZero"/>
        <c:auto val="1"/>
        <c:lblAlgn val="ctr"/>
        <c:lblOffset val="100"/>
        <c:noMultiLvlLbl val="0"/>
      </c:catAx>
      <c:valAx>
        <c:axId val="83099008"/>
        <c:scaling>
          <c:orientation val="minMax"/>
        </c:scaling>
        <c:delete val="0"/>
        <c:axPos val="l"/>
        <c:majorGridlines>
          <c:spPr>
            <a:ln>
              <a:noFill/>
            </a:ln>
          </c:spPr>
        </c:majorGridlines>
        <c:numFmt formatCode="_(&quot;$&quot;* #,##0_);_(&quot;$&quot;* \(#,##0\);_(&quot;$&quot;* &quot;-&quot;??_);_(@_)" sourceLinked="1"/>
        <c:majorTickMark val="out"/>
        <c:minorTickMark val="none"/>
        <c:tickLblPos val="nextTo"/>
        <c:crossAx val="83097472"/>
        <c:crosses val="autoZero"/>
        <c:crossBetween val="between"/>
      </c:valAx>
      <c:spPr>
        <a:noFill/>
      </c:spPr>
    </c:plotArea>
    <c:legend>
      <c:legendPos val="r"/>
      <c:legendEntry>
        <c:idx val="2"/>
        <c:delete val="1"/>
      </c:legendEntry>
      <c:layout>
        <c:manualLayout>
          <c:xMode val="edge"/>
          <c:yMode val="edge"/>
          <c:x val="0.2420299590386967"/>
          <c:y val="0.87933961119924708"/>
          <c:w val="0.52658079149639292"/>
          <c:h val="8.6668704304753028E-2"/>
        </c:manualLayout>
      </c:layout>
      <c:overlay val="0"/>
      <c:txPr>
        <a:bodyPr/>
        <a:lstStyle/>
        <a:p>
          <a:pPr>
            <a:defRPr sz="1800"/>
          </a:pPr>
          <a:endParaRPr lang="en-US"/>
        </a:p>
      </c:txPr>
    </c:legend>
    <c:plotVisOnly val="1"/>
    <c:dispBlanksAs val="gap"/>
    <c:showDLblsOverMax val="0"/>
  </c:chart>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0.90722</cdr:x>
      <cdr:y>0.06014</cdr:y>
    </cdr:from>
    <cdr:to>
      <cdr:x>0.97145</cdr:x>
      <cdr:y>0.85201</cdr:y>
    </cdr:to>
    <cdr:sp macro="" textlink="">
      <cdr:nvSpPr>
        <cdr:cNvPr id="2" name="TextBox 1"/>
        <cdr:cNvSpPr txBox="1"/>
      </cdr:nvSpPr>
      <cdr:spPr>
        <a:xfrm xmlns:a="http://schemas.openxmlformats.org/drawingml/2006/main" rot="5400000">
          <a:off x="5555157" y="1361231"/>
          <a:ext cx="2775692" cy="47480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2400" b="1" baseline="0" dirty="0"/>
            <a:t>Mandatory Fee </a:t>
          </a:r>
          <a:endParaRPr lang="en-US" sz="2400" b="1" dirty="0"/>
        </a:p>
      </cdr:txBody>
    </cdr:sp>
  </cdr:relSizeAnchor>
  <cdr:relSizeAnchor xmlns:cdr="http://schemas.openxmlformats.org/drawingml/2006/chartDrawing">
    <cdr:from>
      <cdr:x>0.18557</cdr:x>
      <cdr:y>0.06014</cdr:y>
    </cdr:from>
    <cdr:to>
      <cdr:x>0.32213</cdr:x>
      <cdr:y>0.23759</cdr:y>
    </cdr:to>
    <cdr:sp macro="" textlink="">
      <cdr:nvSpPr>
        <cdr:cNvPr id="3" name="TextBox 2"/>
        <cdr:cNvSpPr txBox="1"/>
      </cdr:nvSpPr>
      <cdr:spPr>
        <a:xfrm xmlns:a="http://schemas.openxmlformats.org/drawingml/2006/main">
          <a:off x="1371600" y="210787"/>
          <a:ext cx="1009369" cy="62199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t>FY2011</a:t>
          </a:r>
        </a:p>
      </cdr:txBody>
    </cdr:sp>
  </cdr:relSizeAnchor>
  <cdr:relSizeAnchor xmlns:cdr="http://schemas.openxmlformats.org/drawingml/2006/chartDrawing">
    <cdr:from>
      <cdr:x>0.5413</cdr:x>
      <cdr:y>0.06014</cdr:y>
    </cdr:from>
    <cdr:to>
      <cdr:x>0.67786</cdr:x>
      <cdr:y>0.23758</cdr:y>
    </cdr:to>
    <cdr:sp macro="" textlink="">
      <cdr:nvSpPr>
        <cdr:cNvPr id="4" name="TextBox 1"/>
        <cdr:cNvSpPr txBox="1"/>
      </cdr:nvSpPr>
      <cdr:spPr>
        <a:xfrm xmlns:a="http://schemas.openxmlformats.org/drawingml/2006/main">
          <a:off x="4000962" y="210787"/>
          <a:ext cx="1009369" cy="62196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FY2013</a:t>
          </a:r>
        </a:p>
      </cdr:txBody>
    </cdr:sp>
  </cdr:relSizeAnchor>
  <cdr:relSizeAnchor xmlns:cdr="http://schemas.openxmlformats.org/drawingml/2006/chartDrawing">
    <cdr:from>
      <cdr:x>0.35052</cdr:x>
      <cdr:y>0.06014</cdr:y>
    </cdr:from>
    <cdr:to>
      <cdr:x>0.48708</cdr:x>
      <cdr:y>0.23758</cdr:y>
    </cdr:to>
    <cdr:sp macro="" textlink="">
      <cdr:nvSpPr>
        <cdr:cNvPr id="5" name="TextBox 1"/>
        <cdr:cNvSpPr txBox="1"/>
      </cdr:nvSpPr>
      <cdr:spPr>
        <a:xfrm xmlns:a="http://schemas.openxmlformats.org/drawingml/2006/main">
          <a:off x="2590800" y="210787"/>
          <a:ext cx="1009369" cy="62196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FY2012</a:t>
          </a:r>
        </a:p>
      </cdr:txBody>
    </cdr:sp>
  </cdr:relSizeAnchor>
  <cdr:relSizeAnchor xmlns:cdr="http://schemas.openxmlformats.org/drawingml/2006/chartDrawing">
    <cdr:from>
      <cdr:x>0.74227</cdr:x>
      <cdr:y>0.0384</cdr:y>
    </cdr:from>
    <cdr:to>
      <cdr:x>0.87882</cdr:x>
      <cdr:y>0.21585</cdr:y>
    </cdr:to>
    <cdr:sp macro="" textlink="">
      <cdr:nvSpPr>
        <cdr:cNvPr id="6" name="TextBox 1"/>
        <cdr:cNvSpPr txBox="1"/>
      </cdr:nvSpPr>
      <cdr:spPr>
        <a:xfrm xmlns:a="http://schemas.openxmlformats.org/drawingml/2006/main">
          <a:off x="5486400" y="134587"/>
          <a:ext cx="1009296" cy="62199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FY2014 (Estimated)</a:t>
          </a:r>
        </a:p>
      </cdr:txBody>
    </cdr:sp>
  </cdr:relSizeAnchor>
  <cdr:relSizeAnchor xmlns:cdr="http://schemas.openxmlformats.org/drawingml/2006/chartDrawing">
    <cdr:from>
      <cdr:x>0.2268</cdr:x>
      <cdr:y>0.23405</cdr:y>
    </cdr:from>
    <cdr:to>
      <cdr:x>0.36336</cdr:x>
      <cdr:y>0.4115</cdr:y>
    </cdr:to>
    <cdr:sp macro="" textlink="">
      <cdr:nvSpPr>
        <cdr:cNvPr id="7" name="TextBox 6"/>
        <cdr:cNvSpPr txBox="1"/>
      </cdr:nvSpPr>
      <cdr:spPr>
        <a:xfrm xmlns:a="http://schemas.openxmlformats.org/drawingml/2006/main">
          <a:off x="1676400" y="820387"/>
          <a:ext cx="1009370" cy="62199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$658,559</a:t>
          </a:r>
        </a:p>
      </cdr:txBody>
    </cdr:sp>
  </cdr:relSizeAnchor>
  <cdr:relSizeAnchor xmlns:cdr="http://schemas.openxmlformats.org/drawingml/2006/chartDrawing">
    <cdr:from>
      <cdr:x>0.40929</cdr:x>
      <cdr:y>0.25579</cdr:y>
    </cdr:from>
    <cdr:to>
      <cdr:x>0.54585</cdr:x>
      <cdr:y>0.43324</cdr:y>
    </cdr:to>
    <cdr:sp macro="" textlink="">
      <cdr:nvSpPr>
        <cdr:cNvPr id="8" name="TextBox 1"/>
        <cdr:cNvSpPr txBox="1"/>
      </cdr:nvSpPr>
      <cdr:spPr>
        <a:xfrm xmlns:a="http://schemas.openxmlformats.org/drawingml/2006/main">
          <a:off x="3025239" y="896587"/>
          <a:ext cx="1009370" cy="62199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$1,440,164</a:t>
          </a:r>
        </a:p>
      </cdr:txBody>
    </cdr:sp>
  </cdr:relSizeAnchor>
  <cdr:relSizeAnchor xmlns:cdr="http://schemas.openxmlformats.org/drawingml/2006/chartDrawing">
    <cdr:from>
      <cdr:x>0.60825</cdr:x>
      <cdr:y>0.14709</cdr:y>
    </cdr:from>
    <cdr:to>
      <cdr:x>0.74481</cdr:x>
      <cdr:y>0.32454</cdr:y>
    </cdr:to>
    <cdr:sp macro="" textlink="">
      <cdr:nvSpPr>
        <cdr:cNvPr id="9" name="TextBox 1"/>
        <cdr:cNvSpPr txBox="1"/>
      </cdr:nvSpPr>
      <cdr:spPr>
        <a:xfrm xmlns:a="http://schemas.openxmlformats.org/drawingml/2006/main">
          <a:off x="4495800" y="515587"/>
          <a:ext cx="1009370" cy="62199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$684,722</a:t>
          </a:r>
        </a:p>
      </cdr:txBody>
    </cdr:sp>
  </cdr:relSizeAnchor>
  <cdr:relSizeAnchor xmlns:cdr="http://schemas.openxmlformats.org/drawingml/2006/chartDrawing">
    <cdr:from>
      <cdr:x>0.79878</cdr:x>
      <cdr:y>0.10361</cdr:y>
    </cdr:from>
    <cdr:to>
      <cdr:x>0.93533</cdr:x>
      <cdr:y>0.28106</cdr:y>
    </cdr:to>
    <cdr:sp macro="" textlink="">
      <cdr:nvSpPr>
        <cdr:cNvPr id="10" name="TextBox 1"/>
        <cdr:cNvSpPr txBox="1"/>
      </cdr:nvSpPr>
      <cdr:spPr>
        <a:xfrm xmlns:a="http://schemas.openxmlformats.org/drawingml/2006/main">
          <a:off x="5904123" y="363187"/>
          <a:ext cx="1009295" cy="62199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$748,227</a:t>
          </a:r>
        </a:p>
      </cdr:txBody>
    </cdr:sp>
  </cdr:relSizeAnchor>
</c:userShapes>
</file>

<file path=ppt/drawings/drawing2.xml><?xml version="1.0" encoding="utf-8"?>
<c:userShapes xmlns:c="http://schemas.openxmlformats.org/drawingml/2006/chart">
  <cdr:relSizeAnchor xmlns:cdr="http://schemas.openxmlformats.org/drawingml/2006/chartDrawing">
    <cdr:from>
      <cdr:x>0.31579</cdr:x>
      <cdr:y>0.02773</cdr:y>
    </cdr:from>
    <cdr:to>
      <cdr:x>0.69132</cdr:x>
      <cdr:y>0.09797</cdr:y>
    </cdr:to>
    <cdr:sp macro="" textlink="">
      <cdr:nvSpPr>
        <cdr:cNvPr id="2" name="TextBox 1"/>
        <cdr:cNvSpPr txBox="1"/>
      </cdr:nvSpPr>
      <cdr:spPr>
        <a:xfrm xmlns:a="http://schemas.openxmlformats.org/drawingml/2006/main">
          <a:off x="2114551" y="142876"/>
          <a:ext cx="2514600" cy="3619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2400" b="1" dirty="0"/>
            <a:t>Special</a:t>
          </a:r>
          <a:r>
            <a:rPr lang="en-US" sz="2400" b="1" baseline="0" dirty="0"/>
            <a:t> Institution Fee </a:t>
          </a:r>
          <a:endParaRPr lang="en-US" sz="2400" b="1" dirty="0"/>
        </a:p>
      </cdr:txBody>
    </cdr:sp>
  </cdr:relSizeAnchor>
  <cdr:relSizeAnchor xmlns:cdr="http://schemas.openxmlformats.org/drawingml/2006/chartDrawing">
    <cdr:from>
      <cdr:x>0.1835</cdr:x>
      <cdr:y>0.12384</cdr:y>
    </cdr:from>
    <cdr:to>
      <cdr:x>0.32006</cdr:x>
      <cdr:y>0.30129</cdr:y>
    </cdr:to>
    <cdr:sp macro="" textlink="">
      <cdr:nvSpPr>
        <cdr:cNvPr id="3" name="TextBox 2"/>
        <cdr:cNvSpPr txBox="1"/>
      </cdr:nvSpPr>
      <cdr:spPr>
        <a:xfrm xmlns:a="http://schemas.openxmlformats.org/drawingml/2006/main">
          <a:off x="1228726" y="63817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t>FY2011</a:t>
          </a:r>
        </a:p>
      </cdr:txBody>
    </cdr:sp>
  </cdr:relSizeAnchor>
  <cdr:relSizeAnchor xmlns:cdr="http://schemas.openxmlformats.org/drawingml/2006/chartDrawing">
    <cdr:from>
      <cdr:x>0.54955</cdr:x>
      <cdr:y>0.11892</cdr:y>
    </cdr:from>
    <cdr:to>
      <cdr:x>0.68611</cdr:x>
      <cdr:y>0.29636</cdr:y>
    </cdr:to>
    <cdr:sp macro="" textlink="">
      <cdr:nvSpPr>
        <cdr:cNvPr id="4" name="TextBox 1"/>
        <cdr:cNvSpPr txBox="1"/>
      </cdr:nvSpPr>
      <cdr:spPr>
        <a:xfrm xmlns:a="http://schemas.openxmlformats.org/drawingml/2006/main">
          <a:off x="3679825" y="612775"/>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FY2013</a:t>
          </a:r>
        </a:p>
      </cdr:txBody>
    </cdr:sp>
  </cdr:relSizeAnchor>
  <cdr:relSizeAnchor xmlns:cdr="http://schemas.openxmlformats.org/drawingml/2006/chartDrawing">
    <cdr:from>
      <cdr:x>0.35894</cdr:x>
      <cdr:y>0.12261</cdr:y>
    </cdr:from>
    <cdr:to>
      <cdr:x>0.4955</cdr:x>
      <cdr:y>0.30006</cdr:y>
    </cdr:to>
    <cdr:sp macro="" textlink="">
      <cdr:nvSpPr>
        <cdr:cNvPr id="5" name="TextBox 1"/>
        <cdr:cNvSpPr txBox="1"/>
      </cdr:nvSpPr>
      <cdr:spPr>
        <a:xfrm xmlns:a="http://schemas.openxmlformats.org/drawingml/2006/main">
          <a:off x="2403475" y="631825"/>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FY2012</a:t>
          </a:r>
        </a:p>
      </cdr:txBody>
    </cdr:sp>
  </cdr:relSizeAnchor>
  <cdr:relSizeAnchor xmlns:cdr="http://schemas.openxmlformats.org/drawingml/2006/chartDrawing">
    <cdr:from>
      <cdr:x>0.73589</cdr:x>
      <cdr:y>0.11522</cdr:y>
    </cdr:from>
    <cdr:to>
      <cdr:x>0.87245</cdr:x>
      <cdr:y>0.29267</cdr:y>
    </cdr:to>
    <cdr:sp macro="" textlink="">
      <cdr:nvSpPr>
        <cdr:cNvPr id="6" name="TextBox 1"/>
        <cdr:cNvSpPr txBox="1"/>
      </cdr:nvSpPr>
      <cdr:spPr>
        <a:xfrm xmlns:a="http://schemas.openxmlformats.org/drawingml/2006/main">
          <a:off x="4927600" y="593725"/>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FY2014 (Estimated)</a:t>
          </a:r>
        </a:p>
      </cdr:txBody>
    </cdr:sp>
  </cdr:relSizeAnchor>
  <cdr:relSizeAnchor xmlns:cdr="http://schemas.openxmlformats.org/drawingml/2006/chartDrawing">
    <cdr:from>
      <cdr:x>0.13393</cdr:x>
      <cdr:y>0.82798</cdr:y>
    </cdr:from>
    <cdr:to>
      <cdr:x>0.21064</cdr:x>
      <cdr:y>0.87932</cdr:y>
    </cdr:to>
    <cdr:sp macro="" textlink="">
      <cdr:nvSpPr>
        <cdr:cNvPr id="7" name="TextBox 2"/>
        <cdr:cNvSpPr txBox="1"/>
      </cdr:nvSpPr>
      <cdr:spPr>
        <a:xfrm xmlns:a="http://schemas.openxmlformats.org/drawingml/2006/main">
          <a:off x="1142998" y="4266623"/>
          <a:ext cx="654666" cy="26456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000" b="1" dirty="0"/>
            <a:t>SIF</a:t>
          </a:r>
          <a:r>
            <a:rPr lang="en-US" sz="1100" b="1" dirty="0"/>
            <a:t> Rate</a:t>
          </a:r>
        </a:p>
      </cdr:txBody>
    </cdr:sp>
  </cdr:relSizeAnchor>
  <cdr:relSizeAnchor xmlns:cdr="http://schemas.openxmlformats.org/drawingml/2006/chartDrawing">
    <cdr:from>
      <cdr:x>0.41999</cdr:x>
      <cdr:y>0.20691</cdr:y>
    </cdr:from>
    <cdr:to>
      <cdr:x>0.5182</cdr:x>
      <cdr:y>0.26067</cdr:y>
    </cdr:to>
    <cdr:sp macro="" textlink="">
      <cdr:nvSpPr>
        <cdr:cNvPr id="8" name="TextBox 2"/>
        <cdr:cNvSpPr txBox="1"/>
      </cdr:nvSpPr>
      <cdr:spPr>
        <a:xfrm xmlns:a="http://schemas.openxmlformats.org/drawingml/2006/main">
          <a:off x="3584334" y="1066223"/>
          <a:ext cx="838200"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smtClean="0"/>
            <a:t>$267,588</a:t>
          </a:r>
          <a:endParaRPr lang="en-US" sz="1200" dirty="0"/>
        </a:p>
      </cdr:txBody>
    </cdr:sp>
  </cdr:relSizeAnchor>
  <cdr:relSizeAnchor xmlns:cdr="http://schemas.openxmlformats.org/drawingml/2006/chartDrawing">
    <cdr:from>
      <cdr:x>0.61161</cdr:x>
      <cdr:y>0.19224</cdr:y>
    </cdr:from>
    <cdr:to>
      <cdr:x>0.70982</cdr:x>
      <cdr:y>0.24599</cdr:y>
    </cdr:to>
    <cdr:sp macro="" textlink="">
      <cdr:nvSpPr>
        <cdr:cNvPr id="9" name="TextBox 2"/>
        <cdr:cNvSpPr txBox="1"/>
      </cdr:nvSpPr>
      <cdr:spPr>
        <a:xfrm xmlns:a="http://schemas.openxmlformats.org/drawingml/2006/main">
          <a:off x="5219698" y="990600"/>
          <a:ext cx="838200"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smtClean="0"/>
            <a:t>$298,085</a:t>
          </a:r>
          <a:endParaRPr lang="en-US" sz="1200" dirty="0"/>
        </a:p>
      </cdr:txBody>
    </cdr:sp>
  </cdr:relSizeAnchor>
  <cdr:relSizeAnchor xmlns:cdr="http://schemas.openxmlformats.org/drawingml/2006/chartDrawing">
    <cdr:from>
      <cdr:x>0.79464</cdr:x>
      <cdr:y>0.20691</cdr:y>
    </cdr:from>
    <cdr:to>
      <cdr:x>0.89286</cdr:x>
      <cdr:y>0.26067</cdr:y>
    </cdr:to>
    <cdr:sp macro="" textlink="">
      <cdr:nvSpPr>
        <cdr:cNvPr id="10" name="TextBox 2"/>
        <cdr:cNvSpPr txBox="1"/>
      </cdr:nvSpPr>
      <cdr:spPr>
        <a:xfrm xmlns:a="http://schemas.openxmlformats.org/drawingml/2006/main">
          <a:off x="6781798" y="1066223"/>
          <a:ext cx="838200"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smtClean="0"/>
            <a:t>$288,293</a:t>
          </a:r>
          <a:endParaRPr lang="en-US" sz="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55A500A6-630E-4FD6-8D5B-F9DF58AF982B}" type="datetimeFigureOut">
              <a:rPr lang="en-US" smtClean="0"/>
              <a:pPr/>
              <a:t>4/17/2014</a:t>
            </a:fld>
            <a:endParaRPr lang="en-US" dirty="0"/>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8E84CDE1-95D8-4F01-AF4A-3452A29C84A5}" type="slidenum">
              <a:rPr lang="en-US" smtClean="0"/>
              <a:pPr/>
              <a:t>‹#›</a:t>
            </a:fld>
            <a:endParaRPr lang="en-US" dirty="0"/>
          </a:p>
        </p:txBody>
      </p:sp>
    </p:spTree>
    <p:extLst>
      <p:ext uri="{BB962C8B-B14F-4D97-AF65-F5344CB8AC3E}">
        <p14:creationId xmlns:p14="http://schemas.microsoft.com/office/powerpoint/2010/main" val="1192264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B22F6F14-F863-4BCC-896E-9B6AFDDAA258}" type="datetimeFigureOut">
              <a:rPr lang="en-US" smtClean="0"/>
              <a:pPr/>
              <a:t>4/17/2014</a:t>
            </a:fld>
            <a:endParaRPr lang="en-US" dirty="0"/>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2D4E4F25-E0B6-4914-974E-74CC2735C05F}" type="slidenum">
              <a:rPr lang="en-US" smtClean="0"/>
              <a:pPr/>
              <a:t>‹#›</a:t>
            </a:fld>
            <a:endParaRPr lang="en-US" dirty="0"/>
          </a:p>
        </p:txBody>
      </p:sp>
    </p:spTree>
    <p:extLst>
      <p:ext uri="{BB962C8B-B14F-4D97-AF65-F5344CB8AC3E}">
        <p14:creationId xmlns:p14="http://schemas.microsoft.com/office/powerpoint/2010/main" val="1792046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10</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12</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4</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8</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9</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184275" y="698500"/>
            <a:ext cx="4651375" cy="3489325"/>
          </a:xfrm>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938E63-A2F2-4897-A598-691B613070DD}" type="datetimeFigureOut">
              <a:rPr lang="en-US" smtClean="0"/>
              <a:pPr/>
              <a:t>4/17/2014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2855227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38E63-A2F2-4897-A598-691B613070DD}" type="datetimeFigureOut">
              <a:rPr lang="en-US" smtClean="0"/>
              <a:pPr/>
              <a:t>4/17/2014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4034511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38E63-A2F2-4897-A598-691B613070DD}" type="datetimeFigureOut">
              <a:rPr lang="en-US" smtClean="0"/>
              <a:pPr/>
              <a:t>4/17/2014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327567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38E63-A2F2-4897-A598-691B613070DD}" type="datetimeFigureOut">
              <a:rPr lang="en-US" smtClean="0"/>
              <a:pPr/>
              <a:t>4/17/2014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316543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938E63-A2F2-4897-A598-691B613070DD}" type="datetimeFigureOut">
              <a:rPr lang="en-US" smtClean="0"/>
              <a:pPr/>
              <a:t>4/17/2014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1358721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938E63-A2F2-4897-A598-691B613070DD}" type="datetimeFigureOut">
              <a:rPr lang="en-US" smtClean="0"/>
              <a:pPr/>
              <a:t>4/17/2014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2777315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938E63-A2F2-4897-A598-691B613070DD}" type="datetimeFigureOut">
              <a:rPr lang="en-US" smtClean="0"/>
              <a:pPr/>
              <a:t>4/17/2014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513243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938E63-A2F2-4897-A598-691B613070DD}" type="datetimeFigureOut">
              <a:rPr lang="en-US" smtClean="0"/>
              <a:pPr/>
              <a:t>4/17/2014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3450714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938E63-A2F2-4897-A598-691B613070DD}" type="datetimeFigureOut">
              <a:rPr lang="en-US" smtClean="0"/>
              <a:pPr/>
              <a:t>4/17/2014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64831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938E63-A2F2-4897-A598-691B613070DD}" type="datetimeFigureOut">
              <a:rPr lang="en-US" smtClean="0"/>
              <a:pPr/>
              <a:t>4/17/2014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2082427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938E63-A2F2-4897-A598-691B613070DD}" type="datetimeFigureOut">
              <a:rPr lang="en-US" smtClean="0"/>
              <a:pPr/>
              <a:t>4/17/2014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1026647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38E63-A2F2-4897-A598-691B613070DD}" type="datetimeFigureOut">
              <a:rPr lang="en-US" smtClean="0"/>
              <a:pPr/>
              <a:t>4/17/2014</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68A43D-248B-44DE-B1F8-00CBB816F4F2}" type="slidenum">
              <a:rPr lang="en-US" smtClean="0"/>
              <a:pPr/>
              <a:t>‹#›</a:t>
            </a:fld>
            <a:endParaRPr lang="en-US" dirty="0"/>
          </a:p>
        </p:txBody>
      </p:sp>
    </p:spTree>
    <p:extLst>
      <p:ext uri="{BB962C8B-B14F-4D97-AF65-F5344CB8AC3E}">
        <p14:creationId xmlns:p14="http://schemas.microsoft.com/office/powerpoint/2010/main" val="71916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Word_Document1.docx"/><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6.emf"/><Relationship Id="rId5" Type="http://schemas.openxmlformats.org/officeDocument/2006/relationships/package" Target="../embeddings/Microsoft_Word_Document11.docx"/><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notesSlide" Target="../notesSlides/notesSlide11.xml"/><Relationship Id="rId7" Type="http://schemas.openxmlformats.org/officeDocument/2006/relationships/package" Target="../embeddings/Microsoft_Excel_Worksheet13.xlsx"/><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3.emf"/><Relationship Id="rId5" Type="http://schemas.openxmlformats.org/officeDocument/2006/relationships/package" Target="../embeddings/Microsoft_Word_Document12.docx"/><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8.emf"/><Relationship Id="rId5" Type="http://schemas.openxmlformats.org/officeDocument/2006/relationships/package" Target="../embeddings/Microsoft_Word_Document14.docx"/><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9.emf"/><Relationship Id="rId5" Type="http://schemas.openxmlformats.org/officeDocument/2006/relationships/package" Target="../embeddings/Microsoft_Word_Document15.docx"/><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chart" Target="../charts/chart1.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package" Target="../embeddings/Microsoft_Word_Document2.docx"/><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chart" Target="../charts/chart2.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package" Target="../embeddings/Microsoft_Word_Document4.docx"/><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3.emf"/><Relationship Id="rId5" Type="http://schemas.openxmlformats.org/officeDocument/2006/relationships/package" Target="../embeddings/Microsoft_Word_Document5.docx"/><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chart" Target="../charts/chart3.xm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3.emf"/><Relationship Id="rId5" Type="http://schemas.openxmlformats.org/officeDocument/2006/relationships/package" Target="../embeddings/Microsoft_Word_Document6.docx"/><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chart" Target="../charts/chart4.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3.emf"/><Relationship Id="rId5" Type="http://schemas.openxmlformats.org/officeDocument/2006/relationships/package" Target="../embeddings/Microsoft_Word_Document7.docx"/><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3.emf"/><Relationship Id="rId5" Type="http://schemas.openxmlformats.org/officeDocument/2006/relationships/package" Target="../embeddings/Microsoft_Word_Document8.docx"/><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5.e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package" Target="../embeddings/Microsoft_Excel_Worksheet10.xlsx"/><Relationship Id="rId5" Type="http://schemas.openxmlformats.org/officeDocument/2006/relationships/image" Target="../media/image4.emf"/><Relationship Id="rId4" Type="http://schemas.openxmlformats.org/officeDocument/2006/relationships/package" Target="../embeddings/Microsoft_Word_Document9.docx"/></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2929311683"/>
              </p:ext>
            </p:extLst>
          </p:nvPr>
        </p:nvGraphicFramePr>
        <p:xfrm>
          <a:off x="457201" y="2132013"/>
          <a:ext cx="7708900" cy="5529262"/>
        </p:xfrm>
        <a:graphic>
          <a:graphicData uri="http://schemas.openxmlformats.org/presentationml/2006/ole">
            <mc:AlternateContent xmlns:mc="http://schemas.openxmlformats.org/markup-compatibility/2006">
              <mc:Choice xmlns:v="urn:schemas-microsoft-com:vml" Requires="v">
                <p:oleObj spid="_x0000_s1077" name="Document" r:id="rId5" imgW="8236942" imgH="5941612" progId="Word.Document.12">
                  <p:embed/>
                </p:oleObj>
              </mc:Choice>
              <mc:Fallback>
                <p:oleObj name="Document" r:id="rId5" imgW="8236942" imgH="5941612" progId="Word.Document.12">
                  <p:embed/>
                  <p:pic>
                    <p:nvPicPr>
                      <p:cNvPr id="0"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1" y="2132013"/>
                        <a:ext cx="7708900" cy="5529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1</a:t>
            </a:fld>
            <a:endParaRPr lang="en-US" dirty="0">
              <a:solidFill>
                <a:srgbClr val="000000"/>
              </a:solidFill>
            </a:endParaRPr>
          </a:p>
        </p:txBody>
      </p:sp>
    </p:spTree>
    <p:extLst>
      <p:ext uri="{BB962C8B-B14F-4D97-AF65-F5344CB8AC3E}">
        <p14:creationId xmlns:p14="http://schemas.microsoft.com/office/powerpoint/2010/main" val="991972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652637413"/>
              </p:ext>
            </p:extLst>
          </p:nvPr>
        </p:nvGraphicFramePr>
        <p:xfrm>
          <a:off x="463550" y="1508125"/>
          <a:ext cx="7991475" cy="5783263"/>
        </p:xfrm>
        <a:graphic>
          <a:graphicData uri="http://schemas.openxmlformats.org/presentationml/2006/ole">
            <mc:AlternateContent xmlns:mc="http://schemas.openxmlformats.org/markup-compatibility/2006">
              <mc:Choice xmlns:v="urn:schemas-microsoft-com:vml" Requires="v">
                <p:oleObj spid="_x0000_s10287" name="Document" r:id="rId5" imgW="8235289" imgH="5975977" progId="Word.Document.12">
                  <p:embed/>
                </p:oleObj>
              </mc:Choice>
              <mc:Fallback>
                <p:oleObj name="Document" r:id="rId5" imgW="8235289" imgH="5975977" progId="Word.Document.12">
                  <p:embed/>
                  <p:pic>
                    <p:nvPicPr>
                      <p:cNvPr id="0" name="Picture 24"/>
                      <p:cNvPicPr>
                        <a:picLocks noChangeAspect="1" noChangeArrowheads="1"/>
                      </p:cNvPicPr>
                      <p:nvPr/>
                    </p:nvPicPr>
                    <p:blipFill>
                      <a:blip r:embed="rId6"/>
                      <a:srcRect/>
                      <a:stretch>
                        <a:fillRect/>
                      </a:stretch>
                    </p:blipFill>
                    <p:spPr bwMode="auto">
                      <a:xfrm>
                        <a:off x="463550" y="1508125"/>
                        <a:ext cx="7991475" cy="5783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10</a:t>
            </a:fld>
            <a:endParaRPr lang="en-US" dirty="0">
              <a:solidFill>
                <a:srgbClr val="000000"/>
              </a:solidFill>
            </a:endParaRPr>
          </a:p>
        </p:txBody>
      </p:sp>
    </p:spTree>
    <p:extLst>
      <p:ext uri="{BB962C8B-B14F-4D97-AF65-F5344CB8AC3E}">
        <p14:creationId xmlns:p14="http://schemas.microsoft.com/office/powerpoint/2010/main" val="4134621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609600" y="381000"/>
            <a:ext cx="5562600" cy="457200"/>
          </a:xfrm>
        </p:spPr>
        <p:txBody>
          <a:bodyPr>
            <a:normAutofit fontScale="90000"/>
          </a:bodyPr>
          <a:lstStyle/>
          <a:p>
            <a:r>
              <a:rPr lang="en-US" sz="2800" dirty="0" smtClean="0"/>
              <a:t>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Open Budget Meeting</a:t>
            </a:r>
            <a:br>
              <a:rPr lang="en-US" sz="2800" dirty="0" smtClean="0"/>
            </a:br>
            <a:r>
              <a:rPr lang="en-US" sz="2800" dirty="0" smtClean="0"/>
              <a:t/>
            </a:r>
            <a:br>
              <a:rPr lang="en-US" sz="2800" dirty="0" smtClean="0"/>
            </a:br>
            <a:r>
              <a:rPr lang="en-US" sz="2800" dirty="0"/>
              <a:t> </a:t>
            </a:r>
            <a:r>
              <a:rPr lang="en-US" sz="2800" dirty="0" smtClean="0"/>
              <a:t>    </a:t>
            </a:r>
            <a:br>
              <a:rPr lang="en-US" sz="2800" dirty="0" smtClean="0"/>
            </a:br>
            <a:r>
              <a:rPr lang="en-US" sz="2800" dirty="0"/>
              <a:t/>
            </a:r>
            <a:br>
              <a:rPr lang="en-US" sz="2800" dirty="0"/>
            </a:br>
            <a:r>
              <a:rPr lang="en-US" sz="2800" dirty="0" smtClean="0"/>
              <a:t>     </a:t>
            </a:r>
            <a:r>
              <a:rPr lang="en-US" sz="2400" dirty="0" smtClean="0"/>
              <a:t/>
            </a:r>
            <a:br>
              <a:rPr lang="en-US" sz="2400" dirty="0" smtClean="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smtClean="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3916595292"/>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40016" name="Document" r:id="rId5" imgW="8235289" imgH="5918849" progId="Word.Document.12">
                  <p:embed/>
                </p:oleObj>
              </mc:Choice>
              <mc:Fallback>
                <p:oleObj name="Document" r:id="rId5" imgW="8235289" imgH="5918849" progId="Word.Document.12">
                  <p:embed/>
                  <p:pic>
                    <p:nvPicPr>
                      <p:cNvPr id="0" name="Picture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11</a:t>
            </a:fld>
            <a:endParaRPr lang="en-US" dirty="0">
              <a:solidFill>
                <a:srgbClr val="000000"/>
              </a:solidFill>
            </a:endParaRPr>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1" name="Object 10"/>
          <p:cNvGraphicFramePr>
            <a:graphicFrameLocks noChangeAspect="1"/>
          </p:cNvGraphicFramePr>
          <p:nvPr/>
        </p:nvGraphicFramePr>
        <p:xfrm>
          <a:off x="152401" y="1295401"/>
          <a:ext cx="10171113" cy="6807200"/>
        </p:xfrm>
        <a:graphic>
          <a:graphicData uri="http://schemas.openxmlformats.org/presentationml/2006/ole">
            <mc:AlternateContent xmlns:mc="http://schemas.openxmlformats.org/markup-compatibility/2006">
              <mc:Choice xmlns:v="urn:schemas-microsoft-com:vml" Requires="v">
                <p:oleObj spid="_x0000_s40017" name="Worksheet" r:id="rId7" imgW="8753531" imgH="6362598" progId="Excel.Sheet.12">
                  <p:embed/>
                </p:oleObj>
              </mc:Choice>
              <mc:Fallback>
                <p:oleObj name="Worksheet" r:id="rId7" imgW="8753531" imgH="6362598" progId="Excel.Sheet.12">
                  <p:embed/>
                  <p:pic>
                    <p:nvPicPr>
                      <p:cNvPr id="0" name="Picture 3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401" y="1295401"/>
                        <a:ext cx="10171113" cy="680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54843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1077734047"/>
              </p:ext>
            </p:extLst>
          </p:nvPr>
        </p:nvGraphicFramePr>
        <p:xfrm>
          <a:off x="0" y="1600201"/>
          <a:ext cx="8899525" cy="5997575"/>
        </p:xfrm>
        <a:graphic>
          <a:graphicData uri="http://schemas.openxmlformats.org/presentationml/2006/ole">
            <mc:AlternateContent xmlns:mc="http://schemas.openxmlformats.org/markup-compatibility/2006">
              <mc:Choice xmlns:v="urn:schemas-microsoft-com:vml" Requires="v">
                <p:oleObj spid="_x0000_s7221" name="Document" r:id="rId5" imgW="9982410" imgH="6725475" progId="Word.Document.12">
                  <p:embed/>
                </p:oleObj>
              </mc:Choice>
              <mc:Fallback>
                <p:oleObj name="Document" r:id="rId5" imgW="9982410" imgH="6725475" progId="Word.Document.12">
                  <p:embed/>
                  <p:pic>
                    <p:nvPicPr>
                      <p:cNvPr id="0"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600201"/>
                        <a:ext cx="8899525" cy="5997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12</a:t>
            </a:fld>
            <a:endParaRPr lang="en-US" dirty="0">
              <a:solidFill>
                <a:srgbClr val="000000"/>
              </a:solidFill>
            </a:endParaRPr>
          </a:p>
        </p:txBody>
      </p:sp>
    </p:spTree>
    <p:extLst>
      <p:ext uri="{BB962C8B-B14F-4D97-AF65-F5344CB8AC3E}">
        <p14:creationId xmlns:p14="http://schemas.microsoft.com/office/powerpoint/2010/main" val="627836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2234770597"/>
              </p:ext>
            </p:extLst>
          </p:nvPr>
        </p:nvGraphicFramePr>
        <p:xfrm>
          <a:off x="0" y="1371601"/>
          <a:ext cx="8899525" cy="2073275"/>
        </p:xfrm>
        <a:graphic>
          <a:graphicData uri="http://schemas.openxmlformats.org/presentationml/2006/ole">
            <mc:AlternateContent xmlns:mc="http://schemas.openxmlformats.org/markup-compatibility/2006">
              <mc:Choice xmlns:v="urn:schemas-microsoft-com:vml" Requires="v">
                <p:oleObj spid="_x0000_s8245" name="Document" r:id="rId5" imgW="9982410" imgH="2675812" progId="Word.Document.12">
                  <p:embed/>
                </p:oleObj>
              </mc:Choice>
              <mc:Fallback>
                <p:oleObj name="Document" r:id="rId5" imgW="9982410" imgH="2675812" progId="Word.Document.12">
                  <p:embed/>
                  <p:pic>
                    <p:nvPicPr>
                      <p:cNvPr id="0"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371601"/>
                        <a:ext cx="8899525" cy="207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13</a:t>
            </a:fld>
            <a:endParaRPr lang="en-US" dirty="0">
              <a:solidFill>
                <a:srgbClr val="000000"/>
              </a:solidFill>
            </a:endParaRPr>
          </a:p>
        </p:txBody>
      </p:sp>
      <p:sp>
        <p:nvSpPr>
          <p:cNvPr id="10" name="Rectangle 9"/>
          <p:cNvSpPr/>
          <p:nvPr/>
        </p:nvSpPr>
        <p:spPr>
          <a:xfrm>
            <a:off x="611875" y="5315803"/>
            <a:ext cx="7772400" cy="369332"/>
          </a:xfrm>
          <a:prstGeom prst="rect">
            <a:avLst/>
          </a:prstGeom>
        </p:spPr>
        <p:txBody>
          <a:bodyPr wrap="square">
            <a:spAutoFit/>
          </a:bodyPr>
          <a:lstStyle/>
          <a:p>
            <a:pPr algn="ctr"/>
            <a:r>
              <a:rPr lang="en-US" b="1" dirty="0" smtClean="0"/>
              <a:t>        http://www.clayton.edu/President/Communications</a:t>
            </a:r>
            <a:endParaRPr lang="en-US" b="1" dirty="0"/>
          </a:p>
        </p:txBody>
      </p:sp>
    </p:spTree>
    <p:extLst>
      <p:ext uri="{BB962C8B-B14F-4D97-AF65-F5344CB8AC3E}">
        <p14:creationId xmlns:p14="http://schemas.microsoft.com/office/powerpoint/2010/main" val="3566150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609600" y="381000"/>
            <a:ext cx="5562600" cy="457200"/>
          </a:xfrm>
        </p:spPr>
        <p:txBody>
          <a:bodyPr>
            <a:normAutofit fontScale="90000"/>
          </a:bodyPr>
          <a:lstStyle/>
          <a:p>
            <a:r>
              <a:rPr lang="en-US" sz="2800" dirty="0" smtClean="0"/>
              <a:t>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Open Budget Meeting</a:t>
            </a:r>
            <a:br>
              <a:rPr lang="en-US" sz="2800" dirty="0" smtClean="0"/>
            </a:br>
            <a:r>
              <a:rPr lang="en-US" sz="2800" dirty="0" smtClean="0"/>
              <a:t/>
            </a:r>
            <a:br>
              <a:rPr lang="en-US" sz="2800" dirty="0" smtClean="0"/>
            </a:br>
            <a:r>
              <a:rPr lang="en-US" sz="2800" dirty="0"/>
              <a:t> </a:t>
            </a:r>
            <a:r>
              <a:rPr lang="en-US" sz="2800" dirty="0" smtClean="0"/>
              <a:t>    </a:t>
            </a:r>
            <a:br>
              <a:rPr lang="en-US" sz="2800" dirty="0" smtClean="0"/>
            </a:br>
            <a:r>
              <a:rPr lang="en-US" sz="2800" dirty="0"/>
              <a:t/>
            </a:r>
            <a:br>
              <a:rPr lang="en-US" sz="2800" dirty="0"/>
            </a:br>
            <a:r>
              <a:rPr lang="en-US" sz="2800" dirty="0" smtClean="0"/>
              <a:t>     </a:t>
            </a:r>
            <a:r>
              <a:rPr lang="en-US" sz="2400" dirty="0" smtClean="0"/>
              <a:t/>
            </a:r>
            <a:br>
              <a:rPr lang="en-US" sz="2400" dirty="0" smtClean="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smtClean="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3916595292"/>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2101" name="Document" r:id="rId5" imgW="8235289" imgH="5918849" progId="Word.Document.12">
                  <p:embed/>
                </p:oleObj>
              </mc:Choice>
              <mc:Fallback>
                <p:oleObj name="Document" r:id="rId5" imgW="8235289" imgH="5918849" progId="Word.Document.12">
                  <p:embed/>
                  <p:pic>
                    <p:nvPicPr>
                      <p:cNvPr id="0"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2</a:t>
            </a:fld>
            <a:endParaRPr lang="en-US" dirty="0">
              <a:solidFill>
                <a:srgbClr val="000000"/>
              </a:solidFill>
            </a:endParaRPr>
          </a:p>
        </p:txBody>
      </p:sp>
      <p:sp>
        <p:nvSpPr>
          <p:cNvPr id="10" name="TextBox 9"/>
          <p:cNvSpPr txBox="1"/>
          <p:nvPr/>
        </p:nvSpPr>
        <p:spPr>
          <a:xfrm>
            <a:off x="228600" y="1219200"/>
            <a:ext cx="3572336" cy="677108"/>
          </a:xfrm>
          <a:prstGeom prst="rect">
            <a:avLst/>
          </a:prstGeom>
          <a:noFill/>
        </p:spPr>
        <p:txBody>
          <a:bodyPr wrap="square" rtlCol="0">
            <a:spAutoFit/>
          </a:bodyPr>
          <a:lstStyle/>
          <a:p>
            <a:pPr>
              <a:defRPr/>
            </a:pPr>
            <a:endParaRPr lang="en-US" kern="0" dirty="0" smtClean="0"/>
          </a:p>
          <a:p>
            <a:pPr>
              <a:defRPr/>
            </a:pPr>
            <a:r>
              <a:rPr lang="en-US" kern="0" dirty="0" smtClean="0"/>
              <a:t>State</a:t>
            </a:r>
            <a:r>
              <a:rPr lang="en-US" sz="2000" kern="0" dirty="0" smtClean="0"/>
              <a:t> </a:t>
            </a:r>
            <a:r>
              <a:rPr lang="en-US" kern="0" dirty="0"/>
              <a:t>Appropriations</a:t>
            </a:r>
          </a:p>
        </p:txBody>
      </p:sp>
      <p:sp>
        <p:nvSpPr>
          <p:cNvPr id="11" name="TextBox 10"/>
          <p:cNvSpPr txBox="1"/>
          <p:nvPr/>
        </p:nvSpPr>
        <p:spPr>
          <a:xfrm>
            <a:off x="6205796" y="1198395"/>
            <a:ext cx="3692979" cy="677108"/>
          </a:xfrm>
          <a:prstGeom prst="rect">
            <a:avLst/>
          </a:prstGeom>
          <a:noFill/>
        </p:spPr>
        <p:txBody>
          <a:bodyPr wrap="square" rtlCol="0">
            <a:spAutoFit/>
          </a:bodyPr>
          <a:lstStyle/>
          <a:p>
            <a:pPr>
              <a:defRPr/>
            </a:pPr>
            <a:endParaRPr lang="en-US" kern="0" dirty="0" smtClean="0">
              <a:solidFill>
                <a:sysClr val="windowText" lastClr="000000"/>
              </a:solidFill>
            </a:endParaRPr>
          </a:p>
          <a:p>
            <a:pPr>
              <a:defRPr/>
            </a:pPr>
            <a:r>
              <a:rPr lang="en-US" kern="0" dirty="0" smtClean="0">
                <a:solidFill>
                  <a:sysClr val="windowText" lastClr="000000"/>
                </a:solidFill>
              </a:rPr>
              <a:t>Tuition</a:t>
            </a:r>
            <a:r>
              <a:rPr lang="en-US" sz="2000" kern="0" dirty="0" smtClean="0">
                <a:solidFill>
                  <a:sysClr val="windowText" lastClr="000000"/>
                </a:solidFill>
              </a:rPr>
              <a:t> </a:t>
            </a:r>
            <a:r>
              <a:rPr lang="en-US" sz="2000" kern="0" dirty="0">
                <a:solidFill>
                  <a:sysClr val="windowText" lastClr="000000"/>
                </a:solidFill>
              </a:rPr>
              <a:t>&amp; Fees</a:t>
            </a:r>
          </a:p>
        </p:txBody>
      </p:sp>
      <p:sp>
        <p:nvSpPr>
          <p:cNvPr id="12" name="TextBox 11"/>
          <p:cNvSpPr txBox="1"/>
          <p:nvPr/>
        </p:nvSpPr>
        <p:spPr>
          <a:xfrm>
            <a:off x="6205797" y="1598506"/>
            <a:ext cx="3398417" cy="646331"/>
          </a:xfrm>
          <a:prstGeom prst="rect">
            <a:avLst/>
          </a:prstGeom>
          <a:noFill/>
        </p:spPr>
        <p:txBody>
          <a:bodyPr wrap="square" rtlCol="0">
            <a:spAutoFit/>
          </a:bodyPr>
          <a:lstStyle/>
          <a:p>
            <a:pPr>
              <a:defRPr/>
            </a:pPr>
            <a:endParaRPr lang="en-US" kern="0" dirty="0" smtClean="0">
              <a:solidFill>
                <a:sysClr val="windowText" lastClr="000000"/>
              </a:solidFill>
            </a:endParaRPr>
          </a:p>
          <a:p>
            <a:pPr>
              <a:defRPr/>
            </a:pPr>
            <a:r>
              <a:rPr lang="en-US" kern="0" dirty="0" smtClean="0">
                <a:solidFill>
                  <a:sysClr val="windowText" lastClr="000000"/>
                </a:solidFill>
              </a:rPr>
              <a:t>Auxiliary </a:t>
            </a:r>
            <a:r>
              <a:rPr lang="en-US" kern="0" dirty="0">
                <a:solidFill>
                  <a:sysClr val="windowText" lastClr="000000"/>
                </a:solidFill>
              </a:rPr>
              <a:t>Enterprises</a:t>
            </a:r>
          </a:p>
        </p:txBody>
      </p:sp>
      <p:sp>
        <p:nvSpPr>
          <p:cNvPr id="13" name="TextBox 12"/>
          <p:cNvSpPr txBox="1"/>
          <p:nvPr/>
        </p:nvSpPr>
        <p:spPr>
          <a:xfrm>
            <a:off x="253632" y="1566825"/>
            <a:ext cx="2489568" cy="1231106"/>
          </a:xfrm>
          <a:prstGeom prst="rect">
            <a:avLst/>
          </a:prstGeom>
          <a:noFill/>
        </p:spPr>
        <p:txBody>
          <a:bodyPr wrap="square" rtlCol="0">
            <a:spAutoFit/>
          </a:bodyPr>
          <a:lstStyle/>
          <a:p>
            <a:pPr>
              <a:defRPr/>
            </a:pPr>
            <a:endParaRPr lang="en-US" kern="0" dirty="0" smtClean="0">
              <a:solidFill>
                <a:sysClr val="windowText" lastClr="000000"/>
              </a:solidFill>
            </a:endParaRPr>
          </a:p>
          <a:p>
            <a:pPr>
              <a:defRPr/>
            </a:pPr>
            <a:r>
              <a:rPr lang="en-US" kern="0" dirty="0" smtClean="0">
                <a:solidFill>
                  <a:sysClr val="windowText" lastClr="000000"/>
                </a:solidFill>
              </a:rPr>
              <a:t>Major </a:t>
            </a:r>
            <a:r>
              <a:rPr lang="en-US" kern="0" dirty="0">
                <a:solidFill>
                  <a:sysClr val="windowText" lastClr="000000"/>
                </a:solidFill>
              </a:rPr>
              <a:t>Repair &amp; Renovation (MRR)</a:t>
            </a:r>
          </a:p>
          <a:p>
            <a:pPr>
              <a:defRPr/>
            </a:pPr>
            <a:endParaRPr lang="en-US" sz="2000" kern="0" dirty="0">
              <a:solidFill>
                <a:sysClr val="windowText" lastClr="000000"/>
              </a:solidFill>
            </a:endParaRPr>
          </a:p>
        </p:txBody>
      </p:sp>
      <p:sp>
        <p:nvSpPr>
          <p:cNvPr id="15" name="TextBox 14"/>
          <p:cNvSpPr txBox="1"/>
          <p:nvPr/>
        </p:nvSpPr>
        <p:spPr>
          <a:xfrm>
            <a:off x="0" y="3962401"/>
            <a:ext cx="3156595" cy="1985159"/>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Calibri" pitchFamily="34" charset="0"/>
              </a:rPr>
              <a:t>Salaries and Wages</a:t>
            </a:r>
          </a:p>
          <a:p>
            <a:pPr marL="285750" indent="-285750">
              <a:buFont typeface="Arial" pitchFamily="34" charset="0"/>
              <a:buChar char="•"/>
              <a:defRPr/>
            </a:pPr>
            <a:r>
              <a:rPr lang="en-US" sz="1500" kern="0" dirty="0">
                <a:solidFill>
                  <a:sysClr val="windowText" lastClr="000000"/>
                </a:solidFill>
                <a:latin typeface="Calibri" pitchFamily="34" charset="0"/>
              </a:rPr>
              <a:t>Utilities</a:t>
            </a:r>
          </a:p>
          <a:p>
            <a:pPr marL="285750" indent="-285750">
              <a:buFont typeface="Arial" pitchFamily="34" charset="0"/>
              <a:buChar char="•"/>
              <a:defRPr/>
            </a:pPr>
            <a:r>
              <a:rPr lang="en-US" sz="1500" kern="0" dirty="0">
                <a:solidFill>
                  <a:sysClr val="windowText" lastClr="000000"/>
                </a:solidFill>
                <a:latin typeface="Calibri" pitchFamily="34" charset="0"/>
              </a:rPr>
              <a:t>Supplies and Equipment</a:t>
            </a:r>
          </a:p>
          <a:p>
            <a:pPr marL="285750" indent="-285750">
              <a:buFont typeface="Arial" pitchFamily="34" charset="0"/>
              <a:buChar char="•"/>
              <a:defRPr/>
            </a:pPr>
            <a:r>
              <a:rPr lang="en-US" sz="1500" kern="0" dirty="0">
                <a:solidFill>
                  <a:sysClr val="windowText" lastClr="000000"/>
                </a:solidFill>
                <a:latin typeface="Calibri" pitchFamily="34" charset="0"/>
              </a:rPr>
              <a:t>Technology</a:t>
            </a:r>
          </a:p>
          <a:p>
            <a:pPr marL="285750" indent="-285750">
              <a:buFont typeface="Arial" pitchFamily="34" charset="0"/>
              <a:buChar char="•"/>
              <a:defRPr/>
            </a:pPr>
            <a:r>
              <a:rPr lang="en-US" sz="1500" kern="0" dirty="0">
                <a:solidFill>
                  <a:sysClr val="windowText" lastClr="000000"/>
                </a:solidFill>
                <a:latin typeface="Calibri" pitchFamily="34" charset="0"/>
              </a:rPr>
              <a:t>Facilities and Maintenance</a:t>
            </a:r>
          </a:p>
          <a:p>
            <a:pPr marL="285750" indent="-285750">
              <a:buFont typeface="Arial" pitchFamily="34" charset="0"/>
              <a:buChar char="•"/>
              <a:defRPr/>
            </a:pPr>
            <a:r>
              <a:rPr lang="en-US" sz="1500" kern="0" dirty="0">
                <a:solidFill>
                  <a:sysClr val="windowText" lastClr="000000"/>
                </a:solidFill>
                <a:latin typeface="Calibri" pitchFamily="34" charset="0"/>
              </a:rPr>
              <a:t>Public Safety</a:t>
            </a:r>
          </a:p>
          <a:p>
            <a:pPr marL="285750" indent="-285750">
              <a:buFont typeface="Arial" pitchFamily="34" charset="0"/>
              <a:buChar char="•"/>
              <a:defRPr/>
            </a:pPr>
            <a:r>
              <a:rPr lang="en-US" sz="1500" kern="0" dirty="0">
                <a:solidFill>
                  <a:sysClr val="windowText" lastClr="000000"/>
                </a:solidFill>
                <a:latin typeface="Calibri" pitchFamily="34" charset="0"/>
              </a:rPr>
              <a:t>Campus Activities and Services</a:t>
            </a:r>
          </a:p>
          <a:p>
            <a:pPr>
              <a:defRPr/>
            </a:pPr>
            <a:endParaRPr lang="en-US" kern="0" dirty="0">
              <a:solidFill>
                <a:sysClr val="windowText" lastClr="000000"/>
              </a:solidFill>
            </a:endParaRPr>
          </a:p>
        </p:txBody>
      </p:sp>
      <p:sp>
        <p:nvSpPr>
          <p:cNvPr id="16" name="TextBox 15"/>
          <p:cNvSpPr txBox="1"/>
          <p:nvPr/>
        </p:nvSpPr>
        <p:spPr>
          <a:xfrm>
            <a:off x="2971800" y="4038600"/>
            <a:ext cx="3235279" cy="1477328"/>
          </a:xfrm>
          <a:prstGeom prst="rect">
            <a:avLst/>
          </a:prstGeom>
          <a:noFill/>
        </p:spPr>
        <p:txBody>
          <a:bodyPr wrap="square" rtlCol="0">
            <a:spAutoFit/>
          </a:bodyPr>
          <a:lstStyle/>
          <a:p>
            <a:pPr marL="285750" indent="-285750" eaLnBrk="0" fontAlgn="base" hangingPunct="0">
              <a:spcBef>
                <a:spcPct val="0"/>
              </a:spcBef>
              <a:spcAft>
                <a:spcPct val="0"/>
              </a:spcAft>
              <a:buFont typeface="Arial" pitchFamily="34" charset="0"/>
              <a:buChar char="•"/>
            </a:pPr>
            <a:r>
              <a:rPr lang="en-US" sz="1500" dirty="0">
                <a:solidFill>
                  <a:srgbClr val="000000"/>
                </a:solidFill>
                <a:latin typeface="Calibri" pitchFamily="34" charset="0"/>
              </a:rPr>
              <a:t>Capital funds can not be used to pay for salaries and wages</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Calibri" pitchFamily="34" charset="0"/>
              </a:rPr>
              <a:t>State </a:t>
            </a:r>
            <a:r>
              <a:rPr lang="en-US" sz="1500" dirty="0" smtClean="0">
                <a:solidFill>
                  <a:srgbClr val="000000"/>
                </a:solidFill>
                <a:latin typeface="Calibri" pitchFamily="34" charset="0"/>
              </a:rPr>
              <a:t>procurement </a:t>
            </a:r>
            <a:r>
              <a:rPr lang="en-US" sz="1500" dirty="0">
                <a:solidFill>
                  <a:srgbClr val="000000"/>
                </a:solidFill>
                <a:latin typeface="Calibri" pitchFamily="34" charset="0"/>
              </a:rPr>
              <a:t>guidelines must be followed</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Calibri" pitchFamily="34" charset="0"/>
              </a:rPr>
              <a:t>Student fees must be used in conjunction with specific services</a:t>
            </a:r>
          </a:p>
        </p:txBody>
      </p:sp>
      <p:sp>
        <p:nvSpPr>
          <p:cNvPr id="17" name="TextBox 16"/>
          <p:cNvSpPr txBox="1"/>
          <p:nvPr/>
        </p:nvSpPr>
        <p:spPr>
          <a:xfrm>
            <a:off x="6046341" y="3949512"/>
            <a:ext cx="3097659" cy="2908489"/>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Calibri" pitchFamily="34" charset="0"/>
              </a:rPr>
              <a:t>Prudent fiscal management required for all sources</a:t>
            </a:r>
          </a:p>
          <a:p>
            <a:pPr marL="285750" indent="-285750">
              <a:buFont typeface="Arial" pitchFamily="34" charset="0"/>
              <a:buChar char="•"/>
              <a:defRPr/>
            </a:pPr>
            <a:r>
              <a:rPr lang="en-US" sz="1500" kern="0" dirty="0">
                <a:solidFill>
                  <a:sysClr val="windowText" lastClr="000000"/>
                </a:solidFill>
                <a:latin typeface="Calibri" pitchFamily="34" charset="0"/>
              </a:rPr>
              <a:t>State </a:t>
            </a:r>
            <a:r>
              <a:rPr lang="en-US" sz="1500" kern="0" dirty="0" smtClean="0">
                <a:solidFill>
                  <a:sysClr val="windowText" lastClr="000000"/>
                </a:solidFill>
                <a:latin typeface="Calibri" pitchFamily="34" charset="0"/>
              </a:rPr>
              <a:t>Appropriation will </a:t>
            </a:r>
            <a:r>
              <a:rPr lang="en-US" sz="1500" kern="0" dirty="0">
                <a:solidFill>
                  <a:sysClr val="windowText" lastClr="000000"/>
                </a:solidFill>
                <a:latin typeface="Calibri" pitchFamily="34" charset="0"/>
              </a:rPr>
              <a:t>be </a:t>
            </a:r>
            <a:r>
              <a:rPr lang="en-US" sz="1500" kern="0" dirty="0" smtClean="0">
                <a:solidFill>
                  <a:sysClr val="windowText" lastClr="000000"/>
                </a:solidFill>
                <a:latin typeface="Calibri" pitchFamily="34" charset="0"/>
              </a:rPr>
              <a:t>change based on performance funding – baseline year</a:t>
            </a:r>
          </a:p>
          <a:p>
            <a:pPr marL="285750" indent="-285750">
              <a:buFont typeface="Arial" pitchFamily="34" charset="0"/>
              <a:buChar char="•"/>
              <a:defRPr/>
            </a:pPr>
            <a:r>
              <a:rPr lang="en-US" sz="1500" kern="0" dirty="0" smtClean="0">
                <a:solidFill>
                  <a:sysClr val="windowText" lastClr="000000"/>
                </a:solidFill>
                <a:latin typeface="Calibri" pitchFamily="34" charset="0"/>
              </a:rPr>
              <a:t>New focus on Financial Ratios</a:t>
            </a:r>
            <a:endParaRPr lang="en-US" sz="1500" kern="0" dirty="0">
              <a:solidFill>
                <a:sysClr val="windowText" lastClr="000000"/>
              </a:solidFill>
              <a:latin typeface="Calibri" pitchFamily="34" charset="0"/>
            </a:endParaRPr>
          </a:p>
          <a:p>
            <a:pPr marL="285750" indent="-285750">
              <a:buFont typeface="Arial" pitchFamily="34" charset="0"/>
              <a:buChar char="•"/>
              <a:defRPr/>
            </a:pPr>
            <a:r>
              <a:rPr lang="en-US" sz="1500" kern="0" dirty="0">
                <a:solidFill>
                  <a:sysClr val="windowText" lastClr="000000"/>
                </a:solidFill>
                <a:latin typeface="Calibri" pitchFamily="34" charset="0"/>
              </a:rPr>
              <a:t>Economic conditions have a direct impact on our ability to collect the revenues necessary to satisfy the needs and obligations of the University</a:t>
            </a:r>
          </a:p>
          <a:p>
            <a:pPr>
              <a:defRPr/>
            </a:pPr>
            <a:endParaRPr lang="en-US" kern="0" dirty="0">
              <a:solidFill>
                <a:sysClr val="windowText" lastClr="000000"/>
              </a:solidFill>
            </a:endParaRPr>
          </a:p>
        </p:txBody>
      </p:sp>
      <p:sp>
        <p:nvSpPr>
          <p:cNvPr id="18" name="TextBox 17"/>
          <p:cNvSpPr txBox="1"/>
          <p:nvPr/>
        </p:nvSpPr>
        <p:spPr>
          <a:xfrm>
            <a:off x="152402" y="3657600"/>
            <a:ext cx="1623391" cy="369332"/>
          </a:xfrm>
          <a:prstGeom prst="rect">
            <a:avLst/>
          </a:prstGeom>
          <a:noFill/>
        </p:spPr>
        <p:txBody>
          <a:bodyPr wrap="square" rtlCol="0">
            <a:spAutoFit/>
          </a:bodyPr>
          <a:lstStyle/>
          <a:p>
            <a:pPr>
              <a:defRPr/>
            </a:pPr>
            <a:r>
              <a:rPr lang="en-US" b="1" kern="0" dirty="0">
                <a:solidFill>
                  <a:sysClr val="windowText" lastClr="000000"/>
                </a:solidFill>
              </a:rPr>
              <a:t>Uses</a:t>
            </a:r>
          </a:p>
        </p:txBody>
      </p:sp>
      <p:sp>
        <p:nvSpPr>
          <p:cNvPr id="19" name="TextBox 18"/>
          <p:cNvSpPr txBox="1"/>
          <p:nvPr/>
        </p:nvSpPr>
        <p:spPr>
          <a:xfrm>
            <a:off x="2971800" y="3657600"/>
            <a:ext cx="1803768" cy="369332"/>
          </a:xfrm>
          <a:prstGeom prst="rect">
            <a:avLst/>
          </a:prstGeom>
          <a:noFill/>
        </p:spPr>
        <p:txBody>
          <a:bodyPr wrap="square" rtlCol="0">
            <a:spAutoFit/>
          </a:bodyPr>
          <a:lstStyle/>
          <a:p>
            <a:pPr>
              <a:defRPr/>
            </a:pPr>
            <a:r>
              <a:rPr lang="en-US" b="1" kern="0" dirty="0">
                <a:solidFill>
                  <a:sysClr val="windowText" lastClr="000000"/>
                </a:solidFill>
              </a:rPr>
              <a:t>Restrictions</a:t>
            </a:r>
          </a:p>
        </p:txBody>
      </p:sp>
      <p:sp>
        <p:nvSpPr>
          <p:cNvPr id="20" name="TextBox 19"/>
          <p:cNvSpPr txBox="1"/>
          <p:nvPr/>
        </p:nvSpPr>
        <p:spPr>
          <a:xfrm>
            <a:off x="6019801" y="3657600"/>
            <a:ext cx="2254711" cy="369332"/>
          </a:xfrm>
          <a:prstGeom prst="rect">
            <a:avLst/>
          </a:prstGeom>
          <a:noFill/>
        </p:spPr>
        <p:txBody>
          <a:bodyPr wrap="square" rtlCol="0">
            <a:spAutoFit/>
          </a:bodyPr>
          <a:lstStyle/>
          <a:p>
            <a:pPr>
              <a:defRPr/>
            </a:pPr>
            <a:r>
              <a:rPr lang="en-US" b="1" kern="0" dirty="0">
                <a:solidFill>
                  <a:sysClr val="windowText" lastClr="000000"/>
                </a:solidFill>
              </a:rPr>
              <a:t>Realities</a:t>
            </a:r>
          </a:p>
        </p:txBody>
      </p:sp>
      <p:sp>
        <p:nvSpPr>
          <p:cNvPr id="21" name="TextBox 20"/>
          <p:cNvSpPr txBox="1"/>
          <p:nvPr/>
        </p:nvSpPr>
        <p:spPr>
          <a:xfrm>
            <a:off x="6019802" y="1985056"/>
            <a:ext cx="3124199" cy="1754326"/>
          </a:xfrm>
          <a:prstGeom prst="rect">
            <a:avLst/>
          </a:prstGeom>
          <a:noFill/>
        </p:spPr>
        <p:txBody>
          <a:bodyPr wrap="square" rtlCol="0">
            <a:spAutoFit/>
          </a:bodyPr>
          <a:lstStyle/>
          <a:p>
            <a:pPr>
              <a:defRPr/>
            </a:pPr>
            <a:endParaRPr lang="en-US" kern="0" dirty="0" smtClean="0">
              <a:solidFill>
                <a:sysClr val="windowText" lastClr="000000"/>
              </a:solidFill>
            </a:endParaRPr>
          </a:p>
          <a:p>
            <a:pPr>
              <a:defRPr/>
            </a:pPr>
            <a:r>
              <a:rPr lang="en-US" kern="0" dirty="0">
                <a:solidFill>
                  <a:sysClr val="windowText" lastClr="000000"/>
                </a:solidFill>
              </a:rPr>
              <a:t> </a:t>
            </a:r>
            <a:r>
              <a:rPr lang="en-US" kern="0" dirty="0" smtClean="0">
                <a:solidFill>
                  <a:sysClr val="windowText" lastClr="000000"/>
                </a:solidFill>
              </a:rPr>
              <a:t>    CSU </a:t>
            </a:r>
            <a:r>
              <a:rPr lang="en-US" kern="0" dirty="0">
                <a:solidFill>
                  <a:sysClr val="windowText" lastClr="000000"/>
                </a:solidFill>
              </a:rPr>
              <a:t>Foundation</a:t>
            </a:r>
          </a:p>
          <a:p>
            <a:pPr marL="742950" lvl="1" indent="-285750">
              <a:buFont typeface="Arial" pitchFamily="34" charset="0"/>
              <a:buChar char="•"/>
              <a:defRPr/>
            </a:pPr>
            <a:r>
              <a:rPr lang="en-US" kern="0" dirty="0">
                <a:solidFill>
                  <a:sysClr val="windowText" lastClr="000000"/>
                </a:solidFill>
              </a:rPr>
              <a:t>Endowments</a:t>
            </a:r>
          </a:p>
          <a:p>
            <a:pPr marL="742950" lvl="1" indent="-285750">
              <a:buFont typeface="Arial" pitchFamily="34" charset="0"/>
              <a:buChar char="•"/>
              <a:defRPr/>
            </a:pPr>
            <a:r>
              <a:rPr lang="en-US" kern="0" dirty="0">
                <a:solidFill>
                  <a:sysClr val="windowText" lastClr="000000"/>
                </a:solidFill>
              </a:rPr>
              <a:t>Scholarships</a:t>
            </a:r>
          </a:p>
          <a:p>
            <a:pPr marL="742950" lvl="1" indent="-285750">
              <a:buFont typeface="Arial" pitchFamily="34" charset="0"/>
              <a:buChar char="•"/>
              <a:defRPr/>
            </a:pPr>
            <a:r>
              <a:rPr lang="en-US" kern="0" dirty="0">
                <a:solidFill>
                  <a:sysClr val="windowText" lastClr="000000"/>
                </a:solidFill>
              </a:rPr>
              <a:t>Unrestricted Annual Giving</a:t>
            </a:r>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23" name="TextBox 22"/>
          <p:cNvSpPr txBox="1"/>
          <p:nvPr/>
        </p:nvSpPr>
        <p:spPr>
          <a:xfrm>
            <a:off x="248495" y="2145628"/>
            <a:ext cx="3211583" cy="646331"/>
          </a:xfrm>
          <a:prstGeom prst="rect">
            <a:avLst/>
          </a:prstGeom>
          <a:noFill/>
        </p:spPr>
        <p:txBody>
          <a:bodyPr wrap="square" rtlCol="0">
            <a:spAutoFit/>
          </a:bodyPr>
          <a:lstStyle/>
          <a:p>
            <a:pPr>
              <a:defRPr/>
            </a:pPr>
            <a:endParaRPr lang="en-US" kern="0" dirty="0" smtClean="0">
              <a:solidFill>
                <a:sysClr val="windowText" lastClr="000000"/>
              </a:solidFill>
            </a:endParaRPr>
          </a:p>
          <a:p>
            <a:pPr>
              <a:defRPr/>
            </a:pPr>
            <a:r>
              <a:rPr lang="en-US" kern="0" dirty="0" smtClean="0">
                <a:solidFill>
                  <a:sysClr val="windowText" lastClr="000000"/>
                </a:solidFill>
              </a:rPr>
              <a:t>Sponsored </a:t>
            </a:r>
            <a:r>
              <a:rPr lang="en-US" kern="0" dirty="0">
                <a:solidFill>
                  <a:sysClr val="windowText" lastClr="000000"/>
                </a:solidFill>
              </a:rPr>
              <a:t>Programs</a:t>
            </a:r>
            <a:endParaRPr lang="en-US" sz="2000" kern="0" dirty="0">
              <a:solidFill>
                <a:sysClr val="windowText" lastClr="000000"/>
              </a:solidFill>
            </a:endParaRPr>
          </a:p>
        </p:txBody>
      </p:sp>
      <p:sp>
        <p:nvSpPr>
          <p:cNvPr id="25" name="TextBox 24"/>
          <p:cNvSpPr txBox="1"/>
          <p:nvPr/>
        </p:nvSpPr>
        <p:spPr>
          <a:xfrm>
            <a:off x="2286000" y="1066801"/>
            <a:ext cx="3657600" cy="369332"/>
          </a:xfrm>
          <a:prstGeom prst="rect">
            <a:avLst/>
          </a:prstGeom>
          <a:noFill/>
        </p:spPr>
        <p:txBody>
          <a:bodyPr wrap="square" rtlCol="0">
            <a:spAutoFit/>
          </a:bodyPr>
          <a:lstStyle/>
          <a:p>
            <a:r>
              <a:rPr lang="en-US" dirty="0" smtClean="0"/>
              <a:t>Clayton State University Resources</a:t>
            </a:r>
            <a:endParaRPr lang="en-US" dirty="0"/>
          </a:p>
        </p:txBody>
      </p:sp>
      <p:graphicFrame>
        <p:nvGraphicFramePr>
          <p:cNvPr id="26" name="Chart 25"/>
          <p:cNvGraphicFramePr/>
          <p:nvPr>
            <p:extLst>
              <p:ext uri="{D42A27DB-BD31-4B8C-83A1-F6EECF244321}">
                <p14:modId xmlns:p14="http://schemas.microsoft.com/office/powerpoint/2010/main" val="754739659"/>
              </p:ext>
            </p:extLst>
          </p:nvPr>
        </p:nvGraphicFramePr>
        <p:xfrm>
          <a:off x="2513676" y="1419455"/>
          <a:ext cx="3312160" cy="2098675"/>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454843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609600" y="381000"/>
            <a:ext cx="5562600" cy="457200"/>
          </a:xfrm>
        </p:spPr>
        <p:txBody>
          <a:bodyPr>
            <a:normAutofit fontScale="90000"/>
          </a:bodyPr>
          <a:lstStyle/>
          <a:p>
            <a:r>
              <a:rPr lang="en-US" sz="2800" dirty="0" smtClean="0"/>
              <a:t>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Open Budget Meeting</a:t>
            </a:r>
            <a:br>
              <a:rPr lang="en-US" sz="2800" dirty="0" smtClean="0"/>
            </a:br>
            <a:r>
              <a:rPr lang="en-US" sz="2800" dirty="0" smtClean="0"/>
              <a:t/>
            </a:r>
            <a:br>
              <a:rPr lang="en-US" sz="2800" dirty="0" smtClean="0"/>
            </a:br>
            <a:r>
              <a:rPr lang="en-US" sz="2800" dirty="0"/>
              <a:t> </a:t>
            </a:r>
            <a:r>
              <a:rPr lang="en-US" sz="2800" dirty="0" smtClean="0"/>
              <a:t>    </a:t>
            </a:r>
            <a:br>
              <a:rPr lang="en-US" sz="2800" dirty="0" smtClean="0"/>
            </a:br>
            <a:r>
              <a:rPr lang="en-US" sz="2800" dirty="0"/>
              <a:t/>
            </a:r>
            <a:br>
              <a:rPr lang="en-US" sz="2800" dirty="0"/>
            </a:br>
            <a:r>
              <a:rPr lang="en-US" sz="2800" dirty="0" smtClean="0"/>
              <a:t>     </a:t>
            </a:r>
            <a:r>
              <a:rPr lang="en-US" sz="2400" dirty="0" smtClean="0"/>
              <a:t/>
            </a:r>
            <a:br>
              <a:rPr lang="en-US" sz="2400" dirty="0" smtClean="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smtClean="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3916595292"/>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33833" name="Document" r:id="rId5" imgW="8235289" imgH="5918849" progId="Word.Document.12">
                  <p:embed/>
                </p:oleObj>
              </mc:Choice>
              <mc:Fallback>
                <p:oleObj name="Document" r:id="rId5" imgW="8235289" imgH="5918849" progId="Word.Document.12">
                  <p:embed/>
                  <p:pic>
                    <p:nvPicPr>
                      <p:cNvPr id="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3</a:t>
            </a:fld>
            <a:endParaRPr lang="en-US" dirty="0">
              <a:solidFill>
                <a:srgbClr val="000000"/>
              </a:solidFill>
            </a:endParaRPr>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3" name="Table 12"/>
          <p:cNvGraphicFramePr>
            <a:graphicFrameLocks noGrp="1"/>
          </p:cNvGraphicFramePr>
          <p:nvPr/>
        </p:nvGraphicFramePr>
        <p:xfrm>
          <a:off x="1066800" y="1219200"/>
          <a:ext cx="6477000" cy="1905000"/>
        </p:xfrm>
        <a:graphic>
          <a:graphicData uri="http://schemas.openxmlformats.org/drawingml/2006/table">
            <a:tbl>
              <a:tblPr/>
              <a:tblGrid>
                <a:gridCol w="1637445"/>
                <a:gridCol w="2565328"/>
                <a:gridCol w="2274227"/>
              </a:tblGrid>
              <a:tr h="190500">
                <a:tc gridSpan="3">
                  <a:txBody>
                    <a:bodyPr/>
                    <a:lstStyle/>
                    <a:p>
                      <a:pPr algn="ctr" fontAlgn="b"/>
                      <a:r>
                        <a:rPr lang="en-US" sz="1100" b="1" i="0" u="none" strike="noStrike" dirty="0">
                          <a:solidFill>
                            <a:srgbClr val="000000"/>
                          </a:solidFill>
                          <a:latin typeface="Calibri"/>
                        </a:rPr>
                        <a:t>STATE APPROPRIATION &amp; TUITION TRENDS FY09-FY15</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r>
              <a:tr h="190500">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1" i="0" u="none" strike="noStrike" dirty="0">
                          <a:solidFill>
                            <a:srgbClr val="000000"/>
                          </a:solidFill>
                          <a:latin typeface="Calibri"/>
                        </a:rPr>
                        <a:t>Fiscal Year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 State Appropriation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Tuition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$24,771,034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$18,171,895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$19,818,176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$19,615,429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$22,635,358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$22,945,975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$21,503,584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$25,539,502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$21,736,525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$27,046,979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$23,251,922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$28,162,460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$24,067,121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$27,775,000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4" name="Chart 13"/>
          <p:cNvGraphicFramePr/>
          <p:nvPr/>
        </p:nvGraphicFramePr>
        <p:xfrm>
          <a:off x="914400" y="3200400"/>
          <a:ext cx="8001000" cy="32766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454843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609600" y="381000"/>
            <a:ext cx="5562600" cy="457200"/>
          </a:xfrm>
        </p:spPr>
        <p:txBody>
          <a:bodyPr>
            <a:normAutofit fontScale="90000"/>
          </a:bodyPr>
          <a:lstStyle/>
          <a:p>
            <a:r>
              <a:rPr lang="en-US" sz="2800" dirty="0" smtClean="0"/>
              <a:t>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Open Budget Meeting</a:t>
            </a:r>
            <a:br>
              <a:rPr lang="en-US" sz="2800" dirty="0" smtClean="0"/>
            </a:br>
            <a:r>
              <a:rPr lang="en-US" sz="2800" dirty="0" smtClean="0"/>
              <a:t/>
            </a:r>
            <a:br>
              <a:rPr lang="en-US" sz="2800" dirty="0" smtClean="0"/>
            </a:br>
            <a:r>
              <a:rPr lang="en-US" sz="2800" dirty="0"/>
              <a:t> </a:t>
            </a:r>
            <a:r>
              <a:rPr lang="en-US" sz="2800" dirty="0" smtClean="0"/>
              <a:t>    </a:t>
            </a:r>
            <a:br>
              <a:rPr lang="en-US" sz="2800" dirty="0" smtClean="0"/>
            </a:br>
            <a:r>
              <a:rPr lang="en-US" sz="2800" dirty="0"/>
              <a:t/>
            </a:r>
            <a:br>
              <a:rPr lang="en-US" sz="2800" dirty="0"/>
            </a:br>
            <a:r>
              <a:rPr lang="en-US" sz="2800" dirty="0" smtClean="0"/>
              <a:t>     </a:t>
            </a:r>
            <a:r>
              <a:rPr lang="en-US" sz="2400" dirty="0" smtClean="0"/>
              <a:t/>
            </a:r>
            <a:br>
              <a:rPr lang="en-US" sz="2400" dirty="0" smtClean="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smtClean="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3916595292"/>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36905" name="Document" r:id="rId5" imgW="8235289" imgH="5918849" progId="Word.Document.12">
                  <p:embed/>
                </p:oleObj>
              </mc:Choice>
              <mc:Fallback>
                <p:oleObj name="Document" r:id="rId5" imgW="8235289" imgH="5918849" progId="Word.Document.12">
                  <p:embed/>
                  <p:pic>
                    <p:nvPicPr>
                      <p:cNvPr id="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4</a:t>
            </a:fld>
            <a:endParaRPr lang="en-US" dirty="0">
              <a:solidFill>
                <a:srgbClr val="000000"/>
              </a:solidFill>
            </a:endParaRPr>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11" name="Content Placeholder 2"/>
          <p:cNvSpPr txBox="1">
            <a:spLocks/>
          </p:cNvSpPr>
          <p:nvPr/>
        </p:nvSpPr>
        <p:spPr>
          <a:xfrm>
            <a:off x="685800" y="2133600"/>
            <a:ext cx="8153400" cy="47244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ea typeface="+mn-ea"/>
                <a:cs typeface="+mn-cs"/>
              </a:rPr>
              <a:t>Progression/Retention Measured at 15, 30, 60 and 90 Hours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ea typeface="+mn-ea"/>
                <a:cs typeface="+mn-cs"/>
              </a:rPr>
              <a:t>Completion/Degrees Conferred</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ea typeface="+mn-ea"/>
                <a:cs typeface="+mn-cs"/>
              </a:rPr>
              <a:t>Certificates, Associates, Bachelor’s, Master’s, Specialist</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ea typeface="+mn-ea"/>
                <a:cs typeface="+mn-cs"/>
              </a:rPr>
              <a:t>Learning Support Completion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ea typeface="+mn-ea"/>
                <a:cs typeface="+mn-cs"/>
              </a:rPr>
              <a:t>Transfers Out (Primarily Access Institutions)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ea typeface="+mn-ea"/>
                <a:cs typeface="+mn-cs"/>
              </a:rPr>
              <a:t>Potential Bonus Measures: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ea typeface="+mn-ea"/>
                <a:cs typeface="+mn-cs"/>
              </a:rPr>
              <a:t>Strategic Initiatives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ea typeface="+mn-ea"/>
                <a:cs typeface="+mn-cs"/>
              </a:rPr>
              <a:t>Critical Fields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ea typeface="+mn-ea"/>
                <a:cs typeface="+mn-cs"/>
              </a:rPr>
              <a:t>Pass Rates</a:t>
            </a:r>
            <a:endParaRPr kumimoji="0" lang="en-US" sz="2000" b="0" i="0" u="none" strike="noStrike" kern="1200" cap="none" spc="0" normalizeH="0" baseline="0" noProof="0" dirty="0">
              <a:ln>
                <a:noFill/>
              </a:ln>
              <a:solidFill>
                <a:schemeClr val="tx1"/>
              </a:solidFill>
              <a:effectLst/>
              <a:uLnTx/>
              <a:uFillTx/>
              <a:ea typeface="+mn-ea"/>
              <a:cs typeface="+mn-cs"/>
            </a:endParaRPr>
          </a:p>
        </p:txBody>
      </p:sp>
      <p:sp>
        <p:nvSpPr>
          <p:cNvPr id="12" name="TextBox 11"/>
          <p:cNvSpPr txBox="1"/>
          <p:nvPr/>
        </p:nvSpPr>
        <p:spPr>
          <a:xfrm>
            <a:off x="1295400" y="1295401"/>
            <a:ext cx="6324600" cy="523220"/>
          </a:xfrm>
          <a:prstGeom prst="rect">
            <a:avLst/>
          </a:prstGeom>
          <a:noFill/>
        </p:spPr>
        <p:txBody>
          <a:bodyPr wrap="square" rtlCol="0">
            <a:spAutoFit/>
          </a:bodyPr>
          <a:lstStyle/>
          <a:p>
            <a:pPr algn="ctr"/>
            <a:r>
              <a:rPr lang="en-US" sz="2800" dirty="0" smtClean="0"/>
              <a:t>Performance Funding Measures</a:t>
            </a:r>
            <a:endParaRPr lang="en-US" sz="2800" dirty="0"/>
          </a:p>
        </p:txBody>
      </p:sp>
    </p:spTree>
    <p:extLst>
      <p:ext uri="{BB962C8B-B14F-4D97-AF65-F5344CB8AC3E}">
        <p14:creationId xmlns:p14="http://schemas.microsoft.com/office/powerpoint/2010/main" val="2454843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609600" y="381000"/>
            <a:ext cx="5562600" cy="457200"/>
          </a:xfrm>
        </p:spPr>
        <p:txBody>
          <a:bodyPr>
            <a:normAutofit fontScale="90000"/>
          </a:bodyPr>
          <a:lstStyle/>
          <a:p>
            <a:r>
              <a:rPr lang="en-US" sz="2800" dirty="0" smtClean="0"/>
              <a:t>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Open Budget Meeting</a:t>
            </a:r>
            <a:br>
              <a:rPr lang="en-US" sz="2800" dirty="0" smtClean="0"/>
            </a:br>
            <a:r>
              <a:rPr lang="en-US" sz="2800" dirty="0" smtClean="0"/>
              <a:t/>
            </a:r>
            <a:br>
              <a:rPr lang="en-US" sz="2800" dirty="0" smtClean="0"/>
            </a:br>
            <a:r>
              <a:rPr lang="en-US" sz="2800" dirty="0"/>
              <a:t> </a:t>
            </a:r>
            <a:r>
              <a:rPr lang="en-US" sz="2800" dirty="0" smtClean="0"/>
              <a:t>    </a:t>
            </a:r>
            <a:br>
              <a:rPr lang="en-US" sz="2800" dirty="0" smtClean="0"/>
            </a:br>
            <a:r>
              <a:rPr lang="en-US" sz="2800" dirty="0"/>
              <a:t/>
            </a:r>
            <a:br>
              <a:rPr lang="en-US" sz="2800" dirty="0"/>
            </a:br>
            <a:r>
              <a:rPr lang="en-US" sz="2800" dirty="0" smtClean="0"/>
              <a:t>     </a:t>
            </a:r>
            <a:r>
              <a:rPr lang="en-US" sz="2400" dirty="0" smtClean="0"/>
              <a:t/>
            </a:r>
            <a:br>
              <a:rPr lang="en-US" sz="2400" dirty="0" smtClean="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smtClean="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3916595292"/>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37929" name="Document" r:id="rId5" imgW="8235289" imgH="5918849" progId="Word.Document.12">
                  <p:embed/>
                </p:oleObj>
              </mc:Choice>
              <mc:Fallback>
                <p:oleObj name="Document" r:id="rId5" imgW="8235289" imgH="5918849" progId="Word.Document.12">
                  <p:embed/>
                  <p:pic>
                    <p:nvPicPr>
                      <p:cNvPr id="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5</a:t>
            </a:fld>
            <a:endParaRPr lang="en-US" dirty="0">
              <a:solidFill>
                <a:srgbClr val="000000"/>
              </a:solidFill>
            </a:endParaRPr>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1853456450"/>
              </p:ext>
            </p:extLst>
          </p:nvPr>
        </p:nvGraphicFramePr>
        <p:xfrm>
          <a:off x="762000" y="4686996"/>
          <a:ext cx="7334039" cy="1327723"/>
        </p:xfrm>
        <a:graphic>
          <a:graphicData uri="http://schemas.openxmlformats.org/drawingml/2006/table">
            <a:tbl>
              <a:tblPr/>
              <a:tblGrid>
                <a:gridCol w="3267408"/>
                <a:gridCol w="966901"/>
                <a:gridCol w="984143"/>
                <a:gridCol w="1128312"/>
                <a:gridCol w="987275"/>
              </a:tblGrid>
              <a:tr h="223585">
                <a:tc>
                  <a:txBody>
                    <a:bodyPr/>
                    <a:lstStyle/>
                    <a:p>
                      <a:pPr marL="0" marR="0" algn="l">
                        <a:lnSpc>
                          <a:spcPct val="115000"/>
                        </a:lnSpc>
                        <a:spcBef>
                          <a:spcPts val="0"/>
                        </a:spcBef>
                        <a:spcAft>
                          <a:spcPts val="0"/>
                        </a:spcAft>
                      </a:pPr>
                      <a:r>
                        <a:rPr lang="en-US" sz="900" b="1" dirty="0">
                          <a:solidFill>
                            <a:srgbClr val="000000"/>
                          </a:solidFill>
                          <a:latin typeface="Arial"/>
                          <a:ea typeface="Times New Roman"/>
                          <a:cs typeface="Times New Roman"/>
                        </a:rPr>
                        <a:t>Mandatory Fee Chart</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2011</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2012</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2013</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734">
                <a:tc>
                  <a:txBody>
                    <a:bodyPr/>
                    <a:lstStyle/>
                    <a:p>
                      <a:pPr marL="0" marR="0" algn="just">
                        <a:lnSpc>
                          <a:spcPct val="115000"/>
                        </a:lnSpc>
                        <a:spcBef>
                          <a:spcPts val="0"/>
                        </a:spcBef>
                        <a:spcAft>
                          <a:spcPts val="0"/>
                        </a:spcAft>
                      </a:pPr>
                      <a:r>
                        <a:rPr lang="en-US" sz="900" dirty="0" smtClean="0">
                          <a:solidFill>
                            <a:srgbClr val="000000"/>
                          </a:solidFill>
                          <a:latin typeface="Arial"/>
                          <a:ea typeface="Times New Roman"/>
                          <a:cs typeface="Times New Roman"/>
                        </a:rPr>
                        <a:t>Laker </a:t>
                      </a:r>
                      <a:r>
                        <a:rPr lang="en-US" sz="900" dirty="0">
                          <a:solidFill>
                            <a:srgbClr val="000000"/>
                          </a:solidFill>
                          <a:latin typeface="Arial"/>
                          <a:ea typeface="Times New Roman"/>
                          <a:cs typeface="Times New Roman"/>
                        </a:rPr>
                        <a:t>Card</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734">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Technology</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734">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Student Activity</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734">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Athletic</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135</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734">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Health</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734">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Parking</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734">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Student Activity Center</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75</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75</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75</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sp>
        <p:nvSpPr>
          <p:cNvPr id="4" name="TextBox 3"/>
          <p:cNvSpPr txBox="1"/>
          <p:nvPr/>
        </p:nvSpPr>
        <p:spPr>
          <a:xfrm>
            <a:off x="762000" y="6139934"/>
            <a:ext cx="7391400" cy="523220"/>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Categories that pay </a:t>
            </a:r>
            <a:r>
              <a:rPr lang="en-US" sz="1400" dirty="0" smtClean="0">
                <a:latin typeface="Arial" panose="020B0604020202020204" pitchFamily="34" charset="0"/>
                <a:cs typeface="Arial" panose="020B0604020202020204" pitchFamily="34" charset="0"/>
              </a:rPr>
              <a:t>less/none: Distance Learning, </a:t>
            </a:r>
            <a:r>
              <a:rPr lang="en-US" sz="1400" dirty="0" smtClean="0">
                <a:latin typeface="Arial" panose="020B0604020202020204" pitchFamily="34" charset="0"/>
                <a:cs typeface="Arial" panose="020B0604020202020204" pitchFamily="34" charset="0"/>
              </a:rPr>
              <a:t>eCore, </a:t>
            </a:r>
            <a:r>
              <a:rPr lang="en-US" sz="1400" dirty="0" smtClean="0">
                <a:latin typeface="Arial" panose="020B0604020202020204" pitchFamily="34" charset="0"/>
                <a:cs typeface="Arial" panose="020B0604020202020204" pitchFamily="34" charset="0"/>
              </a:rPr>
              <a:t>Employees/TAP, </a:t>
            </a:r>
            <a:r>
              <a:rPr lang="en-US" sz="1400" dirty="0" smtClean="0">
                <a:latin typeface="Arial" panose="020B0604020202020204" pitchFamily="34" charset="0"/>
                <a:cs typeface="Arial" panose="020B0604020202020204" pitchFamily="34" charset="0"/>
              </a:rPr>
              <a:t>Fayette County, Joint Enrolled, Main </a:t>
            </a:r>
            <a:r>
              <a:rPr lang="en-US" sz="1400" dirty="0" smtClean="0">
                <a:latin typeface="Arial" panose="020B0604020202020204" pitchFamily="34" charset="0"/>
                <a:cs typeface="Arial" panose="020B0604020202020204" pitchFamily="34" charset="0"/>
              </a:rPr>
              <a:t>Campus - </a:t>
            </a:r>
            <a:r>
              <a:rPr lang="en-US" sz="1400" dirty="0" smtClean="0">
                <a:latin typeface="Arial" panose="020B0604020202020204" pitchFamily="34" charset="0"/>
                <a:cs typeface="Arial" panose="020B0604020202020204" pitchFamily="34" charset="0"/>
              </a:rPr>
              <a:t>less than 3 hrs, Senior </a:t>
            </a:r>
            <a:r>
              <a:rPr lang="en-US" sz="1400" dirty="0" smtClean="0">
                <a:latin typeface="Arial" panose="020B0604020202020204" pitchFamily="34" charset="0"/>
                <a:cs typeface="Arial" panose="020B0604020202020204" pitchFamily="34" charset="0"/>
              </a:rPr>
              <a:t>Citizens, </a:t>
            </a:r>
            <a:r>
              <a:rPr lang="en-US" sz="1400" dirty="0" smtClean="0">
                <a:latin typeface="Arial" panose="020B0604020202020204" pitchFamily="34" charset="0"/>
                <a:cs typeface="Arial" panose="020B0604020202020204" pitchFamily="34" charset="0"/>
              </a:rPr>
              <a:t>WBSIT  </a:t>
            </a:r>
            <a:endParaRPr lang="en-US" sz="1400" dirty="0">
              <a:latin typeface="Arial" panose="020B0604020202020204" pitchFamily="34" charset="0"/>
              <a:cs typeface="Arial" panose="020B0604020202020204" pitchFamily="34" charset="0"/>
            </a:endParaRPr>
          </a:p>
        </p:txBody>
      </p:sp>
      <p:graphicFrame>
        <p:nvGraphicFramePr>
          <p:cNvPr id="15" name="Chart 14"/>
          <p:cNvGraphicFramePr>
            <a:graphicFrameLocks/>
          </p:cNvGraphicFramePr>
          <p:nvPr>
            <p:extLst>
              <p:ext uri="{D42A27DB-BD31-4B8C-83A1-F6EECF244321}">
                <p14:modId xmlns:p14="http://schemas.microsoft.com/office/powerpoint/2010/main" val="917884709"/>
              </p:ext>
            </p:extLst>
          </p:nvPr>
        </p:nvGraphicFramePr>
        <p:xfrm>
          <a:off x="533400" y="1084613"/>
          <a:ext cx="7391400" cy="3505200"/>
        </p:xfrm>
        <a:graphic>
          <a:graphicData uri="http://schemas.openxmlformats.org/drawingml/2006/chart">
            <c:chart xmlns:c="http://schemas.openxmlformats.org/drawingml/2006/chart" xmlns:r="http://schemas.openxmlformats.org/officeDocument/2006/relationships" r:id="rId7"/>
          </a:graphicData>
        </a:graphic>
      </p:graphicFrame>
      <p:sp>
        <p:nvSpPr>
          <p:cNvPr id="3" name="TextBox 2"/>
          <p:cNvSpPr txBox="1"/>
          <p:nvPr/>
        </p:nvSpPr>
        <p:spPr>
          <a:xfrm>
            <a:off x="1219200" y="3961878"/>
            <a:ext cx="938077" cy="246221"/>
          </a:xfrm>
          <a:prstGeom prst="rect">
            <a:avLst/>
          </a:prstGeom>
          <a:noFill/>
        </p:spPr>
        <p:txBody>
          <a:bodyPr wrap="none" rtlCol="0">
            <a:spAutoFit/>
          </a:bodyPr>
          <a:lstStyle/>
          <a:p>
            <a:r>
              <a:rPr lang="en-US" sz="1000" dirty="0" smtClean="0"/>
              <a:t>Total Students</a:t>
            </a:r>
            <a:endParaRPr lang="en-US" sz="1000" dirty="0"/>
          </a:p>
        </p:txBody>
      </p:sp>
    </p:spTree>
    <p:extLst>
      <p:ext uri="{BB962C8B-B14F-4D97-AF65-F5344CB8AC3E}">
        <p14:creationId xmlns:p14="http://schemas.microsoft.com/office/powerpoint/2010/main" val="2454843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609600" y="381000"/>
            <a:ext cx="5562600" cy="457200"/>
          </a:xfrm>
        </p:spPr>
        <p:txBody>
          <a:bodyPr>
            <a:normAutofit fontScale="90000"/>
          </a:bodyPr>
          <a:lstStyle/>
          <a:p>
            <a:r>
              <a:rPr lang="en-US" sz="2800" dirty="0" smtClean="0"/>
              <a:t>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Open Budget Meeting</a:t>
            </a:r>
            <a:br>
              <a:rPr lang="en-US" sz="2800" dirty="0" smtClean="0"/>
            </a:br>
            <a:r>
              <a:rPr lang="en-US" sz="2800" dirty="0" smtClean="0"/>
              <a:t/>
            </a:r>
            <a:br>
              <a:rPr lang="en-US" sz="2800" dirty="0" smtClean="0"/>
            </a:br>
            <a:r>
              <a:rPr lang="en-US" sz="2800" dirty="0"/>
              <a:t> </a:t>
            </a:r>
            <a:r>
              <a:rPr lang="en-US" sz="2800" dirty="0" smtClean="0"/>
              <a:t>    </a:t>
            </a:r>
            <a:br>
              <a:rPr lang="en-US" sz="2800" dirty="0" smtClean="0"/>
            </a:br>
            <a:r>
              <a:rPr lang="en-US" sz="2800" dirty="0"/>
              <a:t/>
            </a:r>
            <a:br>
              <a:rPr lang="en-US" sz="2800" dirty="0"/>
            </a:br>
            <a:r>
              <a:rPr lang="en-US" sz="2800" dirty="0" smtClean="0"/>
              <a:t>     </a:t>
            </a:r>
            <a:r>
              <a:rPr lang="en-US" sz="2400" dirty="0" smtClean="0"/>
              <a:t/>
            </a:r>
            <a:br>
              <a:rPr lang="en-US" sz="2400" dirty="0" smtClean="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smtClean="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3916595292"/>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38953" name="Document" r:id="rId5" imgW="8235289" imgH="5918849" progId="Word.Document.12">
                  <p:embed/>
                </p:oleObj>
              </mc:Choice>
              <mc:Fallback>
                <p:oleObj name="Document" r:id="rId5" imgW="8235289" imgH="5918849" progId="Word.Document.12">
                  <p:embed/>
                  <p:pic>
                    <p:nvPicPr>
                      <p:cNvPr id="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6</a:t>
            </a:fld>
            <a:endParaRPr lang="en-US" dirty="0">
              <a:solidFill>
                <a:srgbClr val="000000"/>
              </a:solidFill>
            </a:endParaRPr>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0" name="Chart 9"/>
          <p:cNvGraphicFramePr>
            <a:graphicFrameLocks/>
          </p:cNvGraphicFramePr>
          <p:nvPr>
            <p:extLst>
              <p:ext uri="{D42A27DB-BD31-4B8C-83A1-F6EECF244321}">
                <p14:modId xmlns:p14="http://schemas.microsoft.com/office/powerpoint/2010/main" val="2565867209"/>
              </p:ext>
            </p:extLst>
          </p:nvPr>
        </p:nvGraphicFramePr>
        <p:xfrm>
          <a:off x="152402" y="1143000"/>
          <a:ext cx="8534398" cy="5153025"/>
        </p:xfrm>
        <a:graphic>
          <a:graphicData uri="http://schemas.openxmlformats.org/drawingml/2006/chart">
            <c:chart xmlns:c="http://schemas.openxmlformats.org/drawingml/2006/chart" xmlns:r="http://schemas.openxmlformats.org/officeDocument/2006/relationships" r:id="rId7"/>
          </a:graphicData>
        </a:graphic>
      </p:graphicFrame>
      <p:sp>
        <p:nvSpPr>
          <p:cNvPr id="3" name="TextBox 2"/>
          <p:cNvSpPr txBox="1"/>
          <p:nvPr/>
        </p:nvSpPr>
        <p:spPr>
          <a:xfrm>
            <a:off x="2057400" y="3287439"/>
            <a:ext cx="838200" cy="276999"/>
          </a:xfrm>
          <a:prstGeom prst="rect">
            <a:avLst/>
          </a:prstGeom>
          <a:noFill/>
        </p:spPr>
        <p:txBody>
          <a:bodyPr wrap="square" rtlCol="0">
            <a:spAutoFit/>
          </a:bodyPr>
          <a:lstStyle/>
          <a:p>
            <a:r>
              <a:rPr lang="en-US" sz="1200" dirty="0" smtClean="0"/>
              <a:t>$66,000</a:t>
            </a:r>
            <a:endParaRPr lang="en-US" sz="1200" dirty="0"/>
          </a:p>
        </p:txBody>
      </p:sp>
    </p:spTree>
    <p:extLst>
      <p:ext uri="{BB962C8B-B14F-4D97-AF65-F5344CB8AC3E}">
        <p14:creationId xmlns:p14="http://schemas.microsoft.com/office/powerpoint/2010/main" val="2454843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609600" y="381000"/>
            <a:ext cx="5562600" cy="457200"/>
          </a:xfrm>
        </p:spPr>
        <p:txBody>
          <a:bodyPr>
            <a:normAutofit fontScale="90000"/>
          </a:bodyPr>
          <a:lstStyle/>
          <a:p>
            <a:r>
              <a:rPr lang="en-US" sz="2800" dirty="0" smtClean="0"/>
              <a:t>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Open Budget Meeting</a:t>
            </a:r>
            <a:br>
              <a:rPr lang="en-US" sz="2800" dirty="0" smtClean="0"/>
            </a:br>
            <a:r>
              <a:rPr lang="en-US" sz="2800" dirty="0" smtClean="0"/>
              <a:t/>
            </a:r>
            <a:br>
              <a:rPr lang="en-US" sz="2800" dirty="0" smtClean="0"/>
            </a:br>
            <a:r>
              <a:rPr lang="en-US" sz="2800" dirty="0"/>
              <a:t> </a:t>
            </a:r>
            <a:r>
              <a:rPr lang="en-US" sz="2800" dirty="0" smtClean="0"/>
              <a:t>    </a:t>
            </a:r>
            <a:br>
              <a:rPr lang="en-US" sz="2800" dirty="0" smtClean="0"/>
            </a:br>
            <a:r>
              <a:rPr lang="en-US" sz="2800" dirty="0"/>
              <a:t/>
            </a:r>
            <a:br>
              <a:rPr lang="en-US" sz="2800" dirty="0"/>
            </a:br>
            <a:r>
              <a:rPr lang="en-US" sz="2800" dirty="0" smtClean="0"/>
              <a:t>     </a:t>
            </a:r>
            <a:r>
              <a:rPr lang="en-US" sz="2400" dirty="0" smtClean="0"/>
              <a:t/>
            </a:r>
            <a:br>
              <a:rPr lang="en-US" sz="2400" dirty="0" smtClean="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smtClean="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4" cstate="print"/>
          <a:srcRect/>
          <a:stretch>
            <a:fillRect/>
          </a:stretch>
        </p:blipFill>
        <p:spPr bwMode="auto">
          <a:xfrm>
            <a:off x="5791200" y="152400"/>
            <a:ext cx="3352800" cy="755650"/>
          </a:xfrm>
          <a:prstGeom prst="rect">
            <a:avLst/>
          </a:prstGeom>
          <a:noFill/>
        </p:spPr>
      </p:pic>
      <p:graphicFrame>
        <p:nvGraphicFramePr>
          <p:cNvPr id="9" name="Object 8"/>
          <p:cNvGraphicFramePr>
            <a:graphicFrameLocks noChangeAspect="1"/>
          </p:cNvGraphicFramePr>
          <p:nvPr>
            <p:extLst>
              <p:ext uri="{D42A27DB-BD31-4B8C-83A1-F6EECF244321}">
                <p14:modId xmlns:p14="http://schemas.microsoft.com/office/powerpoint/2010/main" val="2170596797"/>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40994" name="Document" r:id="rId5" imgW="8235289" imgH="5918849" progId="Word.Document.12">
                  <p:embed/>
                </p:oleObj>
              </mc:Choice>
              <mc:Fallback>
                <p:oleObj name="Document" r:id="rId5" imgW="8235289" imgH="5918849" progId="Word.Document.12">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7</a:t>
            </a:fld>
            <a:endParaRPr lang="en-US" dirty="0">
              <a:solidFill>
                <a:srgbClr val="000000"/>
              </a:solidFill>
            </a:endParaRPr>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0" name="Table 9"/>
          <p:cNvGraphicFramePr>
            <a:graphicFrameLocks noGrp="1"/>
          </p:cNvGraphicFramePr>
          <p:nvPr>
            <p:extLst>
              <p:ext uri="{D42A27DB-BD31-4B8C-83A1-F6EECF244321}">
                <p14:modId xmlns:p14="http://schemas.microsoft.com/office/powerpoint/2010/main" val="2081171251"/>
              </p:ext>
            </p:extLst>
          </p:nvPr>
        </p:nvGraphicFramePr>
        <p:xfrm>
          <a:off x="838200" y="914400"/>
          <a:ext cx="8839199" cy="5622922"/>
        </p:xfrm>
        <a:graphic>
          <a:graphicData uri="http://schemas.openxmlformats.org/drawingml/2006/table">
            <a:tbl>
              <a:tblPr/>
              <a:tblGrid>
                <a:gridCol w="3243323"/>
                <a:gridCol w="75409"/>
                <a:gridCol w="930028"/>
                <a:gridCol w="970873"/>
                <a:gridCol w="603261"/>
                <a:gridCol w="603261"/>
                <a:gridCol w="603261"/>
                <a:gridCol w="603261"/>
                <a:gridCol w="603261"/>
                <a:gridCol w="603261"/>
              </a:tblGrid>
              <a:tr h="182242">
                <a:tc>
                  <a:txBody>
                    <a:bodyPr/>
                    <a:lstStyle/>
                    <a:p>
                      <a:pPr algn="l" fontAlgn="b"/>
                      <a:endParaRPr lang="en-US" sz="105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1" i="0" u="none" strike="noStrike" dirty="0">
                          <a:solidFill>
                            <a:srgbClr val="000000"/>
                          </a:solidFill>
                          <a:latin typeface="Calibri"/>
                        </a:rPr>
                        <a:t>Revenue</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1050" b="1" i="0" u="none" strike="noStrike" dirty="0">
                          <a:solidFill>
                            <a:srgbClr val="000000"/>
                          </a:solidFill>
                          <a:latin typeface="Calibri"/>
                        </a:rPr>
                        <a:t>FY15 Budget</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1" i="0" u="none" strike="noStrike" dirty="0">
                          <a:solidFill>
                            <a:srgbClr val="000000"/>
                          </a:solidFill>
                          <a:latin typeface="Calibri"/>
                        </a:rPr>
                        <a:t>State Appropriation</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24,067,121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1" i="0" u="none" strike="noStrike" dirty="0">
                          <a:solidFill>
                            <a:srgbClr val="000000"/>
                          </a:solidFill>
                          <a:latin typeface="Calibri"/>
                        </a:rPr>
                        <a:t>Tuition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27,775,000 </a:t>
                      </a:r>
                    </a:p>
                  </a:txBody>
                  <a:tcPr marL="0" marR="0" marT="0" marB="0" anchor="b">
                    <a:lnL>
                      <a:noFill/>
                    </a:lnL>
                    <a:lnR>
                      <a:noFill/>
                    </a:lnR>
                    <a:lnT>
                      <a:noFill/>
                    </a:lnT>
                    <a:lnB>
                      <a:noFill/>
                    </a:lnB>
                  </a:tcPr>
                </a:tc>
                <a:tc>
                  <a:txBody>
                    <a:bodyPr/>
                    <a:lstStyle/>
                    <a:p>
                      <a:pPr algn="l" fontAlgn="b"/>
                      <a:r>
                        <a:rPr lang="en-US" sz="1050" b="1" i="0" u="none" strike="noStrike" dirty="0">
                          <a:solidFill>
                            <a:srgbClr val="000000"/>
                          </a:solidFill>
                          <a:latin typeface="Calibri"/>
                        </a:rPr>
                        <a:t>*</a:t>
                      </a: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1" i="0" u="none" strike="noStrike" dirty="0">
                          <a:solidFill>
                            <a:srgbClr val="000000"/>
                          </a:solidFill>
                          <a:latin typeface="Calibri"/>
                        </a:rPr>
                        <a:t>Fees &amp; Other General</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6,124,750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1" i="0" u="none" strike="noStrike" dirty="0">
                          <a:solidFill>
                            <a:srgbClr val="000000"/>
                          </a:solidFill>
                          <a:latin typeface="Calibri"/>
                        </a:rPr>
                        <a:t>Carry Forward Funds</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832,500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dirty="0">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dirty="0">
                          <a:solidFill>
                            <a:srgbClr val="000000"/>
                          </a:solidFill>
                          <a:latin typeface="Calibri"/>
                        </a:rPr>
                        <a:t>           58,799,371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1" i="0" u="none" strike="noStrike" dirty="0">
                          <a:solidFill>
                            <a:srgbClr val="000000"/>
                          </a:solidFill>
                          <a:latin typeface="Calibri"/>
                        </a:rPr>
                        <a:t>Expenditures</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Updated current budget</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57,785,021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1" i="0" u="none" strike="noStrike" dirty="0">
                          <a:solidFill>
                            <a:srgbClr val="000000"/>
                          </a:solidFill>
                          <a:latin typeface="Calibri"/>
                        </a:rPr>
                        <a:t>Funding Available to Distribute</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1,014,350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1" i="0" u="none" strike="noStrike" dirty="0">
                          <a:solidFill>
                            <a:srgbClr val="000000"/>
                          </a:solidFill>
                          <a:latin typeface="Calibri"/>
                        </a:rPr>
                        <a:t>Required Funding Items added:</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University Contingency</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250,000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Increase in software licenses</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46,699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Faculty Promotions including benefits</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84,745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Chiller NSB</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350,000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Funding to renovate Lucy Huie Hall</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160,000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Funding to renovate Dental Hygiene Clinic</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233,000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Possible Funding for Merit Raises</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378,896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1,503,340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1" i="0" u="none" strike="noStrike" dirty="0">
                          <a:solidFill>
                            <a:srgbClr val="000000"/>
                          </a:solidFill>
                          <a:latin typeface="Calibri"/>
                        </a:rPr>
                        <a:t>Unresolved Issues**</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Salary Stressors including benefits</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258,777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Litigation</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20,000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Additional Student </a:t>
                      </a:r>
                      <a:r>
                        <a:rPr lang="en-US" sz="1050" b="0" i="0" u="none" strike="noStrike" dirty="0" smtClean="0">
                          <a:solidFill>
                            <a:srgbClr val="000000"/>
                          </a:solidFill>
                          <a:latin typeface="Calibri"/>
                        </a:rPr>
                        <a:t>Assistant Funding </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150,000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0" i="0" u="none" strike="noStrike" dirty="0">
                          <a:solidFill>
                            <a:srgbClr val="000000"/>
                          </a:solidFill>
                          <a:latin typeface="Calibri"/>
                        </a:rPr>
                        <a:t>   Additional funding for new Science Building</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160,000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588,777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r>
                        <a:rPr lang="en-US" sz="1050" b="1" i="0" u="none" strike="noStrike" dirty="0">
                          <a:solidFill>
                            <a:srgbClr val="000000"/>
                          </a:solidFill>
                          <a:latin typeface="Calibri"/>
                        </a:rPr>
                        <a:t>Left to Distribute</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050" b="0" i="0" u="none" strike="noStrike" dirty="0">
                          <a:solidFill>
                            <a:srgbClr val="000000"/>
                          </a:solidFill>
                          <a:latin typeface="Calibri"/>
                        </a:rPr>
                        <a:t>           </a:t>
                      </a:r>
                      <a:r>
                        <a:rPr lang="en-US" sz="1050" b="1" i="0" u="none" strike="noStrike" dirty="0">
                          <a:solidFill>
                            <a:srgbClr val="FF0000"/>
                          </a:solidFill>
                          <a:latin typeface="Calibri"/>
                        </a:rPr>
                        <a:t>(1,077,767</a:t>
                      </a:r>
                      <a:r>
                        <a:rPr lang="en-US" sz="1050" b="0" i="0" u="none" strike="noStrike" dirty="0">
                          <a:solidFill>
                            <a:srgbClr val="000000"/>
                          </a:solidFill>
                          <a:latin typeface="Calibri"/>
                        </a:rPr>
                        <a: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endParaRPr lang="en-US" sz="8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gridSpan="4">
                  <a:txBody>
                    <a:bodyPr/>
                    <a:lstStyle/>
                    <a:p>
                      <a:pPr algn="l" fontAlgn="t"/>
                      <a:r>
                        <a:rPr lang="en-US" sz="1050" b="1" i="0" u="none" strike="noStrike" dirty="0">
                          <a:solidFill>
                            <a:srgbClr val="000000"/>
                          </a:solidFill>
                          <a:latin typeface="Calibri"/>
                        </a:rPr>
                        <a:t>* Tuition will need to be reviewed for enrollment numbers</a:t>
                      </a: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8246">
                <a:tc gridSpan="4">
                  <a:txBody>
                    <a:bodyPr/>
                    <a:lstStyle/>
                    <a:p>
                      <a:pPr algn="l" fontAlgn="t"/>
                      <a:r>
                        <a:rPr lang="en-US" sz="1050" b="1" i="0" u="none" strike="noStrike" dirty="0">
                          <a:solidFill>
                            <a:srgbClr val="000000"/>
                          </a:solidFill>
                          <a:latin typeface="Calibri"/>
                        </a:rPr>
                        <a:t>** Library renovations will be accomplished by utilizing the salary savings</a:t>
                      </a: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
        <p:nvSpPr>
          <p:cNvPr id="13" name="TextBox 12"/>
          <p:cNvSpPr txBox="1"/>
          <p:nvPr/>
        </p:nvSpPr>
        <p:spPr>
          <a:xfrm>
            <a:off x="6477000" y="2286000"/>
            <a:ext cx="2514600" cy="1061829"/>
          </a:xfrm>
          <a:prstGeom prst="rect">
            <a:avLst/>
          </a:prstGeom>
          <a:noFill/>
          <a:ln>
            <a:solidFill>
              <a:schemeClr val="accent1"/>
            </a:solidFill>
          </a:ln>
        </p:spPr>
        <p:txBody>
          <a:bodyPr wrap="square" rtlCol="0">
            <a:spAutoFit/>
          </a:bodyPr>
          <a:lstStyle/>
          <a:p>
            <a:r>
              <a:rPr lang="en-US" sz="900" dirty="0" smtClean="0"/>
              <a:t>Includes current Salary, Benefits, Travel, &amp; OS&amp;E</a:t>
            </a:r>
          </a:p>
          <a:p>
            <a:endParaRPr lang="en-US" sz="900" dirty="0" smtClean="0"/>
          </a:p>
          <a:p>
            <a:r>
              <a:rPr lang="en-US" sz="900" dirty="0" smtClean="0"/>
              <a:t>Increase TRS                                             $154,843</a:t>
            </a:r>
          </a:p>
          <a:p>
            <a:r>
              <a:rPr lang="en-US" sz="900" dirty="0" smtClean="0"/>
              <a:t>Increase Health Insurance                     $177,645</a:t>
            </a:r>
          </a:p>
          <a:p>
            <a:r>
              <a:rPr lang="en-US" sz="900" dirty="0" smtClean="0"/>
              <a:t>Priority Positions Funded by BOR:</a:t>
            </a:r>
          </a:p>
          <a:p>
            <a:r>
              <a:rPr lang="en-US" sz="900" dirty="0" smtClean="0"/>
              <a:t>Psychology-Lecturer                               $  60,000</a:t>
            </a:r>
          </a:p>
          <a:p>
            <a:r>
              <a:rPr lang="en-US" sz="900" dirty="0" smtClean="0"/>
              <a:t>Academic Advisor                                   $   53,500</a:t>
            </a:r>
            <a:endParaRPr lang="en-US" sz="900" dirty="0"/>
          </a:p>
        </p:txBody>
      </p:sp>
      <p:cxnSp>
        <p:nvCxnSpPr>
          <p:cNvPr id="15" name="Straight Arrow Connector 14"/>
          <p:cNvCxnSpPr/>
          <p:nvPr/>
        </p:nvCxnSpPr>
        <p:spPr>
          <a:xfrm>
            <a:off x="5105400" y="2590800"/>
            <a:ext cx="1371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654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Grp="1" noChangeArrowheads="1"/>
          </p:cNvSpPr>
          <p:nvPr>
            <p:ph type="subTitle" idx="4294967295"/>
          </p:nvPr>
        </p:nvSpPr>
        <p:spPr>
          <a:xfrm>
            <a:off x="2097088" y="3468688"/>
            <a:ext cx="7046912" cy="1560512"/>
          </a:xfrm>
        </p:spPr>
        <p:txBody>
          <a:bodyPr/>
          <a:lstStyle/>
          <a:p>
            <a:endParaRPr lang="en-US" dirty="0" smtClean="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97145044"/>
              </p:ext>
            </p:extLst>
          </p:nvPr>
        </p:nvGraphicFramePr>
        <p:xfrm>
          <a:off x="744539" y="977900"/>
          <a:ext cx="8059737" cy="5816600"/>
        </p:xfrm>
        <a:graphic>
          <a:graphicData uri="http://schemas.openxmlformats.org/presentationml/2006/ole">
            <mc:AlternateContent xmlns:mc="http://schemas.openxmlformats.org/markup-compatibility/2006">
              <mc:Choice xmlns:v="urn:schemas-microsoft-com:vml" Requires="v">
                <p:oleObj spid="_x0000_s3168" name="Document" r:id="rId4" imgW="8236942" imgH="6000776" progId="Word.Document.12">
                  <p:embed/>
                </p:oleObj>
              </mc:Choice>
              <mc:Fallback>
                <p:oleObj name="Document" r:id="rId4" imgW="8236942" imgH="6000776" progId="Word.Document.12">
                  <p:embed/>
                  <p:pic>
                    <p:nvPicPr>
                      <p:cNvPr id="0" name="Picture 5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4539" y="977900"/>
                        <a:ext cx="8059737" cy="581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138677933"/>
              </p:ext>
            </p:extLst>
          </p:nvPr>
        </p:nvGraphicFramePr>
        <p:xfrm>
          <a:off x="26988" y="3175"/>
          <a:ext cx="10260012" cy="7159625"/>
        </p:xfrm>
        <a:graphic>
          <a:graphicData uri="http://schemas.openxmlformats.org/presentationml/2006/ole">
            <mc:AlternateContent xmlns:mc="http://schemas.openxmlformats.org/markup-compatibility/2006">
              <mc:Choice xmlns:v="urn:schemas-microsoft-com:vml" Requires="v">
                <p:oleObj spid="_x0000_s3169" name="Worksheet" r:id="rId6" imgW="5381588" imgH="4819770" progId="Excel.Sheet.12">
                  <p:embed/>
                </p:oleObj>
              </mc:Choice>
              <mc:Fallback>
                <p:oleObj name="Worksheet" r:id="rId6" imgW="5381588" imgH="4819770" progId="Excel.Sheet.12">
                  <p:embed/>
                  <p:pic>
                    <p:nvPicPr>
                      <p:cNvPr id="0" name="Picture 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988" y="3175"/>
                        <a:ext cx="10260012" cy="715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Box 2"/>
          <p:cNvSpPr txBox="1"/>
          <p:nvPr/>
        </p:nvSpPr>
        <p:spPr>
          <a:xfrm>
            <a:off x="8418278" y="6635421"/>
            <a:ext cx="235962" cy="215444"/>
          </a:xfrm>
          <a:prstGeom prst="rect">
            <a:avLst/>
          </a:prstGeom>
          <a:noFill/>
        </p:spPr>
        <p:txBody>
          <a:bodyPr wrap="none" rtlCol="0">
            <a:spAutoFit/>
          </a:bodyPr>
          <a:lstStyle/>
          <a:p>
            <a:r>
              <a:rPr lang="en-US" sz="800" dirty="0" smtClean="0"/>
              <a:t>8</a:t>
            </a:r>
            <a:endParaRPr lang="en-US" sz="800" dirty="0"/>
          </a:p>
        </p:txBody>
      </p:sp>
    </p:spTree>
    <p:extLst>
      <p:ext uri="{BB962C8B-B14F-4D97-AF65-F5344CB8AC3E}">
        <p14:creationId xmlns:p14="http://schemas.microsoft.com/office/powerpoint/2010/main" val="3608770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352800"/>
            <a:ext cx="7046912" cy="1676400"/>
          </a:xfrm>
        </p:spPr>
        <p:txBody>
          <a:bodyPr/>
          <a:lstStyle/>
          <a:p>
            <a:endParaRPr lang="en-US" dirty="0" smtClean="0"/>
          </a:p>
          <a:p>
            <a:endParaRPr lang="en-US" dirty="0"/>
          </a:p>
        </p:txBody>
      </p:sp>
      <p:pic>
        <p:nvPicPr>
          <p:cNvPr id="90117" name="Picture 5" descr="Logo2Color"/>
          <p:cNvPicPr>
            <a:picLocks noChangeAspect="1" noChangeArrowheads="1"/>
          </p:cNvPicPr>
          <p:nvPr/>
        </p:nvPicPr>
        <p:blipFill>
          <a:blip r:embed="rId3" cstate="print"/>
          <a:srcRect/>
          <a:stretch>
            <a:fillRect/>
          </a:stretch>
        </p:blipFill>
        <p:spPr bwMode="auto">
          <a:xfrm>
            <a:off x="5791200" y="152400"/>
            <a:ext cx="3352800" cy="755650"/>
          </a:xfrm>
          <a:prstGeom prst="rect">
            <a:avLst/>
          </a:prstGeom>
          <a:noFill/>
        </p:spPr>
      </p:pic>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9</a:t>
            </a:fld>
            <a:endParaRPr lang="en-US" dirty="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931174505"/>
              </p:ext>
            </p:extLst>
          </p:nvPr>
        </p:nvGraphicFramePr>
        <p:xfrm>
          <a:off x="1524000" y="2362200"/>
          <a:ext cx="342054" cy="1371600"/>
        </p:xfrm>
        <a:graphic>
          <a:graphicData uri="http://schemas.openxmlformats.org/drawingml/2006/table">
            <a:tbl>
              <a:tblPr firstRow="1" firstCol="1" bandRow="1">
                <a:tableStyleId>{5C22544A-7EE6-4342-B048-85BDC9FD1C3A}</a:tableStyleId>
              </a:tblPr>
              <a:tblGrid>
                <a:gridCol w="171027"/>
                <a:gridCol w="171027"/>
              </a:tblGrid>
              <a:tr h="274320">
                <a:tc>
                  <a:txBody>
                    <a:bodyPr/>
                    <a:lstStyle/>
                    <a:p>
                      <a:endParaRPr lang="en-US" sz="1800" dirty="0"/>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800" dirty="0"/>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274320">
                <a:tc gridSpan="2">
                  <a:txBody>
                    <a:bodyPr/>
                    <a:lstStyle/>
                    <a:p>
                      <a:endParaRPr lang="en-US" sz="1800" dirty="0"/>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hMerge="1">
                  <a:txBody>
                    <a:bodyPr/>
                    <a:lstStyle/>
                    <a:p>
                      <a:endParaRPr lang="en-US"/>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274320">
                <a:tc gridSpan="2">
                  <a:txBody>
                    <a:bodyPr/>
                    <a:lstStyle/>
                    <a:p>
                      <a:endParaRPr lang="en-US" sz="1800" b="1" dirty="0"/>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74320">
                <a:tc gridSpan="2">
                  <a:txBody>
                    <a:bodyPr/>
                    <a:lstStyle/>
                    <a:p>
                      <a:endParaRPr lang="en-US" sz="1800" dirty="0"/>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74320">
                <a:tc gridSpan="2">
                  <a:txBody>
                    <a:bodyPr/>
                    <a:lstStyle/>
                    <a:p>
                      <a:endParaRPr lang="en-US" sz="1800" dirty="0"/>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 name="Rectangle 3"/>
          <p:cNvSpPr>
            <a:spLocks noChangeArrowheads="1"/>
          </p:cNvSpPr>
          <p:nvPr/>
        </p:nvSpPr>
        <p:spPr bwMode="auto">
          <a:xfrm>
            <a:off x="228600" y="1295401"/>
            <a:ext cx="8915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Merit Salary Increase</a:t>
            </a:r>
            <a:endParaRPr kumimoji="0" lang="en-US" altLang="en-US" sz="24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381000" y="990600"/>
            <a:ext cx="8610600" cy="5693866"/>
          </a:xfrm>
          <a:prstGeom prst="rect">
            <a:avLst/>
          </a:prstGeom>
        </p:spPr>
        <p:txBody>
          <a:bodyPr wrap="square">
            <a:spAutoFit/>
          </a:bodyPr>
          <a:lstStyle/>
          <a:p>
            <a:endParaRPr lang="en-US" dirty="0" smtClean="0"/>
          </a:p>
          <a:p>
            <a:endParaRPr lang="en-US" dirty="0"/>
          </a:p>
          <a:p>
            <a:pPr algn="just"/>
            <a:endParaRPr lang="en-US" dirty="0"/>
          </a:p>
          <a:p>
            <a:pPr marL="285750" indent="-285750">
              <a:buFont typeface="Arial" panose="020B0604020202020204" pitchFamily="34" charset="0"/>
              <a:buChar char="•"/>
            </a:pPr>
            <a:r>
              <a:rPr lang="en-US" sz="1400" dirty="0" smtClean="0"/>
              <a:t>Salary and Administrative Policy</a:t>
            </a:r>
          </a:p>
          <a:p>
            <a:pPr marL="285750" indent="-285750"/>
            <a:r>
              <a:rPr lang="en-US" sz="1400" b="1" dirty="0" smtClean="0"/>
              <a:t>	</a:t>
            </a:r>
            <a:r>
              <a:rPr lang="en-US" sz="1400" dirty="0" smtClean="0"/>
              <a:t>The Board of Regents allocated to each institution funds to provide for salary increases for employees.   Salary increases shall be awarded  solely  on merit  with a range determined by the institution President.  Institutions are permitted to augment state funds using other appropriate fund sources to create a salary pool.  It is expected that individual merit salary increases will be reasonably distributed among employees based on the range determined by the institution President.    Across the board increases are not permitted.   Generally, merit increases for administrators whose salary is $100,000 or greater will be limited to  4%.   Salary increases may exceed ten percent  for employees exhibiting exceptionally meritorious performance; however, institutions must request prior approval from the Chancellor in writing of any merit increases exceeding ten percent.   </a:t>
            </a:r>
          </a:p>
          <a:p>
            <a:pPr marL="285750" indent="-285750"/>
            <a:r>
              <a:rPr lang="en-US" sz="1400" dirty="0" smtClean="0"/>
              <a:t>  </a:t>
            </a:r>
          </a:p>
          <a:p>
            <a:pPr marL="285750" indent="-285750"/>
            <a:r>
              <a:rPr lang="en-US" sz="1400" dirty="0" smtClean="0"/>
              <a:t>	Additionally, the policy allows  flexibility  for institutions  to make appropriate  promotions or position reclassifications, special changes to recruit or retain employees, adjustments for targeted populations or adjustments to address market and compression issues.  Such salary  adjustments must be supported  by appropriate documentation (e.g., market analysis or internal salary studies).   </a:t>
            </a:r>
          </a:p>
          <a:p>
            <a:pPr marL="285750" indent="-285750"/>
            <a:r>
              <a:rPr lang="en-US" sz="1400" dirty="0" smtClean="0"/>
              <a:t>  </a:t>
            </a:r>
          </a:p>
          <a:p>
            <a:pPr marL="285750" indent="-285750"/>
            <a:r>
              <a:rPr lang="en-US" sz="1400" dirty="0" smtClean="0"/>
              <a:t>	Employees covered from other fund sources such as sponsored funds and auxiliary funds will be subject to the same policy requirements noted above and must be paid from the corresponding fund source – not state funds. </a:t>
            </a:r>
            <a:endParaRPr lang="en-US" sz="1400" b="1" dirty="0" smtClean="0"/>
          </a:p>
          <a:p>
            <a:endParaRPr lang="en-US" b="1" dirty="0" smtClean="0"/>
          </a:p>
          <a:p>
            <a:pPr marL="285750" indent="-285750">
              <a:buFont typeface="Arial" panose="020B0604020202020204" pitchFamily="34" charset="0"/>
              <a:buChar char="•"/>
            </a:pPr>
            <a:r>
              <a:rPr lang="en-US" b="1" dirty="0" smtClean="0"/>
              <a:t>CSU amount—$249,552 from USG</a:t>
            </a:r>
          </a:p>
          <a:p>
            <a:pPr marL="285750" indent="-285750"/>
            <a:r>
              <a:rPr lang="en-US" b="1" dirty="0" smtClean="0"/>
              <a:t>	                          $69,787 from CSU</a:t>
            </a:r>
          </a:p>
          <a:p>
            <a:pPr marL="285750" indent="-285750"/>
            <a:r>
              <a:rPr lang="en-US" b="1" dirty="0" smtClean="0"/>
              <a:t> 		              Total 1% $319,339 (only funds for State funded positions)	</a:t>
            </a:r>
            <a:endParaRPr lang="en-US" b="1" dirty="0"/>
          </a:p>
        </p:txBody>
      </p:sp>
    </p:spTree>
    <p:extLst>
      <p:ext uri="{BB962C8B-B14F-4D97-AF65-F5344CB8AC3E}">
        <p14:creationId xmlns:p14="http://schemas.microsoft.com/office/powerpoint/2010/main" val="2647529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727</TotalTime>
  <Words>584</Words>
  <Application>Microsoft Office PowerPoint</Application>
  <PresentationFormat>On-screen Show (4:3)</PresentationFormat>
  <Paragraphs>237</Paragraphs>
  <Slides>13</Slides>
  <Notes>13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Office Theme</vt:lpstr>
      <vt:lpstr>Document</vt:lpstr>
      <vt:lpstr>Worksheet</vt:lpstr>
      <vt:lpstr>   Open Budget Meeting</vt:lpstr>
      <vt:lpstr>        Open Budget Meeting                                    </vt:lpstr>
      <vt:lpstr>        Open Budget Meeting                                    </vt:lpstr>
      <vt:lpstr>        Open Budget Meeting                                    </vt:lpstr>
      <vt:lpstr>        Open Budget Meeting                                    </vt:lpstr>
      <vt:lpstr>        Open Budget Meeting                                    </vt:lpstr>
      <vt:lpstr>        Open Budget Meeting                                    </vt:lpstr>
      <vt:lpstr>PowerPoint Presentation</vt:lpstr>
      <vt:lpstr>   Open Budget Meeting</vt:lpstr>
      <vt:lpstr>   Open Budget Meeting</vt:lpstr>
      <vt:lpstr>        Open Budget Meeting                                    </vt:lpstr>
      <vt:lpstr>   Open Budget Meeting</vt:lpstr>
      <vt:lpstr>   Open Budget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Budget Meeting</dc:title>
  <dc:creator>Kelly Adams</dc:creator>
  <cp:lastModifiedBy>Corlis Cummings</cp:lastModifiedBy>
  <cp:revision>85</cp:revision>
  <cp:lastPrinted>2014-04-17T19:37:03Z</cp:lastPrinted>
  <dcterms:created xsi:type="dcterms:W3CDTF">2014-02-03T16:39:55Z</dcterms:created>
  <dcterms:modified xsi:type="dcterms:W3CDTF">2014-04-17T19:50:18Z</dcterms:modified>
</cp:coreProperties>
</file>