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7" r:id="rId2"/>
    <p:sldId id="258" r:id="rId3"/>
    <p:sldId id="259" r:id="rId4"/>
    <p:sldId id="260" r:id="rId5"/>
    <p:sldId id="261" r:id="rId6"/>
    <p:sldId id="274" r:id="rId7"/>
    <p:sldId id="262" r:id="rId8"/>
    <p:sldId id="263" r:id="rId9"/>
    <p:sldId id="264" r:id="rId10"/>
    <p:sldId id="266" r:id="rId11"/>
    <p:sldId id="277" r:id="rId12"/>
    <p:sldId id="268" r:id="rId13"/>
    <p:sldId id="269" r:id="rId14"/>
    <p:sldId id="270" r:id="rId15"/>
    <p:sldId id="271" r:id="rId16"/>
    <p:sldId id="272" r:id="rId17"/>
    <p:sldId id="273"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93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380"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43EFC5-4AAD-4A3F-918F-39237D015C62}" type="datetimeFigureOut">
              <a:rPr lang="en-US" smtClean="0"/>
              <a:pPr/>
              <a:t>1/10/2012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2283FD-1FDA-4D6C-8ED1-469FADD4F84E}" type="slidenum">
              <a:rPr lang="en-US" smtClean="0"/>
              <a:pPr/>
              <a:t>‹#›</a:t>
            </a:fld>
            <a:endParaRPr lang="en-US"/>
          </a:p>
        </p:txBody>
      </p:sp>
    </p:spTree>
    <p:extLst>
      <p:ext uri="{BB962C8B-B14F-4D97-AF65-F5344CB8AC3E}">
        <p14:creationId xmlns:p14="http://schemas.microsoft.com/office/powerpoint/2010/main" val="3571074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p:txBody>
      </p:sp>
      <p:sp>
        <p:nvSpPr>
          <p:cNvPr id="4" name="Header Placeholder 3"/>
          <p:cNvSpPr>
            <a:spLocks noGrp="1"/>
          </p:cNvSpPr>
          <p:nvPr>
            <p:ph type="hdr" sz="quarter" idx="10"/>
          </p:nvPr>
        </p:nvSpPr>
        <p:spPr/>
        <p:txBody>
          <a:bodyPr/>
          <a:lstStyle/>
          <a:p>
            <a:pPr>
              <a:defRPr/>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p:txBody>
      </p:sp>
      <p:sp>
        <p:nvSpPr>
          <p:cNvPr id="4" name="Header Placeholder 3"/>
          <p:cNvSpPr>
            <a:spLocks noGrp="1"/>
          </p:cNvSpPr>
          <p:nvPr>
            <p:ph type="hdr" sz="quarter" idx="10"/>
          </p:nvPr>
        </p:nvSpPr>
        <p:spPr/>
        <p:txBody>
          <a:bodyPr/>
          <a:lstStyle/>
          <a:p>
            <a:pPr>
              <a:defRPr/>
            </a:pP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p:txBody>
      </p:sp>
      <p:sp>
        <p:nvSpPr>
          <p:cNvPr id="4" name="Header Placeholder 3"/>
          <p:cNvSpPr>
            <a:spLocks noGrp="1"/>
          </p:cNvSpPr>
          <p:nvPr>
            <p:ph type="hdr" sz="quarter" idx="10"/>
          </p:nvPr>
        </p:nvSpPr>
        <p:spPr/>
        <p:txBody>
          <a:bodyPr/>
          <a:lstStyle/>
          <a:p>
            <a:pPr>
              <a:defRPr/>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p:txBody>
      </p:sp>
      <p:sp>
        <p:nvSpPr>
          <p:cNvPr id="4" name="Header Placeholder 3"/>
          <p:cNvSpPr>
            <a:spLocks noGrp="1"/>
          </p:cNvSpPr>
          <p:nvPr>
            <p:ph type="hdr" sz="quarter" idx="10"/>
          </p:nvPr>
        </p:nvSpPr>
        <p:spPr/>
        <p:txBody>
          <a:bodyPr/>
          <a:lstStyle/>
          <a:p>
            <a:pPr>
              <a:defRPr/>
            </a:pP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9157E2-D290-4D4E-897C-2534CFFD4C80}" type="datetime1">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DEEA7-C30A-433E-A526-47DF586A3A70}" type="datetime1">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CD965-A5B7-495C-9485-541D39A24BDA}" type="datetime1">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B9C8C-C8CC-4453-B5E7-468AE69220F4}" type="datetime1">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E15845-5F27-4421-B525-523F6AFFD641}" type="datetime1">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F9A77B-3760-4F10-97D7-EEAF18095D57}" type="datetime1">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B33FC1-DA98-42B6-B5BE-2BD5DBCF6EE4}" type="datetime1">
              <a:rPr lang="en-US" smtClean="0"/>
              <a:pPr/>
              <a:t>1/10/2012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8F8870-836F-443C-AB52-9355FBFC0ED5}" type="datetime1">
              <a:rPr lang="en-US" smtClean="0"/>
              <a:pPr/>
              <a:t>1/10/2012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924509-BF1A-4155-93F8-731BE9F42344}" type="datetime1">
              <a:rPr lang="en-US" smtClean="0"/>
              <a:pPr/>
              <a:t>1/10/2012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AE6BDD-5870-4949-8C04-DB372D7C3431}" type="datetime1">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0DF1F5-8901-4ADD-BF1F-EA44E9CE9BD8}" type="datetime1">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63AEC-6FF9-4B57-9AC6-1154539066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CE748-1410-4CE0-B553-D57653995B3B}" type="datetime1">
              <a:rPr lang="en-US" smtClean="0"/>
              <a:pPr/>
              <a:t>1/10/2012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F63AEC-6FF9-4B57-9AC6-1154539066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_Document2.docx"/></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Word_Document3.docx"/></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4.docx"/></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Microsoft_Word_Document5.docx"/></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usg.edu/policymanual/section7/policy/7.15_risk_management_polic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srcRect/>
          <a:stretch>
            <a:fillRect/>
          </a:stretch>
        </p:blipFill>
        <p:spPr bwMode="auto">
          <a:xfrm>
            <a:off x="6629400" y="1600200"/>
            <a:ext cx="2514600" cy="3352800"/>
          </a:xfrm>
          <a:prstGeom prst="rect">
            <a:avLst/>
          </a:prstGeom>
          <a:noFill/>
          <a:ln w="9525">
            <a:noFill/>
            <a:miter lim="800000"/>
            <a:headEnd/>
            <a:tailEnd/>
          </a:ln>
        </p:spPr>
      </p:pic>
      <p:sp>
        <p:nvSpPr>
          <p:cNvPr id="3" name="Rectangle 2"/>
          <p:cNvSpPr/>
          <p:nvPr/>
        </p:nvSpPr>
        <p:spPr>
          <a:xfrm>
            <a:off x="0" y="3733800"/>
            <a:ext cx="7086600"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5824" y="3733800"/>
            <a:ext cx="6826164" cy="1200329"/>
          </a:xfrm>
          <a:prstGeom prst="rect">
            <a:avLst/>
          </a:prstGeom>
          <a:noFill/>
        </p:spPr>
        <p:txBody>
          <a:bodyPr wrap="none" rtlCol="0">
            <a:spAutoFit/>
          </a:bodyPr>
          <a:lstStyle/>
          <a:p>
            <a:pPr algn="r"/>
            <a:r>
              <a:rPr lang="en-US" sz="3600" dirty="0" smtClean="0">
                <a:solidFill>
                  <a:schemeClr val="bg1"/>
                </a:solidFill>
              </a:rPr>
              <a:t>Enterprise Risk Management (ERM)</a:t>
            </a:r>
            <a:br>
              <a:rPr lang="en-US" sz="3600" dirty="0" smtClean="0">
                <a:solidFill>
                  <a:schemeClr val="bg1"/>
                </a:solidFill>
              </a:rPr>
            </a:br>
            <a:r>
              <a:rPr lang="en-US" sz="3600" dirty="0" smtClean="0">
                <a:solidFill>
                  <a:schemeClr val="bg1"/>
                </a:solidFill>
              </a:rPr>
              <a:t>at Clayton </a:t>
            </a:r>
            <a:r>
              <a:rPr lang="en-US" sz="3600" smtClean="0">
                <a:solidFill>
                  <a:schemeClr val="bg1"/>
                </a:solidFill>
              </a:rPr>
              <a:t>State University</a:t>
            </a:r>
            <a:endParaRPr lang="en-US" sz="3600" dirty="0" smtClean="0">
              <a:solidFill>
                <a:schemeClr val="bg1"/>
              </a:solidFill>
            </a:endParaRPr>
          </a:p>
        </p:txBody>
      </p:sp>
      <p:sp>
        <p:nvSpPr>
          <p:cNvPr id="6" name="Rectangle 5"/>
          <p:cNvSpPr/>
          <p:nvPr/>
        </p:nvSpPr>
        <p:spPr>
          <a:xfrm>
            <a:off x="4343400" y="5029200"/>
            <a:ext cx="480060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602702" y="5010757"/>
            <a:ext cx="2465098" cy="646331"/>
          </a:xfrm>
          <a:prstGeom prst="rect">
            <a:avLst/>
          </a:prstGeom>
          <a:noFill/>
        </p:spPr>
        <p:txBody>
          <a:bodyPr wrap="none" rtlCol="0">
            <a:spAutoFit/>
          </a:bodyPr>
          <a:lstStyle/>
          <a:p>
            <a:pPr algn="r"/>
            <a:r>
              <a:rPr lang="en-US" dirty="0" smtClean="0">
                <a:solidFill>
                  <a:schemeClr val="bg1"/>
                </a:solidFill>
              </a:rPr>
              <a:t>Cheryl Jordan, CFE</a:t>
            </a:r>
          </a:p>
          <a:p>
            <a:pPr algn="r"/>
            <a:r>
              <a:rPr lang="en-US" dirty="0" smtClean="0">
                <a:solidFill>
                  <a:schemeClr val="bg1"/>
                </a:solidFill>
              </a:rPr>
              <a:t>ERM Compliance Officer</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337267-18BA-4E14-BE4C-E98834BCC4CC}"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10</a:t>
            </a:fld>
            <a:endParaRPr lang="en-US"/>
          </a:p>
        </p:txBody>
      </p:sp>
      <p:graphicFrame>
        <p:nvGraphicFramePr>
          <p:cNvPr id="1027" name="Object 3"/>
          <p:cNvGraphicFramePr>
            <a:graphicFrameLocks noChangeAspect="1"/>
          </p:cNvGraphicFramePr>
          <p:nvPr/>
        </p:nvGraphicFramePr>
        <p:xfrm>
          <a:off x="381000" y="1120774"/>
          <a:ext cx="8153400" cy="5280025"/>
        </p:xfrm>
        <a:graphic>
          <a:graphicData uri="http://schemas.openxmlformats.org/presentationml/2006/ole">
            <mc:AlternateContent xmlns:mc="http://schemas.openxmlformats.org/markup-compatibility/2006">
              <mc:Choice xmlns:v="urn:schemas-microsoft-com:vml" Requires="v">
                <p:oleObj spid="_x0000_s1029" name="Document" r:id="rId4" imgW="6329247" imgH="4613688" progId="Word.Document.12">
                  <p:embed/>
                </p:oleObj>
              </mc:Choice>
              <mc:Fallback>
                <p:oleObj name="Document" r:id="rId4" imgW="6329247" imgH="4613688" progId="Word.Documen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120774"/>
                        <a:ext cx="8153400" cy="528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148530" y="191869"/>
            <a:ext cx="4995470" cy="646331"/>
          </a:xfrm>
          <a:prstGeom prst="rect">
            <a:avLst/>
          </a:prstGeom>
          <a:noFill/>
        </p:spPr>
        <p:txBody>
          <a:bodyPr wrap="none" rtlCol="0">
            <a:spAutoFit/>
          </a:bodyPr>
          <a:lstStyle/>
          <a:p>
            <a:pPr algn="r"/>
            <a:r>
              <a:rPr lang="en-US" sz="3600" dirty="0" smtClean="0">
                <a:solidFill>
                  <a:schemeClr val="bg1"/>
                </a:solidFill>
              </a:rPr>
              <a:t>Implementation Schedule</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4"/>
          <p:cNvGrpSpPr>
            <a:grpSpLocks/>
          </p:cNvGrpSpPr>
          <p:nvPr/>
        </p:nvGrpSpPr>
        <p:grpSpPr bwMode="auto">
          <a:xfrm>
            <a:off x="2438400" y="1295400"/>
            <a:ext cx="4287838" cy="1143000"/>
            <a:chOff x="4133" y="1696"/>
            <a:chExt cx="499" cy="540"/>
          </a:xfrm>
        </p:grpSpPr>
        <p:sp>
          <p:nvSpPr>
            <p:cNvPr id="5" name="Oval 15"/>
            <p:cNvSpPr>
              <a:spLocks noChangeArrowheads="1"/>
            </p:cNvSpPr>
            <p:nvPr/>
          </p:nvSpPr>
          <p:spPr bwMode="auto">
            <a:xfrm rot="10800000">
              <a:off x="4250" y="1869"/>
              <a:ext cx="246" cy="196"/>
            </a:xfrm>
            <a:prstGeom prst="ellipse">
              <a:avLst/>
            </a:prstGeom>
            <a:solidFill>
              <a:srgbClr val="19194D"/>
            </a:solidFill>
            <a:ln w="9525">
              <a:solidFill>
                <a:srgbClr val="455167"/>
              </a:solidFill>
              <a:round/>
              <a:headEnd/>
              <a:tailEnd/>
            </a:ln>
          </p:spPr>
          <p:txBody>
            <a:bodyPr rot="10800000" wrap="none" anchor="ctr"/>
            <a:lstStyle/>
            <a:p>
              <a:pPr>
                <a:spcBef>
                  <a:spcPct val="30000"/>
                </a:spcBef>
                <a:buFont typeface="Wingdings" pitchFamily="2" charset="2"/>
                <a:buChar char=""/>
              </a:pPr>
              <a:endParaRPr lang="en-US" sz="2400" dirty="0"/>
            </a:p>
          </p:txBody>
        </p:sp>
        <p:sp>
          <p:nvSpPr>
            <p:cNvPr id="6" name="Rectangle 16"/>
            <p:cNvSpPr>
              <a:spLocks noChangeArrowheads="1"/>
            </p:cNvSpPr>
            <p:nvPr/>
          </p:nvSpPr>
          <p:spPr bwMode="auto">
            <a:xfrm>
              <a:off x="4133" y="1986"/>
              <a:ext cx="499" cy="250"/>
            </a:xfrm>
            <a:prstGeom prst="rect">
              <a:avLst/>
            </a:prstGeom>
            <a:solidFill>
              <a:srgbClr val="F5F5B1"/>
            </a:solidFill>
            <a:ln w="9525">
              <a:solidFill>
                <a:srgbClr val="959B25"/>
              </a:solidFill>
              <a:miter lim="800000"/>
              <a:headEnd/>
              <a:tailEnd/>
            </a:ln>
          </p:spPr>
          <p:txBody>
            <a:bodyPr wrap="none" lIns="82048" tIns="41025" rIns="82048" bIns="41025" anchor="ctr"/>
            <a:lstStyle/>
            <a:p>
              <a:pPr algn="ctr" defTabSz="820738">
                <a:buFont typeface="Wingdings" pitchFamily="2" charset="2"/>
                <a:buNone/>
              </a:pPr>
              <a:r>
                <a:rPr lang="en-US" sz="1600" b="1" dirty="0">
                  <a:solidFill>
                    <a:srgbClr val="363F50"/>
                  </a:solidFill>
                  <a:latin typeface="Georgia" pitchFamily="18" charset="0"/>
                </a:rPr>
                <a:t> STEERING </a:t>
              </a:r>
              <a:r>
                <a:rPr lang="en-US" sz="1600" b="1" dirty="0" smtClean="0">
                  <a:solidFill>
                    <a:srgbClr val="363F50"/>
                  </a:solidFill>
                  <a:latin typeface="Georgia" pitchFamily="18" charset="0"/>
                </a:rPr>
                <a:t>COMMITTEE (SC)</a:t>
              </a:r>
              <a:endParaRPr lang="en-US" sz="1600" b="1" dirty="0">
                <a:solidFill>
                  <a:srgbClr val="363F50"/>
                </a:solidFill>
                <a:latin typeface="Georgia" pitchFamily="18" charset="0"/>
              </a:endParaRPr>
            </a:p>
          </p:txBody>
        </p:sp>
        <p:sp>
          <p:nvSpPr>
            <p:cNvPr id="7" name="Oval 17"/>
            <p:cNvSpPr>
              <a:spLocks noChangeArrowheads="1"/>
            </p:cNvSpPr>
            <p:nvPr/>
          </p:nvSpPr>
          <p:spPr bwMode="auto">
            <a:xfrm rot="10800000">
              <a:off x="4345" y="1696"/>
              <a:ext cx="73" cy="277"/>
            </a:xfrm>
            <a:prstGeom prst="ellipse">
              <a:avLst/>
            </a:prstGeom>
            <a:solidFill>
              <a:srgbClr val="FFCC99"/>
            </a:solidFill>
            <a:ln w="9525">
              <a:solidFill>
                <a:srgbClr val="5C2E00"/>
              </a:solidFill>
              <a:round/>
              <a:headEnd/>
              <a:tailEnd/>
            </a:ln>
          </p:spPr>
          <p:txBody>
            <a:bodyPr rot="10800000" wrap="none" anchor="ctr"/>
            <a:lstStyle/>
            <a:p>
              <a:pPr>
                <a:spcBef>
                  <a:spcPct val="30000"/>
                </a:spcBef>
                <a:buFont typeface="Wingdings" pitchFamily="2" charset="2"/>
                <a:buChar char=""/>
              </a:pPr>
              <a:endParaRPr lang="en-US" sz="2400" dirty="0"/>
            </a:p>
          </p:txBody>
        </p:sp>
      </p:grpSp>
      <p:grpSp>
        <p:nvGrpSpPr>
          <p:cNvPr id="9" name="Group 6"/>
          <p:cNvGrpSpPr>
            <a:grpSpLocks/>
          </p:cNvGrpSpPr>
          <p:nvPr/>
        </p:nvGrpSpPr>
        <p:grpSpPr bwMode="auto">
          <a:xfrm>
            <a:off x="2743200" y="3520440"/>
            <a:ext cx="3657600" cy="1073150"/>
            <a:chOff x="4088" y="1374"/>
            <a:chExt cx="570" cy="738"/>
          </a:xfrm>
        </p:grpSpPr>
        <p:sp>
          <p:nvSpPr>
            <p:cNvPr id="10" name="Oval 7"/>
            <p:cNvSpPr>
              <a:spLocks noChangeArrowheads="1"/>
            </p:cNvSpPr>
            <p:nvPr/>
          </p:nvSpPr>
          <p:spPr bwMode="auto">
            <a:xfrm rot="10800000">
              <a:off x="4167" y="1699"/>
              <a:ext cx="365" cy="217"/>
            </a:xfrm>
            <a:prstGeom prst="ellipse">
              <a:avLst/>
            </a:prstGeom>
            <a:solidFill>
              <a:srgbClr val="014B2A"/>
            </a:solidFill>
            <a:ln w="9525">
              <a:solidFill>
                <a:srgbClr val="455167"/>
              </a:solidFill>
              <a:round/>
              <a:headEnd/>
              <a:tailEnd/>
            </a:ln>
          </p:spPr>
          <p:txBody>
            <a:bodyPr rot="10800000" wrap="none" anchor="ctr"/>
            <a:lstStyle/>
            <a:p>
              <a:pPr>
                <a:spcBef>
                  <a:spcPct val="30000"/>
                </a:spcBef>
                <a:buFont typeface="Wingdings" pitchFamily="2" charset="2"/>
                <a:buChar char=""/>
              </a:pPr>
              <a:endParaRPr lang="en-US" sz="2400" dirty="0"/>
            </a:p>
          </p:txBody>
        </p:sp>
        <p:sp>
          <p:nvSpPr>
            <p:cNvPr id="11" name="Rectangle 8"/>
            <p:cNvSpPr>
              <a:spLocks noChangeArrowheads="1"/>
            </p:cNvSpPr>
            <p:nvPr/>
          </p:nvSpPr>
          <p:spPr bwMode="auto">
            <a:xfrm>
              <a:off x="4088" y="1857"/>
              <a:ext cx="570" cy="255"/>
            </a:xfrm>
            <a:prstGeom prst="rect">
              <a:avLst/>
            </a:prstGeom>
            <a:solidFill>
              <a:srgbClr val="F5F5B1"/>
            </a:solidFill>
            <a:ln w="9525">
              <a:solidFill>
                <a:srgbClr val="959B25"/>
              </a:solidFill>
              <a:miter lim="800000"/>
              <a:headEnd/>
              <a:tailEnd/>
            </a:ln>
          </p:spPr>
          <p:txBody>
            <a:bodyPr wrap="none" lIns="82048" tIns="41025" rIns="82048" bIns="41025" anchor="ctr"/>
            <a:lstStyle/>
            <a:p>
              <a:pPr algn="ctr" defTabSz="820738">
                <a:spcBef>
                  <a:spcPct val="30000"/>
                </a:spcBef>
                <a:buFont typeface="Wingdings" pitchFamily="2" charset="2"/>
                <a:buNone/>
              </a:pPr>
              <a:r>
                <a:rPr lang="en-US" sz="1600" b="1" dirty="0" smtClean="0">
                  <a:solidFill>
                    <a:srgbClr val="363F50"/>
                  </a:solidFill>
                  <a:latin typeface="Georgia" pitchFamily="18" charset="0"/>
                </a:rPr>
                <a:t>WORKING GROUP (WG)</a:t>
              </a:r>
              <a:endParaRPr lang="en-US" sz="1600" b="1" dirty="0">
                <a:solidFill>
                  <a:srgbClr val="363F50"/>
                </a:solidFill>
                <a:latin typeface="Georgia" pitchFamily="18" charset="0"/>
              </a:endParaRPr>
            </a:p>
          </p:txBody>
        </p:sp>
        <p:sp>
          <p:nvSpPr>
            <p:cNvPr id="12" name="Oval 9"/>
            <p:cNvSpPr>
              <a:spLocks noChangeArrowheads="1"/>
            </p:cNvSpPr>
            <p:nvPr/>
          </p:nvSpPr>
          <p:spPr bwMode="auto">
            <a:xfrm rot="10800000">
              <a:off x="4292" y="1374"/>
              <a:ext cx="109" cy="424"/>
            </a:xfrm>
            <a:prstGeom prst="ellipse">
              <a:avLst/>
            </a:prstGeom>
            <a:solidFill>
              <a:srgbClr val="FFCC99"/>
            </a:solidFill>
            <a:ln w="9525">
              <a:solidFill>
                <a:srgbClr val="5C2E00"/>
              </a:solidFill>
              <a:round/>
              <a:headEnd/>
              <a:tailEnd/>
            </a:ln>
          </p:spPr>
          <p:txBody>
            <a:bodyPr rot="10800000" wrap="none" anchor="ctr"/>
            <a:lstStyle/>
            <a:p>
              <a:pPr>
                <a:spcBef>
                  <a:spcPct val="30000"/>
                </a:spcBef>
                <a:buFont typeface="Wingdings" pitchFamily="2" charset="2"/>
                <a:buChar char=""/>
              </a:pPr>
              <a:endParaRPr lang="en-US" sz="2400" dirty="0"/>
            </a:p>
          </p:txBody>
        </p:sp>
      </p:grpSp>
      <p:graphicFrame>
        <p:nvGraphicFramePr>
          <p:cNvPr id="14" name="Table 13"/>
          <p:cNvGraphicFramePr>
            <a:graphicFrameLocks noGrp="1"/>
          </p:cNvGraphicFramePr>
          <p:nvPr/>
        </p:nvGraphicFramePr>
        <p:xfrm>
          <a:off x="1005840" y="2590801"/>
          <a:ext cx="7147560" cy="641350"/>
        </p:xfrm>
        <a:graphic>
          <a:graphicData uri="http://schemas.openxmlformats.org/drawingml/2006/table">
            <a:tbl>
              <a:tblPr/>
              <a:tblGrid>
                <a:gridCol w="3573780"/>
                <a:gridCol w="3573780"/>
              </a:tblGrid>
              <a:tr h="641350">
                <a:tc>
                  <a:txBody>
                    <a:bodyPr/>
                    <a:lstStyle/>
                    <a:p>
                      <a:pPr marL="342900" marR="0" lvl="0" indent="-342900">
                        <a:spcBef>
                          <a:spcPts val="0"/>
                        </a:spcBef>
                        <a:spcAft>
                          <a:spcPts val="0"/>
                        </a:spcAft>
                        <a:buFont typeface="Times New Roman"/>
                        <a:buChar char="•"/>
                        <a:tabLst>
                          <a:tab pos="457200" algn="l"/>
                        </a:tabLst>
                      </a:pPr>
                      <a:r>
                        <a:rPr lang="en-US" sz="1400" b="1" dirty="0" smtClean="0">
                          <a:latin typeface="Calibri"/>
                          <a:ea typeface="Calibri"/>
                          <a:cs typeface="Times New Roman"/>
                        </a:rPr>
                        <a:t>Chancellor (</a:t>
                      </a:r>
                      <a:r>
                        <a:rPr lang="en-US" sz="1400" b="1" dirty="0">
                          <a:latin typeface="Calibri"/>
                          <a:ea typeface="Calibri"/>
                          <a:cs typeface="Times New Roman"/>
                        </a:rPr>
                        <a:t>Committee Chair)</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smtClean="0">
                          <a:latin typeface="Calibri"/>
                          <a:ea typeface="Calibri"/>
                          <a:cs typeface="Times New Roman"/>
                        </a:rPr>
                        <a:t>Chief </a:t>
                      </a:r>
                      <a:r>
                        <a:rPr lang="en-US" sz="1400" b="1" dirty="0">
                          <a:latin typeface="Calibri"/>
                          <a:ea typeface="Calibri"/>
                          <a:cs typeface="Times New Roman"/>
                        </a:rPr>
                        <a:t>Academic Officer </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Chief Operating Officer </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Senior VC for External Relations</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AVC  Planning &amp; Implementation</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Chief Audit Officer (Facilitator)</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nvGraphicFramePr>
        <p:xfrm>
          <a:off x="990600" y="4739640"/>
          <a:ext cx="7147560" cy="1280160"/>
        </p:xfrm>
        <a:graphic>
          <a:graphicData uri="http://schemas.openxmlformats.org/drawingml/2006/table">
            <a:tbl>
              <a:tblPr/>
              <a:tblGrid>
                <a:gridCol w="3573780"/>
                <a:gridCol w="3573780"/>
              </a:tblGrid>
              <a:tr h="1005840">
                <a:tc>
                  <a:txBody>
                    <a:bodyPr/>
                    <a:lstStyle/>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Chief of Staff - Academic Affairs</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Vice Chancellor for Fiscal Affairs</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Vice Chancellor for Legal Affairs</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Vice Chancellor for Facilities </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Vice Chancellor and CIO</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Vice Chancellor for Human Resources</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AVC Student Affairs</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AVC Compliance &amp; Operations</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Exec Director, Government Relations</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Chief Information Security Officer</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Director, Internal Audit</a:t>
                      </a:r>
                      <a:endParaRPr lang="en-US" sz="1400" dirty="0">
                        <a:latin typeface="Calibri"/>
                        <a:ea typeface="Calibri"/>
                        <a:cs typeface="Times New Roman"/>
                      </a:endParaRPr>
                    </a:p>
                    <a:p>
                      <a:pPr marL="342900" marR="0" lvl="0" indent="-342900">
                        <a:spcBef>
                          <a:spcPts val="0"/>
                        </a:spcBef>
                        <a:spcAft>
                          <a:spcPts val="0"/>
                        </a:spcAft>
                        <a:buFont typeface="Times New Roman"/>
                        <a:buChar char="•"/>
                        <a:tabLst>
                          <a:tab pos="457200" algn="l"/>
                        </a:tabLst>
                      </a:pPr>
                      <a:r>
                        <a:rPr lang="en-US" sz="1400" b="1" dirty="0">
                          <a:latin typeface="Calibri"/>
                          <a:ea typeface="Calibri"/>
                          <a:cs typeface="Times New Roman"/>
                        </a:rPr>
                        <a:t>ERM Compliance Officer (Facilitator) </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Date Placeholder 12"/>
          <p:cNvSpPr>
            <a:spLocks noGrp="1"/>
          </p:cNvSpPr>
          <p:nvPr>
            <p:ph type="dt" sz="half" idx="10"/>
          </p:nvPr>
        </p:nvSpPr>
        <p:spPr/>
        <p:txBody>
          <a:bodyPr/>
          <a:lstStyle/>
          <a:p>
            <a:fld id="{77D60059-1705-413C-BA6A-007FC716A5E7}" type="datetime1">
              <a:rPr lang="en-US" smtClean="0"/>
              <a:pPr/>
              <a:t>1/10/2012</a:t>
            </a:fld>
            <a:endParaRPr lang="en-US"/>
          </a:p>
        </p:txBody>
      </p:sp>
      <p:sp>
        <p:nvSpPr>
          <p:cNvPr id="15" name="Slide Number Placeholder 14"/>
          <p:cNvSpPr>
            <a:spLocks noGrp="1"/>
          </p:cNvSpPr>
          <p:nvPr>
            <p:ph type="sldNum" sz="quarter" idx="12"/>
          </p:nvPr>
        </p:nvSpPr>
        <p:spPr/>
        <p:txBody>
          <a:bodyPr/>
          <a:lstStyle/>
          <a:p>
            <a:fld id="{2CF63AEC-6FF9-4B57-9AC6-115453906601}" type="slidenum">
              <a:rPr lang="en-US" smtClean="0"/>
              <a:pPr/>
              <a:t>11</a:t>
            </a:fld>
            <a:endParaRPr lang="en-US"/>
          </a:p>
        </p:txBody>
      </p:sp>
      <p:sp>
        <p:nvSpPr>
          <p:cNvPr id="18" name="Rectangle 17"/>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413474" y="191869"/>
            <a:ext cx="4730526" cy="646331"/>
          </a:xfrm>
          <a:prstGeom prst="rect">
            <a:avLst/>
          </a:prstGeom>
          <a:noFill/>
        </p:spPr>
        <p:txBody>
          <a:bodyPr wrap="none" rtlCol="0">
            <a:spAutoFit/>
          </a:bodyPr>
          <a:lstStyle/>
          <a:p>
            <a:pPr algn="r"/>
            <a:r>
              <a:rPr lang="en-US" sz="3600" dirty="0" smtClean="0">
                <a:solidFill>
                  <a:schemeClr val="bg1"/>
                </a:solidFill>
              </a:rPr>
              <a:t>ERM Sample Committee</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Object 2"/>
          <p:cNvGraphicFramePr>
            <a:graphicFrameLocks noChangeAspect="1"/>
          </p:cNvGraphicFramePr>
          <p:nvPr/>
        </p:nvGraphicFramePr>
        <p:xfrm>
          <a:off x="381000" y="1295400"/>
          <a:ext cx="8275638" cy="4906963"/>
        </p:xfrm>
        <a:graphic>
          <a:graphicData uri="http://schemas.openxmlformats.org/presentationml/2006/ole">
            <mc:AlternateContent xmlns:mc="http://schemas.openxmlformats.org/markup-compatibility/2006">
              <mc:Choice xmlns:v="urn:schemas-microsoft-com:vml" Requires="v">
                <p:oleObj spid="_x0000_s2052" name="Document" r:id="rId4" imgW="8491864" imgH="4961003" progId="Word.Document.12">
                  <p:embed/>
                </p:oleObj>
              </mc:Choice>
              <mc:Fallback>
                <p:oleObj name="Document" r:id="rId4" imgW="8491864" imgH="4961003"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295400"/>
                        <a:ext cx="8275638" cy="490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Date Placeholder 3"/>
          <p:cNvSpPr>
            <a:spLocks noGrp="1"/>
          </p:cNvSpPr>
          <p:nvPr>
            <p:ph type="dt" sz="half" idx="10"/>
          </p:nvPr>
        </p:nvSpPr>
        <p:spPr/>
        <p:txBody>
          <a:bodyPr/>
          <a:lstStyle/>
          <a:p>
            <a:fld id="{5C4500D1-BB81-4C3A-A9CF-4F35AD752D8A}"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12</a:t>
            </a:fld>
            <a:endParaRPr lang="en-US"/>
          </a:p>
        </p:txBody>
      </p:sp>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952835" y="191869"/>
            <a:ext cx="5191165" cy="646331"/>
          </a:xfrm>
          <a:prstGeom prst="rect">
            <a:avLst/>
          </a:prstGeom>
          <a:noFill/>
        </p:spPr>
        <p:txBody>
          <a:bodyPr wrap="none" rtlCol="0">
            <a:spAutoFit/>
          </a:bodyPr>
          <a:lstStyle/>
          <a:p>
            <a:pPr algn="r"/>
            <a:r>
              <a:rPr lang="en-US" sz="3600" dirty="0" smtClean="0">
                <a:solidFill>
                  <a:schemeClr val="bg1"/>
                </a:solidFill>
              </a:rPr>
              <a:t>Proposed CSU Committees</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87" name="Object 3"/>
          <p:cNvGraphicFramePr>
            <a:graphicFrameLocks noChangeAspect="1"/>
          </p:cNvGraphicFramePr>
          <p:nvPr/>
        </p:nvGraphicFramePr>
        <p:xfrm>
          <a:off x="549275" y="1066800"/>
          <a:ext cx="7985125" cy="5500687"/>
        </p:xfrm>
        <a:graphic>
          <a:graphicData uri="http://schemas.openxmlformats.org/presentationml/2006/ole">
            <mc:AlternateContent xmlns:mc="http://schemas.openxmlformats.org/markup-compatibility/2006">
              <mc:Choice xmlns:v="urn:schemas-microsoft-com:vml" Requires="v">
                <p:oleObj spid="_x0000_s3076" name="Document" r:id="rId4" imgW="9571135" imgH="6494672" progId="Word.Document.12">
                  <p:embed/>
                </p:oleObj>
              </mc:Choice>
              <mc:Fallback>
                <p:oleObj name="Document" r:id="rId4" imgW="9571135" imgH="6494672"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275" y="1066800"/>
                        <a:ext cx="7985125" cy="550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Date Placeholder 3"/>
          <p:cNvSpPr>
            <a:spLocks noGrp="1"/>
          </p:cNvSpPr>
          <p:nvPr>
            <p:ph type="dt" sz="half" idx="10"/>
          </p:nvPr>
        </p:nvSpPr>
        <p:spPr/>
        <p:txBody>
          <a:bodyPr/>
          <a:lstStyle/>
          <a:p>
            <a:fld id="{DF388803-F176-49A5-B65A-4BFFB2B598E2}"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13</a:t>
            </a:fld>
            <a:endParaRPr lang="en-US"/>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89119" y="191869"/>
            <a:ext cx="5654881" cy="646331"/>
          </a:xfrm>
          <a:prstGeom prst="rect">
            <a:avLst/>
          </a:prstGeom>
          <a:noFill/>
        </p:spPr>
        <p:txBody>
          <a:bodyPr wrap="none" rtlCol="0">
            <a:spAutoFit/>
          </a:bodyPr>
          <a:lstStyle/>
          <a:p>
            <a:pPr algn="r"/>
            <a:r>
              <a:rPr lang="en-US" sz="3600" dirty="0" smtClean="0">
                <a:solidFill>
                  <a:schemeClr val="bg1"/>
                </a:solidFill>
              </a:rPr>
              <a:t>USG Key Objectives and Risks</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6980" name="Object 4"/>
          <p:cNvGraphicFramePr>
            <a:graphicFrameLocks noChangeAspect="1"/>
          </p:cNvGraphicFramePr>
          <p:nvPr/>
        </p:nvGraphicFramePr>
        <p:xfrm>
          <a:off x="533400" y="1066800"/>
          <a:ext cx="8001000" cy="5380037"/>
        </p:xfrm>
        <a:graphic>
          <a:graphicData uri="http://schemas.openxmlformats.org/presentationml/2006/ole">
            <mc:AlternateContent xmlns:mc="http://schemas.openxmlformats.org/markup-compatibility/2006">
              <mc:Choice xmlns:v="urn:schemas-microsoft-com:vml" Requires="v">
                <p:oleObj spid="_x0000_s4100" name="Document" r:id="rId4" imgW="9571135" imgH="6254676" progId="Word.Document.12">
                  <p:embed/>
                </p:oleObj>
              </mc:Choice>
              <mc:Fallback>
                <p:oleObj name="Document" r:id="rId4" imgW="9571135" imgH="6254676"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066800"/>
                        <a:ext cx="8001000" cy="538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Date Placeholder 3"/>
          <p:cNvSpPr>
            <a:spLocks noGrp="1"/>
          </p:cNvSpPr>
          <p:nvPr>
            <p:ph type="dt" sz="half" idx="10"/>
          </p:nvPr>
        </p:nvSpPr>
        <p:spPr/>
        <p:txBody>
          <a:bodyPr/>
          <a:lstStyle/>
          <a:p>
            <a:fld id="{90905E18-5B30-4344-860B-E30C865C2F5A}"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14</a:t>
            </a:fld>
            <a:endParaRPr lang="en-US"/>
          </a:p>
        </p:txBody>
      </p:sp>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489119" y="191869"/>
            <a:ext cx="5654881" cy="646331"/>
          </a:xfrm>
          <a:prstGeom prst="rect">
            <a:avLst/>
          </a:prstGeom>
          <a:noFill/>
        </p:spPr>
        <p:txBody>
          <a:bodyPr wrap="none" rtlCol="0">
            <a:spAutoFit/>
          </a:bodyPr>
          <a:lstStyle/>
          <a:p>
            <a:pPr algn="r"/>
            <a:r>
              <a:rPr lang="en-US" sz="3600" dirty="0" smtClean="0">
                <a:solidFill>
                  <a:schemeClr val="bg1"/>
                </a:solidFill>
              </a:rPr>
              <a:t>USG Key Objectives and Risks</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8003" name="Object 3"/>
          <p:cNvGraphicFramePr>
            <a:graphicFrameLocks noChangeAspect="1"/>
          </p:cNvGraphicFramePr>
          <p:nvPr/>
        </p:nvGraphicFramePr>
        <p:xfrm>
          <a:off x="533400" y="1096962"/>
          <a:ext cx="7650163" cy="2636838"/>
        </p:xfrm>
        <a:graphic>
          <a:graphicData uri="http://schemas.openxmlformats.org/presentationml/2006/ole">
            <mc:AlternateContent xmlns:mc="http://schemas.openxmlformats.org/markup-compatibility/2006">
              <mc:Choice xmlns:v="urn:schemas-microsoft-com:vml" Requires="v">
                <p:oleObj spid="_x0000_s5124" name="Document" r:id="rId4" imgW="9712130" imgH="3311660" progId="Word.Document.12">
                  <p:embed/>
                </p:oleObj>
              </mc:Choice>
              <mc:Fallback>
                <p:oleObj name="Document" r:id="rId4" imgW="9712130" imgH="3311660"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096962"/>
                        <a:ext cx="7650163" cy="263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Date Placeholder 3"/>
          <p:cNvSpPr>
            <a:spLocks noGrp="1"/>
          </p:cNvSpPr>
          <p:nvPr>
            <p:ph type="dt" sz="half" idx="10"/>
          </p:nvPr>
        </p:nvSpPr>
        <p:spPr/>
        <p:txBody>
          <a:bodyPr/>
          <a:lstStyle/>
          <a:p>
            <a:fld id="{E5B09C65-BB11-4F80-99C9-5EC088FC8718}"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15</a:t>
            </a:fld>
            <a:endParaRPr lang="en-US"/>
          </a:p>
        </p:txBody>
      </p:sp>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489119" y="191869"/>
            <a:ext cx="5654881" cy="646331"/>
          </a:xfrm>
          <a:prstGeom prst="rect">
            <a:avLst/>
          </a:prstGeom>
          <a:noFill/>
        </p:spPr>
        <p:txBody>
          <a:bodyPr wrap="none" rtlCol="0">
            <a:spAutoFit/>
          </a:bodyPr>
          <a:lstStyle/>
          <a:p>
            <a:pPr algn="r"/>
            <a:r>
              <a:rPr lang="en-US" sz="3600" dirty="0" smtClean="0">
                <a:solidFill>
                  <a:schemeClr val="bg1"/>
                </a:solidFill>
              </a:rPr>
              <a:t>USG Key Objectives and Risks</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772400" cy="2819400"/>
          </a:xfrm>
        </p:spPr>
        <p:txBody>
          <a:bodyPr>
            <a:noAutofit/>
          </a:bodyPr>
          <a:lstStyle/>
          <a:p>
            <a:pPr>
              <a:buNone/>
            </a:pPr>
            <a:r>
              <a:rPr lang="en-US" sz="2000" dirty="0" smtClean="0">
                <a:latin typeface="Calibri" pitchFamily="34" charset="0"/>
              </a:rPr>
              <a:t>However, acceptance of risk shall not include:</a:t>
            </a:r>
          </a:p>
          <a:p>
            <a:pPr>
              <a:buNone/>
            </a:pPr>
            <a:endParaRPr lang="en-US" sz="1050" dirty="0" smtClean="0">
              <a:latin typeface="Calibri" pitchFamily="34" charset="0"/>
            </a:endParaRPr>
          </a:p>
          <a:p>
            <a:r>
              <a:rPr lang="en-US" sz="2000" dirty="0" smtClean="0">
                <a:latin typeface="Calibri" pitchFamily="34" charset="0"/>
              </a:rPr>
              <a:t>Willful exposure of students, employees, or others to unsafe environments or activities;</a:t>
            </a:r>
          </a:p>
          <a:p>
            <a:endParaRPr lang="en-US" sz="1050" dirty="0" smtClean="0">
              <a:latin typeface="Calibri" pitchFamily="34" charset="0"/>
            </a:endParaRPr>
          </a:p>
          <a:p>
            <a:r>
              <a:rPr lang="en-US" sz="2000" dirty="0" smtClean="0">
                <a:latin typeface="Calibri" pitchFamily="34" charset="0"/>
              </a:rPr>
              <a:t>Intentional violation of federal, state, or local laws;</a:t>
            </a:r>
          </a:p>
          <a:p>
            <a:endParaRPr lang="en-US" sz="1050" dirty="0" smtClean="0">
              <a:latin typeface="Calibri" pitchFamily="34" charset="0"/>
            </a:endParaRPr>
          </a:p>
          <a:p>
            <a:r>
              <a:rPr lang="en-US" sz="2000" dirty="0" smtClean="0">
                <a:latin typeface="Calibri" pitchFamily="34" charset="0"/>
              </a:rPr>
              <a:t>Willful violation of contractual obligations; or,</a:t>
            </a:r>
          </a:p>
          <a:p>
            <a:endParaRPr lang="en-US" sz="1050" dirty="0" smtClean="0">
              <a:latin typeface="Calibri" pitchFamily="34" charset="0"/>
            </a:endParaRPr>
          </a:p>
          <a:p>
            <a:r>
              <a:rPr lang="en-US" sz="2000" dirty="0" smtClean="0">
                <a:latin typeface="Calibri" pitchFamily="34" charset="0"/>
              </a:rPr>
              <a:t>Unethical behavior. </a:t>
            </a:r>
          </a:p>
          <a:p>
            <a:pPr>
              <a:buNone/>
            </a:pPr>
            <a:endParaRPr lang="en-US" sz="2000" dirty="0" smtClean="0"/>
          </a:p>
          <a:p>
            <a:pPr marL="0" indent="0">
              <a:spcAft>
                <a:spcPts val="300"/>
              </a:spcAft>
              <a:buNone/>
            </a:pPr>
            <a:endParaRPr lang="en-US" sz="2000" dirty="0" smtClean="0"/>
          </a:p>
          <a:p>
            <a:pPr marL="0" indent="0">
              <a:spcAft>
                <a:spcPts val="300"/>
              </a:spcAft>
              <a:buNone/>
            </a:pPr>
            <a:endParaRPr lang="en-US" sz="2000" dirty="0"/>
          </a:p>
        </p:txBody>
      </p:sp>
      <p:sp>
        <p:nvSpPr>
          <p:cNvPr id="4" name="TextBox 3"/>
          <p:cNvSpPr txBox="1"/>
          <p:nvPr/>
        </p:nvSpPr>
        <p:spPr>
          <a:xfrm>
            <a:off x="1019011" y="4267200"/>
            <a:ext cx="7134389" cy="1938992"/>
          </a:xfrm>
          <a:prstGeom prst="rect">
            <a:avLst/>
          </a:prstGeom>
          <a:solidFill>
            <a:schemeClr val="accent6">
              <a:lumMod val="40000"/>
              <a:lumOff val="60000"/>
            </a:schemeClr>
          </a:solidFill>
        </p:spPr>
        <p:txBody>
          <a:bodyPr wrap="none" rtlCol="0">
            <a:spAutoFit/>
          </a:bodyPr>
          <a:lstStyle/>
          <a:p>
            <a:r>
              <a:rPr lang="en-US" sz="2000" b="1" dirty="0" smtClean="0">
                <a:latin typeface="Calibri" pitchFamily="34" charset="0"/>
              </a:rPr>
              <a:t>For Clayton State University, acceptance of risks shall not include: </a:t>
            </a:r>
          </a:p>
          <a:p>
            <a:pPr marL="287338" indent="-287338">
              <a:buFont typeface="Arial" pitchFamily="34" charset="0"/>
              <a:buChar char="•"/>
            </a:pPr>
            <a:r>
              <a:rPr lang="en-US" sz="2000" dirty="0" smtClean="0">
                <a:latin typeface="Calibri" pitchFamily="34" charset="0"/>
              </a:rPr>
              <a:t>Willful omissions</a:t>
            </a:r>
          </a:p>
          <a:p>
            <a:pPr marL="287338" indent="-287338">
              <a:buFont typeface="Arial" pitchFamily="34" charset="0"/>
              <a:buChar char="•"/>
            </a:pPr>
            <a:endParaRPr lang="en-US" sz="2000" dirty="0" smtClean="0">
              <a:latin typeface="Calibri" pitchFamily="34" charset="0"/>
            </a:endParaRPr>
          </a:p>
          <a:p>
            <a:pPr marL="287338" indent="-287338">
              <a:buFont typeface="Arial" pitchFamily="34" charset="0"/>
              <a:buChar char="•"/>
            </a:pPr>
            <a:r>
              <a:rPr lang="en-US" sz="2000" dirty="0" smtClean="0">
                <a:latin typeface="Calibri" pitchFamily="34" charset="0"/>
              </a:rPr>
              <a:t>Malfeasance </a:t>
            </a:r>
          </a:p>
          <a:p>
            <a:pPr marL="287338" indent="-287338">
              <a:buFont typeface="Arial" pitchFamily="34" charset="0"/>
              <a:buChar char="•"/>
            </a:pPr>
            <a:endParaRPr lang="en-US" sz="2000" dirty="0" smtClean="0">
              <a:latin typeface="Calibri" pitchFamily="34" charset="0"/>
            </a:endParaRPr>
          </a:p>
          <a:p>
            <a:pPr marL="287338" indent="-287338">
              <a:buFont typeface="Arial" pitchFamily="34" charset="0"/>
              <a:buChar char="•"/>
            </a:pPr>
            <a:r>
              <a:rPr lang="en-US" sz="2000" dirty="0" smtClean="0">
                <a:latin typeface="Calibri" pitchFamily="34" charset="0"/>
              </a:rPr>
              <a:t>Fraud </a:t>
            </a:r>
            <a:endParaRPr lang="en-US" sz="2000" dirty="0">
              <a:latin typeface="Calibri" pitchFamily="34" charset="0"/>
            </a:endParaRPr>
          </a:p>
        </p:txBody>
      </p:sp>
      <p:sp>
        <p:nvSpPr>
          <p:cNvPr id="5" name="Date Placeholder 4"/>
          <p:cNvSpPr>
            <a:spLocks noGrp="1"/>
          </p:cNvSpPr>
          <p:nvPr>
            <p:ph type="dt" sz="half" idx="10"/>
          </p:nvPr>
        </p:nvSpPr>
        <p:spPr/>
        <p:txBody>
          <a:bodyPr/>
          <a:lstStyle/>
          <a:p>
            <a:fld id="{79F07830-A757-4D3C-A8A9-EBC03AB333CE}" type="datetime1">
              <a:rPr lang="en-US" smtClean="0"/>
              <a:pPr/>
              <a:t>1/10/2012</a:t>
            </a:fld>
            <a:endParaRPr lang="en-US"/>
          </a:p>
        </p:txBody>
      </p:sp>
      <p:sp>
        <p:nvSpPr>
          <p:cNvPr id="6" name="Slide Number Placeholder 5"/>
          <p:cNvSpPr>
            <a:spLocks noGrp="1"/>
          </p:cNvSpPr>
          <p:nvPr>
            <p:ph type="sldNum" sz="quarter" idx="12"/>
          </p:nvPr>
        </p:nvSpPr>
        <p:spPr/>
        <p:txBody>
          <a:bodyPr/>
          <a:lstStyle/>
          <a:p>
            <a:fld id="{2CF63AEC-6FF9-4B57-9AC6-115453906601}" type="slidenum">
              <a:rPr lang="en-US" smtClean="0"/>
              <a:pPr/>
              <a:t>16</a:t>
            </a:fld>
            <a:endParaRPr lang="en-US"/>
          </a:p>
        </p:txBody>
      </p:sp>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567904" y="191869"/>
            <a:ext cx="6576096" cy="646331"/>
          </a:xfrm>
          <a:prstGeom prst="rect">
            <a:avLst/>
          </a:prstGeom>
          <a:noFill/>
        </p:spPr>
        <p:txBody>
          <a:bodyPr wrap="none" rtlCol="0">
            <a:spAutoFit/>
          </a:bodyPr>
          <a:lstStyle/>
          <a:p>
            <a:pPr algn="r"/>
            <a:r>
              <a:rPr lang="en-US" sz="3600" dirty="0" smtClean="0">
                <a:solidFill>
                  <a:schemeClr val="bg1"/>
                </a:solidFill>
              </a:rPr>
              <a:t>BOR 7.15 Risk Management Policy</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305800" cy="4876800"/>
          </a:xfrm>
        </p:spPr>
        <p:txBody>
          <a:bodyPr>
            <a:noAutofit/>
          </a:bodyPr>
          <a:lstStyle/>
          <a:p>
            <a:pPr marL="287338" indent="-287338">
              <a:buFontTx/>
              <a:buAutoNum type="alphaUcPeriod"/>
            </a:pPr>
            <a:r>
              <a:rPr lang="en-US" sz="1800" b="1" dirty="0" smtClean="0">
                <a:latin typeface="Calibri" pitchFamily="34" charset="0"/>
              </a:rPr>
              <a:t>List key objectives </a:t>
            </a:r>
            <a:r>
              <a:rPr lang="en-US" sz="1800" dirty="0" smtClean="0">
                <a:latin typeface="Calibri" pitchFamily="34" charset="0"/>
              </a:rPr>
              <a:t>– Working Group identifies institutional and USG strategic objectives.</a:t>
            </a:r>
          </a:p>
          <a:p>
            <a:pPr marL="287338" indent="-287338">
              <a:buFontTx/>
              <a:buAutoNum type="alphaUcPeriod"/>
            </a:pPr>
            <a:r>
              <a:rPr lang="en-US" sz="1800" b="1" dirty="0" smtClean="0">
                <a:latin typeface="Calibri" pitchFamily="34" charset="0"/>
              </a:rPr>
              <a:t>Prioritize objectives </a:t>
            </a:r>
            <a:r>
              <a:rPr lang="en-US" sz="1800" dirty="0" smtClean="0">
                <a:latin typeface="Calibri" pitchFamily="34" charset="0"/>
              </a:rPr>
              <a:t>– Steering Committee uses ranking or other system to select top objectives (should not exceed 3-5 objectives per division head).</a:t>
            </a:r>
          </a:p>
          <a:p>
            <a:pPr marL="287338" indent="-287338">
              <a:buFontTx/>
              <a:buAutoNum type="alphaUcPeriod"/>
            </a:pPr>
            <a:r>
              <a:rPr lang="en-US" sz="1800" b="1" dirty="0" smtClean="0">
                <a:latin typeface="Calibri" pitchFamily="34" charset="0"/>
              </a:rPr>
              <a:t>Select objectives for assessment </a:t>
            </a:r>
            <a:r>
              <a:rPr lang="en-US" sz="1800" dirty="0" smtClean="0">
                <a:latin typeface="Calibri" pitchFamily="34" charset="0"/>
              </a:rPr>
              <a:t>– Steering Committee selects 4-6 top objectives for initial risk assessment by the Working Group.  (</a:t>
            </a:r>
            <a:r>
              <a:rPr lang="en-US" sz="1800" u="sng" dirty="0" smtClean="0">
                <a:latin typeface="Calibri" pitchFamily="34" charset="0"/>
              </a:rPr>
              <a:t>Note</a:t>
            </a:r>
            <a:r>
              <a:rPr lang="en-US" sz="1800" dirty="0" smtClean="0">
                <a:latin typeface="Calibri" pitchFamily="34" charset="0"/>
              </a:rPr>
              <a:t>: Steering Committee will select next 4-6 top objectives for risk assessment on an ongoing basis until all key objectives have undergone risk assessment).</a:t>
            </a:r>
          </a:p>
          <a:p>
            <a:pPr marL="287338" indent="-287338">
              <a:buFontTx/>
              <a:buAutoNum type="alphaUcPeriod"/>
            </a:pPr>
            <a:r>
              <a:rPr lang="en-US" sz="1800" b="1" dirty="0" smtClean="0">
                <a:latin typeface="Calibri" pitchFamily="34" charset="0"/>
              </a:rPr>
              <a:t>Brainstorm and assess risks </a:t>
            </a:r>
            <a:r>
              <a:rPr lang="en-US" sz="1800" dirty="0" smtClean="0">
                <a:latin typeface="Calibri" pitchFamily="34" charset="0"/>
              </a:rPr>
              <a:t>– Working Group conducts initial risk assessment through calculation of impact and likelihood without consideration of current controls or mitigation plans.</a:t>
            </a:r>
          </a:p>
          <a:p>
            <a:pPr marL="744538" lvl="3" indent="-287338">
              <a:buFontTx/>
              <a:buAutoNum type="arabicPeriod"/>
            </a:pPr>
            <a:r>
              <a:rPr lang="en-US" sz="1800" dirty="0" smtClean="0">
                <a:latin typeface="Calibri" pitchFamily="34" charset="0"/>
              </a:rPr>
              <a:t>Working Group must understand the key components/process associated with selected objectives.  </a:t>
            </a:r>
          </a:p>
          <a:p>
            <a:pPr marL="744538" lvl="3" indent="-287338">
              <a:buFontTx/>
              <a:buAutoNum type="arabicPeriod"/>
            </a:pPr>
            <a:r>
              <a:rPr lang="en-US" sz="1800" dirty="0" smtClean="0">
                <a:latin typeface="Calibri" pitchFamily="34" charset="0"/>
              </a:rPr>
              <a:t>Working Group performs risk ranking.</a:t>
            </a:r>
          </a:p>
          <a:p>
            <a:pPr marL="744538" lvl="3" indent="-287338">
              <a:buFontTx/>
              <a:buAutoNum type="arabicPeriod"/>
            </a:pPr>
            <a:r>
              <a:rPr lang="en-US" sz="1800" dirty="0" smtClean="0">
                <a:latin typeface="Calibri" pitchFamily="34" charset="0"/>
              </a:rPr>
              <a:t>Steering Committee validates risk ranking.</a:t>
            </a:r>
          </a:p>
          <a:p>
            <a:pPr marL="287338" indent="-287338">
              <a:buFontTx/>
              <a:buAutoNum type="alphaUcPeriod"/>
            </a:pPr>
            <a:r>
              <a:rPr lang="en-US" sz="1800" dirty="0" smtClean="0">
                <a:latin typeface="Calibri" pitchFamily="34" charset="0"/>
              </a:rPr>
              <a:t>Steering Committee </a:t>
            </a:r>
            <a:r>
              <a:rPr lang="en-US" sz="1800" b="1" dirty="0" smtClean="0">
                <a:latin typeface="Calibri" pitchFamily="34" charset="0"/>
              </a:rPr>
              <a:t>selects Key Risks and assigns to a specific Risk Owner.</a:t>
            </a:r>
          </a:p>
        </p:txBody>
      </p:sp>
      <p:sp>
        <p:nvSpPr>
          <p:cNvPr id="4" name="Date Placeholder 3"/>
          <p:cNvSpPr>
            <a:spLocks noGrp="1"/>
          </p:cNvSpPr>
          <p:nvPr>
            <p:ph type="dt" sz="half" idx="10"/>
          </p:nvPr>
        </p:nvSpPr>
        <p:spPr/>
        <p:txBody>
          <a:bodyPr/>
          <a:lstStyle/>
          <a:p>
            <a:fld id="{E0841C89-34C4-403A-8834-A5202FE5580F}" type="datetime1">
              <a:rPr lang="en-US" smtClean="0"/>
              <a:pPr/>
              <a:t>1/10/2012</a:t>
            </a:fld>
            <a:endParaRPr lang="en-US" dirty="0"/>
          </a:p>
        </p:txBody>
      </p:sp>
      <p:sp>
        <p:nvSpPr>
          <p:cNvPr id="5" name="Slide Number Placeholder 4"/>
          <p:cNvSpPr>
            <a:spLocks noGrp="1"/>
          </p:cNvSpPr>
          <p:nvPr>
            <p:ph type="sldNum" sz="quarter" idx="12"/>
          </p:nvPr>
        </p:nvSpPr>
        <p:spPr/>
        <p:txBody>
          <a:bodyPr/>
          <a:lstStyle/>
          <a:p>
            <a:fld id="{2CF63AEC-6FF9-4B57-9AC6-115453906601}" type="slidenum">
              <a:rPr lang="en-US" smtClean="0"/>
              <a:pPr/>
              <a:t>17</a:t>
            </a:fld>
            <a:endParaRPr lang="en-US"/>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968404" y="191869"/>
            <a:ext cx="2175596" cy="646331"/>
          </a:xfrm>
          <a:prstGeom prst="rect">
            <a:avLst/>
          </a:prstGeom>
          <a:noFill/>
        </p:spPr>
        <p:txBody>
          <a:bodyPr wrap="none" rtlCol="0">
            <a:spAutoFit/>
          </a:bodyPr>
          <a:lstStyle/>
          <a:p>
            <a:pPr algn="r"/>
            <a:r>
              <a:rPr lang="en-US" sz="3600" dirty="0" smtClean="0">
                <a:solidFill>
                  <a:schemeClr val="bg1"/>
                </a:solidFill>
              </a:rPr>
              <a:t>Next Steps</a:t>
            </a:r>
            <a:endParaRPr lang="en-US" sz="3600" dirty="0">
              <a:solidFill>
                <a:schemeClr val="bg1"/>
              </a:solidFill>
            </a:endParaRPr>
          </a:p>
        </p:txBody>
      </p:sp>
      <p:sp>
        <p:nvSpPr>
          <p:cNvPr id="8" name="TextBox 7"/>
          <p:cNvSpPr txBox="1"/>
          <p:nvPr/>
        </p:nvSpPr>
        <p:spPr>
          <a:xfrm>
            <a:off x="304800" y="1000780"/>
            <a:ext cx="4937955" cy="523220"/>
          </a:xfrm>
          <a:prstGeom prst="rect">
            <a:avLst/>
          </a:prstGeom>
          <a:noFill/>
        </p:spPr>
        <p:txBody>
          <a:bodyPr wrap="none" rtlCol="0">
            <a:spAutoFit/>
          </a:bodyPr>
          <a:lstStyle/>
          <a:p>
            <a:r>
              <a:rPr lang="en-US" sz="2800" dirty="0" smtClean="0"/>
              <a:t>Identify Key Objectives and Risks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12837"/>
            <a:ext cx="8229600" cy="4525963"/>
          </a:xfrm>
        </p:spPr>
        <p:txBody>
          <a:bodyPr>
            <a:noAutofit/>
          </a:bodyPr>
          <a:lstStyle/>
          <a:p>
            <a:pPr marL="457200" indent="-457200">
              <a:buFontTx/>
              <a:buAutoNum type="alphaUcPeriod"/>
            </a:pPr>
            <a:r>
              <a:rPr lang="en-US" sz="1800" b="1" dirty="0" smtClean="0">
                <a:latin typeface="Calibri" pitchFamily="34" charset="0"/>
              </a:rPr>
              <a:t>Identify current controls and mitigation requirements </a:t>
            </a:r>
            <a:r>
              <a:rPr lang="en-US" sz="1800" dirty="0" smtClean="0">
                <a:latin typeface="Calibri" pitchFamily="34" charset="0"/>
              </a:rPr>
              <a:t>– Risk owners identify the current controls, mitigation steps, or other actions already taken by the institution to reduce risk.  The risk is assessed again to determine likelihood and impact.</a:t>
            </a:r>
          </a:p>
          <a:p>
            <a:pPr marL="457200" indent="-457200">
              <a:buFontTx/>
              <a:buAutoNum type="alphaUcPeriod"/>
            </a:pPr>
            <a:endParaRPr lang="en-US" sz="1050" dirty="0" smtClean="0">
              <a:latin typeface="Calibri" pitchFamily="34" charset="0"/>
            </a:endParaRPr>
          </a:p>
          <a:p>
            <a:pPr marL="457200" indent="-457200">
              <a:buFontTx/>
              <a:buAutoNum type="alphaUcPeriod"/>
            </a:pPr>
            <a:r>
              <a:rPr lang="en-US" sz="1800" b="1" dirty="0" smtClean="0">
                <a:latin typeface="Calibri" pitchFamily="34" charset="0"/>
              </a:rPr>
              <a:t>Develop mitigation plan for key risks </a:t>
            </a:r>
            <a:r>
              <a:rPr lang="en-US" sz="1800" dirty="0" smtClean="0">
                <a:latin typeface="Calibri" pitchFamily="34" charset="0"/>
              </a:rPr>
              <a:t>– Risk owners develop mitigation plans for risks still ranked 4 or higher.</a:t>
            </a:r>
          </a:p>
          <a:p>
            <a:pPr marL="457200" indent="-457200">
              <a:buFontTx/>
              <a:buAutoNum type="alphaUcPeriod"/>
            </a:pPr>
            <a:endParaRPr lang="en-US" sz="1050" b="1" dirty="0" smtClean="0">
              <a:latin typeface="Calibri" pitchFamily="34" charset="0"/>
            </a:endParaRPr>
          </a:p>
          <a:p>
            <a:pPr marL="457200" indent="-457200">
              <a:buFontTx/>
              <a:buAutoNum type="alphaUcPeriod"/>
            </a:pPr>
            <a:r>
              <a:rPr lang="en-US" sz="1800" b="1" dirty="0" smtClean="0">
                <a:latin typeface="Calibri" pitchFamily="34" charset="0"/>
              </a:rPr>
              <a:t>Conduct quarterly meetings to review status </a:t>
            </a:r>
            <a:r>
              <a:rPr lang="en-US" sz="1800" dirty="0" smtClean="0">
                <a:latin typeface="Calibri" pitchFamily="34" charset="0"/>
              </a:rPr>
              <a:t>– Steering Committee holds quarterly meetings to approve and to review the status of risk owner mitigation plans.  Risk scores may be adjusted by the Steering Committee to reflect the risk after implementation of the mitigation plan.</a:t>
            </a:r>
          </a:p>
          <a:p>
            <a:pPr marL="457200" indent="-457200">
              <a:buFontTx/>
              <a:buAutoNum type="alphaUcPeriod"/>
            </a:pPr>
            <a:endParaRPr lang="en-US" sz="1050" dirty="0" smtClean="0">
              <a:latin typeface="Calibri" pitchFamily="34" charset="0"/>
            </a:endParaRPr>
          </a:p>
          <a:p>
            <a:pPr marL="457200" indent="-457200">
              <a:buFontTx/>
              <a:buAutoNum type="alphaUcPeriod"/>
            </a:pPr>
            <a:r>
              <a:rPr lang="en-US" sz="1800" b="1" dirty="0" smtClean="0">
                <a:latin typeface="Calibri" pitchFamily="34" charset="0"/>
              </a:rPr>
              <a:t>Continue process </a:t>
            </a:r>
            <a:r>
              <a:rPr lang="en-US" sz="1800" dirty="0" smtClean="0">
                <a:latin typeface="Calibri" pitchFamily="34" charset="0"/>
              </a:rPr>
              <a:t>– Steering Committee incorporates new risks into the ERM process (steps 2-4) as current risks are mitigated.</a:t>
            </a:r>
          </a:p>
          <a:p>
            <a:endParaRPr lang="en-US" sz="2400" dirty="0">
              <a:latin typeface="Calibri" pitchFamily="34" charset="0"/>
            </a:endParaRPr>
          </a:p>
        </p:txBody>
      </p:sp>
      <p:sp>
        <p:nvSpPr>
          <p:cNvPr id="4" name="Date Placeholder 3"/>
          <p:cNvSpPr>
            <a:spLocks noGrp="1"/>
          </p:cNvSpPr>
          <p:nvPr>
            <p:ph type="dt" sz="half" idx="10"/>
          </p:nvPr>
        </p:nvSpPr>
        <p:spPr/>
        <p:txBody>
          <a:bodyPr/>
          <a:lstStyle/>
          <a:p>
            <a:fld id="{0306EDD4-33D0-4484-8D86-7D43812B8565}"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18</a:t>
            </a:fld>
            <a:endParaRPr lang="en-US"/>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68606" y="191869"/>
            <a:ext cx="3075394" cy="646331"/>
          </a:xfrm>
          <a:prstGeom prst="rect">
            <a:avLst/>
          </a:prstGeom>
          <a:noFill/>
        </p:spPr>
        <p:txBody>
          <a:bodyPr wrap="none" rtlCol="0">
            <a:spAutoFit/>
          </a:bodyPr>
          <a:lstStyle/>
          <a:p>
            <a:pPr algn="r"/>
            <a:r>
              <a:rPr lang="en-US" sz="3600" dirty="0" smtClean="0">
                <a:solidFill>
                  <a:schemeClr val="bg1"/>
                </a:solidFill>
              </a:rPr>
              <a:t>Managing Risks</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12837"/>
            <a:ext cx="8229600" cy="4525963"/>
          </a:xfrm>
        </p:spPr>
        <p:txBody>
          <a:bodyPr>
            <a:noAutofit/>
          </a:bodyPr>
          <a:lstStyle/>
          <a:p>
            <a:pPr marL="0">
              <a:buNone/>
            </a:pPr>
            <a:r>
              <a:rPr lang="en-US" sz="2000" dirty="0" smtClean="0"/>
              <a:t>Risks may be managed by using one or more of the following methods:</a:t>
            </a:r>
          </a:p>
          <a:p>
            <a:pPr marL="0">
              <a:buNone/>
            </a:pPr>
            <a:endParaRPr lang="en-US" sz="1050" dirty="0" smtClean="0"/>
          </a:p>
          <a:p>
            <a:r>
              <a:rPr lang="en-US" sz="2000" b="1" dirty="0" smtClean="0"/>
              <a:t>Avoid</a:t>
            </a:r>
            <a:r>
              <a:rPr lang="en-US" sz="2000" dirty="0" smtClean="0"/>
              <a:t> (eliminate, withdraw from or do not become involved in an activity creating risk).</a:t>
            </a:r>
          </a:p>
          <a:p>
            <a:endParaRPr lang="en-US" sz="1050" dirty="0" smtClean="0"/>
          </a:p>
          <a:p>
            <a:r>
              <a:rPr lang="en-US" sz="2000" b="1" dirty="0" smtClean="0"/>
              <a:t>Retain</a:t>
            </a:r>
            <a:r>
              <a:rPr lang="en-US" sz="2000" dirty="0" smtClean="0"/>
              <a:t> (accept the risk and plan for the expected impact).</a:t>
            </a:r>
          </a:p>
          <a:p>
            <a:endParaRPr lang="en-US" sz="1050" b="1" dirty="0" smtClean="0"/>
          </a:p>
          <a:p>
            <a:r>
              <a:rPr lang="en-US" sz="2000" b="1" dirty="0" smtClean="0"/>
              <a:t>Transfer</a:t>
            </a:r>
            <a:r>
              <a:rPr lang="en-US" sz="2000" dirty="0" smtClean="0"/>
              <a:t>/</a:t>
            </a:r>
            <a:r>
              <a:rPr lang="en-US" sz="2000" b="1" dirty="0" smtClean="0"/>
              <a:t>Share </a:t>
            </a:r>
            <a:r>
              <a:rPr lang="en-US" sz="2000" dirty="0" smtClean="0"/>
              <a:t>(move the risk to another party by hedging against undesired outcome or reduce the risk through processes such as insurance).</a:t>
            </a:r>
          </a:p>
          <a:p>
            <a:endParaRPr lang="en-US" sz="1050" b="1" dirty="0" smtClean="0"/>
          </a:p>
          <a:p>
            <a:r>
              <a:rPr lang="en-US" sz="2000" b="1" dirty="0" smtClean="0"/>
              <a:t>Reduce</a:t>
            </a:r>
            <a:r>
              <a:rPr lang="en-US" sz="2000" dirty="0" smtClean="0"/>
              <a:t> (control the risk through additional or optimized controls).</a:t>
            </a:r>
          </a:p>
          <a:p>
            <a:endParaRPr lang="en-US" sz="2000" dirty="0"/>
          </a:p>
        </p:txBody>
      </p:sp>
      <p:sp>
        <p:nvSpPr>
          <p:cNvPr id="4" name="Date Placeholder 3"/>
          <p:cNvSpPr>
            <a:spLocks noGrp="1"/>
          </p:cNvSpPr>
          <p:nvPr>
            <p:ph type="dt" sz="half" idx="10"/>
          </p:nvPr>
        </p:nvSpPr>
        <p:spPr/>
        <p:txBody>
          <a:bodyPr/>
          <a:lstStyle/>
          <a:p>
            <a:fld id="{C0A69A1A-BB83-41E7-A28E-54C8A0B703D5}"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19</a:t>
            </a:fld>
            <a:endParaRPr lang="en-US"/>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969938" y="191869"/>
            <a:ext cx="6174062" cy="646331"/>
          </a:xfrm>
          <a:prstGeom prst="rect">
            <a:avLst/>
          </a:prstGeom>
          <a:noFill/>
        </p:spPr>
        <p:txBody>
          <a:bodyPr wrap="none" rtlCol="0">
            <a:spAutoFit/>
          </a:bodyPr>
          <a:lstStyle/>
          <a:p>
            <a:pPr algn="r"/>
            <a:r>
              <a:rPr lang="en-US" sz="3600" dirty="0" smtClean="0">
                <a:solidFill>
                  <a:schemeClr val="bg1"/>
                </a:solidFill>
              </a:rPr>
              <a:t>Risk Management Methodology</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1"/>
            <a:ext cx="8229600" cy="2971800"/>
          </a:xfrm>
        </p:spPr>
        <p:txBody>
          <a:bodyPr>
            <a:normAutofit/>
          </a:bodyPr>
          <a:lstStyle/>
          <a:p>
            <a:pPr marL="0" indent="0" algn="ctr">
              <a:buNone/>
            </a:pPr>
            <a:r>
              <a:rPr lang="en-US" dirty="0" smtClean="0"/>
              <a:t>ERM is a process-driven tool that enables senior management to </a:t>
            </a:r>
            <a:r>
              <a:rPr lang="en-US" b="1" u="sng" dirty="0" smtClean="0"/>
              <a:t>visualize,</a:t>
            </a:r>
            <a:r>
              <a:rPr lang="en-US" b="1" dirty="0" smtClean="0"/>
              <a:t> </a:t>
            </a:r>
            <a:r>
              <a:rPr lang="en-US" b="1" u="sng" dirty="0" smtClean="0"/>
              <a:t>assess, </a:t>
            </a:r>
            <a:r>
              <a:rPr lang="en-US" dirty="0" smtClean="0"/>
              <a:t>and</a:t>
            </a:r>
            <a:r>
              <a:rPr lang="en-US" b="1" dirty="0" smtClean="0"/>
              <a:t> </a:t>
            </a:r>
            <a:r>
              <a:rPr lang="en-US" b="1" u="sng" dirty="0" smtClean="0"/>
              <a:t>manage</a:t>
            </a:r>
            <a:r>
              <a:rPr lang="en-US" dirty="0" smtClean="0"/>
              <a:t> significant </a:t>
            </a:r>
            <a:r>
              <a:rPr lang="en-US" b="1" i="1" u="sng" dirty="0" smtClean="0">
                <a:solidFill>
                  <a:srgbClr val="77933C"/>
                </a:solidFill>
              </a:rPr>
              <a:t>risks</a:t>
            </a:r>
            <a:r>
              <a:rPr lang="en-US" dirty="0" smtClean="0"/>
              <a:t> that may adversely impact the attainment of key organizational </a:t>
            </a:r>
            <a:r>
              <a:rPr lang="en-US" b="1" i="1" u="sng" dirty="0" smtClean="0">
                <a:solidFill>
                  <a:srgbClr val="77933C"/>
                </a:solidFill>
              </a:rPr>
              <a:t>objectives</a:t>
            </a:r>
            <a:r>
              <a:rPr lang="en-US" dirty="0" smtClean="0"/>
              <a:t>. </a:t>
            </a:r>
          </a:p>
        </p:txBody>
      </p:sp>
      <p:sp>
        <p:nvSpPr>
          <p:cNvPr id="4" name="Date Placeholder 3"/>
          <p:cNvSpPr>
            <a:spLocks noGrp="1"/>
          </p:cNvSpPr>
          <p:nvPr>
            <p:ph type="dt" sz="half" idx="10"/>
          </p:nvPr>
        </p:nvSpPr>
        <p:spPr/>
        <p:txBody>
          <a:bodyPr/>
          <a:lstStyle/>
          <a:p>
            <a:fld id="{5F77306B-33A5-4244-BBA0-4EDBE8B8B06D}" type="datetime1">
              <a:rPr lang="en-US" smtClean="0"/>
              <a:pPr/>
              <a:t>1/10/2012</a:t>
            </a:fld>
            <a:endParaRPr lang="en-US" dirty="0"/>
          </a:p>
        </p:txBody>
      </p:sp>
      <p:sp>
        <p:nvSpPr>
          <p:cNvPr id="5" name="Slide Number Placeholder 4"/>
          <p:cNvSpPr>
            <a:spLocks noGrp="1"/>
          </p:cNvSpPr>
          <p:nvPr>
            <p:ph type="sldNum" sz="quarter" idx="12"/>
          </p:nvPr>
        </p:nvSpPr>
        <p:spPr/>
        <p:txBody>
          <a:bodyPr/>
          <a:lstStyle/>
          <a:p>
            <a:fld id="{2CF63AEC-6FF9-4B57-9AC6-115453906601}" type="slidenum">
              <a:rPr lang="en-US" smtClean="0"/>
              <a:pPr/>
              <a:t>2</a:t>
            </a:fld>
            <a:endParaRPr lang="en-US" dirty="0"/>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357147" y="191869"/>
            <a:ext cx="2786853" cy="646331"/>
          </a:xfrm>
          <a:prstGeom prst="rect">
            <a:avLst/>
          </a:prstGeom>
          <a:noFill/>
        </p:spPr>
        <p:txBody>
          <a:bodyPr wrap="none" rtlCol="0">
            <a:spAutoFit/>
          </a:bodyPr>
          <a:lstStyle/>
          <a:p>
            <a:pPr algn="r"/>
            <a:r>
              <a:rPr lang="en-US" sz="3600" dirty="0" smtClean="0">
                <a:solidFill>
                  <a:schemeClr val="bg1"/>
                </a:solidFill>
              </a:rPr>
              <a:t>What is ERM?</a:t>
            </a:r>
            <a:endParaRPr lang="en-US" sz="3600" dirty="0">
              <a:solidFill>
                <a:schemeClr val="bg1"/>
              </a:solidFill>
            </a:endParaRPr>
          </a:p>
        </p:txBody>
      </p:sp>
      <p:sp>
        <p:nvSpPr>
          <p:cNvPr id="9" name="TextBox 8"/>
          <p:cNvSpPr txBox="1"/>
          <p:nvPr/>
        </p:nvSpPr>
        <p:spPr>
          <a:xfrm>
            <a:off x="3124200" y="3962400"/>
            <a:ext cx="2937792" cy="646331"/>
          </a:xfrm>
          <a:prstGeom prst="rect">
            <a:avLst/>
          </a:prstGeom>
          <a:noFill/>
        </p:spPr>
        <p:txBody>
          <a:bodyPr wrap="none" rtlCol="0">
            <a:spAutoFit/>
          </a:bodyPr>
          <a:lstStyle/>
          <a:p>
            <a:r>
              <a:rPr lang="en-US" sz="3600" dirty="0" smtClean="0"/>
              <a:t>USG Definition</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7772400" cy="4267200"/>
          </a:xfrm>
        </p:spPr>
        <p:txBody>
          <a:bodyPr>
            <a:noAutofit/>
          </a:bodyPr>
          <a:lstStyle/>
          <a:p>
            <a:pPr lvl="0">
              <a:spcAft>
                <a:spcPts val="300"/>
              </a:spcAft>
            </a:pPr>
            <a:r>
              <a:rPr lang="en-US" sz="2000" dirty="0" smtClean="0"/>
              <a:t>Each institution to:</a:t>
            </a:r>
          </a:p>
          <a:p>
            <a:pPr lvl="1">
              <a:spcAft>
                <a:spcPts val="0"/>
              </a:spcAft>
            </a:pPr>
            <a:r>
              <a:rPr lang="en-US" sz="2000" b="1" dirty="0" smtClean="0"/>
              <a:t>Designate a Risk Management Policy Coordinator</a:t>
            </a:r>
          </a:p>
          <a:p>
            <a:pPr lvl="1">
              <a:spcAft>
                <a:spcPts val="0"/>
              </a:spcAft>
            </a:pPr>
            <a:r>
              <a:rPr lang="en-US" sz="2000" b="1" dirty="0" smtClean="0"/>
              <a:t>Develop a Risk Management Framework and procedures </a:t>
            </a:r>
            <a:r>
              <a:rPr lang="en-US" sz="2000" dirty="0" smtClean="0"/>
              <a:t>based on ERM. </a:t>
            </a:r>
          </a:p>
          <a:p>
            <a:pPr lvl="1">
              <a:spcAft>
                <a:spcPts val="0"/>
              </a:spcAft>
            </a:pPr>
            <a:endParaRPr lang="en-US" sz="1050" dirty="0" smtClean="0"/>
          </a:p>
          <a:p>
            <a:pPr lvl="0">
              <a:spcAft>
                <a:spcPts val="300"/>
              </a:spcAft>
            </a:pPr>
            <a:r>
              <a:rPr lang="en-US" sz="2000" dirty="0" smtClean="0"/>
              <a:t>Chancellor to designate </a:t>
            </a:r>
            <a:r>
              <a:rPr lang="en-US" sz="2000" b="1" dirty="0" smtClean="0"/>
              <a:t>a position to oversee implementation of Risk Policy and develop Risk procedures for use System-wide and within USO.</a:t>
            </a:r>
          </a:p>
          <a:p>
            <a:pPr lvl="0">
              <a:spcAft>
                <a:spcPts val="300"/>
              </a:spcAft>
            </a:pPr>
            <a:endParaRPr lang="en-US" sz="1050" b="1" dirty="0" smtClean="0"/>
          </a:p>
          <a:p>
            <a:pPr lvl="0">
              <a:spcAft>
                <a:spcPts val="300"/>
              </a:spcAft>
            </a:pPr>
            <a:r>
              <a:rPr lang="en-US" sz="2000" dirty="0" smtClean="0"/>
              <a:t>Committee on Internal Audit, Risk and Compliance to provide </a:t>
            </a:r>
            <a:r>
              <a:rPr lang="en-US" sz="2000" b="1" dirty="0" smtClean="0"/>
              <a:t>oversight and to review Major Risks </a:t>
            </a:r>
            <a:r>
              <a:rPr lang="en-US" sz="2000" dirty="0" smtClean="0"/>
              <a:t>on behalf of the Board.</a:t>
            </a:r>
          </a:p>
        </p:txBody>
      </p:sp>
      <p:sp>
        <p:nvSpPr>
          <p:cNvPr id="4" name="TextBox 3"/>
          <p:cNvSpPr txBox="1"/>
          <p:nvPr/>
        </p:nvSpPr>
        <p:spPr>
          <a:xfrm>
            <a:off x="228600" y="5257800"/>
            <a:ext cx="8229600" cy="369332"/>
          </a:xfrm>
          <a:prstGeom prst="rect">
            <a:avLst/>
          </a:prstGeom>
          <a:noFill/>
        </p:spPr>
        <p:txBody>
          <a:bodyPr wrap="square" rtlCol="0">
            <a:spAutoFit/>
          </a:bodyPr>
          <a:lstStyle/>
          <a:p>
            <a:r>
              <a:rPr lang="en-US" dirty="0" smtClean="0">
                <a:hlinkClick r:id="rId3"/>
              </a:rPr>
              <a:t>http://www.usg.edu/policymanual/section7/policy/7.15_risk_management_policy</a:t>
            </a:r>
            <a:endParaRPr lang="en-US" dirty="0" smtClean="0"/>
          </a:p>
        </p:txBody>
      </p:sp>
      <p:sp>
        <p:nvSpPr>
          <p:cNvPr id="5" name="Date Placeholder 4"/>
          <p:cNvSpPr>
            <a:spLocks noGrp="1"/>
          </p:cNvSpPr>
          <p:nvPr>
            <p:ph type="dt" sz="half" idx="10"/>
          </p:nvPr>
        </p:nvSpPr>
        <p:spPr/>
        <p:txBody>
          <a:bodyPr/>
          <a:lstStyle/>
          <a:p>
            <a:fld id="{7C48F0DC-D3B4-4F8C-8EBC-8B56A7F940C5}" type="datetime1">
              <a:rPr lang="en-US" smtClean="0"/>
              <a:pPr/>
              <a:t>1/10/2012</a:t>
            </a:fld>
            <a:endParaRPr lang="en-US" dirty="0"/>
          </a:p>
        </p:txBody>
      </p:sp>
      <p:sp>
        <p:nvSpPr>
          <p:cNvPr id="6" name="Slide Number Placeholder 5"/>
          <p:cNvSpPr>
            <a:spLocks noGrp="1"/>
          </p:cNvSpPr>
          <p:nvPr>
            <p:ph type="sldNum" sz="quarter" idx="12"/>
          </p:nvPr>
        </p:nvSpPr>
        <p:spPr/>
        <p:txBody>
          <a:bodyPr/>
          <a:lstStyle/>
          <a:p>
            <a:fld id="{2CF63AEC-6FF9-4B57-9AC6-115453906601}" type="slidenum">
              <a:rPr lang="en-US" smtClean="0"/>
              <a:pPr/>
              <a:t>3</a:t>
            </a:fld>
            <a:endParaRPr lang="en-US"/>
          </a:p>
        </p:txBody>
      </p:sp>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8" name="TextBox 7"/>
          <p:cNvSpPr txBox="1"/>
          <p:nvPr/>
        </p:nvSpPr>
        <p:spPr>
          <a:xfrm>
            <a:off x="2463710" y="191869"/>
            <a:ext cx="6680290" cy="646331"/>
          </a:xfrm>
          <a:prstGeom prst="rect">
            <a:avLst/>
          </a:prstGeom>
          <a:noFill/>
        </p:spPr>
        <p:txBody>
          <a:bodyPr wrap="none" rtlCol="0">
            <a:spAutoFit/>
          </a:bodyPr>
          <a:lstStyle/>
          <a:p>
            <a:pPr algn="r"/>
            <a:r>
              <a:rPr lang="en-US" sz="3600" dirty="0" smtClean="0">
                <a:solidFill>
                  <a:schemeClr val="bg1"/>
                </a:solidFill>
              </a:rPr>
              <a:t>BOR  7.15 Risk Management Policy</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7772400" cy="3962400"/>
          </a:xfrm>
        </p:spPr>
        <p:txBody>
          <a:bodyPr>
            <a:noAutofit/>
          </a:bodyPr>
          <a:lstStyle/>
          <a:p>
            <a:pPr marL="287338" indent="-287338">
              <a:buFont typeface="Calibri" pitchFamily="34" charset="0"/>
              <a:buChar char="•"/>
            </a:pPr>
            <a:r>
              <a:rPr lang="en-US" sz="2000" dirty="0" smtClean="0"/>
              <a:t>Risk refers to the </a:t>
            </a:r>
            <a:r>
              <a:rPr lang="en-US" sz="2000" b="1" dirty="0" smtClean="0"/>
              <a:t>probability of an event and potential consequences </a:t>
            </a:r>
            <a:r>
              <a:rPr lang="en-US" sz="2000" dirty="0" smtClean="0"/>
              <a:t>to an organization associated with that event’s occurrence. </a:t>
            </a:r>
          </a:p>
          <a:p>
            <a:pPr marL="287338" indent="-287338">
              <a:buFont typeface="Calibri" pitchFamily="34" charset="0"/>
              <a:buChar char="•"/>
            </a:pPr>
            <a:endParaRPr lang="en-US" sz="1050" dirty="0" smtClean="0"/>
          </a:p>
          <a:p>
            <a:pPr marL="287338" indent="-287338">
              <a:buFont typeface="Calibri" pitchFamily="34" charset="0"/>
              <a:buChar char="•"/>
            </a:pPr>
            <a:r>
              <a:rPr lang="en-US" sz="2000" dirty="0" smtClean="0"/>
              <a:t>Risks do not necessarily exist in isolation from other risks; as a result, a series of risk events may result in a </a:t>
            </a:r>
            <a:r>
              <a:rPr lang="en-US" sz="2000" b="1" dirty="0" smtClean="0"/>
              <a:t>collective set of consequences that is more impactful than the discrete set of consequences </a:t>
            </a:r>
            <a:r>
              <a:rPr lang="en-US" sz="2000" dirty="0" smtClean="0"/>
              <a:t>associated with risk events taking place in isolation. </a:t>
            </a:r>
          </a:p>
          <a:p>
            <a:pPr marL="287338" indent="-287338">
              <a:buFont typeface="Calibri" pitchFamily="34" charset="0"/>
              <a:buChar char="•"/>
            </a:pPr>
            <a:endParaRPr lang="en-US" sz="1050" dirty="0" smtClean="0"/>
          </a:p>
          <a:p>
            <a:pPr marL="287338" indent="-287338">
              <a:buFont typeface="Calibri" pitchFamily="34" charset="0"/>
              <a:buChar char="•"/>
            </a:pPr>
            <a:r>
              <a:rPr lang="en-US" sz="2000" dirty="0" smtClean="0"/>
              <a:t>Risk is inherent to any activity. It is </a:t>
            </a:r>
            <a:r>
              <a:rPr lang="en-US" sz="2000" b="1" dirty="0" smtClean="0"/>
              <a:t>neither possible, nor advantageous, to entirely eliminate risk</a:t>
            </a:r>
            <a:r>
              <a:rPr lang="en-US" sz="2000" dirty="0" smtClean="0"/>
              <a:t> from an activity without ceasing that activity. The safest ships are the ones that do not sail, but that is not what they are designed for.</a:t>
            </a:r>
          </a:p>
          <a:p>
            <a:pPr marL="0" indent="0">
              <a:buNone/>
            </a:pPr>
            <a:endParaRPr lang="en-US" sz="2000" dirty="0" smtClean="0"/>
          </a:p>
        </p:txBody>
      </p:sp>
      <p:sp>
        <p:nvSpPr>
          <p:cNvPr id="4" name="TextBox 3"/>
          <p:cNvSpPr txBox="1"/>
          <p:nvPr/>
        </p:nvSpPr>
        <p:spPr>
          <a:xfrm>
            <a:off x="1752600" y="5562600"/>
            <a:ext cx="5545814" cy="369332"/>
          </a:xfrm>
          <a:prstGeom prst="rect">
            <a:avLst/>
          </a:prstGeom>
          <a:solidFill>
            <a:schemeClr val="accent6">
              <a:lumMod val="40000"/>
              <a:lumOff val="60000"/>
            </a:schemeClr>
          </a:solidFill>
        </p:spPr>
        <p:txBody>
          <a:bodyPr wrap="none" rtlCol="0">
            <a:spAutoFit/>
          </a:bodyPr>
          <a:lstStyle/>
          <a:p>
            <a:r>
              <a:rPr lang="en-US" b="1" dirty="0" smtClean="0"/>
              <a:t>Strategic, Financial, Operations, Compliance, Reputation</a:t>
            </a:r>
            <a:endParaRPr lang="en-US" b="1" dirty="0"/>
          </a:p>
        </p:txBody>
      </p:sp>
      <p:sp>
        <p:nvSpPr>
          <p:cNvPr id="5" name="Date Placeholder 4"/>
          <p:cNvSpPr>
            <a:spLocks noGrp="1"/>
          </p:cNvSpPr>
          <p:nvPr>
            <p:ph type="dt" sz="half" idx="10"/>
          </p:nvPr>
        </p:nvSpPr>
        <p:spPr/>
        <p:txBody>
          <a:bodyPr/>
          <a:lstStyle/>
          <a:p>
            <a:fld id="{F316BC4C-6381-4E99-AC88-CA7247686EB8}" type="datetime1">
              <a:rPr lang="en-US" smtClean="0"/>
              <a:pPr/>
              <a:t>1/10/2012</a:t>
            </a:fld>
            <a:endParaRPr lang="en-US"/>
          </a:p>
        </p:txBody>
      </p:sp>
      <p:sp>
        <p:nvSpPr>
          <p:cNvPr id="6" name="Slide Number Placeholder 5"/>
          <p:cNvSpPr>
            <a:spLocks noGrp="1"/>
          </p:cNvSpPr>
          <p:nvPr>
            <p:ph type="sldNum" sz="quarter" idx="12"/>
          </p:nvPr>
        </p:nvSpPr>
        <p:spPr/>
        <p:txBody>
          <a:bodyPr/>
          <a:lstStyle/>
          <a:p>
            <a:fld id="{2CF63AEC-6FF9-4B57-9AC6-115453906601}" type="slidenum">
              <a:rPr lang="en-US" smtClean="0"/>
              <a:pPr/>
              <a:t>4</a:t>
            </a:fld>
            <a:endParaRPr lang="en-US"/>
          </a:p>
        </p:txBody>
      </p:sp>
      <p:sp>
        <p:nvSpPr>
          <p:cNvPr id="8" name="Rectangle 7"/>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463710" y="191869"/>
            <a:ext cx="6680290" cy="646331"/>
          </a:xfrm>
          <a:prstGeom prst="rect">
            <a:avLst/>
          </a:prstGeom>
          <a:noFill/>
        </p:spPr>
        <p:txBody>
          <a:bodyPr wrap="none" rtlCol="0">
            <a:spAutoFit/>
          </a:bodyPr>
          <a:lstStyle/>
          <a:p>
            <a:pPr algn="r"/>
            <a:r>
              <a:rPr lang="en-US" sz="3600" dirty="0" smtClean="0">
                <a:solidFill>
                  <a:schemeClr val="bg1"/>
                </a:solidFill>
              </a:rPr>
              <a:t>BOR  7.15 Risk Management Policy</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12838"/>
            <a:ext cx="8382000" cy="411162"/>
          </a:xfrm>
        </p:spPr>
        <p:txBody>
          <a:bodyPr>
            <a:normAutofit/>
          </a:bodyPr>
          <a:lstStyle/>
          <a:p>
            <a:r>
              <a:rPr lang="en-US" sz="2000" dirty="0" smtClean="0">
                <a:latin typeface="+mn-lt"/>
              </a:rPr>
              <a:t>We have to identify all risks and report </a:t>
            </a:r>
            <a:r>
              <a:rPr lang="en-US" sz="2000" b="1" dirty="0" smtClean="0">
                <a:latin typeface="+mn-lt"/>
              </a:rPr>
              <a:t>Major</a:t>
            </a:r>
            <a:r>
              <a:rPr lang="en-US" sz="2000" dirty="0" smtClean="0">
                <a:latin typeface="+mn-lt"/>
              </a:rPr>
              <a:t> Risks to the Board of Regents</a:t>
            </a:r>
            <a:endParaRPr lang="en-US" sz="2000" dirty="0">
              <a:latin typeface="+mn-lt"/>
            </a:endParaRPr>
          </a:p>
        </p:txBody>
      </p:sp>
      <p:sp>
        <p:nvSpPr>
          <p:cNvPr id="3" name="Content Placeholder 2"/>
          <p:cNvSpPr>
            <a:spLocks noGrp="1"/>
          </p:cNvSpPr>
          <p:nvPr>
            <p:ph idx="1"/>
          </p:nvPr>
        </p:nvSpPr>
        <p:spPr>
          <a:xfrm>
            <a:off x="457200" y="1676400"/>
            <a:ext cx="7772400" cy="4953000"/>
          </a:xfrm>
        </p:spPr>
        <p:txBody>
          <a:bodyPr>
            <a:noAutofit/>
          </a:bodyPr>
          <a:lstStyle/>
          <a:p>
            <a:pPr marL="0" indent="0">
              <a:buNone/>
            </a:pPr>
            <a:r>
              <a:rPr lang="en-US" sz="2000" dirty="0" smtClean="0"/>
              <a:t>A risk is defined as </a:t>
            </a:r>
            <a:r>
              <a:rPr lang="en-US" sz="2000" b="1" dirty="0" smtClean="0"/>
              <a:t>Major</a:t>
            </a:r>
            <a:r>
              <a:rPr lang="en-US" sz="2000" dirty="0" smtClean="0"/>
              <a:t> when the combination of an event’s probability and the potential consequences is likely to:</a:t>
            </a:r>
          </a:p>
          <a:p>
            <a:pPr marL="0" indent="0">
              <a:buNone/>
            </a:pPr>
            <a:endParaRPr lang="en-US" sz="1050" dirty="0" smtClean="0"/>
          </a:p>
          <a:p>
            <a:pPr marL="514350" indent="-514350">
              <a:buFont typeface="+mj-lt"/>
              <a:buAutoNum type="arabicPeriod"/>
            </a:pPr>
            <a:r>
              <a:rPr lang="en-US" sz="2000" b="1" dirty="0" smtClean="0"/>
              <a:t>Impair the achievement </a:t>
            </a:r>
            <a:r>
              <a:rPr lang="en-US" sz="2000" dirty="0" smtClean="0"/>
              <a:t>of a University System of Georgia (USG) strategic goal or objective.</a:t>
            </a:r>
          </a:p>
          <a:p>
            <a:pPr marL="514350" indent="-514350">
              <a:buFont typeface="+mj-lt"/>
              <a:buAutoNum type="arabicPeriod"/>
            </a:pPr>
            <a:endParaRPr lang="en-US" sz="1050" dirty="0" smtClean="0"/>
          </a:p>
          <a:p>
            <a:pPr marL="514350" indent="-514350">
              <a:buFont typeface="+mj-lt"/>
              <a:buAutoNum type="arabicPeriod"/>
            </a:pPr>
            <a:r>
              <a:rPr lang="en-US" sz="2000" b="1" dirty="0" smtClean="0"/>
              <a:t>Result in substantial financial costs </a:t>
            </a:r>
            <a:r>
              <a:rPr lang="en-US" sz="2000" dirty="0" smtClean="0"/>
              <a:t>either in excess of the impacted institution’s ability to pay or in an amount that may jeopardize the institution’s core mission.</a:t>
            </a:r>
          </a:p>
          <a:p>
            <a:pPr marL="514350" indent="-514350">
              <a:buFont typeface="+mj-lt"/>
              <a:buAutoNum type="arabicPeriod"/>
            </a:pPr>
            <a:endParaRPr lang="en-US" sz="1050" dirty="0" smtClean="0"/>
          </a:p>
          <a:p>
            <a:pPr marL="514350" indent="-514350">
              <a:buFont typeface="+mj-lt"/>
              <a:buAutoNum type="arabicPeriod"/>
            </a:pPr>
            <a:r>
              <a:rPr lang="en-US" sz="2000" b="1" dirty="0" smtClean="0"/>
              <a:t>Create significant damage </a:t>
            </a:r>
            <a:r>
              <a:rPr lang="en-US" sz="2000" dirty="0" smtClean="0"/>
              <a:t>to an institution’s reputation or damage to the USG’s reputation.</a:t>
            </a:r>
          </a:p>
          <a:p>
            <a:pPr marL="514350" indent="-514350">
              <a:buFont typeface="+mj-lt"/>
              <a:buAutoNum type="arabicPeriod"/>
            </a:pPr>
            <a:endParaRPr lang="en-US" sz="1050" dirty="0" smtClean="0"/>
          </a:p>
          <a:p>
            <a:pPr marL="514350" indent="-514350">
              <a:buFont typeface="+mj-lt"/>
              <a:buAutoNum type="arabicPeriod"/>
            </a:pPr>
            <a:r>
              <a:rPr lang="en-US" sz="2000" b="1" dirty="0" smtClean="0"/>
              <a:t>Require intervention </a:t>
            </a:r>
            <a:r>
              <a:rPr lang="en-US" sz="2000" dirty="0" smtClean="0"/>
              <a:t>in institutional or USG operations by the Board of Regents and/or an external body.</a:t>
            </a:r>
          </a:p>
          <a:p>
            <a:pPr marL="0" indent="0"/>
            <a:endParaRPr lang="en-US" sz="1800" b="1" dirty="0" smtClean="0"/>
          </a:p>
        </p:txBody>
      </p:sp>
      <p:sp>
        <p:nvSpPr>
          <p:cNvPr id="4" name="Date Placeholder 3"/>
          <p:cNvSpPr>
            <a:spLocks noGrp="1"/>
          </p:cNvSpPr>
          <p:nvPr>
            <p:ph type="dt" sz="half" idx="10"/>
          </p:nvPr>
        </p:nvSpPr>
        <p:spPr/>
        <p:txBody>
          <a:bodyPr/>
          <a:lstStyle/>
          <a:p>
            <a:fld id="{61148E99-BFDA-4700-BC61-5AA383E6845B}"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5</a:t>
            </a:fld>
            <a:endParaRPr lang="en-US"/>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955657" y="191869"/>
            <a:ext cx="5188343" cy="646331"/>
          </a:xfrm>
          <a:prstGeom prst="rect">
            <a:avLst/>
          </a:prstGeom>
          <a:noFill/>
        </p:spPr>
        <p:txBody>
          <a:bodyPr wrap="none" rtlCol="0">
            <a:spAutoFit/>
          </a:bodyPr>
          <a:lstStyle/>
          <a:p>
            <a:pPr algn="r"/>
            <a:r>
              <a:rPr lang="en-US" sz="3600" dirty="0" smtClean="0">
                <a:solidFill>
                  <a:schemeClr val="bg1"/>
                </a:solidFill>
              </a:rPr>
              <a:t>Reporting Risks to the BOR</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Autofit/>
          </a:bodyPr>
          <a:lstStyle/>
          <a:p>
            <a:pPr eaLnBrk="1" hangingPunct="1">
              <a:lnSpc>
                <a:spcPct val="90000"/>
              </a:lnSpc>
              <a:spcBef>
                <a:spcPct val="0"/>
              </a:spcBef>
              <a:buFontTx/>
              <a:buNone/>
            </a:pPr>
            <a:r>
              <a:rPr lang="en-US" sz="1800" b="1" u="sng" dirty="0" smtClean="0">
                <a:cs typeface="Times New Roman" pitchFamily="18" charset="0"/>
              </a:rPr>
              <a:t>Risk Identification – sorted by adjusted risk score</a:t>
            </a:r>
          </a:p>
          <a:p>
            <a:pPr eaLnBrk="1" hangingPunct="1">
              <a:lnSpc>
                <a:spcPct val="90000"/>
              </a:lnSpc>
              <a:spcBef>
                <a:spcPct val="0"/>
              </a:spcBef>
              <a:buFontTx/>
              <a:buNone/>
            </a:pPr>
            <a:endParaRPr lang="en-US" sz="1800" b="1" dirty="0" smtClean="0">
              <a:cs typeface="Times New Roman" pitchFamily="18" charset="0"/>
            </a:endParaRPr>
          </a:p>
          <a:p>
            <a:pPr eaLnBrk="1" hangingPunct="1">
              <a:lnSpc>
                <a:spcPct val="90000"/>
              </a:lnSpc>
              <a:spcBef>
                <a:spcPct val="0"/>
              </a:spcBef>
              <a:buFontTx/>
              <a:buNone/>
            </a:pPr>
            <a:r>
              <a:rPr lang="en-US" sz="1800" b="1" dirty="0" smtClean="0">
                <a:cs typeface="Times New Roman" pitchFamily="18" charset="0"/>
              </a:rPr>
              <a:t>Likelihood of occurring</a:t>
            </a:r>
            <a:r>
              <a:rPr lang="en-US" sz="1800" dirty="0" smtClean="0">
                <a:cs typeface="Times New Roman" pitchFamily="18" charset="0"/>
              </a:rPr>
              <a:t>  					</a:t>
            </a:r>
          </a:p>
          <a:p>
            <a:pPr eaLnBrk="1" hangingPunct="1">
              <a:lnSpc>
                <a:spcPct val="90000"/>
              </a:lnSpc>
              <a:spcBef>
                <a:spcPct val="0"/>
              </a:spcBef>
              <a:buFontTx/>
              <a:buNone/>
            </a:pPr>
            <a:r>
              <a:rPr lang="en-US" sz="1800" dirty="0" smtClean="0">
                <a:cs typeface="Times New Roman" pitchFamily="18" charset="0"/>
              </a:rPr>
              <a:t>1 - </a:t>
            </a:r>
            <a:r>
              <a:rPr lang="en-US" sz="1800" i="1" dirty="0" smtClean="0">
                <a:cs typeface="Times New Roman" pitchFamily="18" charset="0"/>
              </a:rPr>
              <a:t>low</a:t>
            </a:r>
            <a:endParaRPr lang="en-US" sz="1800" dirty="0" smtClean="0">
              <a:cs typeface="Times New Roman" pitchFamily="18" charset="0"/>
            </a:endParaRPr>
          </a:p>
          <a:p>
            <a:pPr eaLnBrk="1" hangingPunct="1">
              <a:lnSpc>
                <a:spcPct val="90000"/>
              </a:lnSpc>
              <a:spcBef>
                <a:spcPct val="0"/>
              </a:spcBef>
              <a:buFontTx/>
              <a:buNone/>
            </a:pPr>
            <a:r>
              <a:rPr lang="en-US" sz="1800" dirty="0" smtClean="0">
                <a:cs typeface="Times New Roman" pitchFamily="18" charset="0"/>
              </a:rPr>
              <a:t>2 - </a:t>
            </a:r>
            <a:r>
              <a:rPr lang="en-US" sz="1800" i="1" dirty="0" smtClean="0">
                <a:cs typeface="Times New Roman" pitchFamily="18" charset="0"/>
              </a:rPr>
              <a:t>medium</a:t>
            </a:r>
            <a:endParaRPr lang="en-US" sz="1800" dirty="0" smtClean="0">
              <a:cs typeface="Times New Roman" pitchFamily="18" charset="0"/>
            </a:endParaRPr>
          </a:p>
          <a:p>
            <a:pPr eaLnBrk="1" hangingPunct="1">
              <a:lnSpc>
                <a:spcPct val="90000"/>
              </a:lnSpc>
              <a:spcBef>
                <a:spcPct val="0"/>
              </a:spcBef>
              <a:buFontTx/>
              <a:buNone/>
            </a:pPr>
            <a:r>
              <a:rPr lang="en-US" sz="1800" dirty="0" smtClean="0">
                <a:cs typeface="Times New Roman" pitchFamily="18" charset="0"/>
              </a:rPr>
              <a:t>3 - </a:t>
            </a:r>
            <a:r>
              <a:rPr lang="en-US" sz="1800" i="1" dirty="0" smtClean="0">
                <a:cs typeface="Times New Roman" pitchFamily="18" charset="0"/>
              </a:rPr>
              <a:t>high</a:t>
            </a:r>
            <a:r>
              <a:rPr lang="en-US" sz="1800" dirty="0" smtClean="0">
                <a:cs typeface="Times New Roman" pitchFamily="18" charset="0"/>
              </a:rPr>
              <a:t>					</a:t>
            </a:r>
          </a:p>
          <a:p>
            <a:pPr eaLnBrk="1" hangingPunct="1">
              <a:lnSpc>
                <a:spcPct val="90000"/>
              </a:lnSpc>
              <a:spcBef>
                <a:spcPct val="0"/>
              </a:spcBef>
              <a:buFontTx/>
              <a:buNone/>
            </a:pPr>
            <a:endParaRPr lang="en-US" sz="1800" b="1" dirty="0" smtClean="0">
              <a:cs typeface="Times New Roman" pitchFamily="18" charset="0"/>
            </a:endParaRPr>
          </a:p>
          <a:p>
            <a:pPr eaLnBrk="1" hangingPunct="1">
              <a:lnSpc>
                <a:spcPct val="90000"/>
              </a:lnSpc>
              <a:spcBef>
                <a:spcPct val="0"/>
              </a:spcBef>
              <a:buFontTx/>
              <a:buNone/>
            </a:pPr>
            <a:r>
              <a:rPr lang="en-US" sz="1800" b="1" dirty="0" smtClean="0">
                <a:cs typeface="Times New Roman" pitchFamily="18" charset="0"/>
              </a:rPr>
              <a:t>Potential impact</a:t>
            </a:r>
            <a:r>
              <a:rPr lang="en-US" sz="1800" dirty="0" smtClean="0">
                <a:cs typeface="Times New Roman" pitchFamily="18" charset="0"/>
              </a:rPr>
              <a:t> 					</a:t>
            </a:r>
          </a:p>
          <a:p>
            <a:pPr eaLnBrk="1" hangingPunct="1">
              <a:lnSpc>
                <a:spcPct val="90000"/>
              </a:lnSpc>
              <a:spcBef>
                <a:spcPct val="0"/>
              </a:spcBef>
              <a:buFontTx/>
              <a:buNone/>
            </a:pPr>
            <a:r>
              <a:rPr lang="en-US" sz="1800" dirty="0" smtClean="0">
                <a:cs typeface="Times New Roman" pitchFamily="18" charset="0"/>
              </a:rPr>
              <a:t>1 – </a:t>
            </a:r>
            <a:r>
              <a:rPr lang="en-US" sz="1800" i="1" dirty="0" smtClean="0">
                <a:cs typeface="Times New Roman" pitchFamily="18" charset="0"/>
              </a:rPr>
              <a:t>minor;</a:t>
            </a:r>
            <a:r>
              <a:rPr lang="en-US" sz="1800" dirty="0" smtClean="0">
                <a:cs typeface="Times New Roman" pitchFamily="18" charset="0"/>
              </a:rPr>
              <a:t> unlikely to have a permanent or significant effect on USG's/institution’s reputation or achievement of its strategic objectives. </a:t>
            </a:r>
          </a:p>
          <a:p>
            <a:pPr eaLnBrk="1" hangingPunct="1">
              <a:lnSpc>
                <a:spcPct val="90000"/>
              </a:lnSpc>
              <a:spcBef>
                <a:spcPct val="0"/>
              </a:spcBef>
              <a:buFontTx/>
              <a:buNone/>
            </a:pPr>
            <a:r>
              <a:rPr lang="en-US" sz="1800" dirty="0" smtClean="0">
                <a:cs typeface="Times New Roman" pitchFamily="18" charset="0"/>
              </a:rPr>
              <a:t>2 - </a:t>
            </a:r>
            <a:r>
              <a:rPr lang="en-US" sz="1800" i="1" dirty="0" smtClean="0">
                <a:cs typeface="Times New Roman" pitchFamily="18" charset="0"/>
              </a:rPr>
              <a:t>moderate</a:t>
            </a:r>
            <a:r>
              <a:rPr lang="en-US" sz="1800" dirty="0" smtClean="0">
                <a:cs typeface="Times New Roman" pitchFamily="18" charset="0"/>
              </a:rPr>
              <a:t>; will have a significant impact on USG/institution but can be managed without major impact. </a:t>
            </a:r>
          </a:p>
          <a:p>
            <a:pPr eaLnBrk="1" hangingPunct="1">
              <a:lnSpc>
                <a:spcPct val="90000"/>
              </a:lnSpc>
              <a:spcBef>
                <a:spcPct val="0"/>
              </a:spcBef>
              <a:buFontTx/>
              <a:buNone/>
            </a:pPr>
            <a:r>
              <a:rPr lang="en-US" sz="1800" dirty="0" smtClean="0">
                <a:cs typeface="Times New Roman" pitchFamily="18" charset="0"/>
              </a:rPr>
              <a:t>3 - </a:t>
            </a:r>
            <a:r>
              <a:rPr lang="en-US" sz="1800" i="1" dirty="0" smtClean="0">
                <a:cs typeface="Times New Roman" pitchFamily="18" charset="0"/>
              </a:rPr>
              <a:t>serious</a:t>
            </a:r>
            <a:r>
              <a:rPr lang="en-US" sz="1800" dirty="0" smtClean="0">
                <a:cs typeface="Times New Roman" pitchFamily="18" charset="0"/>
              </a:rPr>
              <a:t>; will have a significant effect on USG/institution and requires a major effort to manage and resolve the occurrence, as well as its ramifications. </a:t>
            </a:r>
          </a:p>
          <a:p>
            <a:pPr eaLnBrk="1" hangingPunct="1">
              <a:lnSpc>
                <a:spcPct val="90000"/>
              </a:lnSpc>
              <a:spcBef>
                <a:spcPct val="0"/>
              </a:spcBef>
              <a:buFontTx/>
              <a:buNone/>
            </a:pPr>
            <a:r>
              <a:rPr lang="en-US" sz="1800" dirty="0" smtClean="0">
                <a:cs typeface="Times New Roman" pitchFamily="18" charset="0"/>
              </a:rPr>
              <a:t>4 - </a:t>
            </a:r>
            <a:r>
              <a:rPr lang="en-US" sz="1800" i="1" dirty="0" smtClean="0">
                <a:cs typeface="Times New Roman" pitchFamily="18" charset="0"/>
              </a:rPr>
              <a:t>extreme</a:t>
            </a:r>
            <a:r>
              <a:rPr lang="en-US" sz="1800" dirty="0" smtClean="0">
                <a:cs typeface="Times New Roman" pitchFamily="18" charset="0"/>
              </a:rPr>
              <a:t>; will threaten the existence of the USG/institution if not resolved. 	</a:t>
            </a:r>
          </a:p>
          <a:p>
            <a:pPr eaLnBrk="1" hangingPunct="1">
              <a:lnSpc>
                <a:spcPct val="90000"/>
              </a:lnSpc>
              <a:spcBef>
                <a:spcPct val="0"/>
              </a:spcBef>
              <a:buFontTx/>
              <a:buNone/>
            </a:pPr>
            <a:r>
              <a:rPr lang="en-US" sz="1800" dirty="0" smtClean="0">
                <a:cs typeface="Times New Roman" pitchFamily="18" charset="0"/>
              </a:rPr>
              <a:t>				</a:t>
            </a:r>
            <a:endParaRPr lang="en-US" sz="1800" b="1" dirty="0" smtClean="0">
              <a:cs typeface="Times New Roman" pitchFamily="18" charset="0"/>
            </a:endParaRPr>
          </a:p>
          <a:p>
            <a:pPr eaLnBrk="1" hangingPunct="1">
              <a:lnSpc>
                <a:spcPct val="90000"/>
              </a:lnSpc>
              <a:spcBef>
                <a:spcPct val="0"/>
              </a:spcBef>
              <a:buFontTx/>
              <a:buNone/>
            </a:pPr>
            <a:r>
              <a:rPr lang="en-US" sz="1800" b="1" dirty="0" smtClean="0">
                <a:cs typeface="Times New Roman" pitchFamily="18" charset="0"/>
              </a:rPr>
              <a:t>Note:  The "Adjusted Risk Factor" gives 50% weight to the likelihood of occurrence;</a:t>
            </a:r>
            <a:br>
              <a:rPr lang="en-US" sz="1800" b="1" dirty="0" smtClean="0">
                <a:cs typeface="Times New Roman" pitchFamily="18" charset="0"/>
              </a:rPr>
            </a:br>
            <a:r>
              <a:rPr lang="en-US" sz="1800" b="1" dirty="0" smtClean="0">
                <a:cs typeface="Times New Roman" pitchFamily="18" charset="0"/>
              </a:rPr>
              <a:t>     this adjustment is necessary to reach a more reasonable spread of risk across </a:t>
            </a:r>
            <a:br>
              <a:rPr lang="en-US" sz="1800" b="1" dirty="0" smtClean="0">
                <a:cs typeface="Times New Roman" pitchFamily="18" charset="0"/>
              </a:rPr>
            </a:br>
            <a:r>
              <a:rPr lang="en-US" sz="1800" b="1" dirty="0" smtClean="0">
                <a:cs typeface="Times New Roman" pitchFamily="18" charset="0"/>
              </a:rPr>
              <a:t>     the enterprise.</a:t>
            </a:r>
            <a:r>
              <a:rPr lang="en-US" sz="1800" dirty="0" smtClean="0">
                <a:cs typeface="Times New Roman" pitchFamily="18" charset="0"/>
              </a:rPr>
              <a:t>				</a:t>
            </a:r>
            <a:endParaRPr lang="en-US" sz="1800" dirty="0"/>
          </a:p>
        </p:txBody>
      </p:sp>
      <p:sp>
        <p:nvSpPr>
          <p:cNvPr id="4" name="Date Placeholder 3"/>
          <p:cNvSpPr>
            <a:spLocks noGrp="1"/>
          </p:cNvSpPr>
          <p:nvPr>
            <p:ph type="dt" sz="half" idx="10"/>
          </p:nvPr>
        </p:nvSpPr>
        <p:spPr/>
        <p:txBody>
          <a:bodyPr/>
          <a:lstStyle/>
          <a:p>
            <a:fld id="{66ED2DBF-DA62-4E5E-A44B-C8EF7158CAF6}"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6</a:t>
            </a:fld>
            <a:endParaRPr lang="en-US"/>
          </a:p>
        </p:txBody>
      </p:sp>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937160" y="191869"/>
            <a:ext cx="3206840" cy="646331"/>
          </a:xfrm>
          <a:prstGeom prst="rect">
            <a:avLst/>
          </a:prstGeom>
          <a:noFill/>
        </p:spPr>
        <p:txBody>
          <a:bodyPr wrap="none" rtlCol="0">
            <a:spAutoFit/>
          </a:bodyPr>
          <a:lstStyle/>
          <a:p>
            <a:pPr algn="r"/>
            <a:r>
              <a:rPr lang="en-US" sz="3600" dirty="0" smtClean="0">
                <a:solidFill>
                  <a:schemeClr val="bg1"/>
                </a:solidFill>
              </a:rPr>
              <a:t>Measuring Risks</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7772400" cy="4114800"/>
          </a:xfrm>
        </p:spPr>
        <p:txBody>
          <a:bodyPr>
            <a:noAutofit/>
          </a:bodyPr>
          <a:lstStyle/>
          <a:p>
            <a:pPr lvl="0"/>
            <a:r>
              <a:rPr lang="en-US" sz="2000" dirty="0" smtClean="0"/>
              <a:t>Ensure Major Risks are reported to the Board and the Chancellor for review and acceptance.</a:t>
            </a:r>
          </a:p>
          <a:p>
            <a:pPr lvl="0"/>
            <a:endParaRPr lang="en-US" sz="1050" dirty="0" smtClean="0"/>
          </a:p>
          <a:p>
            <a:pPr lvl="0"/>
            <a:r>
              <a:rPr lang="en-US" sz="2000" dirty="0" smtClean="0"/>
              <a:t>Manage risks to support stated USG goals and objectives</a:t>
            </a:r>
          </a:p>
          <a:p>
            <a:pPr lvl="1"/>
            <a:r>
              <a:rPr lang="en-US" sz="2000" dirty="0" smtClean="0"/>
              <a:t>Multiple types or categories of risk: Strategic, Compliance, Reputational,  Financial, and Operational.</a:t>
            </a:r>
          </a:p>
          <a:p>
            <a:pPr lvl="1">
              <a:buNone/>
            </a:pPr>
            <a:endParaRPr lang="en-US" sz="1050" dirty="0" smtClean="0"/>
          </a:p>
          <a:p>
            <a:pPr lvl="0"/>
            <a:r>
              <a:rPr lang="en-US" sz="2000" dirty="0" smtClean="0"/>
              <a:t>Embed a risk culture within USG and USG institutions.</a:t>
            </a:r>
          </a:p>
          <a:p>
            <a:pPr lvl="0"/>
            <a:endParaRPr lang="en-US" sz="1050" dirty="0" smtClean="0"/>
          </a:p>
          <a:p>
            <a:pPr lvl="0"/>
            <a:r>
              <a:rPr lang="en-US" sz="2000" dirty="0" smtClean="0"/>
              <a:t>Allow measurement of risk across the System.</a:t>
            </a:r>
          </a:p>
          <a:p>
            <a:pPr lvl="0"/>
            <a:endParaRPr lang="en-US" sz="1050" dirty="0" smtClean="0"/>
          </a:p>
          <a:p>
            <a:pPr lvl="0"/>
            <a:r>
              <a:rPr lang="en-US" sz="2000" dirty="0" smtClean="0"/>
              <a:t>Meet legal and regulatory requirements.</a:t>
            </a:r>
          </a:p>
          <a:p>
            <a:endParaRPr lang="en-US" sz="2000" dirty="0"/>
          </a:p>
        </p:txBody>
      </p:sp>
      <p:sp>
        <p:nvSpPr>
          <p:cNvPr id="4" name="Date Placeholder 3"/>
          <p:cNvSpPr>
            <a:spLocks noGrp="1"/>
          </p:cNvSpPr>
          <p:nvPr>
            <p:ph type="dt" sz="half" idx="10"/>
          </p:nvPr>
        </p:nvSpPr>
        <p:spPr/>
        <p:txBody>
          <a:bodyPr/>
          <a:lstStyle/>
          <a:p>
            <a:fld id="{53320BD7-C5CB-4C5A-A943-A38B847DE4E7}"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7</a:t>
            </a:fld>
            <a:endParaRPr lang="en-US"/>
          </a:p>
        </p:txBody>
      </p:sp>
      <p:sp>
        <p:nvSpPr>
          <p:cNvPr id="7" name="Rectangle 6"/>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808728" y="191869"/>
            <a:ext cx="3335272" cy="646331"/>
          </a:xfrm>
          <a:prstGeom prst="rect">
            <a:avLst/>
          </a:prstGeom>
          <a:noFill/>
        </p:spPr>
        <p:txBody>
          <a:bodyPr wrap="none" rtlCol="0">
            <a:spAutoFit/>
          </a:bodyPr>
          <a:lstStyle/>
          <a:p>
            <a:pPr algn="r"/>
            <a:r>
              <a:rPr lang="en-US" sz="3600" dirty="0" smtClean="0">
                <a:solidFill>
                  <a:schemeClr val="bg1"/>
                </a:solidFill>
              </a:rPr>
              <a:t>Policy Objectives</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12837"/>
            <a:ext cx="8229600" cy="4525963"/>
          </a:xfrm>
        </p:spPr>
        <p:txBody>
          <a:bodyPr>
            <a:normAutofit/>
          </a:bodyPr>
          <a:lstStyle/>
          <a:p>
            <a:r>
              <a:rPr lang="en-US" sz="2000" dirty="0" smtClean="0"/>
              <a:t>Two Pilot Programs run: </a:t>
            </a:r>
          </a:p>
          <a:p>
            <a:pPr lvl="1"/>
            <a:r>
              <a:rPr lang="en-US" sz="2000" dirty="0" smtClean="0"/>
              <a:t>Armstrong Atlantic State University </a:t>
            </a:r>
          </a:p>
          <a:p>
            <a:pPr lvl="1"/>
            <a:r>
              <a:rPr lang="en-US" sz="2000" dirty="0" smtClean="0"/>
              <a:t>University System Office.</a:t>
            </a:r>
          </a:p>
          <a:p>
            <a:endParaRPr lang="en-US" sz="1050" dirty="0" smtClean="0"/>
          </a:p>
          <a:p>
            <a:r>
              <a:rPr lang="en-US" sz="2000" dirty="0" smtClean="0"/>
              <a:t>Risk Management Policy adopted by Board in August 2010.</a:t>
            </a:r>
          </a:p>
        </p:txBody>
      </p:sp>
      <p:sp>
        <p:nvSpPr>
          <p:cNvPr id="4" name="Date Placeholder 3"/>
          <p:cNvSpPr>
            <a:spLocks noGrp="1"/>
          </p:cNvSpPr>
          <p:nvPr>
            <p:ph type="dt" sz="half" idx="10"/>
          </p:nvPr>
        </p:nvSpPr>
        <p:spPr/>
        <p:txBody>
          <a:bodyPr/>
          <a:lstStyle/>
          <a:p>
            <a:fld id="{51E63B92-ED97-4E2F-824C-78515DFB7007}" type="datetime1">
              <a:rPr lang="en-US" smtClean="0"/>
              <a:pPr/>
              <a:t>1/10/2012</a:t>
            </a:fld>
            <a:endParaRPr lang="en-US"/>
          </a:p>
        </p:txBody>
      </p:sp>
      <p:sp>
        <p:nvSpPr>
          <p:cNvPr id="5" name="Slide Number Placeholder 4"/>
          <p:cNvSpPr>
            <a:spLocks noGrp="1"/>
          </p:cNvSpPr>
          <p:nvPr>
            <p:ph type="sldNum" sz="quarter" idx="12"/>
          </p:nvPr>
        </p:nvSpPr>
        <p:spPr/>
        <p:txBody>
          <a:bodyPr/>
          <a:lstStyle/>
          <a:p>
            <a:fld id="{2CF63AEC-6FF9-4B57-9AC6-115453906601}" type="slidenum">
              <a:rPr lang="en-US" smtClean="0"/>
              <a:pPr/>
              <a:t>8</a:t>
            </a:fld>
            <a:endParaRPr lang="en-US"/>
          </a:p>
        </p:txBody>
      </p:sp>
      <p:sp>
        <p:nvSpPr>
          <p:cNvPr id="6" name="Rectangle 5"/>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022324" y="191869"/>
            <a:ext cx="6121676" cy="646331"/>
          </a:xfrm>
          <a:prstGeom prst="rect">
            <a:avLst/>
          </a:prstGeom>
          <a:noFill/>
        </p:spPr>
        <p:txBody>
          <a:bodyPr wrap="none" rtlCol="0">
            <a:spAutoFit/>
          </a:bodyPr>
          <a:lstStyle/>
          <a:p>
            <a:pPr algn="r"/>
            <a:r>
              <a:rPr lang="en-US" sz="3600" dirty="0" smtClean="0">
                <a:solidFill>
                  <a:schemeClr val="bg1"/>
                </a:solidFill>
              </a:rPr>
              <a:t>How was the Policy Developed?</a:t>
            </a:r>
            <a:endParaRPr lang="en-US" sz="36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305800" cy="1216152"/>
          </a:xfrm>
        </p:spPr>
        <p:txBody>
          <a:bodyPr>
            <a:normAutofit fontScale="90000"/>
          </a:bodyPr>
          <a:lstStyle/>
          <a:p>
            <a:pPr lvl="0"/>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dirty="0" smtClean="0">
                <a:solidFill>
                  <a:srgbClr val="002060"/>
                </a:solidFill>
              </a:rPr>
              <a:t/>
            </a:r>
            <a:br>
              <a:rPr lang="en-US" dirty="0" smtClean="0">
                <a:solidFill>
                  <a:srgbClr val="002060"/>
                </a:solidFill>
              </a:rPr>
            </a:br>
            <a:r>
              <a:rPr lang="en-US" sz="2700" dirty="0" smtClean="0">
                <a:solidFill>
                  <a:srgbClr val="002060"/>
                </a:solidFill>
              </a:rPr>
              <a:t>We can Help Minimizing the Risks of non-compliance </a:t>
            </a:r>
            <a:br>
              <a:rPr lang="en-US" sz="2700" dirty="0" smtClean="0">
                <a:solidFill>
                  <a:srgbClr val="002060"/>
                </a:solidFill>
              </a:rPr>
            </a:br>
            <a:r>
              <a:rPr lang="en-US" sz="2700" dirty="0" smtClean="0">
                <a:solidFill>
                  <a:srgbClr val="002060"/>
                </a:solidFill>
              </a:rPr>
              <a:t>SAS 112 CONTROLS AND RISK ASSESSMENT</a:t>
            </a:r>
            <a:endParaRPr lang="en-US" sz="2700" dirty="0">
              <a:solidFill>
                <a:srgbClr val="002060"/>
              </a:solidFill>
            </a:endParaRPr>
          </a:p>
        </p:txBody>
      </p:sp>
      <p:pic>
        <p:nvPicPr>
          <p:cNvPr id="4" name="Picture 4"/>
          <p:cNvPicPr>
            <a:picLocks noChangeAspect="1" noChangeArrowheads="1"/>
          </p:cNvPicPr>
          <p:nvPr/>
        </p:nvPicPr>
        <p:blipFill>
          <a:blip r:embed="rId2" cstate="print"/>
          <a:srcRect/>
          <a:stretch>
            <a:fillRect/>
          </a:stretch>
        </p:blipFill>
        <p:spPr>
          <a:xfrm>
            <a:off x="533400" y="2057400"/>
            <a:ext cx="8001000" cy="4419600"/>
          </a:xfrm>
          <a:prstGeom prst="rect">
            <a:avLst/>
          </a:prstGeom>
          <a:noFill/>
        </p:spPr>
      </p:pic>
      <p:sp>
        <p:nvSpPr>
          <p:cNvPr id="5" name="Title 1"/>
          <p:cNvSpPr txBox="1">
            <a:spLocks/>
          </p:cNvSpPr>
          <p:nvPr/>
        </p:nvSpPr>
        <p:spPr>
          <a:xfrm>
            <a:off x="4876800" y="2133600"/>
            <a:ext cx="8534400" cy="758952"/>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300" b="0" i="0" u="none" strike="noStrike" kern="1200" cap="none" spc="0" normalizeH="0" baseline="0" noProof="0" dirty="0">
              <a:ln>
                <a:noFill/>
              </a:ln>
              <a:solidFill>
                <a:srgbClr val="002060"/>
              </a:solidFill>
              <a:effectLst/>
              <a:uLnTx/>
              <a:uFillTx/>
              <a:latin typeface="+mj-lt"/>
              <a:ea typeface="+mj-ea"/>
              <a:cs typeface="+mj-cs"/>
            </a:endParaRPr>
          </a:p>
        </p:txBody>
      </p:sp>
      <p:sp>
        <p:nvSpPr>
          <p:cNvPr id="6" name="TextBox 5"/>
          <p:cNvSpPr txBox="1"/>
          <p:nvPr/>
        </p:nvSpPr>
        <p:spPr>
          <a:xfrm>
            <a:off x="457200" y="1150203"/>
            <a:ext cx="8001000" cy="830997"/>
          </a:xfrm>
          <a:prstGeom prst="rect">
            <a:avLst/>
          </a:prstGeom>
          <a:noFill/>
        </p:spPr>
        <p:txBody>
          <a:bodyPr wrap="square" rtlCol="0">
            <a:spAutoFit/>
          </a:bodyPr>
          <a:lstStyle/>
          <a:p>
            <a:pPr algn="ctr"/>
            <a:r>
              <a:rPr lang="en-US" sz="2400" dirty="0" smtClean="0">
                <a:latin typeface="+mn-lt"/>
              </a:rPr>
              <a:t>Implement A Enterprise Risk Management Framework at </a:t>
            </a:r>
          </a:p>
          <a:p>
            <a:pPr algn="ctr"/>
            <a:r>
              <a:rPr lang="en-US" sz="2400" dirty="0" smtClean="0">
                <a:latin typeface="+mn-lt"/>
              </a:rPr>
              <a:t>Clayton State University</a:t>
            </a:r>
            <a:endParaRPr lang="en-US" sz="2400" dirty="0">
              <a:latin typeface="+mn-lt"/>
            </a:endParaRPr>
          </a:p>
        </p:txBody>
      </p:sp>
      <p:sp>
        <p:nvSpPr>
          <p:cNvPr id="7" name="Date Placeholder 6"/>
          <p:cNvSpPr>
            <a:spLocks noGrp="1"/>
          </p:cNvSpPr>
          <p:nvPr>
            <p:ph type="dt" sz="half" idx="10"/>
          </p:nvPr>
        </p:nvSpPr>
        <p:spPr/>
        <p:txBody>
          <a:bodyPr/>
          <a:lstStyle/>
          <a:p>
            <a:fld id="{00C3FB65-CB26-45AE-8B70-4D2AC374E520}" type="datetime1">
              <a:rPr lang="en-US" smtClean="0"/>
              <a:pPr/>
              <a:t>1/10/2012</a:t>
            </a:fld>
            <a:endParaRPr lang="en-US"/>
          </a:p>
        </p:txBody>
      </p:sp>
      <p:sp>
        <p:nvSpPr>
          <p:cNvPr id="8" name="Slide Number Placeholder 7"/>
          <p:cNvSpPr>
            <a:spLocks noGrp="1"/>
          </p:cNvSpPr>
          <p:nvPr>
            <p:ph type="sldNum" sz="quarter" idx="12"/>
          </p:nvPr>
        </p:nvSpPr>
        <p:spPr/>
        <p:txBody>
          <a:bodyPr/>
          <a:lstStyle/>
          <a:p>
            <a:fld id="{2CF63AEC-6FF9-4B57-9AC6-115453906601}" type="slidenum">
              <a:rPr lang="en-US" smtClean="0"/>
              <a:pPr/>
              <a:t>9</a:t>
            </a:fld>
            <a:endParaRPr lang="en-US"/>
          </a:p>
        </p:txBody>
      </p:sp>
      <p:sp>
        <p:nvSpPr>
          <p:cNvPr id="9" name="Rectangle 8"/>
          <p:cNvSpPr/>
          <p:nvPr/>
        </p:nvSpPr>
        <p:spPr>
          <a:xfrm>
            <a:off x="2057400" y="152400"/>
            <a:ext cx="7086600" cy="76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793800" y="191869"/>
            <a:ext cx="6350200" cy="646331"/>
          </a:xfrm>
          <a:prstGeom prst="rect">
            <a:avLst/>
          </a:prstGeom>
          <a:noFill/>
        </p:spPr>
        <p:txBody>
          <a:bodyPr wrap="none" rtlCol="0">
            <a:spAutoFit/>
          </a:bodyPr>
          <a:lstStyle/>
          <a:p>
            <a:pPr algn="r"/>
            <a:r>
              <a:rPr lang="en-US" sz="3600" dirty="0" smtClean="0">
                <a:solidFill>
                  <a:schemeClr val="bg1"/>
                </a:solidFill>
              </a:rPr>
              <a:t>Compliance with BOR Policy 7.15</a:t>
            </a:r>
            <a:endParaRPr lang="en-US" sz="36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1073</Words>
  <Application>Microsoft Office PowerPoint</Application>
  <PresentationFormat>On-screen Show (4:3)</PresentationFormat>
  <Paragraphs>176</Paragraphs>
  <Slides>19</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Document</vt:lpstr>
      <vt:lpstr>PowerPoint Presentation</vt:lpstr>
      <vt:lpstr>PowerPoint Presentation</vt:lpstr>
      <vt:lpstr>PowerPoint Presentation</vt:lpstr>
      <vt:lpstr>PowerPoint Presentation</vt:lpstr>
      <vt:lpstr>We have to identify all risks and report Major Risks to the Board of Regents</vt:lpstr>
      <vt:lpstr>PowerPoint Presentation</vt:lpstr>
      <vt:lpstr>PowerPoint Presentation</vt:lpstr>
      <vt:lpstr>PowerPoint Presentation</vt:lpstr>
      <vt:lpstr>               We can Help Minimizing the Risks of non-compliance  SAS 112 CONTROLS AND RISK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Clayton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cjordan13</dc:creator>
  <cp:lastModifiedBy>Leanne Bradberry</cp:lastModifiedBy>
  <cp:revision>27</cp:revision>
  <dcterms:created xsi:type="dcterms:W3CDTF">2011-03-31T16:50:22Z</dcterms:created>
  <dcterms:modified xsi:type="dcterms:W3CDTF">2012-01-10T18:48:17Z</dcterms:modified>
</cp:coreProperties>
</file>