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4"/>
  </p:notesMasterIdLst>
  <p:handoutMasterIdLst>
    <p:handoutMasterId r:id="rId35"/>
  </p:handoutMasterIdLst>
  <p:sldIdLst>
    <p:sldId id="275" r:id="rId5"/>
    <p:sldId id="289" r:id="rId6"/>
    <p:sldId id="288" r:id="rId7"/>
    <p:sldId id="260" r:id="rId8"/>
    <p:sldId id="344" r:id="rId9"/>
    <p:sldId id="343" r:id="rId10"/>
    <p:sldId id="281" r:id="rId11"/>
    <p:sldId id="277" r:id="rId12"/>
    <p:sldId id="342" r:id="rId13"/>
    <p:sldId id="264" r:id="rId14"/>
    <p:sldId id="280" r:id="rId15"/>
    <p:sldId id="286" r:id="rId16"/>
    <p:sldId id="283" r:id="rId17"/>
    <p:sldId id="345" r:id="rId18"/>
    <p:sldId id="284" r:id="rId19"/>
    <p:sldId id="285" r:id="rId20"/>
    <p:sldId id="292" r:id="rId21"/>
    <p:sldId id="294" r:id="rId22"/>
    <p:sldId id="346" r:id="rId23"/>
    <p:sldId id="276" r:id="rId24"/>
    <p:sldId id="265" r:id="rId25"/>
    <p:sldId id="349" r:id="rId26"/>
    <p:sldId id="341" r:id="rId27"/>
    <p:sldId id="295" r:id="rId28"/>
    <p:sldId id="347" r:id="rId29"/>
    <p:sldId id="268" r:id="rId30"/>
    <p:sldId id="348" r:id="rId31"/>
    <p:sldId id="297" r:id="rId32"/>
    <p:sldId id="274" r:id="rId3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rlis Cummings" initials="CC" lastIdx="1" clrIdx="0">
    <p:extLst>
      <p:ext uri="{19B8F6BF-5375-455C-9EA6-DF929625EA0E}">
        <p15:presenceInfo xmlns:p15="http://schemas.microsoft.com/office/powerpoint/2012/main" userId="S::ccumming@clayton.edu::ee6b6e9c-6254-4449-bfe7-25fba4e185a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50" autoAdjust="0"/>
    <p:restoredTop sz="94728"/>
  </p:normalViewPr>
  <p:slideViewPr>
    <p:cSldViewPr>
      <p:cViewPr varScale="1">
        <p:scale>
          <a:sx n="76" d="100"/>
          <a:sy n="76" d="100"/>
        </p:scale>
        <p:origin x="1251" y="45"/>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70"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826487331130599"/>
          <c:y val="7.8501927727128301E-2"/>
          <c:w val="0.43083465823225803"/>
          <c:h val="0.88486383933354695"/>
        </c:manualLayout>
      </c:layout>
      <c:pieChart>
        <c:varyColors val="1"/>
        <c:dLbls>
          <c:showLegendKey val="0"/>
          <c:showVal val="0"/>
          <c:showCatName val="0"/>
          <c:showSerName val="0"/>
          <c:showPercent val="0"/>
          <c:showBubbleSize val="0"/>
          <c:showLeaderLines val="0"/>
        </c:dLbls>
        <c:firstSliceAng val="0"/>
      </c:pieChart>
    </c:plotArea>
    <c:plotVisOnly val="1"/>
    <c:dispBlanksAs val="zero"/>
    <c:showDLblsOverMax val="0"/>
  </c:chart>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7202124498588622E-2"/>
          <c:y val="6.5848573584594658E-2"/>
          <c:w val="0.35134353488832759"/>
          <c:h val="0.91360123209737265"/>
        </c:manualLayout>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0525-47D0-B67B-52E567F112D9}"/>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0525-47D0-B67B-52E567F112D9}"/>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0525-47D0-B67B-52E567F112D9}"/>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0525-47D0-B67B-52E567F112D9}"/>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0525-47D0-B67B-52E567F112D9}"/>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0525-47D0-B67B-52E567F112D9}"/>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0525-47D0-B67B-52E567F112D9}"/>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0525-47D0-B67B-52E567F112D9}"/>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0525-47D0-B67B-52E567F112D9}"/>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Sheet1!$A$2:$A$10</c:f>
              <c:strCache>
                <c:ptCount val="9"/>
                <c:pt idx="0">
                  <c:v>State Appropriation</c:v>
                </c:pt>
                <c:pt idx="1">
                  <c:v>Tuition</c:v>
                </c:pt>
                <c:pt idx="2">
                  <c:v>Institutional Fee and Course Fees</c:v>
                </c:pt>
                <c:pt idx="3">
                  <c:v>Auxiliary Services &amp; Student Life</c:v>
                </c:pt>
                <c:pt idx="4">
                  <c:v>Continuing Education</c:v>
                </c:pt>
                <c:pt idx="5">
                  <c:v>Indirect Funds</c:v>
                </c:pt>
                <c:pt idx="6">
                  <c:v>Technology</c:v>
                </c:pt>
                <c:pt idx="7">
                  <c:v>Restricted</c:v>
                </c:pt>
                <c:pt idx="8">
                  <c:v>MRR</c:v>
                </c:pt>
              </c:strCache>
            </c:strRef>
          </c:cat>
          <c:val>
            <c:numRef>
              <c:f>Sheet1!$B$2:$B$10</c:f>
              <c:numCache>
                <c:formatCode>_(* #,##0_);_(* \(#,##0\);_(* "-"_);_(@_)</c:formatCode>
                <c:ptCount val="9"/>
                <c:pt idx="0">
                  <c:v>27229079</c:v>
                </c:pt>
                <c:pt idx="1">
                  <c:v>28850000</c:v>
                </c:pt>
                <c:pt idx="2">
                  <c:v>5081255</c:v>
                </c:pt>
                <c:pt idx="3">
                  <c:v>17510313</c:v>
                </c:pt>
                <c:pt idx="4">
                  <c:v>1985592</c:v>
                </c:pt>
                <c:pt idx="5">
                  <c:v>30000</c:v>
                </c:pt>
                <c:pt idx="6">
                  <c:v>851985</c:v>
                </c:pt>
                <c:pt idx="7">
                  <c:v>18034049</c:v>
                </c:pt>
                <c:pt idx="8">
                  <c:v>815000</c:v>
                </c:pt>
              </c:numCache>
            </c:numRef>
          </c:val>
          <c:extLst>
            <c:ext xmlns:c16="http://schemas.microsoft.com/office/drawing/2014/chart" uri="{C3380CC4-5D6E-409C-BE32-E72D297353CC}">
              <c16:uniqueId val="{00000012-0525-47D0-B67B-52E567F112D9}"/>
            </c:ext>
          </c:extLst>
        </c:ser>
        <c:ser>
          <c:idx val="1"/>
          <c:order val="1"/>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4-0525-47D0-B67B-52E567F112D9}"/>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6-0525-47D0-B67B-52E567F112D9}"/>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8-0525-47D0-B67B-52E567F112D9}"/>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A-0525-47D0-B67B-52E567F112D9}"/>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C-0525-47D0-B67B-52E567F112D9}"/>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E-0525-47D0-B67B-52E567F112D9}"/>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0-0525-47D0-B67B-52E567F112D9}"/>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2-0525-47D0-B67B-52E567F112D9}"/>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4-0525-47D0-B67B-52E567F112D9}"/>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Sheet1!$A$2:$A$10</c:f>
              <c:strCache>
                <c:ptCount val="9"/>
                <c:pt idx="0">
                  <c:v>State Appropriation</c:v>
                </c:pt>
                <c:pt idx="1">
                  <c:v>Tuition</c:v>
                </c:pt>
                <c:pt idx="2">
                  <c:v>Institutional Fee and Course Fees</c:v>
                </c:pt>
                <c:pt idx="3">
                  <c:v>Auxiliary Services &amp; Student Life</c:v>
                </c:pt>
                <c:pt idx="4">
                  <c:v>Continuing Education</c:v>
                </c:pt>
                <c:pt idx="5">
                  <c:v>Indirect Funds</c:v>
                </c:pt>
                <c:pt idx="6">
                  <c:v>Technology</c:v>
                </c:pt>
                <c:pt idx="7">
                  <c:v>Restricted</c:v>
                </c:pt>
                <c:pt idx="8">
                  <c:v>MRR</c:v>
                </c:pt>
              </c:strCache>
            </c:strRef>
          </c:cat>
          <c:val>
            <c:numRef>
              <c:f>Sheet1!$C$2:$C$10</c:f>
              <c:numCache>
                <c:formatCode>0%</c:formatCode>
                <c:ptCount val="9"/>
                <c:pt idx="0">
                  <c:v>0.27124034936181601</c:v>
                </c:pt>
                <c:pt idx="1">
                  <c:v>0.28738702763646146</c:v>
                </c:pt>
                <c:pt idx="2">
                  <c:v>5.0616525861799232E-2</c:v>
                </c:pt>
                <c:pt idx="3">
                  <c:v>0.17442761892735148</c:v>
                </c:pt>
                <c:pt idx="4">
                  <c:v>1.9779320033925019E-2</c:v>
                </c:pt>
                <c:pt idx="5">
                  <c:v>2.9884266305351277E-4</c:v>
                </c:pt>
                <c:pt idx="6">
                  <c:v>8.4869822093882365E-3</c:v>
                </c:pt>
                <c:pt idx="7">
                  <c:v>0.17964477429325129</c:v>
                </c:pt>
                <c:pt idx="8">
                  <c:v>8.1185590129537639E-3</c:v>
                </c:pt>
              </c:numCache>
            </c:numRef>
          </c:val>
          <c:extLst>
            <c:ext xmlns:c16="http://schemas.microsoft.com/office/drawing/2014/chart" uri="{C3380CC4-5D6E-409C-BE32-E72D297353CC}">
              <c16:uniqueId val="{00000025-0525-47D0-B67B-52E567F112D9}"/>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1798440449181138E-2"/>
          <c:y val="4.2160746560589789E-2"/>
          <c:w val="0.92883109950239273"/>
          <c:h val="0.84960896530017016"/>
        </c:manualLayout>
      </c:layout>
      <c:barChart>
        <c:barDir val="col"/>
        <c:grouping val="clustered"/>
        <c:varyColors val="0"/>
        <c:ser>
          <c:idx val="0"/>
          <c:order val="0"/>
          <c:tx>
            <c:strRef>
              <c:f>Sheet1!$A$2</c:f>
              <c:strCache>
                <c:ptCount val="1"/>
                <c:pt idx="0">
                  <c:v>MOWR/Dual Enrollment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Fall 2014</c:v>
                </c:pt>
                <c:pt idx="1">
                  <c:v>Fall 2015</c:v>
                </c:pt>
                <c:pt idx="2">
                  <c:v>Fall 2016</c:v>
                </c:pt>
                <c:pt idx="3">
                  <c:v>Fall 2017</c:v>
                </c:pt>
                <c:pt idx="4">
                  <c:v>Fall 2018</c:v>
                </c:pt>
                <c:pt idx="5">
                  <c:v>Fall 2019</c:v>
                </c:pt>
              </c:strCache>
            </c:strRef>
          </c:cat>
          <c:val>
            <c:numRef>
              <c:f>Sheet1!$B$2:$G$2</c:f>
              <c:numCache>
                <c:formatCode>#,##0</c:formatCode>
                <c:ptCount val="6"/>
                <c:pt idx="0">
                  <c:v>545</c:v>
                </c:pt>
                <c:pt idx="1">
                  <c:v>644</c:v>
                </c:pt>
                <c:pt idx="2">
                  <c:v>777</c:v>
                </c:pt>
                <c:pt idx="3">
                  <c:v>787</c:v>
                </c:pt>
                <c:pt idx="4">
                  <c:v>949</c:v>
                </c:pt>
                <c:pt idx="5">
                  <c:v>898</c:v>
                </c:pt>
              </c:numCache>
            </c:numRef>
          </c:val>
          <c:extLst>
            <c:ext xmlns:c16="http://schemas.microsoft.com/office/drawing/2014/chart" uri="{C3380CC4-5D6E-409C-BE32-E72D297353CC}">
              <c16:uniqueId val="{00000000-5F39-4579-BCBB-B9A4476664C8}"/>
            </c:ext>
          </c:extLst>
        </c:ser>
        <c:ser>
          <c:idx val="1"/>
          <c:order val="1"/>
          <c:tx>
            <c:strRef>
              <c:f>Sheet1!$A$3</c:f>
              <c:strCache>
                <c:ptCount val="1"/>
                <c:pt idx="0">
                  <c:v>Undergraduate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2"/>
                </a:solidFill>
                <a:prstDash val="sysDot"/>
              </a:ln>
              <a:effectLst/>
            </c:spPr>
            <c:trendlineType val="linear"/>
            <c:dispRSqr val="0"/>
            <c:dispEq val="0"/>
          </c:trendline>
          <c:cat>
            <c:strRef>
              <c:f>Sheet1!$B$1:$G$1</c:f>
              <c:strCache>
                <c:ptCount val="6"/>
                <c:pt idx="0">
                  <c:v>Fall 2014</c:v>
                </c:pt>
                <c:pt idx="1">
                  <c:v>Fall 2015</c:v>
                </c:pt>
                <c:pt idx="2">
                  <c:v>Fall 2016</c:v>
                </c:pt>
                <c:pt idx="3">
                  <c:v>Fall 2017</c:v>
                </c:pt>
                <c:pt idx="4">
                  <c:v>Fall 2018</c:v>
                </c:pt>
                <c:pt idx="5">
                  <c:v>Fall 2019</c:v>
                </c:pt>
              </c:strCache>
            </c:strRef>
          </c:cat>
          <c:val>
            <c:numRef>
              <c:f>Sheet1!$B$3:$G$3</c:f>
              <c:numCache>
                <c:formatCode>#,##0</c:formatCode>
                <c:ptCount val="6"/>
                <c:pt idx="0">
                  <c:v>6087</c:v>
                </c:pt>
                <c:pt idx="1">
                  <c:v>5943</c:v>
                </c:pt>
                <c:pt idx="2">
                  <c:v>5778</c:v>
                </c:pt>
                <c:pt idx="3">
                  <c:v>5768</c:v>
                </c:pt>
                <c:pt idx="4">
                  <c:v>5648</c:v>
                </c:pt>
                <c:pt idx="5">
                  <c:v>5470</c:v>
                </c:pt>
              </c:numCache>
            </c:numRef>
          </c:val>
          <c:extLst>
            <c:ext xmlns:c16="http://schemas.microsoft.com/office/drawing/2014/chart" uri="{C3380CC4-5D6E-409C-BE32-E72D297353CC}">
              <c16:uniqueId val="{00000001-5F39-4579-BCBB-B9A4476664C8}"/>
            </c:ext>
          </c:extLst>
        </c:ser>
        <c:ser>
          <c:idx val="2"/>
          <c:order val="2"/>
          <c:tx>
            <c:strRef>
              <c:f>Sheet1!$A$4</c:f>
              <c:strCache>
                <c:ptCount val="1"/>
                <c:pt idx="0">
                  <c:v>Graduate</c:v>
                </c:pt>
              </c:strCache>
            </c:strRef>
          </c:tx>
          <c:spPr>
            <a:solidFill>
              <a:srgbClr val="00B050"/>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Fall 2014</c:v>
                </c:pt>
                <c:pt idx="1">
                  <c:v>Fall 2015</c:v>
                </c:pt>
                <c:pt idx="2">
                  <c:v>Fall 2016</c:v>
                </c:pt>
                <c:pt idx="3">
                  <c:v>Fall 2017</c:v>
                </c:pt>
                <c:pt idx="4">
                  <c:v>Fall 2018</c:v>
                </c:pt>
                <c:pt idx="5">
                  <c:v>Fall 2019</c:v>
                </c:pt>
              </c:strCache>
            </c:strRef>
          </c:cat>
          <c:val>
            <c:numRef>
              <c:f>Sheet1!$B$4:$G$4</c:f>
              <c:numCache>
                <c:formatCode>#,##0</c:formatCode>
                <c:ptCount val="6"/>
                <c:pt idx="0">
                  <c:v>390</c:v>
                </c:pt>
                <c:pt idx="1">
                  <c:v>425</c:v>
                </c:pt>
                <c:pt idx="2">
                  <c:v>441</c:v>
                </c:pt>
                <c:pt idx="3">
                  <c:v>448</c:v>
                </c:pt>
                <c:pt idx="4">
                  <c:v>441</c:v>
                </c:pt>
                <c:pt idx="5">
                  <c:v>511</c:v>
                </c:pt>
              </c:numCache>
            </c:numRef>
          </c:val>
          <c:extLst>
            <c:ext xmlns:c16="http://schemas.microsoft.com/office/drawing/2014/chart" uri="{C3380CC4-5D6E-409C-BE32-E72D297353CC}">
              <c16:uniqueId val="{00000002-5F39-4579-BCBB-B9A4476664C8}"/>
            </c:ext>
          </c:extLst>
        </c:ser>
        <c:ser>
          <c:idx val="3"/>
          <c:order val="3"/>
          <c:tx>
            <c:strRef>
              <c:f>Sheet1!$A$5</c:f>
              <c:strCache>
                <c:ptCount val="1"/>
                <c:pt idx="0">
                  <c:v>Total</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Fall 2014</c:v>
                </c:pt>
                <c:pt idx="1">
                  <c:v>Fall 2015</c:v>
                </c:pt>
                <c:pt idx="2">
                  <c:v>Fall 2016</c:v>
                </c:pt>
                <c:pt idx="3">
                  <c:v>Fall 2017</c:v>
                </c:pt>
                <c:pt idx="4">
                  <c:v>Fall 2018</c:v>
                </c:pt>
                <c:pt idx="5">
                  <c:v>Fall 2019</c:v>
                </c:pt>
              </c:strCache>
            </c:strRef>
          </c:cat>
          <c:val>
            <c:numRef>
              <c:f>Sheet1!$B$5:$G$5</c:f>
              <c:numCache>
                <c:formatCode>#,##0</c:formatCode>
                <c:ptCount val="6"/>
                <c:pt idx="0">
                  <c:v>7022</c:v>
                </c:pt>
                <c:pt idx="1">
                  <c:v>7012</c:v>
                </c:pt>
                <c:pt idx="2">
                  <c:v>6996</c:v>
                </c:pt>
                <c:pt idx="3">
                  <c:v>7003</c:v>
                </c:pt>
                <c:pt idx="4">
                  <c:v>7038</c:v>
                </c:pt>
                <c:pt idx="5">
                  <c:v>6879</c:v>
                </c:pt>
              </c:numCache>
            </c:numRef>
          </c:val>
          <c:extLst>
            <c:ext xmlns:c16="http://schemas.microsoft.com/office/drawing/2014/chart" uri="{C3380CC4-5D6E-409C-BE32-E72D297353CC}">
              <c16:uniqueId val="{00000003-5F39-4579-BCBB-B9A4476664C8}"/>
            </c:ext>
          </c:extLst>
        </c:ser>
        <c:dLbls>
          <c:showLegendKey val="0"/>
          <c:showVal val="0"/>
          <c:showCatName val="0"/>
          <c:showSerName val="0"/>
          <c:showPercent val="0"/>
          <c:showBubbleSize val="0"/>
        </c:dLbls>
        <c:gapWidth val="219"/>
        <c:overlap val="-27"/>
        <c:axId val="234832656"/>
        <c:axId val="234832984"/>
      </c:barChart>
      <c:catAx>
        <c:axId val="234832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234832984"/>
        <c:crosses val="autoZero"/>
        <c:auto val="1"/>
        <c:lblAlgn val="ctr"/>
        <c:lblOffset val="100"/>
        <c:noMultiLvlLbl val="0"/>
      </c:catAx>
      <c:valAx>
        <c:axId val="2348329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2348326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b="1"/>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emf"/></Relationships>
</file>

<file path=ppt/drawings/drawing1.xml><?xml version="1.0" encoding="utf-8"?>
<c:userShapes xmlns:c="http://schemas.openxmlformats.org/drawingml/2006/chart">
  <cdr:relSizeAnchor xmlns:cdr="http://schemas.openxmlformats.org/drawingml/2006/chartDrawing">
    <cdr:from>
      <cdr:x>0.40566</cdr:x>
      <cdr:y>0.24828</cdr:y>
    </cdr:from>
    <cdr:to>
      <cdr:x>0.54717</cdr:x>
      <cdr:y>0.49648</cdr:y>
    </cdr:to>
    <cdr:sp macro="" textlink="">
      <cdr:nvSpPr>
        <cdr:cNvPr id="2" name="TextBox 1"/>
        <cdr:cNvSpPr txBox="1"/>
      </cdr:nvSpPr>
      <cdr:spPr>
        <a:xfrm xmlns:a="http://schemas.openxmlformats.org/drawingml/2006/main">
          <a:off x="3276601" y="771219"/>
          <a:ext cx="1143000" cy="77097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a:t>60.9% State</a:t>
          </a:r>
        </a:p>
        <a:p xmlns:a="http://schemas.openxmlformats.org/drawingml/2006/main">
          <a:endParaRPr lang="en-US" sz="1400" b="1" dirty="0"/>
        </a:p>
        <a:p xmlns:a="http://schemas.openxmlformats.org/drawingml/2006/main">
          <a:r>
            <a:rPr lang="en-US" sz="1400" b="1" dirty="0"/>
            <a:t>39.1% Other</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5" rIns="93170" bIns="46585" rtlCol="0"/>
          <a:lstStyle>
            <a:lvl1pPr algn="l">
              <a:defRPr sz="1200"/>
            </a:lvl1pPr>
          </a:lstStyle>
          <a:p>
            <a:endParaRPr lang="en-US" dirty="0"/>
          </a:p>
        </p:txBody>
      </p:sp>
      <p:sp>
        <p:nvSpPr>
          <p:cNvPr id="3" name="Date Placeholder 2"/>
          <p:cNvSpPr>
            <a:spLocks noGrp="1"/>
          </p:cNvSpPr>
          <p:nvPr>
            <p:ph type="dt" sz="quarter" idx="1"/>
          </p:nvPr>
        </p:nvSpPr>
        <p:spPr>
          <a:xfrm>
            <a:off x="3970939" y="0"/>
            <a:ext cx="3037840" cy="464820"/>
          </a:xfrm>
          <a:prstGeom prst="rect">
            <a:avLst/>
          </a:prstGeom>
        </p:spPr>
        <p:txBody>
          <a:bodyPr vert="horz" lIns="93170" tIns="46585" rIns="93170" bIns="46585" rtlCol="0"/>
          <a:lstStyle>
            <a:lvl1pPr algn="r">
              <a:defRPr sz="1200"/>
            </a:lvl1pPr>
          </a:lstStyle>
          <a:p>
            <a:fld id="{2185F718-3DCC-47B4-99A7-93BD976E39B1}" type="datetimeFigureOut">
              <a:rPr lang="en-US" smtClean="0"/>
              <a:t>9/28/2020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0" tIns="46585" rIns="93170" bIns="4658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3170" tIns="46585" rIns="93170" bIns="46585" rtlCol="0" anchor="b"/>
          <a:lstStyle>
            <a:lvl1pPr algn="r">
              <a:defRPr sz="1200"/>
            </a:lvl1pPr>
          </a:lstStyle>
          <a:p>
            <a:fld id="{15530057-4404-444C-861E-1083F29DC99F}" type="slidenum">
              <a:rPr lang="en-US" smtClean="0"/>
              <a:t>‹#›</a:t>
            </a:fld>
            <a:endParaRPr lang="en-US" dirty="0"/>
          </a:p>
        </p:txBody>
      </p:sp>
    </p:spTree>
    <p:extLst>
      <p:ext uri="{BB962C8B-B14F-4D97-AF65-F5344CB8AC3E}">
        <p14:creationId xmlns:p14="http://schemas.microsoft.com/office/powerpoint/2010/main" val="319495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0" tIns="46585" rIns="93170" bIns="46585" rtlCol="0"/>
          <a:lstStyle>
            <a:lvl1pPr algn="l">
              <a:defRPr sz="1200"/>
            </a:lvl1pPr>
          </a:lstStyle>
          <a:p>
            <a:endParaRPr lang="en-US" dirty="0"/>
          </a:p>
        </p:txBody>
      </p:sp>
      <p:sp>
        <p:nvSpPr>
          <p:cNvPr id="3" name="Date Placeholder 2"/>
          <p:cNvSpPr>
            <a:spLocks noGrp="1"/>
          </p:cNvSpPr>
          <p:nvPr>
            <p:ph type="dt" idx="1"/>
          </p:nvPr>
        </p:nvSpPr>
        <p:spPr>
          <a:xfrm>
            <a:off x="3970939" y="0"/>
            <a:ext cx="3037840" cy="466434"/>
          </a:xfrm>
          <a:prstGeom prst="rect">
            <a:avLst/>
          </a:prstGeom>
        </p:spPr>
        <p:txBody>
          <a:bodyPr vert="horz" lIns="93170" tIns="46585" rIns="93170" bIns="46585" rtlCol="0"/>
          <a:lstStyle>
            <a:lvl1pPr algn="r">
              <a:defRPr sz="1200"/>
            </a:lvl1pPr>
          </a:lstStyle>
          <a:p>
            <a:fld id="{11D67BCA-F657-4A4D-B9A0-5024AEBA8A0B}" type="datetimeFigureOut">
              <a:rPr lang="en-US" smtClean="0"/>
              <a:t>9/28/2020</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0" tIns="46585" rIns="93170" bIns="46585" rtlCol="0" anchor="ctr"/>
          <a:lstStyle/>
          <a:p>
            <a:endParaRPr lang="en-US" dirty="0"/>
          </a:p>
        </p:txBody>
      </p:sp>
      <p:sp>
        <p:nvSpPr>
          <p:cNvPr id="5" name="Notes Placeholder 4"/>
          <p:cNvSpPr>
            <a:spLocks noGrp="1"/>
          </p:cNvSpPr>
          <p:nvPr>
            <p:ph type="body" sz="quarter" idx="3"/>
          </p:nvPr>
        </p:nvSpPr>
        <p:spPr>
          <a:xfrm>
            <a:off x="701041" y="4473893"/>
            <a:ext cx="5608320" cy="3660458"/>
          </a:xfrm>
          <a:prstGeom prst="rect">
            <a:avLst/>
          </a:prstGeom>
        </p:spPr>
        <p:txBody>
          <a:bodyPr vert="horz" lIns="93170" tIns="46585" rIns="93170" bIns="4658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0" tIns="46585" rIns="93170" bIns="4658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6433"/>
          </a:xfrm>
          <a:prstGeom prst="rect">
            <a:avLst/>
          </a:prstGeom>
        </p:spPr>
        <p:txBody>
          <a:bodyPr vert="horz" lIns="93170" tIns="46585" rIns="93170" bIns="46585" rtlCol="0" anchor="b"/>
          <a:lstStyle>
            <a:lvl1pPr algn="r">
              <a:defRPr sz="1200"/>
            </a:lvl1pPr>
          </a:lstStyle>
          <a:p>
            <a:fld id="{8E6A6AAE-783E-4852-A528-C1EB8B8AB620}" type="slidenum">
              <a:rPr lang="en-US" smtClean="0"/>
              <a:t>‹#›</a:t>
            </a:fld>
            <a:endParaRPr lang="en-US" dirty="0"/>
          </a:p>
        </p:txBody>
      </p:sp>
    </p:spTree>
    <p:extLst>
      <p:ext uri="{BB962C8B-B14F-4D97-AF65-F5344CB8AC3E}">
        <p14:creationId xmlns:p14="http://schemas.microsoft.com/office/powerpoint/2010/main" val="362212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4</a:t>
            </a:fld>
            <a:endParaRPr lang="en-US" dirty="0">
              <a:solidFill>
                <a:prstClr val="black"/>
              </a:solidFill>
            </a:endParaRPr>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r>
              <a:rPr lang="en-US" dirty="0"/>
              <a:t>Budget- NEEDS</a:t>
            </a:r>
            <a:r>
              <a:rPr lang="en-US" baseline="0" dirty="0"/>
              <a:t> UPDATE</a:t>
            </a:r>
            <a:endParaRPr lang="en-US" dirty="0"/>
          </a:p>
        </p:txBody>
      </p:sp>
    </p:spTree>
    <p:extLst>
      <p:ext uri="{BB962C8B-B14F-4D97-AF65-F5344CB8AC3E}">
        <p14:creationId xmlns:p14="http://schemas.microsoft.com/office/powerpoint/2010/main" val="95585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13</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3963" y="711200"/>
            <a:ext cx="4729162" cy="3546475"/>
          </a:xfrm>
          <a:ln/>
        </p:spPr>
      </p:sp>
      <p:sp>
        <p:nvSpPr>
          <p:cNvPr id="91139" name="Rectangle 3"/>
          <p:cNvSpPr>
            <a:spLocks noGrp="1" noChangeArrowheads="1"/>
          </p:cNvSpPr>
          <p:nvPr>
            <p:ph type="body" idx="1"/>
          </p:nvPr>
        </p:nvSpPr>
        <p:spPr/>
        <p:txBody>
          <a:bodyPr/>
          <a:lstStyle/>
          <a:p>
            <a:r>
              <a:rPr lang="en-US" dirty="0"/>
              <a:t>NEEDS UPDATE</a:t>
            </a:r>
          </a:p>
        </p:txBody>
      </p:sp>
    </p:spTree>
    <p:extLst>
      <p:ext uri="{BB962C8B-B14F-4D97-AF65-F5344CB8AC3E}">
        <p14:creationId xmlns:p14="http://schemas.microsoft.com/office/powerpoint/2010/main" val="41162370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14</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3963" y="711200"/>
            <a:ext cx="4729162" cy="3546475"/>
          </a:xfrm>
          <a:ln/>
        </p:spPr>
      </p:sp>
      <p:sp>
        <p:nvSpPr>
          <p:cNvPr id="91139" name="Rectangle 3"/>
          <p:cNvSpPr>
            <a:spLocks noGrp="1" noChangeArrowheads="1"/>
          </p:cNvSpPr>
          <p:nvPr>
            <p:ph type="body" idx="1"/>
          </p:nvPr>
        </p:nvSpPr>
        <p:spPr/>
        <p:txBody>
          <a:bodyPr/>
          <a:lstStyle/>
          <a:p>
            <a:r>
              <a:rPr lang="en-US" dirty="0"/>
              <a:t>NEEDS UPDATE</a:t>
            </a:r>
          </a:p>
        </p:txBody>
      </p:sp>
    </p:spTree>
    <p:extLst>
      <p:ext uri="{BB962C8B-B14F-4D97-AF65-F5344CB8AC3E}">
        <p14:creationId xmlns:p14="http://schemas.microsoft.com/office/powerpoint/2010/main" val="32704080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15</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3963" y="711200"/>
            <a:ext cx="4729162" cy="3546475"/>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2470953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16</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3963" y="711200"/>
            <a:ext cx="4729162" cy="3546475"/>
          </a:xfrm>
          <a:ln/>
        </p:spPr>
      </p:sp>
      <p:sp>
        <p:nvSpPr>
          <p:cNvPr id="91139" name="Rectangle 3"/>
          <p:cNvSpPr>
            <a:spLocks noGrp="1" noChangeArrowheads="1"/>
          </p:cNvSpPr>
          <p:nvPr>
            <p:ph type="body" idx="1"/>
          </p:nvPr>
        </p:nvSpPr>
        <p:spPr/>
        <p:txBody>
          <a:bodyPr/>
          <a:lstStyle/>
          <a:p>
            <a:r>
              <a:rPr lang="en-US" dirty="0"/>
              <a:t>NEEDS UPDATE</a:t>
            </a:r>
          </a:p>
        </p:txBody>
      </p:sp>
    </p:spTree>
    <p:extLst>
      <p:ext uri="{BB962C8B-B14F-4D97-AF65-F5344CB8AC3E}">
        <p14:creationId xmlns:p14="http://schemas.microsoft.com/office/powerpoint/2010/main" val="25952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17</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3963" y="711200"/>
            <a:ext cx="4729162" cy="3546475"/>
          </a:xfrm>
          <a:ln/>
        </p:spPr>
      </p:sp>
      <p:sp>
        <p:nvSpPr>
          <p:cNvPr id="91139" name="Rectangle 3"/>
          <p:cNvSpPr>
            <a:spLocks noGrp="1" noChangeArrowheads="1"/>
          </p:cNvSpPr>
          <p:nvPr>
            <p:ph type="body" idx="1"/>
          </p:nvPr>
        </p:nvSpPr>
        <p:spPr/>
        <p:txBody>
          <a:bodyPr/>
          <a:lstStyle/>
          <a:p>
            <a:r>
              <a:rPr lang="en-US" dirty="0"/>
              <a:t>Table on slide is an image so it could be made to fit. The editable table is to the right of the slide. -Lisa</a:t>
            </a:r>
          </a:p>
        </p:txBody>
      </p:sp>
    </p:spTree>
    <p:extLst>
      <p:ext uri="{BB962C8B-B14F-4D97-AF65-F5344CB8AC3E}">
        <p14:creationId xmlns:p14="http://schemas.microsoft.com/office/powerpoint/2010/main" val="3545959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19DC5DA-6EA3-4AC9-AC36-E0E3DB8FFC37}" type="slidenum">
              <a:rPr lang="en-US" smtClean="0"/>
              <a:pPr>
                <a:defRPr/>
              </a:pPr>
              <a:t>18</a:t>
            </a:fld>
            <a:endParaRPr lang="en-US" dirty="0"/>
          </a:p>
        </p:txBody>
      </p:sp>
    </p:spTree>
    <p:extLst>
      <p:ext uri="{BB962C8B-B14F-4D97-AF65-F5344CB8AC3E}">
        <p14:creationId xmlns:p14="http://schemas.microsoft.com/office/powerpoint/2010/main" val="32832742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19DC5DA-6EA3-4AC9-AC36-E0E3DB8FFC37}" type="slidenum">
              <a:rPr lang="en-US" smtClean="0"/>
              <a:pPr>
                <a:defRPr/>
              </a:pPr>
              <a:t>19</a:t>
            </a:fld>
            <a:endParaRPr lang="en-US" dirty="0"/>
          </a:p>
        </p:txBody>
      </p:sp>
    </p:spTree>
    <p:extLst>
      <p:ext uri="{BB962C8B-B14F-4D97-AF65-F5344CB8AC3E}">
        <p14:creationId xmlns:p14="http://schemas.microsoft.com/office/powerpoint/2010/main" val="10628107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21</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66825" y="723900"/>
            <a:ext cx="4813300" cy="3609975"/>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3909274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22</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3963" y="711200"/>
            <a:ext cx="4729162" cy="3546475"/>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4617696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C482BE-032B-45A5-A821-C9D79420E307}" type="slidenum">
              <a:rPr lang="en-US" smtClean="0"/>
              <a:t>23</a:t>
            </a:fld>
            <a:endParaRPr lang="en-US" dirty="0"/>
          </a:p>
        </p:txBody>
      </p:sp>
    </p:spTree>
    <p:extLst>
      <p:ext uri="{BB962C8B-B14F-4D97-AF65-F5344CB8AC3E}">
        <p14:creationId xmlns:p14="http://schemas.microsoft.com/office/powerpoint/2010/main" val="2262486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5</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3963" y="711200"/>
            <a:ext cx="4729162" cy="3546475"/>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772260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13253">
              <a:defRPr/>
            </a:pPr>
            <a:fld id="{919DC5DA-6EA3-4AC9-AC36-E0E3DB8FFC37}" type="slidenum">
              <a:rPr lang="en-US">
                <a:solidFill>
                  <a:prstClr val="black"/>
                </a:solidFill>
                <a:latin typeface="Calibri" panose="020F0502020204030204"/>
              </a:rPr>
              <a:pPr defTabSz="913253">
                <a:defRPr/>
              </a:pPr>
              <a:t>24</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29962454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13253">
              <a:defRPr/>
            </a:pPr>
            <a:fld id="{919DC5DA-6EA3-4AC9-AC36-E0E3DB8FFC37}" type="slidenum">
              <a:rPr lang="en-US">
                <a:solidFill>
                  <a:prstClr val="black"/>
                </a:solidFill>
                <a:latin typeface="Calibri" panose="020F0502020204030204"/>
              </a:rPr>
              <a:pPr defTabSz="913253">
                <a:defRPr/>
              </a:pPr>
              <a:t>25</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5590372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26</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3963" y="711200"/>
            <a:ext cx="4729162" cy="3546475"/>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0222881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27</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3963" y="711200"/>
            <a:ext cx="4729162" cy="3546475"/>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3879472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583729-4301-4912-9FB3-D1EB83740486}" type="slidenum">
              <a:rPr lang="en-US" smtClean="0"/>
              <a:pPr/>
              <a:t>29</a:t>
            </a:fld>
            <a:endParaRPr lang="en-US" dirty="0"/>
          </a:p>
        </p:txBody>
      </p:sp>
    </p:spTree>
    <p:extLst>
      <p:ext uri="{BB962C8B-B14F-4D97-AF65-F5344CB8AC3E}">
        <p14:creationId xmlns:p14="http://schemas.microsoft.com/office/powerpoint/2010/main" val="2738475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6</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3963" y="711200"/>
            <a:ext cx="4729162" cy="3546475"/>
          </a:xfrm>
          <a:ln/>
        </p:spPr>
      </p:sp>
      <p:sp>
        <p:nvSpPr>
          <p:cNvPr id="91139" name="Rectangle 3"/>
          <p:cNvSpPr>
            <a:spLocks noGrp="1" noChangeArrowheads="1"/>
          </p:cNvSpPr>
          <p:nvPr>
            <p:ph type="body" idx="1"/>
          </p:nvPr>
        </p:nvSpPr>
        <p:spPr/>
        <p:txBody>
          <a:bodyPr/>
          <a:lstStyle/>
          <a:p>
            <a:r>
              <a:rPr lang="en-US" dirty="0"/>
              <a:t>done</a:t>
            </a:r>
          </a:p>
        </p:txBody>
      </p:sp>
    </p:spTree>
    <p:extLst>
      <p:ext uri="{BB962C8B-B14F-4D97-AF65-F5344CB8AC3E}">
        <p14:creationId xmlns:p14="http://schemas.microsoft.com/office/powerpoint/2010/main" val="1263726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7</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3963" y="711200"/>
            <a:ext cx="4729162" cy="3546475"/>
          </a:xfrm>
          <a:ln/>
        </p:spPr>
      </p:sp>
      <p:sp>
        <p:nvSpPr>
          <p:cNvPr id="91139" name="Rectangle 3"/>
          <p:cNvSpPr>
            <a:spLocks noGrp="1" noChangeArrowheads="1"/>
          </p:cNvSpPr>
          <p:nvPr>
            <p:ph type="body" idx="1"/>
          </p:nvPr>
        </p:nvSpPr>
        <p:spPr/>
        <p:txBody>
          <a:bodyPr/>
          <a:lstStyle/>
          <a:p>
            <a:r>
              <a:rPr lang="en-US" dirty="0"/>
              <a:t>done</a:t>
            </a:r>
          </a:p>
        </p:txBody>
      </p:sp>
    </p:spTree>
    <p:extLst>
      <p:ext uri="{BB962C8B-B14F-4D97-AF65-F5344CB8AC3E}">
        <p14:creationId xmlns:p14="http://schemas.microsoft.com/office/powerpoint/2010/main" val="3086455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8</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3963" y="711200"/>
            <a:ext cx="4729162" cy="3546475"/>
          </a:xfrm>
          <a:ln/>
        </p:spPr>
      </p:sp>
      <p:sp>
        <p:nvSpPr>
          <p:cNvPr id="91139" name="Rectangle 3"/>
          <p:cNvSpPr>
            <a:spLocks noGrp="1" noChangeArrowheads="1"/>
          </p:cNvSpPr>
          <p:nvPr>
            <p:ph type="body" idx="1"/>
          </p:nvPr>
        </p:nvSpPr>
        <p:spPr/>
        <p:txBody>
          <a:bodyPr/>
          <a:lstStyle/>
          <a:p>
            <a:r>
              <a:rPr lang="en-US" dirty="0"/>
              <a:t>NEEDS</a:t>
            </a:r>
            <a:r>
              <a:rPr lang="en-US" baseline="0" dirty="0"/>
              <a:t> UPDATE</a:t>
            </a:r>
            <a:endParaRPr lang="en-US" dirty="0"/>
          </a:p>
        </p:txBody>
      </p:sp>
    </p:spTree>
    <p:extLst>
      <p:ext uri="{BB962C8B-B14F-4D97-AF65-F5344CB8AC3E}">
        <p14:creationId xmlns:p14="http://schemas.microsoft.com/office/powerpoint/2010/main" val="4033269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9</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3963" y="711200"/>
            <a:ext cx="4729162" cy="3546475"/>
          </a:xfrm>
          <a:ln/>
        </p:spPr>
      </p:sp>
      <p:sp>
        <p:nvSpPr>
          <p:cNvPr id="91139" name="Rectangle 3"/>
          <p:cNvSpPr>
            <a:spLocks noGrp="1" noChangeArrowheads="1"/>
          </p:cNvSpPr>
          <p:nvPr>
            <p:ph type="body" idx="1"/>
          </p:nvPr>
        </p:nvSpPr>
        <p:spPr/>
        <p:txBody>
          <a:bodyPr/>
          <a:lstStyle/>
          <a:p>
            <a:r>
              <a:rPr lang="en-US" dirty="0"/>
              <a:t>NEEDS</a:t>
            </a:r>
            <a:r>
              <a:rPr lang="en-US" baseline="0" dirty="0"/>
              <a:t> UPDATE</a:t>
            </a:r>
            <a:endParaRPr lang="en-US" dirty="0"/>
          </a:p>
        </p:txBody>
      </p:sp>
    </p:spTree>
    <p:extLst>
      <p:ext uri="{BB962C8B-B14F-4D97-AF65-F5344CB8AC3E}">
        <p14:creationId xmlns:p14="http://schemas.microsoft.com/office/powerpoint/2010/main" val="932028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10</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3963" y="711200"/>
            <a:ext cx="4729162" cy="3546475"/>
          </a:xfrm>
          <a:ln/>
        </p:spPr>
      </p:sp>
      <p:sp>
        <p:nvSpPr>
          <p:cNvPr id="91139" name="Rectangle 3"/>
          <p:cNvSpPr>
            <a:spLocks noGrp="1" noChangeArrowheads="1"/>
          </p:cNvSpPr>
          <p:nvPr>
            <p:ph type="body" idx="1"/>
          </p:nvPr>
        </p:nvSpPr>
        <p:spPr/>
        <p:txBody>
          <a:bodyPr/>
          <a:lstStyle/>
          <a:p>
            <a:r>
              <a:rPr lang="en-US" dirty="0"/>
              <a:t>NEEDS</a:t>
            </a:r>
            <a:r>
              <a:rPr lang="en-US" baseline="0" dirty="0"/>
              <a:t> UPDATE</a:t>
            </a:r>
            <a:endParaRPr lang="en-US" dirty="0"/>
          </a:p>
        </p:txBody>
      </p:sp>
    </p:spTree>
    <p:extLst>
      <p:ext uri="{BB962C8B-B14F-4D97-AF65-F5344CB8AC3E}">
        <p14:creationId xmlns:p14="http://schemas.microsoft.com/office/powerpoint/2010/main" val="4226877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11</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3963" y="711200"/>
            <a:ext cx="4729162" cy="3546475"/>
          </a:xfrm>
          <a:ln/>
        </p:spPr>
      </p:sp>
      <p:sp>
        <p:nvSpPr>
          <p:cNvPr id="91139" name="Rectangle 3"/>
          <p:cNvSpPr>
            <a:spLocks noGrp="1" noChangeArrowheads="1"/>
          </p:cNvSpPr>
          <p:nvPr>
            <p:ph type="body" idx="1"/>
          </p:nvPr>
        </p:nvSpPr>
        <p:spPr/>
        <p:txBody>
          <a:bodyPr/>
          <a:lstStyle/>
          <a:p>
            <a:r>
              <a:rPr lang="en-US" dirty="0"/>
              <a:t>NEEDS UPDATE</a:t>
            </a:r>
          </a:p>
        </p:txBody>
      </p:sp>
    </p:spTree>
    <p:extLst>
      <p:ext uri="{BB962C8B-B14F-4D97-AF65-F5344CB8AC3E}">
        <p14:creationId xmlns:p14="http://schemas.microsoft.com/office/powerpoint/2010/main" val="2139975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12</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3963" y="711200"/>
            <a:ext cx="4729162" cy="3546475"/>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444770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bg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839314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681222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041185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547272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983986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226530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006783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661452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119767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360694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07123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240030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9.png"/><Relationship Id="rId5" Type="http://schemas.openxmlformats.org/officeDocument/2006/relationships/image" Target="../media/image8.emf"/><Relationship Id="rId4" Type="http://schemas.openxmlformats.org/officeDocument/2006/relationships/package" Target="../embeddings/Microsoft_Word_Document.docx"/></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8.emf"/><Relationship Id="rId4" Type="http://schemas.openxmlformats.org/officeDocument/2006/relationships/package" Target="../embeddings/Microsoft_Word_Document3.docx"/></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11.emf"/><Relationship Id="rId4" Type="http://schemas.openxmlformats.org/officeDocument/2006/relationships/package" Target="../embeddings/Microsoft_Word_Document4.docx"/></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2.emf"/><Relationship Id="rId4" Type="http://schemas.openxmlformats.org/officeDocument/2006/relationships/package" Target="../embeddings/Microsoft_Word_Document5.docx"/></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3.emf"/><Relationship Id="rId4" Type="http://schemas.openxmlformats.org/officeDocument/2006/relationships/package" Target="../embeddings/Microsoft_Word_Document6.docx"/></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905000"/>
            <a:ext cx="6934200" cy="1524000"/>
          </a:xfrm>
          <a:solidFill>
            <a:schemeClr val="tx2"/>
          </a:solidFill>
        </p:spPr>
        <p:txBody>
          <a:bodyPr/>
          <a:lstStyle/>
          <a:p>
            <a:r>
              <a:rPr lang="en-US" sz="4000" b="1" i="1" dirty="0">
                <a:solidFill>
                  <a:schemeClr val="tx1"/>
                </a:solidFill>
              </a:rPr>
              <a:t>Open Budget Meeting</a:t>
            </a:r>
            <a:br>
              <a:rPr lang="en-US" sz="4000" b="1" i="1" dirty="0">
                <a:solidFill>
                  <a:schemeClr val="tx1"/>
                </a:solidFill>
              </a:rPr>
            </a:br>
            <a:r>
              <a:rPr lang="en-US" sz="4000" b="1" i="1" dirty="0">
                <a:solidFill>
                  <a:schemeClr val="tx1"/>
                </a:solidFill>
              </a:rPr>
              <a:t>Town Hall</a:t>
            </a:r>
          </a:p>
        </p:txBody>
      </p:sp>
      <p:sp>
        <p:nvSpPr>
          <p:cNvPr id="3" name="Subtitle 2"/>
          <p:cNvSpPr>
            <a:spLocks noGrp="1"/>
          </p:cNvSpPr>
          <p:nvPr>
            <p:ph type="subTitle" idx="1"/>
          </p:nvPr>
        </p:nvSpPr>
        <p:spPr>
          <a:xfrm>
            <a:off x="1371600" y="4724400"/>
            <a:ext cx="6400800" cy="914400"/>
          </a:xfrm>
        </p:spPr>
        <p:txBody>
          <a:bodyPr anchor="t"/>
          <a:lstStyle/>
          <a:p>
            <a:r>
              <a:rPr lang="en-US" b="1" dirty="0">
                <a:solidFill>
                  <a:schemeClr val="tx1"/>
                </a:solidFill>
                <a:latin typeface="Arial"/>
                <a:cs typeface="Arial"/>
              </a:rPr>
              <a:t>October 2, </a:t>
            </a:r>
            <a:r>
              <a:rPr lang="en-US" b="1">
                <a:solidFill>
                  <a:schemeClr val="tx1"/>
                </a:solidFill>
                <a:latin typeface="Arial"/>
                <a:cs typeface="Arial"/>
              </a:rPr>
              <a:t>2020 10:00 </a:t>
            </a:r>
            <a:r>
              <a:rPr lang="en-US" b="1" dirty="0">
                <a:solidFill>
                  <a:schemeClr val="tx1"/>
                </a:solidFill>
                <a:latin typeface="Arial"/>
                <a:cs typeface="Arial"/>
              </a:rPr>
              <a:t>a.m.</a:t>
            </a:r>
          </a:p>
          <a:p>
            <a:r>
              <a:rPr lang="en-US" sz="1800" b="1" dirty="0">
                <a:solidFill>
                  <a:schemeClr val="tx1"/>
                </a:solidFill>
                <a:latin typeface="Arial"/>
                <a:cs typeface="Arial"/>
              </a:rPr>
              <a:t>Via Teams</a:t>
            </a:r>
          </a:p>
          <a:p>
            <a:endParaRPr lang="en-US" b="1" dirty="0">
              <a:solidFill>
                <a:schemeClr val="tx1"/>
              </a:solidFill>
              <a:latin typeface="Arial"/>
              <a:cs typeface="Arial"/>
            </a:endParaRPr>
          </a:p>
        </p:txBody>
      </p:sp>
    </p:spTree>
    <p:extLst>
      <p:ext uri="{BB962C8B-B14F-4D97-AF65-F5344CB8AC3E}">
        <p14:creationId xmlns:p14="http://schemas.microsoft.com/office/powerpoint/2010/main" val="3852962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a:xfrm>
            <a:off x="7391400" y="6048624"/>
            <a:ext cx="2133600" cy="365125"/>
          </a:xfrm>
        </p:spPr>
        <p:txBody>
          <a:bodyPr/>
          <a:lstStyle/>
          <a:p>
            <a:r>
              <a:rPr lang="en-US" dirty="0">
                <a:solidFill>
                  <a:srgbClr val="000000"/>
                </a:solidFill>
              </a:rPr>
              <a:t>		</a:t>
            </a:r>
            <a:fld id="{B3ACB187-37F7-4C51-A504-D64E49A8D6D4}" type="slidenum">
              <a:rPr lang="en-US" smtClean="0">
                <a:solidFill>
                  <a:srgbClr val="000000"/>
                </a:solidFill>
              </a:rPr>
              <a:pPr/>
              <a:t>10</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1622007153"/>
              </p:ext>
            </p:extLst>
          </p:nvPr>
        </p:nvGraphicFramePr>
        <p:xfrm>
          <a:off x="5377789" y="1536950"/>
          <a:ext cx="3556151" cy="1892051"/>
        </p:xfrm>
        <a:graphic>
          <a:graphicData uri="http://schemas.openxmlformats.org/presentationml/2006/ole">
            <mc:AlternateContent xmlns:mc="http://schemas.openxmlformats.org/markup-compatibility/2006">
              <mc:Choice xmlns:v="urn:schemas-microsoft-com:vml" Requires="v">
                <p:oleObj spid="_x0000_s2088" name="Document" r:id="rId4" imgW="8235289" imgH="5918849" progId="Word.Document.12">
                  <p:embed/>
                </p:oleObj>
              </mc:Choice>
              <mc:Fallback>
                <p:oleObj name="Document" r:id="rId4" imgW="8235289" imgH="5918849" progId="Word.Document.12">
                  <p:embed/>
                  <p:pic>
                    <p:nvPicPr>
                      <p:cNvPr id="9"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7789" y="1536950"/>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pic>
        <p:nvPicPr>
          <p:cNvPr id="3" name="Picture 2"/>
          <p:cNvPicPr>
            <a:picLocks noChangeAspect="1"/>
          </p:cNvPicPr>
          <p:nvPr/>
        </p:nvPicPr>
        <p:blipFill>
          <a:blip r:embed="rId6"/>
          <a:stretch>
            <a:fillRect/>
          </a:stretch>
        </p:blipFill>
        <p:spPr>
          <a:xfrm>
            <a:off x="502022" y="1073841"/>
            <a:ext cx="8102286" cy="4869759"/>
          </a:xfrm>
          <a:prstGeom prst="rect">
            <a:avLst/>
          </a:prstGeom>
        </p:spPr>
      </p:pic>
    </p:spTree>
    <p:extLst>
      <p:ext uri="{BB962C8B-B14F-4D97-AF65-F5344CB8AC3E}">
        <p14:creationId xmlns:p14="http://schemas.microsoft.com/office/powerpoint/2010/main" val="1143581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11</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 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3" name="TextBox 2"/>
          <p:cNvSpPr txBox="1"/>
          <p:nvPr/>
        </p:nvSpPr>
        <p:spPr>
          <a:xfrm>
            <a:off x="304800" y="4000900"/>
            <a:ext cx="8534400" cy="923330"/>
          </a:xfrm>
          <a:prstGeom prst="rect">
            <a:avLst/>
          </a:prstGeom>
          <a:noFill/>
        </p:spPr>
        <p:txBody>
          <a:bodyPr wrap="square" rtlCol="0">
            <a:spAutoFit/>
          </a:bodyPr>
          <a:lstStyle/>
          <a:p>
            <a:r>
              <a:rPr lang="en-US" dirty="0"/>
              <a:t>Family Nurse Practitioner Course (NURS 6690) Fee reduced to $319</a:t>
            </a:r>
          </a:p>
          <a:p>
            <a:r>
              <a:rPr lang="en-US" dirty="0"/>
              <a:t>Teacher Education Practicum Fee eliminated because edTPA no longer required by state</a:t>
            </a:r>
          </a:p>
          <a:p>
            <a:r>
              <a:rPr lang="en-US" dirty="0"/>
              <a:t>Online Course Fee eliminated by BOR</a:t>
            </a:r>
          </a:p>
        </p:txBody>
      </p:sp>
      <p:graphicFrame>
        <p:nvGraphicFramePr>
          <p:cNvPr id="5" name="Table 4"/>
          <p:cNvGraphicFramePr>
            <a:graphicFrameLocks noGrp="1"/>
          </p:cNvGraphicFramePr>
          <p:nvPr>
            <p:extLst>
              <p:ext uri="{D42A27DB-BD31-4B8C-83A1-F6EECF244321}">
                <p14:modId xmlns:p14="http://schemas.microsoft.com/office/powerpoint/2010/main" val="2907276347"/>
              </p:ext>
            </p:extLst>
          </p:nvPr>
        </p:nvGraphicFramePr>
        <p:xfrm>
          <a:off x="419100" y="1710330"/>
          <a:ext cx="7886700" cy="1718671"/>
        </p:xfrm>
        <a:graphic>
          <a:graphicData uri="http://schemas.openxmlformats.org/drawingml/2006/table">
            <a:tbl>
              <a:tblPr firstRow="1" firstCol="1" bandRow="1"/>
              <a:tblGrid>
                <a:gridCol w="6243351">
                  <a:extLst>
                    <a:ext uri="{9D8B030D-6E8A-4147-A177-3AD203B41FA5}">
                      <a16:colId xmlns:a16="http://schemas.microsoft.com/office/drawing/2014/main" val="2324354136"/>
                    </a:ext>
                  </a:extLst>
                </a:gridCol>
                <a:gridCol w="543199">
                  <a:extLst>
                    <a:ext uri="{9D8B030D-6E8A-4147-A177-3AD203B41FA5}">
                      <a16:colId xmlns:a16="http://schemas.microsoft.com/office/drawing/2014/main" val="776484541"/>
                    </a:ext>
                  </a:extLst>
                </a:gridCol>
                <a:gridCol w="1100150">
                  <a:extLst>
                    <a:ext uri="{9D8B030D-6E8A-4147-A177-3AD203B41FA5}">
                      <a16:colId xmlns:a16="http://schemas.microsoft.com/office/drawing/2014/main" val="2011842246"/>
                    </a:ext>
                  </a:extLst>
                </a:gridCol>
              </a:tblGrid>
              <a:tr h="427525">
                <a:tc>
                  <a:txBody>
                    <a:bodyPr/>
                    <a:lstStyle/>
                    <a:p>
                      <a:pPr marL="0" marR="0" algn="ctr">
                        <a:spcBef>
                          <a:spcPts val="0"/>
                        </a:spcBef>
                        <a:spcAft>
                          <a:spcPts val="0"/>
                        </a:spcAft>
                      </a:pPr>
                      <a:r>
                        <a:rPr lang="en-US" sz="1100" b="1" dirty="0">
                          <a:effectLst/>
                          <a:latin typeface="Times New Roman" panose="02020603050405020304" pitchFamily="18" charset="0"/>
                          <a:ea typeface="Calibri" panose="020F0502020204030204" pitchFamily="34" charset="0"/>
                        </a:rPr>
                        <a:t>Description</a:t>
                      </a:r>
                      <a:endParaRPr lang="en-US" sz="1100" dirty="0">
                        <a:effectLst/>
                        <a:latin typeface="Times New Roman" panose="02020603050405020304" pitchFamily="18" charset="0"/>
                        <a:ea typeface="Calibri" panose="020F0502020204030204" pitchFamily="34" charset="0"/>
                      </a:endParaRPr>
                    </a:p>
                  </a:txBody>
                  <a:tcPr marL="60753" marR="60753"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ctr">
                        <a:spcBef>
                          <a:spcPts val="0"/>
                        </a:spcBef>
                        <a:spcAft>
                          <a:spcPts val="0"/>
                        </a:spcAft>
                      </a:pPr>
                      <a:r>
                        <a:rPr lang="en-US" sz="1100" b="1" dirty="0">
                          <a:effectLst/>
                          <a:latin typeface="Times New Roman" panose="02020603050405020304" pitchFamily="18" charset="0"/>
                          <a:ea typeface="Calibri" panose="020F0502020204030204" pitchFamily="34" charset="0"/>
                        </a:rPr>
                        <a:t>FY 2020 </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marL="0" marR="0" algn="ctr">
                        <a:spcBef>
                          <a:spcPts val="0"/>
                        </a:spcBef>
                        <a:spcAft>
                          <a:spcPts val="0"/>
                        </a:spcAft>
                      </a:pPr>
                      <a:r>
                        <a:rPr lang="en-US" sz="1100" b="1" dirty="0">
                          <a:effectLst/>
                          <a:latin typeface="Times New Roman" panose="02020603050405020304" pitchFamily="18" charset="0"/>
                          <a:ea typeface="Calibri" panose="020F0502020204030204" pitchFamily="34" charset="0"/>
                        </a:rPr>
                        <a:t> FY 2021</a:t>
                      </a:r>
                      <a:br>
                        <a:rPr lang="en-US" sz="1100" b="1" dirty="0">
                          <a:effectLst/>
                          <a:latin typeface="Times New Roman" panose="02020603050405020304" pitchFamily="18" charset="0"/>
                          <a:ea typeface="Calibri" panose="020F0502020204030204" pitchFamily="34" charset="0"/>
                        </a:rPr>
                      </a:br>
                      <a:r>
                        <a:rPr lang="en-US" sz="1100" b="1" dirty="0">
                          <a:effectLst/>
                          <a:latin typeface="Times New Roman" panose="02020603050405020304" pitchFamily="18" charset="0"/>
                          <a:ea typeface="Calibri" panose="020F0502020204030204" pitchFamily="34" charset="0"/>
                        </a:rPr>
                        <a:t>Approved Rate </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4951645"/>
                  </a:ext>
                </a:extLst>
              </a:tr>
              <a:tr h="215191">
                <a:tc>
                  <a:txBody>
                    <a:bodyPr/>
                    <a:lstStyle/>
                    <a:p>
                      <a:pPr marL="0" marR="0">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 </a:t>
                      </a:r>
                      <a:endParaRPr lang="en-US" sz="1100" dirty="0">
                        <a:effectLst/>
                        <a:latin typeface="Times New Roman" panose="02020603050405020304" pitchFamily="18" charset="0"/>
                        <a:ea typeface="Calibri" panose="020F0502020204030204" pitchFamily="34" charset="0"/>
                      </a:endParaRPr>
                    </a:p>
                  </a:txBody>
                  <a:tcPr marL="60753" marR="60753"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C9C9"/>
                    </a:solidFill>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 </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C9C9"/>
                    </a:solidFill>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 </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C9C9"/>
                    </a:solidFill>
                  </a:tcPr>
                </a:tc>
                <a:extLst>
                  <a:ext uri="{0D108BD9-81ED-4DB2-BD59-A6C34878D82A}">
                    <a16:rowId xmlns:a16="http://schemas.microsoft.com/office/drawing/2014/main" val="114295266"/>
                  </a:ext>
                </a:extLst>
              </a:tr>
              <a:tr h="215191">
                <a:tc>
                  <a:txBody>
                    <a:bodyPr/>
                    <a:lstStyle/>
                    <a:p>
                      <a:pPr marL="0" marR="0">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BSN Program Fee (Per Semester Nursing Majors)</a:t>
                      </a:r>
                      <a:endParaRPr lang="en-US" sz="1100" dirty="0">
                        <a:effectLst/>
                        <a:latin typeface="Times New Roman" panose="02020603050405020304" pitchFamily="18" charset="0"/>
                        <a:ea typeface="Calibri" panose="020F0502020204030204" pitchFamily="34" charset="0"/>
                      </a:endParaRPr>
                    </a:p>
                  </a:txBody>
                  <a:tcPr marL="60753" marR="60753"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$283</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$283</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3248596"/>
                  </a:ext>
                </a:extLst>
              </a:tr>
              <a:tr h="215191">
                <a:tc>
                  <a:txBody>
                    <a:bodyPr/>
                    <a:lstStyle/>
                    <a:p>
                      <a:pPr marL="0" marR="0">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Family Nurse Practitioner Program Fee (paid 1st semester upon acceptance into program)</a:t>
                      </a:r>
                      <a:endParaRPr lang="en-US" sz="1100" dirty="0">
                        <a:effectLst/>
                        <a:latin typeface="Times New Roman" panose="02020603050405020304" pitchFamily="18" charset="0"/>
                        <a:ea typeface="Calibri" panose="020F0502020204030204" pitchFamily="34" charset="0"/>
                      </a:endParaRPr>
                    </a:p>
                  </a:txBody>
                  <a:tcPr marL="60753" marR="60753"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$481</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$481</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1343564"/>
                  </a:ext>
                </a:extLst>
              </a:tr>
              <a:tr h="215191">
                <a:tc>
                  <a:txBody>
                    <a:bodyPr/>
                    <a:lstStyle/>
                    <a:p>
                      <a:pPr marL="0" marR="0">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Family Nurse Practitioner Course Fee</a:t>
                      </a:r>
                      <a:endParaRPr lang="en-US" sz="1100" dirty="0">
                        <a:effectLst/>
                        <a:latin typeface="Times New Roman" panose="02020603050405020304" pitchFamily="18" charset="0"/>
                        <a:ea typeface="Calibri" panose="020F0502020204030204" pitchFamily="34" charset="0"/>
                      </a:endParaRPr>
                    </a:p>
                  </a:txBody>
                  <a:tcPr marL="60753" marR="60753"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$469</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$319</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4805698"/>
                  </a:ext>
                </a:extLst>
              </a:tr>
              <a:tr h="215191">
                <a:tc>
                  <a:txBody>
                    <a:bodyPr/>
                    <a:lstStyle/>
                    <a:p>
                      <a:pPr marL="0" marR="0">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Teacher Education Practicum</a:t>
                      </a:r>
                      <a:endParaRPr lang="en-US" sz="1100" dirty="0">
                        <a:effectLst/>
                        <a:latin typeface="Times New Roman" panose="02020603050405020304" pitchFamily="18" charset="0"/>
                        <a:ea typeface="Calibri" panose="020F0502020204030204" pitchFamily="34" charset="0"/>
                      </a:endParaRPr>
                    </a:p>
                  </a:txBody>
                  <a:tcPr marL="60753" marR="60753"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$300</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$0</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262560"/>
                  </a:ext>
                </a:extLst>
              </a:tr>
              <a:tr h="215191">
                <a:tc>
                  <a:txBody>
                    <a:bodyPr/>
                    <a:lstStyle/>
                    <a:p>
                      <a:pPr marL="0" marR="0">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Telecourse/Online Course Fee (Capped at $75/semester)</a:t>
                      </a:r>
                      <a:endParaRPr lang="en-US" sz="1100" dirty="0">
                        <a:effectLst/>
                        <a:latin typeface="Times New Roman" panose="02020603050405020304" pitchFamily="18" charset="0"/>
                        <a:ea typeface="Calibri" panose="020F0502020204030204" pitchFamily="34" charset="0"/>
                      </a:endParaRPr>
                    </a:p>
                  </a:txBody>
                  <a:tcPr marL="60753" marR="60753"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$15</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$0</a:t>
                      </a:r>
                      <a:endParaRPr lang="en-US" sz="1100" dirty="0">
                        <a:effectLst/>
                        <a:latin typeface="Times New Roman" panose="02020603050405020304" pitchFamily="18" charset="0"/>
                        <a:ea typeface="Calibri" panose="020F0502020204030204" pitchFamily="34" charset="0"/>
                      </a:endParaRPr>
                    </a:p>
                  </a:txBody>
                  <a:tcPr marL="60753" marR="6075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9751611"/>
                  </a:ext>
                </a:extLst>
              </a:tr>
            </a:tbl>
          </a:graphicData>
        </a:graphic>
      </p:graphicFrame>
    </p:spTree>
    <p:extLst>
      <p:ext uri="{BB962C8B-B14F-4D97-AF65-F5344CB8AC3E}">
        <p14:creationId xmlns:p14="http://schemas.microsoft.com/office/powerpoint/2010/main" val="4263307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extBox 67">
            <a:extLst>
              <a:ext uri="{FF2B5EF4-FFF2-40B4-BE49-F238E27FC236}">
                <a16:creationId xmlns:a16="http://schemas.microsoft.com/office/drawing/2014/main" id="{AE8622CA-E8DC-694D-B460-B3AEF8718B63}"/>
              </a:ext>
            </a:extLst>
          </p:cNvPr>
          <p:cNvSpPr txBox="1"/>
          <p:nvPr/>
        </p:nvSpPr>
        <p:spPr>
          <a:xfrm>
            <a:off x="5965446" y="1760770"/>
            <a:ext cx="2264148" cy="3108543"/>
          </a:xfrm>
          <a:prstGeom prst="rect">
            <a:avLst/>
          </a:prstGeom>
          <a:noFill/>
        </p:spPr>
        <p:txBody>
          <a:bodyPr wrap="square" rtlCol="0">
            <a:spAutoFit/>
          </a:bodyPr>
          <a:lstStyle/>
          <a:p>
            <a:pPr algn="ctr"/>
            <a:r>
              <a:rPr lang="en-US" sz="2800" b="1" dirty="0"/>
              <a:t>Summer 2020</a:t>
            </a:r>
          </a:p>
          <a:p>
            <a:pPr algn="ctr"/>
            <a:endParaRPr lang="en-US" sz="2800" b="1" dirty="0"/>
          </a:p>
          <a:p>
            <a:r>
              <a:rPr lang="en-US" sz="2800" b="1" dirty="0"/>
              <a:t>No fees except technology and institutional</a:t>
            </a:r>
            <a:endParaRPr lang="en-US" dirty="0"/>
          </a:p>
        </p:txBody>
      </p:sp>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12</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3" name="TextBox 2"/>
          <p:cNvSpPr txBox="1"/>
          <p:nvPr/>
        </p:nvSpPr>
        <p:spPr>
          <a:xfrm>
            <a:off x="685800" y="1219200"/>
            <a:ext cx="6248400" cy="5697072"/>
          </a:xfrm>
          <a:prstGeom prst="rect">
            <a:avLst/>
          </a:prstGeom>
          <a:noFill/>
        </p:spPr>
        <p:txBody>
          <a:bodyPr wrap="square" rtlCol="0">
            <a:spAutoFit/>
          </a:bodyPr>
          <a:lstStyle/>
          <a:p>
            <a:pPr algn="ctr"/>
            <a:r>
              <a:rPr lang="en-US" sz="2800" b="1" dirty="0"/>
              <a:t>Fees &amp; Changes</a:t>
            </a:r>
          </a:p>
          <a:p>
            <a:pPr marL="285750" indent="-285750">
              <a:buFont typeface="Arial" panose="020B0604020202020204" pitchFamily="34" charset="0"/>
              <a:buChar char="•"/>
            </a:pPr>
            <a:r>
              <a:rPr lang="en-US" sz="2800" b="1" dirty="0"/>
              <a:t>Mandatory Fees</a:t>
            </a:r>
          </a:p>
          <a:p>
            <a:pPr marL="742950" lvl="1" indent="-285750">
              <a:buFont typeface="Arial" panose="020B0604020202020204" pitchFamily="34" charset="0"/>
              <a:buChar char="•"/>
            </a:pPr>
            <a:r>
              <a:rPr lang="en-US" sz="2800" b="1" dirty="0"/>
              <a:t>SAC $15/semester increase</a:t>
            </a:r>
          </a:p>
          <a:p>
            <a:pPr marL="285750" indent="-285750">
              <a:buFont typeface="Arial" panose="020B0604020202020204" pitchFamily="34" charset="0"/>
              <a:buChar char="•"/>
            </a:pPr>
            <a:r>
              <a:rPr lang="en-US" sz="2800" b="1" dirty="0"/>
              <a:t>Special Institutional Fees</a:t>
            </a:r>
          </a:p>
          <a:p>
            <a:pPr marL="742950" lvl="1" indent="-285750">
              <a:buFont typeface="Arial" panose="020B0604020202020204" pitchFamily="34" charset="0"/>
              <a:buChar char="•"/>
            </a:pPr>
            <a:r>
              <a:rPr lang="en-US" sz="2800" b="1" dirty="0"/>
              <a:t>No change</a:t>
            </a:r>
          </a:p>
          <a:p>
            <a:pPr marL="285750" indent="-285750">
              <a:buFont typeface="Arial" panose="020B0604020202020204" pitchFamily="34" charset="0"/>
              <a:buChar char="•"/>
            </a:pPr>
            <a:r>
              <a:rPr lang="en-US" sz="2800" b="1" dirty="0"/>
              <a:t>Other Fees</a:t>
            </a:r>
          </a:p>
          <a:p>
            <a:pPr marL="742950" lvl="1" indent="-285750">
              <a:buFont typeface="Arial" panose="020B0604020202020204" pitchFamily="34" charset="0"/>
              <a:buChar char="•"/>
            </a:pPr>
            <a:r>
              <a:rPr lang="en-US" sz="2800" b="1" dirty="0"/>
              <a:t>Distance Learning</a:t>
            </a:r>
            <a:r>
              <a:rPr lang="en-US" sz="2400" b="1" dirty="0"/>
              <a:t>-last phase of reduction at 33.3%</a:t>
            </a:r>
          </a:p>
          <a:p>
            <a:pPr marL="742950" lvl="1" indent="-285750">
              <a:buFont typeface="Arial" panose="020B0604020202020204" pitchFamily="34" charset="0"/>
              <a:buChar char="•"/>
            </a:pPr>
            <a:r>
              <a:rPr lang="en-US" sz="2800" b="1" dirty="0"/>
              <a:t>Dual Enrollment</a:t>
            </a:r>
          </a:p>
          <a:p>
            <a:pPr marL="1200150" lvl="2" indent="-285750">
              <a:buFont typeface="Arial" panose="020B0604020202020204" pitchFamily="34" charset="0"/>
              <a:buChar char="•"/>
            </a:pPr>
            <a:r>
              <a:rPr lang="en-US" sz="2800" b="1" dirty="0"/>
              <a:t>All fees eliminated</a:t>
            </a:r>
          </a:p>
          <a:p>
            <a:pPr marL="1200150" lvl="2" indent="-285750">
              <a:buFont typeface="Arial" panose="020B0604020202020204" pitchFamily="34" charset="0"/>
              <a:buChar char="•"/>
            </a:pPr>
            <a:r>
              <a:rPr lang="en-US" sz="2800" b="1" dirty="0"/>
              <a:t>Cap of # of classes</a:t>
            </a:r>
          </a:p>
          <a:p>
            <a:endParaRPr lang="en-US" b="1" dirty="0"/>
          </a:p>
          <a:p>
            <a:endParaRPr lang="en-US" b="1" dirty="0"/>
          </a:p>
          <a:p>
            <a:pPr>
              <a:lnSpc>
                <a:spcPct val="150000"/>
              </a:lnSpc>
            </a:pPr>
            <a:r>
              <a:rPr lang="en-US" dirty="0"/>
              <a:t>                                                                                   </a:t>
            </a:r>
          </a:p>
        </p:txBody>
      </p:sp>
      <p:cxnSp>
        <p:nvCxnSpPr>
          <p:cNvPr id="22" name="Straight Connector 21">
            <a:extLst>
              <a:ext uri="{FF2B5EF4-FFF2-40B4-BE49-F238E27FC236}">
                <a16:creationId xmlns:a16="http://schemas.microsoft.com/office/drawing/2014/main" id="{81B2C8C7-D64C-8A46-8293-FED8A217F8A3}"/>
              </a:ext>
            </a:extLst>
          </p:cNvPr>
          <p:cNvCxnSpPr/>
          <p:nvPr/>
        </p:nvCxnSpPr>
        <p:spPr>
          <a:xfrm>
            <a:off x="5933445" y="1676400"/>
            <a:ext cx="0" cy="3200400"/>
          </a:xfrm>
          <a:prstGeom prst="line">
            <a:avLst/>
          </a:prstGeom>
          <a:ln w="254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11307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13</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3" name="TextBox 2"/>
          <p:cNvSpPr txBox="1"/>
          <p:nvPr/>
        </p:nvSpPr>
        <p:spPr>
          <a:xfrm>
            <a:off x="457200" y="990600"/>
            <a:ext cx="8534400" cy="3511859"/>
          </a:xfrm>
          <a:prstGeom prst="rect">
            <a:avLst/>
          </a:prstGeom>
          <a:noFill/>
        </p:spPr>
        <p:txBody>
          <a:bodyPr wrap="square" rtlCol="0">
            <a:spAutoFit/>
          </a:bodyPr>
          <a:lstStyle/>
          <a:p>
            <a:pPr algn="ctr"/>
            <a:endParaRPr lang="en-US" sz="4800" b="1" dirty="0"/>
          </a:p>
          <a:p>
            <a:pPr algn="ctr"/>
            <a:endParaRPr lang="en-US" sz="4800" b="1" dirty="0"/>
          </a:p>
          <a:p>
            <a:pPr algn="ctr"/>
            <a:r>
              <a:rPr lang="en-US" sz="4800" b="1" dirty="0"/>
              <a:t>FY20 Budget Wrapping Up</a:t>
            </a:r>
          </a:p>
          <a:p>
            <a:pPr algn="ctr"/>
            <a:r>
              <a:rPr lang="en-US" sz="3600" b="1" dirty="0"/>
              <a:t>July 1-2019 - June 30, 2020</a:t>
            </a:r>
          </a:p>
          <a:p>
            <a:pPr algn="ctr"/>
            <a:endParaRPr lang="en-US" b="1" dirty="0"/>
          </a:p>
          <a:p>
            <a:pPr>
              <a:lnSpc>
                <a:spcPct val="150000"/>
              </a:lnSpc>
            </a:pPr>
            <a:r>
              <a:rPr lang="en-US" dirty="0"/>
              <a:t>                                                                                   </a:t>
            </a:r>
          </a:p>
        </p:txBody>
      </p:sp>
    </p:spTree>
    <p:extLst>
      <p:ext uri="{BB962C8B-B14F-4D97-AF65-F5344CB8AC3E}">
        <p14:creationId xmlns:p14="http://schemas.microsoft.com/office/powerpoint/2010/main" val="2727851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14</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3" name="TextBox 2"/>
          <p:cNvSpPr txBox="1"/>
          <p:nvPr/>
        </p:nvSpPr>
        <p:spPr>
          <a:xfrm>
            <a:off x="457200" y="990600"/>
            <a:ext cx="8534400" cy="5186035"/>
          </a:xfrm>
          <a:prstGeom prst="rect">
            <a:avLst/>
          </a:prstGeom>
          <a:noFill/>
        </p:spPr>
        <p:txBody>
          <a:bodyPr wrap="square" rtlCol="0">
            <a:spAutoFit/>
          </a:bodyPr>
          <a:lstStyle/>
          <a:p>
            <a:pPr algn="ctr"/>
            <a:r>
              <a:rPr lang="en-US" sz="1600" b="1" dirty="0"/>
              <a:t>FY20 Budget Wrap Up</a:t>
            </a:r>
          </a:p>
          <a:p>
            <a:pPr algn="ctr"/>
            <a:endParaRPr lang="en-US" sz="1600" b="1" dirty="0"/>
          </a:p>
          <a:p>
            <a:r>
              <a:rPr lang="en-US" sz="1600" b="1" dirty="0"/>
              <a:t>Available Funds:</a:t>
            </a:r>
          </a:p>
          <a:p>
            <a:r>
              <a:rPr lang="en-US" sz="1600" dirty="0"/>
              <a:t>Estimated Salary &amp; Benefits Savings Sweep                 $ 1,850,940</a:t>
            </a:r>
          </a:p>
          <a:p>
            <a:r>
              <a:rPr lang="en-US" sz="1600" dirty="0"/>
              <a:t>Budget Spend Estimate Sweep                                       $ 1,594,885</a:t>
            </a:r>
          </a:p>
          <a:p>
            <a:r>
              <a:rPr lang="en-US" sz="1600" dirty="0"/>
              <a:t>Tuition under realized                                                      $(     75,598)               </a:t>
            </a:r>
          </a:p>
          <a:p>
            <a:r>
              <a:rPr lang="en-US" sz="1600" dirty="0"/>
              <a:t>Bad debt related to tuition 		              </a:t>
            </a:r>
            <a:r>
              <a:rPr lang="en-US" sz="1600" u="sng" dirty="0"/>
              <a:t>$(1,034,004)</a:t>
            </a:r>
            <a:r>
              <a:rPr lang="en-US" sz="1600" dirty="0"/>
              <a:t>	</a:t>
            </a:r>
          </a:p>
          <a:p>
            <a:r>
              <a:rPr lang="en-US" sz="1600" b="1" dirty="0"/>
              <a:t>Total Funds Available                                                       $  2,336,223</a:t>
            </a:r>
          </a:p>
          <a:p>
            <a:endParaRPr lang="en-US" sz="1600" b="1" dirty="0"/>
          </a:p>
          <a:p>
            <a:r>
              <a:rPr lang="en-US" sz="1600" b="1" dirty="0"/>
              <a:t>Uses of Funds:</a:t>
            </a:r>
          </a:p>
          <a:p>
            <a:r>
              <a:rPr lang="en-US" sz="1600" dirty="0"/>
              <a:t>Tuition Carry Forward                                                      $    870,000</a:t>
            </a:r>
          </a:p>
          <a:p>
            <a:r>
              <a:rPr lang="en-US" sz="1600" dirty="0"/>
              <a:t>In-Kind SAC 		                                 $      32,150</a:t>
            </a:r>
          </a:p>
          <a:p>
            <a:r>
              <a:rPr lang="en-US" sz="1600" dirty="0"/>
              <a:t>In-Kind CE				             $    141,365	</a:t>
            </a:r>
          </a:p>
          <a:p>
            <a:r>
              <a:rPr lang="en-US" sz="1600" dirty="0"/>
              <a:t>Return to Campus Covid-19 Needs                               </a:t>
            </a:r>
            <a:r>
              <a:rPr lang="en-US" sz="1600" u="sng" dirty="0"/>
              <a:t>$    747,238</a:t>
            </a:r>
          </a:p>
          <a:p>
            <a:r>
              <a:rPr lang="en-US" sz="1600" b="1" dirty="0"/>
              <a:t>Total Uses of Funds                                                          $1,790,753</a:t>
            </a:r>
          </a:p>
          <a:p>
            <a:endParaRPr lang="en-US" sz="1600" b="1" dirty="0"/>
          </a:p>
          <a:p>
            <a:r>
              <a:rPr lang="en-US" sz="1600" b="1" dirty="0"/>
              <a:t>Funds Available for Various Year-End</a:t>
            </a:r>
          </a:p>
          <a:p>
            <a:r>
              <a:rPr lang="en-US" sz="1600" b="1" dirty="0"/>
              <a:t>Items Such as One-Time Funding Requests &amp;</a:t>
            </a:r>
          </a:p>
          <a:p>
            <a:r>
              <a:rPr lang="en-US" sz="1600" b="1" dirty="0"/>
              <a:t>Unresolved Budget Issues                                              $    545,470</a:t>
            </a:r>
          </a:p>
          <a:p>
            <a:pPr>
              <a:lnSpc>
                <a:spcPct val="150000"/>
              </a:lnSpc>
            </a:pPr>
            <a:r>
              <a:rPr lang="en-US" dirty="0"/>
              <a:t>                                                                                   </a:t>
            </a:r>
          </a:p>
        </p:txBody>
      </p:sp>
    </p:spTree>
    <p:extLst>
      <p:ext uri="{BB962C8B-B14F-4D97-AF65-F5344CB8AC3E}">
        <p14:creationId xmlns:p14="http://schemas.microsoft.com/office/powerpoint/2010/main" val="2052502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endParaRPr lang="en-US" b="1" dirty="0"/>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15</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3" name="TextBox 2">
            <a:extLst>
              <a:ext uri="{FF2B5EF4-FFF2-40B4-BE49-F238E27FC236}">
                <a16:creationId xmlns:a16="http://schemas.microsoft.com/office/drawing/2014/main" id="{52962951-4FA6-45BD-A513-9311E021BB9A}"/>
              </a:ext>
            </a:extLst>
          </p:cNvPr>
          <p:cNvSpPr txBox="1"/>
          <p:nvPr/>
        </p:nvSpPr>
        <p:spPr>
          <a:xfrm>
            <a:off x="2209800" y="1005840"/>
            <a:ext cx="4648200" cy="369332"/>
          </a:xfrm>
          <a:prstGeom prst="rect">
            <a:avLst/>
          </a:prstGeom>
          <a:noFill/>
        </p:spPr>
        <p:txBody>
          <a:bodyPr wrap="square" rtlCol="0">
            <a:spAutoFit/>
          </a:bodyPr>
          <a:lstStyle/>
          <a:p>
            <a:pPr algn="r"/>
            <a:r>
              <a:rPr lang="en-US" b="1" dirty="0"/>
              <a:t>FY20 UNRESOLVED BUDGET ISSUES</a:t>
            </a:r>
          </a:p>
        </p:txBody>
      </p:sp>
      <p:graphicFrame>
        <p:nvGraphicFramePr>
          <p:cNvPr id="4" name="Table 3"/>
          <p:cNvGraphicFramePr>
            <a:graphicFrameLocks noGrp="1"/>
          </p:cNvGraphicFramePr>
          <p:nvPr>
            <p:extLst>
              <p:ext uri="{D42A27DB-BD31-4B8C-83A1-F6EECF244321}">
                <p14:modId xmlns:p14="http://schemas.microsoft.com/office/powerpoint/2010/main" val="508803939"/>
              </p:ext>
            </p:extLst>
          </p:nvPr>
        </p:nvGraphicFramePr>
        <p:xfrm>
          <a:off x="1143000" y="1600200"/>
          <a:ext cx="6718300" cy="4318000"/>
        </p:xfrm>
        <a:graphic>
          <a:graphicData uri="http://schemas.openxmlformats.org/drawingml/2006/table">
            <a:tbl>
              <a:tblPr/>
              <a:tblGrid>
                <a:gridCol w="5397500">
                  <a:extLst>
                    <a:ext uri="{9D8B030D-6E8A-4147-A177-3AD203B41FA5}">
                      <a16:colId xmlns:a16="http://schemas.microsoft.com/office/drawing/2014/main" val="1899010726"/>
                    </a:ext>
                  </a:extLst>
                </a:gridCol>
                <a:gridCol w="190500">
                  <a:extLst>
                    <a:ext uri="{9D8B030D-6E8A-4147-A177-3AD203B41FA5}">
                      <a16:colId xmlns:a16="http://schemas.microsoft.com/office/drawing/2014/main" val="2805476567"/>
                    </a:ext>
                  </a:extLst>
                </a:gridCol>
                <a:gridCol w="1130300">
                  <a:extLst>
                    <a:ext uri="{9D8B030D-6E8A-4147-A177-3AD203B41FA5}">
                      <a16:colId xmlns:a16="http://schemas.microsoft.com/office/drawing/2014/main" val="3928046924"/>
                    </a:ext>
                  </a:extLst>
                </a:gridCol>
              </a:tblGrid>
              <a:tr h="254000">
                <a:tc>
                  <a:txBody>
                    <a:bodyPr/>
                    <a:lstStyle/>
                    <a:p>
                      <a:pPr algn="l" fontAlgn="ctr"/>
                      <a:r>
                        <a:rPr lang="en-US" sz="1100" b="0" i="0" u="none" strike="noStrike" dirty="0">
                          <a:solidFill>
                            <a:srgbClr val="000000"/>
                          </a:solidFill>
                          <a:effectLst/>
                          <a:latin typeface="Calibri" panose="020F0502020204030204" pitchFamily="34" charset="0"/>
                        </a:rPr>
                        <a:t>Laker Village building repairs</a:t>
                      </a:r>
                    </a:p>
                  </a:txBody>
                  <a:tcPr marL="6350" marR="6350" marT="6350" marB="0" anchor="ctr">
                    <a:lnL>
                      <a:noFill/>
                    </a:lnL>
                    <a:lnR>
                      <a:noFill/>
                    </a:lnR>
                    <a:lnT>
                      <a:noFill/>
                    </a:lnT>
                    <a:lnB>
                      <a:noFill/>
                    </a:lnB>
                  </a:tcPr>
                </a:tc>
                <a:tc>
                  <a:txBody>
                    <a:bodyPr/>
                    <a:lstStyle/>
                    <a:p>
                      <a:pPr algn="l" fontAlgn="t"/>
                      <a:endParaRPr lang="en-US" sz="1100" b="0" i="0" u="none" strike="noStrike" dirty="0">
                        <a:solidFill>
                          <a:srgbClr val="000000"/>
                        </a:solidFill>
                        <a:effectLst/>
                        <a:latin typeface="Calibri" panose="020F0502020204030204" pitchFamily="34" charset="0"/>
                      </a:endParaRPr>
                    </a:p>
                  </a:txBody>
                  <a:tcPr marL="6350" marR="6350" marT="6350" marB="0">
                    <a:lnL>
                      <a:noFill/>
                    </a:lnL>
                    <a:lnR>
                      <a:noFill/>
                    </a:lnR>
                    <a:lnT>
                      <a:noFill/>
                    </a:lnT>
                    <a:lnB>
                      <a:noFill/>
                    </a:lnB>
                  </a:tcPr>
                </a:tc>
                <a:tc>
                  <a:txBody>
                    <a:bodyPr/>
                    <a:lstStyle/>
                    <a:p>
                      <a:pPr algn="r" fontAlgn="ctr"/>
                      <a:r>
                        <a:rPr lang="en-US" sz="1100" b="0" i="0" u="none" strike="noStrike" dirty="0">
                          <a:solidFill>
                            <a:srgbClr val="000000"/>
                          </a:solidFill>
                          <a:effectLst/>
                          <a:latin typeface="Calibri" panose="020F0502020204030204" pitchFamily="34" charset="0"/>
                        </a:rPr>
                        <a:t>$7,000 </a:t>
                      </a:r>
                    </a:p>
                  </a:txBody>
                  <a:tcPr marL="6350" marR="6350" marT="6350" marB="0" anchor="ctr">
                    <a:lnL>
                      <a:noFill/>
                    </a:lnL>
                    <a:lnR>
                      <a:noFill/>
                    </a:lnR>
                    <a:lnT>
                      <a:noFill/>
                    </a:lnT>
                    <a:lnB>
                      <a:noFill/>
                    </a:lnB>
                  </a:tcPr>
                </a:tc>
                <a:extLst>
                  <a:ext uri="{0D108BD9-81ED-4DB2-BD59-A6C34878D82A}">
                    <a16:rowId xmlns:a16="http://schemas.microsoft.com/office/drawing/2014/main" val="3632803909"/>
                  </a:ext>
                </a:extLst>
              </a:tr>
              <a:tr h="254000">
                <a:tc>
                  <a:txBody>
                    <a:bodyPr/>
                    <a:lstStyle/>
                    <a:p>
                      <a:pPr algn="l" fontAlgn="ctr"/>
                      <a:r>
                        <a:rPr lang="en-US" sz="1100" b="0" i="0" u="none" strike="noStrike" dirty="0">
                          <a:solidFill>
                            <a:srgbClr val="000000"/>
                          </a:solidFill>
                          <a:effectLst/>
                          <a:latin typeface="Calibri" panose="020F0502020204030204" pitchFamily="34" charset="0"/>
                        </a:rPr>
                        <a:t>EAP program costs</a:t>
                      </a:r>
                    </a:p>
                  </a:txBody>
                  <a:tcPr marL="6350" marR="6350" marT="6350" marB="0" anchor="ctr">
                    <a:lnL>
                      <a:noFill/>
                    </a:lnL>
                    <a:lnR>
                      <a:noFill/>
                    </a:lnR>
                    <a:lnT>
                      <a:noFill/>
                    </a:lnT>
                    <a:lnB>
                      <a:noFill/>
                    </a:lnB>
                  </a:tcPr>
                </a:tc>
                <a:tc>
                  <a:txBody>
                    <a:bodyPr/>
                    <a:lstStyle/>
                    <a:p>
                      <a:pPr algn="l" fontAlgn="t"/>
                      <a:endParaRPr lang="en-US" sz="1100" b="0" i="0" u="none" strike="noStrike" dirty="0">
                        <a:solidFill>
                          <a:srgbClr val="000000"/>
                        </a:solidFill>
                        <a:effectLst/>
                        <a:latin typeface="Calibri" panose="020F0502020204030204" pitchFamily="34" charset="0"/>
                      </a:endParaRPr>
                    </a:p>
                  </a:txBody>
                  <a:tcPr marL="6350" marR="6350" marT="6350" marB="0">
                    <a:lnL>
                      <a:noFill/>
                    </a:lnL>
                    <a:lnR>
                      <a:noFill/>
                    </a:lnR>
                    <a:lnT>
                      <a:noFill/>
                    </a:lnT>
                    <a:lnB>
                      <a:noFill/>
                    </a:lnB>
                  </a:tcPr>
                </a:tc>
                <a:tc>
                  <a:txBody>
                    <a:bodyPr/>
                    <a:lstStyle/>
                    <a:p>
                      <a:pPr algn="r" fontAlgn="ctr"/>
                      <a:r>
                        <a:rPr lang="en-US" sz="1100" b="0" i="0" u="none" strike="noStrike" dirty="0">
                          <a:solidFill>
                            <a:srgbClr val="000000"/>
                          </a:solidFill>
                          <a:effectLst/>
                          <a:latin typeface="Calibri" panose="020F0502020204030204" pitchFamily="34" charset="0"/>
                        </a:rPr>
                        <a:t>$10,233 </a:t>
                      </a:r>
                    </a:p>
                  </a:txBody>
                  <a:tcPr marL="6350" marR="6350" marT="6350" marB="0" anchor="ctr">
                    <a:lnL>
                      <a:noFill/>
                    </a:lnL>
                    <a:lnR>
                      <a:noFill/>
                    </a:lnR>
                    <a:lnT>
                      <a:noFill/>
                    </a:lnT>
                    <a:lnB>
                      <a:noFill/>
                    </a:lnB>
                  </a:tcPr>
                </a:tc>
                <a:extLst>
                  <a:ext uri="{0D108BD9-81ED-4DB2-BD59-A6C34878D82A}">
                    <a16:rowId xmlns:a16="http://schemas.microsoft.com/office/drawing/2014/main" val="3701457456"/>
                  </a:ext>
                </a:extLst>
              </a:tr>
              <a:tr h="254000">
                <a:tc>
                  <a:txBody>
                    <a:bodyPr/>
                    <a:lstStyle/>
                    <a:p>
                      <a:pPr algn="l" fontAlgn="ctr"/>
                      <a:r>
                        <a:rPr lang="en-US" sz="1100" b="0" i="0" u="none" strike="noStrike" dirty="0">
                          <a:solidFill>
                            <a:srgbClr val="000000"/>
                          </a:solidFill>
                          <a:effectLst/>
                          <a:latin typeface="Calibri" panose="020F0502020204030204" pitchFamily="34" charset="0"/>
                        </a:rPr>
                        <a:t>Dental Hygiene lab renovations and sterilization center for accreditation compliance</a:t>
                      </a:r>
                    </a:p>
                  </a:txBody>
                  <a:tcPr marL="6350" marR="6350" marT="6350" marB="0" anchor="ctr">
                    <a:lnL>
                      <a:noFill/>
                    </a:lnL>
                    <a:lnR>
                      <a:noFill/>
                    </a:lnR>
                    <a:lnT>
                      <a:noFill/>
                    </a:lnT>
                    <a:lnB>
                      <a:noFill/>
                    </a:lnB>
                  </a:tcPr>
                </a:tc>
                <a:tc>
                  <a:txBody>
                    <a:bodyPr/>
                    <a:lstStyle/>
                    <a:p>
                      <a:pPr algn="l" fontAlgn="t"/>
                      <a:endParaRPr lang="en-US" sz="1100" b="0" i="0" u="none" strike="noStrike" dirty="0">
                        <a:solidFill>
                          <a:srgbClr val="000000"/>
                        </a:solidFill>
                        <a:effectLst/>
                        <a:latin typeface="Calibri" panose="020F0502020204030204" pitchFamily="34" charset="0"/>
                      </a:endParaRPr>
                    </a:p>
                  </a:txBody>
                  <a:tcPr marL="6350" marR="6350" marT="6350" marB="0">
                    <a:lnL>
                      <a:noFill/>
                    </a:lnL>
                    <a:lnR>
                      <a:noFill/>
                    </a:lnR>
                    <a:lnT>
                      <a:noFill/>
                    </a:lnT>
                    <a:lnB>
                      <a:noFill/>
                    </a:lnB>
                  </a:tcPr>
                </a:tc>
                <a:tc>
                  <a:txBody>
                    <a:bodyPr/>
                    <a:lstStyle/>
                    <a:p>
                      <a:pPr algn="r" fontAlgn="ctr"/>
                      <a:r>
                        <a:rPr lang="en-US" sz="1100" b="0" i="0" u="none" strike="noStrike" dirty="0">
                          <a:solidFill>
                            <a:srgbClr val="000000"/>
                          </a:solidFill>
                          <a:effectLst/>
                          <a:latin typeface="Calibri" panose="020F0502020204030204" pitchFamily="34" charset="0"/>
                        </a:rPr>
                        <a:t>$101,028 </a:t>
                      </a:r>
                    </a:p>
                  </a:txBody>
                  <a:tcPr marL="6350" marR="6350" marT="6350" marB="0" anchor="ctr">
                    <a:lnL>
                      <a:noFill/>
                    </a:lnL>
                    <a:lnR>
                      <a:noFill/>
                    </a:lnR>
                    <a:lnT>
                      <a:noFill/>
                    </a:lnT>
                    <a:lnB>
                      <a:noFill/>
                    </a:lnB>
                  </a:tcPr>
                </a:tc>
                <a:extLst>
                  <a:ext uri="{0D108BD9-81ED-4DB2-BD59-A6C34878D82A}">
                    <a16:rowId xmlns:a16="http://schemas.microsoft.com/office/drawing/2014/main" val="2924914321"/>
                  </a:ext>
                </a:extLst>
              </a:tr>
              <a:tr h="254000">
                <a:tc>
                  <a:txBody>
                    <a:bodyPr/>
                    <a:lstStyle/>
                    <a:p>
                      <a:pPr algn="l" fontAlgn="ctr"/>
                      <a:r>
                        <a:rPr lang="en-US" sz="1100" b="0" i="0" u="none" strike="noStrike" dirty="0">
                          <a:solidFill>
                            <a:srgbClr val="000000"/>
                          </a:solidFill>
                          <a:effectLst/>
                          <a:latin typeface="Calibri" panose="020F0502020204030204" pitchFamily="34" charset="0"/>
                        </a:rPr>
                        <a:t>OneUSG Careers Module enhancements</a:t>
                      </a:r>
                    </a:p>
                  </a:txBody>
                  <a:tcPr marL="6350" marR="6350" marT="6350" marB="0" anchor="ctr">
                    <a:lnL>
                      <a:noFill/>
                    </a:lnL>
                    <a:lnR>
                      <a:noFill/>
                    </a:lnR>
                    <a:lnT>
                      <a:noFill/>
                    </a:lnT>
                    <a:lnB>
                      <a:noFill/>
                    </a:lnB>
                  </a:tcPr>
                </a:tc>
                <a:tc>
                  <a:txBody>
                    <a:bodyPr/>
                    <a:lstStyle/>
                    <a:p>
                      <a:pPr algn="l" fontAlgn="t"/>
                      <a:endParaRPr lang="en-US" sz="1100" b="0" i="0" u="none" strike="noStrike" dirty="0">
                        <a:solidFill>
                          <a:srgbClr val="000000"/>
                        </a:solidFill>
                        <a:effectLst/>
                        <a:latin typeface="Calibri" panose="020F0502020204030204" pitchFamily="34" charset="0"/>
                      </a:endParaRPr>
                    </a:p>
                  </a:txBody>
                  <a:tcPr marL="6350" marR="6350" marT="6350" marB="0">
                    <a:lnL>
                      <a:noFill/>
                    </a:lnL>
                    <a:lnR>
                      <a:noFill/>
                    </a:lnR>
                    <a:lnT>
                      <a:noFill/>
                    </a:lnT>
                    <a:lnB>
                      <a:noFill/>
                    </a:lnB>
                  </a:tcPr>
                </a:tc>
                <a:tc>
                  <a:txBody>
                    <a:bodyPr/>
                    <a:lstStyle/>
                    <a:p>
                      <a:pPr algn="r" fontAlgn="ctr"/>
                      <a:r>
                        <a:rPr lang="en-US" sz="1100" b="0" i="0" u="none" strike="noStrike" dirty="0">
                          <a:solidFill>
                            <a:srgbClr val="000000"/>
                          </a:solidFill>
                          <a:effectLst/>
                          <a:latin typeface="Calibri" panose="020F0502020204030204" pitchFamily="34" charset="0"/>
                        </a:rPr>
                        <a:t>$4,400 </a:t>
                      </a:r>
                    </a:p>
                  </a:txBody>
                  <a:tcPr marL="6350" marR="6350" marT="6350" marB="0" anchor="ctr">
                    <a:lnL>
                      <a:noFill/>
                    </a:lnL>
                    <a:lnR>
                      <a:noFill/>
                    </a:lnR>
                    <a:lnT>
                      <a:noFill/>
                    </a:lnT>
                    <a:lnB>
                      <a:noFill/>
                    </a:lnB>
                  </a:tcPr>
                </a:tc>
                <a:extLst>
                  <a:ext uri="{0D108BD9-81ED-4DB2-BD59-A6C34878D82A}">
                    <a16:rowId xmlns:a16="http://schemas.microsoft.com/office/drawing/2014/main" val="3132903043"/>
                  </a:ext>
                </a:extLst>
              </a:tr>
              <a:tr h="254000">
                <a:tc>
                  <a:txBody>
                    <a:bodyPr/>
                    <a:lstStyle/>
                    <a:p>
                      <a:pPr algn="l" fontAlgn="ctr"/>
                      <a:r>
                        <a:rPr lang="en-US" sz="1100" b="0" i="0" u="none" strike="noStrike" dirty="0">
                          <a:solidFill>
                            <a:srgbClr val="000000"/>
                          </a:solidFill>
                          <a:effectLst/>
                          <a:latin typeface="Calibri" panose="020F0502020204030204" pitchFamily="34" charset="0"/>
                        </a:rPr>
                        <a:t>OmniUpdate website conversion and hosting</a:t>
                      </a:r>
                    </a:p>
                  </a:txBody>
                  <a:tcPr marL="6350" marR="6350" marT="6350" marB="0" anchor="ctr">
                    <a:lnL>
                      <a:noFill/>
                    </a:lnL>
                    <a:lnR>
                      <a:noFill/>
                    </a:lnR>
                    <a:lnT>
                      <a:noFill/>
                    </a:lnT>
                    <a:lnB>
                      <a:noFill/>
                    </a:lnB>
                  </a:tcPr>
                </a:tc>
                <a:tc>
                  <a:txBody>
                    <a:bodyPr/>
                    <a:lstStyle/>
                    <a:p>
                      <a:pPr algn="l" fontAlgn="t"/>
                      <a:endParaRPr lang="en-US" sz="1100" b="0" i="0" u="none" strike="noStrike" dirty="0">
                        <a:solidFill>
                          <a:srgbClr val="000000"/>
                        </a:solidFill>
                        <a:effectLst/>
                        <a:latin typeface="Calibri" panose="020F0502020204030204" pitchFamily="34" charset="0"/>
                      </a:endParaRPr>
                    </a:p>
                  </a:txBody>
                  <a:tcPr marL="6350" marR="6350" marT="6350" marB="0">
                    <a:lnL>
                      <a:noFill/>
                    </a:lnL>
                    <a:lnR>
                      <a:noFill/>
                    </a:lnR>
                    <a:lnT>
                      <a:noFill/>
                    </a:lnT>
                    <a:lnB>
                      <a:noFill/>
                    </a:lnB>
                  </a:tcPr>
                </a:tc>
                <a:tc>
                  <a:txBody>
                    <a:bodyPr/>
                    <a:lstStyle/>
                    <a:p>
                      <a:pPr algn="r" fontAlgn="ctr"/>
                      <a:r>
                        <a:rPr lang="en-US" sz="1100" b="0" i="0" u="none" strike="noStrike" dirty="0">
                          <a:solidFill>
                            <a:srgbClr val="000000"/>
                          </a:solidFill>
                          <a:effectLst/>
                          <a:latin typeface="Calibri" panose="020F0502020204030204" pitchFamily="34" charset="0"/>
                        </a:rPr>
                        <a:t>$69,208 </a:t>
                      </a:r>
                    </a:p>
                  </a:txBody>
                  <a:tcPr marL="6350" marR="6350" marT="6350" marB="0" anchor="ctr">
                    <a:lnL>
                      <a:noFill/>
                    </a:lnL>
                    <a:lnR>
                      <a:noFill/>
                    </a:lnR>
                    <a:lnT>
                      <a:noFill/>
                    </a:lnT>
                    <a:lnB>
                      <a:noFill/>
                    </a:lnB>
                  </a:tcPr>
                </a:tc>
                <a:extLst>
                  <a:ext uri="{0D108BD9-81ED-4DB2-BD59-A6C34878D82A}">
                    <a16:rowId xmlns:a16="http://schemas.microsoft.com/office/drawing/2014/main" val="2686799178"/>
                  </a:ext>
                </a:extLst>
              </a:tr>
              <a:tr h="254000">
                <a:tc>
                  <a:txBody>
                    <a:bodyPr/>
                    <a:lstStyle/>
                    <a:p>
                      <a:pPr algn="l" fontAlgn="ctr"/>
                      <a:r>
                        <a:rPr lang="en-US" sz="1100" b="0" i="0" u="none" strike="noStrike" dirty="0">
                          <a:solidFill>
                            <a:srgbClr val="000000"/>
                          </a:solidFill>
                          <a:effectLst/>
                          <a:latin typeface="Calibri" panose="020F0502020204030204" pitchFamily="34" charset="0"/>
                        </a:rPr>
                        <a:t>Dual enrollment students’ textbooks</a:t>
                      </a:r>
                    </a:p>
                  </a:txBody>
                  <a:tcPr marL="6350" marR="6350" marT="6350" marB="0" anchor="ctr">
                    <a:lnL>
                      <a:noFill/>
                    </a:lnL>
                    <a:lnR>
                      <a:noFill/>
                    </a:lnR>
                    <a:lnT>
                      <a:noFill/>
                    </a:lnT>
                    <a:lnB>
                      <a:noFill/>
                    </a:lnB>
                  </a:tcPr>
                </a:tc>
                <a:tc>
                  <a:txBody>
                    <a:bodyPr/>
                    <a:lstStyle/>
                    <a:p>
                      <a:pPr algn="l" fontAlgn="t"/>
                      <a:endParaRPr lang="en-US" sz="1100" b="0" i="0" u="none" strike="noStrike" dirty="0">
                        <a:solidFill>
                          <a:srgbClr val="000000"/>
                        </a:solidFill>
                        <a:effectLst/>
                        <a:latin typeface="Calibri" panose="020F0502020204030204" pitchFamily="34" charset="0"/>
                      </a:endParaRPr>
                    </a:p>
                  </a:txBody>
                  <a:tcPr marL="6350" marR="6350" marT="6350" marB="0">
                    <a:lnL>
                      <a:noFill/>
                    </a:lnL>
                    <a:lnR>
                      <a:noFill/>
                    </a:lnR>
                    <a:lnT>
                      <a:noFill/>
                    </a:lnT>
                    <a:lnB>
                      <a:noFill/>
                    </a:lnB>
                  </a:tcPr>
                </a:tc>
                <a:tc>
                  <a:txBody>
                    <a:bodyPr/>
                    <a:lstStyle/>
                    <a:p>
                      <a:pPr algn="r" fontAlgn="ctr"/>
                      <a:r>
                        <a:rPr lang="en-US" sz="1100" b="0" i="0" u="none" strike="noStrike" dirty="0">
                          <a:solidFill>
                            <a:srgbClr val="000000"/>
                          </a:solidFill>
                          <a:effectLst/>
                          <a:latin typeface="Calibri" panose="020F0502020204030204" pitchFamily="34" charset="0"/>
                        </a:rPr>
                        <a:t>$150,000 </a:t>
                      </a:r>
                    </a:p>
                  </a:txBody>
                  <a:tcPr marL="6350" marR="6350" marT="6350" marB="0" anchor="ctr">
                    <a:lnL>
                      <a:noFill/>
                    </a:lnL>
                    <a:lnR>
                      <a:noFill/>
                    </a:lnR>
                    <a:lnT>
                      <a:noFill/>
                    </a:lnT>
                    <a:lnB>
                      <a:noFill/>
                    </a:lnB>
                  </a:tcPr>
                </a:tc>
                <a:extLst>
                  <a:ext uri="{0D108BD9-81ED-4DB2-BD59-A6C34878D82A}">
                    <a16:rowId xmlns:a16="http://schemas.microsoft.com/office/drawing/2014/main" val="1979342181"/>
                  </a:ext>
                </a:extLst>
              </a:tr>
              <a:tr h="254000">
                <a:tc>
                  <a:txBody>
                    <a:bodyPr/>
                    <a:lstStyle/>
                    <a:p>
                      <a:pPr algn="l" fontAlgn="ctr"/>
                      <a:r>
                        <a:rPr lang="en-US" sz="1100" b="0" i="0" u="none" strike="noStrike" dirty="0">
                          <a:solidFill>
                            <a:srgbClr val="000000"/>
                          </a:solidFill>
                          <a:effectLst/>
                          <a:latin typeface="Calibri" panose="020F0502020204030204" pitchFamily="34" charset="0"/>
                        </a:rPr>
                        <a:t>FLSA adjustments</a:t>
                      </a:r>
                    </a:p>
                  </a:txBody>
                  <a:tcPr marL="6350" marR="6350" marT="6350" marB="0" anchor="ctr">
                    <a:lnL>
                      <a:noFill/>
                    </a:lnL>
                    <a:lnR>
                      <a:noFill/>
                    </a:lnR>
                    <a:lnT>
                      <a:noFill/>
                    </a:lnT>
                    <a:lnB>
                      <a:noFill/>
                    </a:lnB>
                  </a:tcPr>
                </a:tc>
                <a:tc>
                  <a:txBody>
                    <a:bodyPr/>
                    <a:lstStyle/>
                    <a:p>
                      <a:pPr algn="l" fontAlgn="t"/>
                      <a:endParaRPr lang="en-US" sz="1100" b="0" i="0" u="none" strike="noStrike" dirty="0">
                        <a:solidFill>
                          <a:srgbClr val="000000"/>
                        </a:solidFill>
                        <a:effectLst/>
                        <a:latin typeface="Calibri" panose="020F0502020204030204" pitchFamily="34" charset="0"/>
                      </a:endParaRPr>
                    </a:p>
                  </a:txBody>
                  <a:tcPr marL="6350" marR="6350" marT="6350" marB="0">
                    <a:lnL>
                      <a:noFill/>
                    </a:lnL>
                    <a:lnR>
                      <a:noFill/>
                    </a:lnR>
                    <a:lnT>
                      <a:noFill/>
                    </a:lnT>
                    <a:lnB>
                      <a:noFill/>
                    </a:lnB>
                  </a:tcPr>
                </a:tc>
                <a:tc>
                  <a:txBody>
                    <a:bodyPr/>
                    <a:lstStyle/>
                    <a:p>
                      <a:pPr algn="r" fontAlgn="ctr"/>
                      <a:r>
                        <a:rPr lang="en-US" sz="1100" b="0" i="1" u="none" strike="noStrike" dirty="0">
                          <a:solidFill>
                            <a:srgbClr val="000000"/>
                          </a:solidFill>
                          <a:effectLst/>
                          <a:latin typeface="Calibri" panose="020F0502020204030204" pitchFamily="34" charset="0"/>
                        </a:rPr>
                        <a:t>$20,000 </a:t>
                      </a:r>
                    </a:p>
                  </a:txBody>
                  <a:tcPr marL="6350" marR="6350" marT="6350" marB="0" anchor="ctr">
                    <a:lnL>
                      <a:noFill/>
                    </a:lnL>
                    <a:lnR>
                      <a:noFill/>
                    </a:lnR>
                    <a:lnT>
                      <a:noFill/>
                    </a:lnT>
                    <a:lnB>
                      <a:noFill/>
                    </a:lnB>
                  </a:tcPr>
                </a:tc>
                <a:extLst>
                  <a:ext uri="{0D108BD9-81ED-4DB2-BD59-A6C34878D82A}">
                    <a16:rowId xmlns:a16="http://schemas.microsoft.com/office/drawing/2014/main" val="3131512351"/>
                  </a:ext>
                </a:extLst>
              </a:tr>
              <a:tr h="254000">
                <a:tc>
                  <a:txBody>
                    <a:bodyPr/>
                    <a:lstStyle/>
                    <a:p>
                      <a:pPr algn="l" fontAlgn="ctr"/>
                      <a:r>
                        <a:rPr lang="en-US" sz="1100" b="0" i="0" u="none" strike="noStrike" dirty="0">
                          <a:solidFill>
                            <a:srgbClr val="000000"/>
                          </a:solidFill>
                          <a:effectLst/>
                          <a:latin typeface="Calibri" panose="020F0502020204030204" pitchFamily="34" charset="0"/>
                        </a:rPr>
                        <a:t>Huie chiller</a:t>
                      </a:r>
                    </a:p>
                  </a:txBody>
                  <a:tcPr marL="6350" marR="6350" marT="6350" marB="0" anchor="ctr">
                    <a:lnL>
                      <a:noFill/>
                    </a:lnL>
                    <a:lnR>
                      <a:noFill/>
                    </a:lnR>
                    <a:lnT>
                      <a:noFill/>
                    </a:lnT>
                    <a:lnB>
                      <a:noFill/>
                    </a:lnB>
                  </a:tcPr>
                </a:tc>
                <a:tc>
                  <a:txBody>
                    <a:bodyPr/>
                    <a:lstStyle/>
                    <a:p>
                      <a:pPr algn="l" fontAlgn="t"/>
                      <a:endParaRPr lang="en-US" sz="1100" b="0" i="0" u="none" strike="noStrike" dirty="0">
                        <a:solidFill>
                          <a:srgbClr val="000000"/>
                        </a:solidFill>
                        <a:effectLst/>
                        <a:latin typeface="Calibri" panose="020F0502020204030204" pitchFamily="34" charset="0"/>
                      </a:endParaRPr>
                    </a:p>
                  </a:txBody>
                  <a:tcPr marL="6350" marR="6350" marT="6350" marB="0">
                    <a:lnL>
                      <a:noFill/>
                    </a:lnL>
                    <a:lnR>
                      <a:noFill/>
                    </a:lnR>
                    <a:lnT>
                      <a:noFill/>
                    </a:lnT>
                    <a:lnB>
                      <a:noFill/>
                    </a:lnB>
                  </a:tcPr>
                </a:tc>
                <a:tc>
                  <a:txBody>
                    <a:bodyPr/>
                    <a:lstStyle/>
                    <a:p>
                      <a:pPr algn="r" fontAlgn="ctr"/>
                      <a:r>
                        <a:rPr lang="en-US" sz="1100" b="0" i="1" u="none" strike="noStrike" dirty="0">
                          <a:solidFill>
                            <a:srgbClr val="000000"/>
                          </a:solidFill>
                          <a:effectLst/>
                          <a:latin typeface="Calibri" panose="020F0502020204030204" pitchFamily="34" charset="0"/>
                        </a:rPr>
                        <a:t>$130,000 </a:t>
                      </a:r>
                    </a:p>
                  </a:txBody>
                  <a:tcPr marL="6350" marR="6350" marT="6350" marB="0" anchor="ctr">
                    <a:lnL>
                      <a:noFill/>
                    </a:lnL>
                    <a:lnR>
                      <a:noFill/>
                    </a:lnR>
                    <a:lnT>
                      <a:noFill/>
                    </a:lnT>
                    <a:lnB>
                      <a:noFill/>
                    </a:lnB>
                  </a:tcPr>
                </a:tc>
                <a:extLst>
                  <a:ext uri="{0D108BD9-81ED-4DB2-BD59-A6C34878D82A}">
                    <a16:rowId xmlns:a16="http://schemas.microsoft.com/office/drawing/2014/main" val="3911441583"/>
                  </a:ext>
                </a:extLst>
              </a:tr>
              <a:tr h="254000">
                <a:tc>
                  <a:txBody>
                    <a:bodyPr/>
                    <a:lstStyle/>
                    <a:p>
                      <a:pPr algn="l" fontAlgn="ctr"/>
                      <a:r>
                        <a:rPr lang="en-US" sz="1100" b="0" i="0" u="none" strike="noStrike" dirty="0">
                          <a:solidFill>
                            <a:srgbClr val="000000"/>
                          </a:solidFill>
                          <a:effectLst/>
                          <a:latin typeface="Calibri" panose="020F0502020204030204" pitchFamily="34" charset="0"/>
                        </a:rPr>
                        <a:t>BOR ITS software license increases above budget</a:t>
                      </a:r>
                    </a:p>
                  </a:txBody>
                  <a:tcPr marL="6350" marR="6350" marT="6350" marB="0" anchor="ctr">
                    <a:lnL>
                      <a:noFill/>
                    </a:lnL>
                    <a:lnR>
                      <a:noFill/>
                    </a:lnR>
                    <a:lnT>
                      <a:noFill/>
                    </a:lnT>
                    <a:lnB>
                      <a:noFill/>
                    </a:lnB>
                  </a:tcPr>
                </a:tc>
                <a:tc>
                  <a:txBody>
                    <a:bodyPr/>
                    <a:lstStyle/>
                    <a:p>
                      <a:pPr algn="l" fontAlgn="t"/>
                      <a:endParaRPr lang="en-US" sz="1100" b="0" i="0" u="none" strike="noStrike" dirty="0">
                        <a:solidFill>
                          <a:srgbClr val="000000"/>
                        </a:solidFill>
                        <a:effectLst/>
                        <a:latin typeface="Calibri" panose="020F0502020204030204" pitchFamily="34" charset="0"/>
                      </a:endParaRPr>
                    </a:p>
                  </a:txBody>
                  <a:tcPr marL="6350" marR="6350" marT="6350" marB="0">
                    <a:lnL>
                      <a:noFill/>
                    </a:lnL>
                    <a:lnR>
                      <a:noFill/>
                    </a:lnR>
                    <a:lnT>
                      <a:noFill/>
                    </a:lnT>
                    <a:lnB>
                      <a:noFill/>
                    </a:lnB>
                  </a:tcPr>
                </a:tc>
                <a:tc>
                  <a:txBody>
                    <a:bodyPr/>
                    <a:lstStyle/>
                    <a:p>
                      <a:pPr algn="r" fontAlgn="ctr"/>
                      <a:r>
                        <a:rPr lang="en-US" sz="1100" b="0" i="1" u="none" strike="noStrike" dirty="0">
                          <a:solidFill>
                            <a:srgbClr val="000000"/>
                          </a:solidFill>
                          <a:effectLst/>
                          <a:latin typeface="Calibri" panose="020F0502020204030204" pitchFamily="34" charset="0"/>
                        </a:rPr>
                        <a:t>$27,419 </a:t>
                      </a:r>
                    </a:p>
                  </a:txBody>
                  <a:tcPr marL="6350" marR="6350" marT="6350" marB="0" anchor="ctr">
                    <a:lnL>
                      <a:noFill/>
                    </a:lnL>
                    <a:lnR>
                      <a:noFill/>
                    </a:lnR>
                    <a:lnT>
                      <a:noFill/>
                    </a:lnT>
                    <a:lnB>
                      <a:noFill/>
                    </a:lnB>
                  </a:tcPr>
                </a:tc>
                <a:extLst>
                  <a:ext uri="{0D108BD9-81ED-4DB2-BD59-A6C34878D82A}">
                    <a16:rowId xmlns:a16="http://schemas.microsoft.com/office/drawing/2014/main" val="3782843744"/>
                  </a:ext>
                </a:extLst>
              </a:tr>
              <a:tr h="254000">
                <a:tc>
                  <a:txBody>
                    <a:bodyPr/>
                    <a:lstStyle/>
                    <a:p>
                      <a:pPr algn="l" fontAlgn="ctr"/>
                      <a:r>
                        <a:rPr lang="en-US" sz="1100" b="0" i="0" u="none" strike="noStrike" dirty="0">
                          <a:solidFill>
                            <a:srgbClr val="000000"/>
                          </a:solidFill>
                          <a:effectLst/>
                          <a:latin typeface="Calibri" panose="020F0502020204030204" pitchFamily="34" charset="0"/>
                        </a:rPr>
                        <a:t>ITS related maintenance costs</a:t>
                      </a:r>
                    </a:p>
                  </a:txBody>
                  <a:tcPr marL="6350" marR="6350" marT="6350" marB="0" anchor="ctr">
                    <a:lnL>
                      <a:noFill/>
                    </a:lnL>
                    <a:lnR>
                      <a:noFill/>
                    </a:lnR>
                    <a:lnT>
                      <a:noFill/>
                    </a:lnT>
                    <a:lnB>
                      <a:noFill/>
                    </a:lnB>
                  </a:tcPr>
                </a:tc>
                <a:tc>
                  <a:txBody>
                    <a:bodyPr/>
                    <a:lstStyle/>
                    <a:p>
                      <a:pPr algn="l" fontAlgn="t"/>
                      <a:endParaRPr lang="en-US" sz="1100" b="0" i="0" u="none" strike="noStrike" dirty="0">
                        <a:solidFill>
                          <a:srgbClr val="000000"/>
                        </a:solidFill>
                        <a:effectLst/>
                        <a:latin typeface="Calibri" panose="020F0502020204030204" pitchFamily="34" charset="0"/>
                      </a:endParaRPr>
                    </a:p>
                  </a:txBody>
                  <a:tcPr marL="6350" marR="6350" marT="6350" marB="0">
                    <a:lnL>
                      <a:noFill/>
                    </a:lnL>
                    <a:lnR>
                      <a:noFill/>
                    </a:lnR>
                    <a:lnT>
                      <a:noFill/>
                    </a:lnT>
                    <a:lnB>
                      <a:noFill/>
                    </a:lnB>
                  </a:tcPr>
                </a:tc>
                <a:tc>
                  <a:txBody>
                    <a:bodyPr/>
                    <a:lstStyle/>
                    <a:p>
                      <a:pPr algn="r" fontAlgn="ctr"/>
                      <a:r>
                        <a:rPr lang="en-US" sz="1100" b="0" i="1" u="none" strike="noStrike" dirty="0">
                          <a:solidFill>
                            <a:srgbClr val="000000"/>
                          </a:solidFill>
                          <a:effectLst/>
                          <a:latin typeface="Calibri" panose="020F0502020204030204" pitchFamily="34" charset="0"/>
                        </a:rPr>
                        <a:t>$49,439 </a:t>
                      </a:r>
                    </a:p>
                  </a:txBody>
                  <a:tcPr marL="6350" marR="6350" marT="6350" marB="0" anchor="ctr">
                    <a:lnL>
                      <a:noFill/>
                    </a:lnL>
                    <a:lnR>
                      <a:noFill/>
                    </a:lnR>
                    <a:lnT>
                      <a:noFill/>
                    </a:lnT>
                    <a:lnB>
                      <a:noFill/>
                    </a:lnB>
                  </a:tcPr>
                </a:tc>
                <a:extLst>
                  <a:ext uri="{0D108BD9-81ED-4DB2-BD59-A6C34878D82A}">
                    <a16:rowId xmlns:a16="http://schemas.microsoft.com/office/drawing/2014/main" val="1363625334"/>
                  </a:ext>
                </a:extLst>
              </a:tr>
              <a:tr h="254000">
                <a:tc>
                  <a:txBody>
                    <a:bodyPr/>
                    <a:lstStyle/>
                    <a:p>
                      <a:pPr algn="l" fontAlgn="ctr"/>
                      <a:r>
                        <a:rPr lang="en-US" sz="1100" b="0" i="0" u="none" strike="noStrike" dirty="0">
                          <a:solidFill>
                            <a:srgbClr val="000000"/>
                          </a:solidFill>
                          <a:effectLst/>
                          <a:latin typeface="Calibri" panose="020F0502020204030204" pitchFamily="34" charset="0"/>
                        </a:rPr>
                        <a:t>Comcast network-Henry site</a:t>
                      </a:r>
                    </a:p>
                  </a:txBody>
                  <a:tcPr marL="6350" marR="6350" marT="6350" marB="0" anchor="ctr">
                    <a:lnL>
                      <a:noFill/>
                    </a:lnL>
                    <a:lnR>
                      <a:noFill/>
                    </a:lnR>
                    <a:lnT>
                      <a:noFill/>
                    </a:lnT>
                    <a:lnB>
                      <a:noFill/>
                    </a:lnB>
                  </a:tcPr>
                </a:tc>
                <a:tc>
                  <a:txBody>
                    <a:bodyPr/>
                    <a:lstStyle/>
                    <a:p>
                      <a:pPr algn="l" fontAlgn="t"/>
                      <a:endParaRPr lang="en-US" sz="1100" b="0" i="0" u="none" strike="noStrike" dirty="0">
                        <a:solidFill>
                          <a:srgbClr val="000000"/>
                        </a:solidFill>
                        <a:effectLst/>
                        <a:latin typeface="Calibri" panose="020F0502020204030204" pitchFamily="34" charset="0"/>
                      </a:endParaRPr>
                    </a:p>
                  </a:txBody>
                  <a:tcPr marL="6350" marR="6350" marT="6350" marB="0">
                    <a:lnL>
                      <a:noFill/>
                    </a:lnL>
                    <a:lnR>
                      <a:noFill/>
                    </a:lnR>
                    <a:lnT>
                      <a:noFill/>
                    </a:lnT>
                    <a:lnB>
                      <a:noFill/>
                    </a:lnB>
                  </a:tcPr>
                </a:tc>
                <a:tc>
                  <a:txBody>
                    <a:bodyPr/>
                    <a:lstStyle/>
                    <a:p>
                      <a:pPr algn="r" fontAlgn="ctr"/>
                      <a:r>
                        <a:rPr lang="en-US" sz="1100" b="0" i="1" u="none" strike="noStrike" dirty="0">
                          <a:solidFill>
                            <a:srgbClr val="000000"/>
                          </a:solidFill>
                          <a:effectLst/>
                          <a:latin typeface="Calibri" panose="020F0502020204030204" pitchFamily="34" charset="0"/>
                        </a:rPr>
                        <a:t>$5,293 </a:t>
                      </a:r>
                    </a:p>
                  </a:txBody>
                  <a:tcPr marL="6350" marR="6350" marT="6350" marB="0" anchor="ctr">
                    <a:lnL>
                      <a:noFill/>
                    </a:lnL>
                    <a:lnR>
                      <a:noFill/>
                    </a:lnR>
                    <a:lnT>
                      <a:noFill/>
                    </a:lnT>
                    <a:lnB>
                      <a:noFill/>
                    </a:lnB>
                  </a:tcPr>
                </a:tc>
                <a:extLst>
                  <a:ext uri="{0D108BD9-81ED-4DB2-BD59-A6C34878D82A}">
                    <a16:rowId xmlns:a16="http://schemas.microsoft.com/office/drawing/2014/main" val="3298874432"/>
                  </a:ext>
                </a:extLst>
              </a:tr>
              <a:tr h="254000">
                <a:tc>
                  <a:txBody>
                    <a:bodyPr/>
                    <a:lstStyle/>
                    <a:p>
                      <a:pPr algn="l" fontAlgn="ctr"/>
                      <a:r>
                        <a:rPr lang="en-US" sz="1100" b="0" i="0" u="none" strike="noStrike" dirty="0">
                          <a:solidFill>
                            <a:srgbClr val="000000"/>
                          </a:solidFill>
                          <a:effectLst/>
                          <a:latin typeface="Calibri" panose="020F0502020204030204" pitchFamily="34" charset="0"/>
                        </a:rPr>
                        <a:t>GSFC audit</a:t>
                      </a:r>
                    </a:p>
                  </a:txBody>
                  <a:tcPr marL="6350" marR="6350" marT="6350" marB="0" anchor="ctr">
                    <a:lnL>
                      <a:noFill/>
                    </a:lnL>
                    <a:lnR>
                      <a:noFill/>
                    </a:lnR>
                    <a:lnT>
                      <a:noFill/>
                    </a:lnT>
                    <a:lnB>
                      <a:noFill/>
                    </a:lnB>
                  </a:tcPr>
                </a:tc>
                <a:tc>
                  <a:txBody>
                    <a:bodyPr/>
                    <a:lstStyle/>
                    <a:p>
                      <a:pPr algn="l" fontAlgn="t"/>
                      <a:endParaRPr lang="en-US" sz="1100" b="0" i="0" u="none" strike="noStrike" dirty="0">
                        <a:solidFill>
                          <a:srgbClr val="000000"/>
                        </a:solidFill>
                        <a:effectLst/>
                        <a:latin typeface="Calibri" panose="020F0502020204030204" pitchFamily="34" charset="0"/>
                      </a:endParaRPr>
                    </a:p>
                  </a:txBody>
                  <a:tcPr marL="6350" marR="6350" marT="6350" marB="0">
                    <a:lnL>
                      <a:noFill/>
                    </a:lnL>
                    <a:lnR>
                      <a:noFill/>
                    </a:lnR>
                    <a:lnT>
                      <a:noFill/>
                    </a:lnT>
                    <a:lnB>
                      <a:noFill/>
                    </a:lnB>
                  </a:tcPr>
                </a:tc>
                <a:tc>
                  <a:txBody>
                    <a:bodyPr/>
                    <a:lstStyle/>
                    <a:p>
                      <a:pPr algn="r" fontAlgn="ctr"/>
                      <a:r>
                        <a:rPr lang="en-US" sz="1100" b="0" i="1" u="none" strike="noStrike" dirty="0">
                          <a:solidFill>
                            <a:srgbClr val="000000"/>
                          </a:solidFill>
                          <a:effectLst/>
                          <a:latin typeface="Calibri" panose="020F0502020204030204" pitchFamily="34" charset="0"/>
                        </a:rPr>
                        <a:t>$17,034 </a:t>
                      </a:r>
                    </a:p>
                  </a:txBody>
                  <a:tcPr marL="6350" marR="6350" marT="6350" marB="0" anchor="ctr">
                    <a:lnL>
                      <a:noFill/>
                    </a:lnL>
                    <a:lnR>
                      <a:noFill/>
                    </a:lnR>
                    <a:lnT>
                      <a:noFill/>
                    </a:lnT>
                    <a:lnB>
                      <a:noFill/>
                    </a:lnB>
                  </a:tcPr>
                </a:tc>
                <a:extLst>
                  <a:ext uri="{0D108BD9-81ED-4DB2-BD59-A6C34878D82A}">
                    <a16:rowId xmlns:a16="http://schemas.microsoft.com/office/drawing/2014/main" val="2844808533"/>
                  </a:ext>
                </a:extLst>
              </a:tr>
              <a:tr h="254000">
                <a:tc>
                  <a:txBody>
                    <a:bodyPr/>
                    <a:lstStyle/>
                    <a:p>
                      <a:pPr algn="l" fontAlgn="ctr"/>
                      <a:r>
                        <a:rPr lang="en-US" sz="1100" b="0" i="0" u="none" strike="noStrike" dirty="0">
                          <a:solidFill>
                            <a:srgbClr val="000000"/>
                          </a:solidFill>
                          <a:effectLst/>
                          <a:latin typeface="Calibri" panose="020F0502020204030204" pitchFamily="34" charset="0"/>
                        </a:rPr>
                        <a:t>ARMS maintenance agreement for emergency phones</a:t>
                      </a:r>
                    </a:p>
                  </a:txBody>
                  <a:tcPr marL="6350" marR="6350" marT="6350" marB="0" anchor="ctr">
                    <a:lnL>
                      <a:noFill/>
                    </a:lnL>
                    <a:lnR>
                      <a:noFill/>
                    </a:lnR>
                    <a:lnT>
                      <a:noFill/>
                    </a:lnT>
                    <a:lnB>
                      <a:noFill/>
                    </a:lnB>
                  </a:tcPr>
                </a:tc>
                <a:tc>
                  <a:txBody>
                    <a:bodyPr/>
                    <a:lstStyle/>
                    <a:p>
                      <a:pPr algn="l" fontAlgn="t"/>
                      <a:endParaRPr lang="en-US" sz="1100" b="0" i="0" u="none" strike="noStrike" dirty="0">
                        <a:solidFill>
                          <a:srgbClr val="000000"/>
                        </a:solidFill>
                        <a:effectLst/>
                        <a:latin typeface="Calibri" panose="020F0502020204030204" pitchFamily="34" charset="0"/>
                      </a:endParaRPr>
                    </a:p>
                  </a:txBody>
                  <a:tcPr marL="6350" marR="6350" marT="6350" marB="0">
                    <a:lnL>
                      <a:noFill/>
                    </a:lnL>
                    <a:lnR>
                      <a:noFill/>
                    </a:lnR>
                    <a:lnT>
                      <a:noFill/>
                    </a:lnT>
                    <a:lnB>
                      <a:noFill/>
                    </a:lnB>
                  </a:tcPr>
                </a:tc>
                <a:tc>
                  <a:txBody>
                    <a:bodyPr/>
                    <a:lstStyle/>
                    <a:p>
                      <a:pPr algn="r" fontAlgn="ctr"/>
                      <a:r>
                        <a:rPr lang="en-US" sz="1100" b="0" i="1" u="none" strike="noStrike" dirty="0">
                          <a:solidFill>
                            <a:srgbClr val="000000"/>
                          </a:solidFill>
                          <a:effectLst/>
                          <a:latin typeface="Calibri" panose="020F0502020204030204" pitchFamily="34" charset="0"/>
                        </a:rPr>
                        <a:t>$8,500 </a:t>
                      </a:r>
                    </a:p>
                  </a:txBody>
                  <a:tcPr marL="6350" marR="6350" marT="6350" marB="0" anchor="ctr">
                    <a:lnL>
                      <a:noFill/>
                    </a:lnL>
                    <a:lnR>
                      <a:noFill/>
                    </a:lnR>
                    <a:lnT>
                      <a:noFill/>
                    </a:lnT>
                    <a:lnB>
                      <a:noFill/>
                    </a:lnB>
                  </a:tcPr>
                </a:tc>
                <a:extLst>
                  <a:ext uri="{0D108BD9-81ED-4DB2-BD59-A6C34878D82A}">
                    <a16:rowId xmlns:a16="http://schemas.microsoft.com/office/drawing/2014/main" val="864218683"/>
                  </a:ext>
                </a:extLst>
              </a:tr>
              <a:tr h="254000">
                <a:tc>
                  <a:txBody>
                    <a:bodyPr/>
                    <a:lstStyle/>
                    <a:p>
                      <a:pPr algn="l" fontAlgn="ctr"/>
                      <a:r>
                        <a:rPr lang="en-US" sz="1100" b="0" i="0" u="none" strike="noStrike" dirty="0">
                          <a:solidFill>
                            <a:srgbClr val="000000"/>
                          </a:solidFill>
                          <a:effectLst/>
                          <a:latin typeface="Calibri" panose="020F0502020204030204" pitchFamily="34" charset="0"/>
                        </a:rPr>
                        <a:t>Alertus enhancement of emergency notification service</a:t>
                      </a:r>
                    </a:p>
                  </a:txBody>
                  <a:tcPr marL="6350" marR="6350" marT="6350" marB="0" anchor="ctr">
                    <a:lnL>
                      <a:noFill/>
                    </a:lnL>
                    <a:lnR>
                      <a:noFill/>
                    </a:lnR>
                    <a:lnT>
                      <a:noFill/>
                    </a:lnT>
                    <a:lnB>
                      <a:noFill/>
                    </a:lnB>
                  </a:tcPr>
                </a:tc>
                <a:tc>
                  <a:txBody>
                    <a:bodyPr/>
                    <a:lstStyle/>
                    <a:p>
                      <a:pPr algn="l" fontAlgn="t"/>
                      <a:endParaRPr lang="en-US" sz="1100" b="0" i="0" u="none" strike="noStrike" dirty="0">
                        <a:solidFill>
                          <a:srgbClr val="000000"/>
                        </a:solidFill>
                        <a:effectLst/>
                        <a:latin typeface="Calibri" panose="020F0502020204030204" pitchFamily="34" charset="0"/>
                      </a:endParaRPr>
                    </a:p>
                  </a:txBody>
                  <a:tcPr marL="6350" marR="6350" marT="6350" marB="0">
                    <a:lnL>
                      <a:noFill/>
                    </a:lnL>
                    <a:lnR>
                      <a:noFill/>
                    </a:lnR>
                    <a:lnT>
                      <a:noFill/>
                    </a:lnT>
                    <a:lnB>
                      <a:noFill/>
                    </a:lnB>
                  </a:tcPr>
                </a:tc>
                <a:tc>
                  <a:txBody>
                    <a:bodyPr/>
                    <a:lstStyle/>
                    <a:p>
                      <a:pPr algn="r" fontAlgn="ctr"/>
                      <a:r>
                        <a:rPr lang="en-US" sz="1100" b="0" i="1" u="none" strike="noStrike" dirty="0">
                          <a:solidFill>
                            <a:srgbClr val="000000"/>
                          </a:solidFill>
                          <a:effectLst/>
                          <a:latin typeface="Calibri" panose="020F0502020204030204" pitchFamily="34" charset="0"/>
                        </a:rPr>
                        <a:t>$9,960 </a:t>
                      </a:r>
                    </a:p>
                  </a:txBody>
                  <a:tcPr marL="6350" marR="6350" marT="6350" marB="0" anchor="ctr">
                    <a:lnL>
                      <a:noFill/>
                    </a:lnL>
                    <a:lnR>
                      <a:noFill/>
                    </a:lnR>
                    <a:lnT>
                      <a:noFill/>
                    </a:lnT>
                    <a:lnB>
                      <a:noFill/>
                    </a:lnB>
                  </a:tcPr>
                </a:tc>
                <a:extLst>
                  <a:ext uri="{0D108BD9-81ED-4DB2-BD59-A6C34878D82A}">
                    <a16:rowId xmlns:a16="http://schemas.microsoft.com/office/drawing/2014/main" val="2719955263"/>
                  </a:ext>
                </a:extLst>
              </a:tr>
              <a:tr h="254000">
                <a:tc>
                  <a:txBody>
                    <a:bodyPr/>
                    <a:lstStyle/>
                    <a:p>
                      <a:pPr algn="l" fontAlgn="ctr"/>
                      <a:r>
                        <a:rPr lang="en-US" sz="1100" b="0" i="0" u="none" strike="noStrike" dirty="0">
                          <a:solidFill>
                            <a:srgbClr val="000000"/>
                          </a:solidFill>
                          <a:effectLst/>
                          <a:latin typeface="Calibri" panose="020F0502020204030204" pitchFamily="34" charset="0"/>
                        </a:rPr>
                        <a:t>Drain repairs</a:t>
                      </a:r>
                    </a:p>
                  </a:txBody>
                  <a:tcPr marL="6350" marR="6350" marT="6350" marB="0" anchor="ctr">
                    <a:lnL>
                      <a:noFill/>
                    </a:lnL>
                    <a:lnR>
                      <a:noFill/>
                    </a:lnR>
                    <a:lnT>
                      <a:noFill/>
                    </a:lnT>
                    <a:lnB>
                      <a:noFill/>
                    </a:lnB>
                  </a:tcPr>
                </a:tc>
                <a:tc>
                  <a:txBody>
                    <a:bodyPr/>
                    <a:lstStyle/>
                    <a:p>
                      <a:pPr algn="l" fontAlgn="t"/>
                      <a:endParaRPr lang="en-US" sz="1100" b="0" i="0" u="none" strike="noStrike" dirty="0">
                        <a:solidFill>
                          <a:srgbClr val="000000"/>
                        </a:solidFill>
                        <a:effectLst/>
                        <a:latin typeface="Calibri" panose="020F0502020204030204" pitchFamily="34" charset="0"/>
                      </a:endParaRPr>
                    </a:p>
                  </a:txBody>
                  <a:tcPr marL="6350" marR="6350" marT="6350" marB="0">
                    <a:lnL>
                      <a:noFill/>
                    </a:lnL>
                    <a:lnR>
                      <a:noFill/>
                    </a:lnR>
                    <a:lnT>
                      <a:noFill/>
                    </a:lnT>
                    <a:lnB>
                      <a:noFill/>
                    </a:lnB>
                  </a:tcPr>
                </a:tc>
                <a:tc>
                  <a:txBody>
                    <a:bodyPr/>
                    <a:lstStyle/>
                    <a:p>
                      <a:pPr algn="r" fontAlgn="ctr"/>
                      <a:r>
                        <a:rPr lang="en-US" sz="1100" b="0" i="1" u="none" strike="noStrike" dirty="0">
                          <a:solidFill>
                            <a:srgbClr val="000000"/>
                          </a:solidFill>
                          <a:effectLst/>
                          <a:latin typeface="Calibri" panose="020F0502020204030204" pitchFamily="34" charset="0"/>
                        </a:rPr>
                        <a:t>$17,000 </a:t>
                      </a:r>
                    </a:p>
                  </a:txBody>
                  <a:tcPr marL="6350" marR="6350" marT="6350" marB="0" anchor="ctr">
                    <a:lnL>
                      <a:noFill/>
                    </a:lnL>
                    <a:lnR>
                      <a:noFill/>
                    </a:lnR>
                    <a:lnT>
                      <a:noFill/>
                    </a:lnT>
                    <a:lnB>
                      <a:noFill/>
                    </a:lnB>
                  </a:tcPr>
                </a:tc>
                <a:extLst>
                  <a:ext uri="{0D108BD9-81ED-4DB2-BD59-A6C34878D82A}">
                    <a16:rowId xmlns:a16="http://schemas.microsoft.com/office/drawing/2014/main" val="4262773757"/>
                  </a:ext>
                </a:extLst>
              </a:tr>
              <a:tr h="254000">
                <a:tc>
                  <a:txBody>
                    <a:bodyPr/>
                    <a:lstStyle/>
                    <a:p>
                      <a:pPr algn="l" fontAlgn="ctr"/>
                      <a:r>
                        <a:rPr lang="en-US" sz="1100" b="0" i="0" u="none" strike="noStrike" dirty="0">
                          <a:solidFill>
                            <a:srgbClr val="000000"/>
                          </a:solidFill>
                          <a:effectLst/>
                          <a:latin typeface="Calibri" panose="020F0502020204030204" pitchFamily="34" charset="0"/>
                        </a:rPr>
                        <a:t>Platesmart license plate reader maintenance agreement</a:t>
                      </a:r>
                    </a:p>
                  </a:txBody>
                  <a:tcPr marL="6350" marR="6350" marT="6350" marB="0" anchor="ctr">
                    <a:lnL>
                      <a:noFill/>
                    </a:lnL>
                    <a:lnR>
                      <a:noFill/>
                    </a:lnR>
                    <a:lnT>
                      <a:noFill/>
                    </a:lnT>
                    <a:lnB>
                      <a:noFill/>
                    </a:lnB>
                  </a:tcPr>
                </a:tc>
                <a:tc>
                  <a:txBody>
                    <a:bodyPr/>
                    <a:lstStyle/>
                    <a:p>
                      <a:pPr algn="l" fontAlgn="t"/>
                      <a:endParaRPr lang="en-US" sz="1100" b="0" i="0" u="none" strike="noStrike" dirty="0">
                        <a:solidFill>
                          <a:srgbClr val="000000"/>
                        </a:solidFill>
                        <a:effectLst/>
                        <a:latin typeface="Calibri" panose="020F0502020204030204" pitchFamily="34" charset="0"/>
                      </a:endParaRPr>
                    </a:p>
                  </a:txBody>
                  <a:tcPr marL="6350" marR="6350" marT="6350" marB="0">
                    <a:lnL>
                      <a:noFill/>
                    </a:lnL>
                    <a:lnR>
                      <a:noFill/>
                    </a:lnR>
                    <a:lnT>
                      <a:noFill/>
                    </a:lnT>
                    <a:lnB>
                      <a:noFill/>
                    </a:lnB>
                  </a:tcPr>
                </a:tc>
                <a:tc>
                  <a:txBody>
                    <a:bodyPr/>
                    <a:lstStyle/>
                    <a:p>
                      <a:pPr algn="r" fontAlgn="ctr"/>
                      <a:r>
                        <a:rPr lang="en-US" sz="1100" b="0" i="1" u="none" strike="noStrike" dirty="0">
                          <a:solidFill>
                            <a:srgbClr val="000000"/>
                          </a:solidFill>
                          <a:effectLst/>
                          <a:latin typeface="Calibri" panose="020F0502020204030204" pitchFamily="34" charset="0"/>
                        </a:rPr>
                        <a:t>$3,242 </a:t>
                      </a:r>
                    </a:p>
                  </a:txBody>
                  <a:tcPr marL="6350" marR="6350" marT="6350" marB="0" anchor="ctr">
                    <a:lnL>
                      <a:noFill/>
                    </a:lnL>
                    <a:lnR>
                      <a:noFill/>
                    </a:lnR>
                    <a:lnT>
                      <a:noFill/>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316940483"/>
                  </a:ext>
                </a:extLst>
              </a:tr>
              <a:tr h="254000">
                <a:tc>
                  <a:txBody>
                    <a:bodyPr/>
                    <a:lstStyle/>
                    <a:p>
                      <a:pPr algn="r" fontAlgn="b"/>
                      <a:r>
                        <a:rPr lang="en-US" sz="1100" b="1" i="0" u="none" strike="noStrike" dirty="0">
                          <a:solidFill>
                            <a:srgbClr val="000000"/>
                          </a:solidFill>
                          <a:effectLst/>
                          <a:latin typeface="Calibri" panose="020F0502020204030204" pitchFamily="34" charset="0"/>
                        </a:rPr>
                        <a:t>Total</a:t>
                      </a:r>
                    </a:p>
                  </a:txBody>
                  <a:tcPr marL="6350" marR="6350" marT="6350" marB="0" anchor="b">
                    <a:lnL>
                      <a:noFill/>
                    </a:lnL>
                    <a:lnR>
                      <a:noFill/>
                    </a:lnR>
                    <a:lnT>
                      <a:noFill/>
                    </a:lnT>
                    <a:lnB>
                      <a:noFill/>
                    </a:lnB>
                  </a:tcPr>
                </a:tc>
                <a:tc>
                  <a:txBody>
                    <a:bodyPr/>
                    <a:lstStyle/>
                    <a:p>
                      <a:pPr algn="r" fontAlgn="b"/>
                      <a:endParaRPr lang="en-US" sz="1100" b="1"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r" fontAlgn="b"/>
                      <a:r>
                        <a:rPr lang="en-US" sz="1100" b="1" i="0" u="none" strike="noStrike" dirty="0">
                          <a:solidFill>
                            <a:srgbClr val="000000"/>
                          </a:solidFill>
                          <a:effectLst/>
                          <a:latin typeface="Calibri" panose="020F0502020204030204" pitchFamily="34" charset="0"/>
                        </a:rPr>
                        <a:t>$629,756 </a:t>
                      </a:r>
                    </a:p>
                  </a:txBody>
                  <a:tcPr marL="6350" marR="6350" marT="6350" marB="0" anchor="b">
                    <a:lnL>
                      <a:noFill/>
                    </a:lnL>
                    <a:lnR>
                      <a:noFill/>
                    </a:lnR>
                    <a:lnT w="25400"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00536631"/>
                  </a:ext>
                </a:extLst>
              </a:tr>
            </a:tbl>
          </a:graphicData>
        </a:graphic>
      </p:graphicFrame>
    </p:spTree>
    <p:extLst>
      <p:ext uri="{BB962C8B-B14F-4D97-AF65-F5344CB8AC3E}">
        <p14:creationId xmlns:p14="http://schemas.microsoft.com/office/powerpoint/2010/main" val="39981556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16</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br>
              <a:rPr lang="en-US" sz="2800" dirty="0"/>
            </a:br>
            <a:br>
              <a:rPr lang="en-US" sz="2800" dirty="0"/>
            </a:br>
            <a:endParaRPr lang="en-US" sz="28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8" name="Line 2">
            <a:extLst>
              <a:ext uri="{FF2B5EF4-FFF2-40B4-BE49-F238E27FC236}">
                <a16:creationId xmlns:a16="http://schemas.microsoft.com/office/drawing/2014/main" id="{239ACDFF-6993-45A4-9F59-23391F0AD16F}"/>
              </a:ext>
            </a:extLst>
          </p:cNvPr>
          <p:cNvSpPr>
            <a:spLocks noChangeShapeType="1"/>
          </p:cNvSpPr>
          <p:nvPr/>
        </p:nvSpPr>
        <p:spPr bwMode="auto">
          <a:xfrm>
            <a:off x="76200" y="914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352006159"/>
              </p:ext>
            </p:extLst>
          </p:nvPr>
        </p:nvGraphicFramePr>
        <p:xfrm>
          <a:off x="1143000" y="990601"/>
          <a:ext cx="6553200" cy="3981768"/>
        </p:xfrm>
        <a:graphic>
          <a:graphicData uri="http://schemas.openxmlformats.org/drawingml/2006/table">
            <a:tbl>
              <a:tblPr/>
              <a:tblGrid>
                <a:gridCol w="4744567">
                  <a:extLst>
                    <a:ext uri="{9D8B030D-6E8A-4147-A177-3AD203B41FA5}">
                      <a16:colId xmlns:a16="http://schemas.microsoft.com/office/drawing/2014/main" val="2466107057"/>
                    </a:ext>
                  </a:extLst>
                </a:gridCol>
                <a:gridCol w="1808633">
                  <a:extLst>
                    <a:ext uri="{9D8B030D-6E8A-4147-A177-3AD203B41FA5}">
                      <a16:colId xmlns:a16="http://schemas.microsoft.com/office/drawing/2014/main" val="1699640171"/>
                    </a:ext>
                  </a:extLst>
                </a:gridCol>
              </a:tblGrid>
              <a:tr h="364287">
                <a:tc gridSpan="2">
                  <a:txBody>
                    <a:bodyPr/>
                    <a:lstStyle/>
                    <a:p>
                      <a:pPr algn="ctr" fontAlgn="b"/>
                      <a:r>
                        <a:rPr lang="en-US" sz="2400" b="1" i="0" u="none" strike="noStrike" dirty="0">
                          <a:solidFill>
                            <a:srgbClr val="000000"/>
                          </a:solidFill>
                          <a:effectLst/>
                          <a:latin typeface="Calibri" panose="020F0502020204030204" pitchFamily="34" charset="0"/>
                        </a:rPr>
                        <a:t>FY20 Year-End Spend Requests</a:t>
                      </a:r>
                    </a:p>
                  </a:txBody>
                  <a:tcPr marL="8049" marR="8049" marT="8049"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3098125139"/>
                  </a:ext>
                </a:extLst>
              </a:tr>
              <a:tr h="260946">
                <a:tc>
                  <a:txBody>
                    <a:bodyPr/>
                    <a:lstStyle/>
                    <a:p>
                      <a:pPr algn="l" fontAlgn="b"/>
                      <a:endParaRPr lang="en-US" sz="9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003783104"/>
                  </a:ext>
                </a:extLst>
              </a:tr>
              <a:tr h="260946">
                <a:tc>
                  <a:txBody>
                    <a:bodyPr/>
                    <a:lstStyle/>
                    <a:p>
                      <a:pPr algn="l" fontAlgn="b"/>
                      <a:r>
                        <a:rPr lang="en-US" sz="1600" b="0" i="0" u="none" strike="noStrike" dirty="0">
                          <a:solidFill>
                            <a:srgbClr val="000000"/>
                          </a:solidFill>
                          <a:effectLst/>
                          <a:latin typeface="Calibri" panose="020F0502020204030204" pitchFamily="34" charset="0"/>
                        </a:rPr>
                        <a:t>Enrollment Management (3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80,510 </a:t>
                      </a:r>
                    </a:p>
                  </a:txBody>
                  <a:tcPr marL="8049" marR="8049" marT="8049" marB="0" anchor="b">
                    <a:lnL>
                      <a:noFill/>
                    </a:lnL>
                    <a:lnR>
                      <a:noFill/>
                    </a:lnR>
                    <a:lnT>
                      <a:noFill/>
                    </a:lnT>
                    <a:lnB>
                      <a:noFill/>
                    </a:lnB>
                  </a:tcPr>
                </a:tc>
                <a:extLst>
                  <a:ext uri="{0D108BD9-81ED-4DB2-BD59-A6C34878D82A}">
                    <a16:rowId xmlns:a16="http://schemas.microsoft.com/office/drawing/2014/main" val="1404529405"/>
                  </a:ext>
                </a:extLst>
              </a:tr>
              <a:tr h="245473">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68297215"/>
                  </a:ext>
                </a:extLst>
              </a:tr>
              <a:tr h="260946">
                <a:tc>
                  <a:txBody>
                    <a:bodyPr/>
                    <a:lstStyle/>
                    <a:p>
                      <a:pPr algn="l" fontAlgn="b"/>
                      <a:r>
                        <a:rPr lang="en-US" sz="1600" b="0" i="0" u="none" strike="noStrike" dirty="0">
                          <a:solidFill>
                            <a:srgbClr val="000000"/>
                          </a:solidFill>
                          <a:effectLst/>
                          <a:latin typeface="Calibri" panose="020F0502020204030204" pitchFamily="34" charset="0"/>
                        </a:rPr>
                        <a:t>ITS (7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1,019,923 </a:t>
                      </a:r>
                    </a:p>
                  </a:txBody>
                  <a:tcPr marL="8049" marR="8049" marT="8049" marB="0" anchor="b">
                    <a:lnL>
                      <a:noFill/>
                    </a:lnL>
                    <a:lnR>
                      <a:noFill/>
                    </a:lnR>
                    <a:lnT>
                      <a:noFill/>
                    </a:lnT>
                    <a:lnB>
                      <a:noFill/>
                    </a:lnB>
                  </a:tcPr>
                </a:tc>
                <a:extLst>
                  <a:ext uri="{0D108BD9-81ED-4DB2-BD59-A6C34878D82A}">
                    <a16:rowId xmlns:a16="http://schemas.microsoft.com/office/drawing/2014/main" val="119748760"/>
                  </a:ext>
                </a:extLst>
              </a:tr>
              <a:tr h="245473">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2453092597"/>
                  </a:ext>
                </a:extLst>
              </a:tr>
              <a:tr h="260946">
                <a:tc>
                  <a:txBody>
                    <a:bodyPr/>
                    <a:lstStyle/>
                    <a:p>
                      <a:pPr algn="l" fontAlgn="b"/>
                      <a:r>
                        <a:rPr lang="en-US" sz="1600" b="0" i="0" u="none" strike="noStrike" dirty="0">
                          <a:solidFill>
                            <a:srgbClr val="000000"/>
                          </a:solidFill>
                          <a:effectLst/>
                          <a:latin typeface="Calibri" panose="020F0502020204030204" pitchFamily="34" charset="0"/>
                        </a:rPr>
                        <a:t>Business &amp; Operations (33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382,421 </a:t>
                      </a:r>
                    </a:p>
                  </a:txBody>
                  <a:tcPr marL="8049" marR="8049" marT="8049" marB="0" anchor="b">
                    <a:lnL>
                      <a:noFill/>
                    </a:lnL>
                    <a:lnR>
                      <a:noFill/>
                    </a:lnR>
                    <a:lnT>
                      <a:noFill/>
                    </a:lnT>
                    <a:lnB>
                      <a:noFill/>
                    </a:lnB>
                  </a:tcPr>
                </a:tc>
                <a:extLst>
                  <a:ext uri="{0D108BD9-81ED-4DB2-BD59-A6C34878D82A}">
                    <a16:rowId xmlns:a16="http://schemas.microsoft.com/office/drawing/2014/main" val="3319036714"/>
                  </a:ext>
                </a:extLst>
              </a:tr>
              <a:tr h="245473">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3204406335"/>
                  </a:ext>
                </a:extLst>
              </a:tr>
              <a:tr h="260946">
                <a:tc>
                  <a:txBody>
                    <a:bodyPr/>
                    <a:lstStyle/>
                    <a:p>
                      <a:pPr algn="l" fontAlgn="b"/>
                      <a:r>
                        <a:rPr lang="en-US" sz="1600" b="0" i="0" u="none" strike="noStrike" dirty="0">
                          <a:solidFill>
                            <a:srgbClr val="000000"/>
                          </a:solidFill>
                          <a:effectLst/>
                          <a:latin typeface="Calibri" panose="020F0502020204030204" pitchFamily="34" charset="0"/>
                        </a:rPr>
                        <a:t>Academic Affairs ( 5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289,361</a:t>
                      </a:r>
                    </a:p>
                  </a:txBody>
                  <a:tcPr marL="8049" marR="8049" marT="8049" marB="0" anchor="b">
                    <a:lnL>
                      <a:noFill/>
                    </a:lnL>
                    <a:lnR>
                      <a:noFill/>
                    </a:lnR>
                    <a:lnT>
                      <a:noFill/>
                    </a:lnT>
                    <a:lnB>
                      <a:noFill/>
                    </a:lnB>
                  </a:tcPr>
                </a:tc>
                <a:extLst>
                  <a:ext uri="{0D108BD9-81ED-4DB2-BD59-A6C34878D82A}">
                    <a16:rowId xmlns:a16="http://schemas.microsoft.com/office/drawing/2014/main" val="275476632"/>
                  </a:ext>
                </a:extLst>
              </a:tr>
              <a:tr h="245473">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559007050"/>
                  </a:ext>
                </a:extLst>
              </a:tr>
              <a:tr h="260946">
                <a:tc>
                  <a:txBody>
                    <a:bodyPr/>
                    <a:lstStyle/>
                    <a:p>
                      <a:pPr algn="l" fontAlgn="b"/>
                      <a:r>
                        <a:rPr lang="en-US" sz="1600" b="0" i="0" u="none" strike="noStrike" dirty="0">
                          <a:solidFill>
                            <a:srgbClr val="000000"/>
                          </a:solidFill>
                          <a:effectLst/>
                          <a:latin typeface="Calibri" panose="020F0502020204030204" pitchFamily="34" charset="0"/>
                        </a:rPr>
                        <a:t>Student Affairs (1 Request)</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4,135 </a:t>
                      </a:r>
                    </a:p>
                  </a:txBody>
                  <a:tcPr marL="8049" marR="8049" marT="8049" marB="0" anchor="b">
                    <a:lnL>
                      <a:noFill/>
                    </a:lnL>
                    <a:lnR>
                      <a:noFill/>
                    </a:lnR>
                    <a:lnT>
                      <a:noFill/>
                    </a:lnT>
                    <a:lnB>
                      <a:noFill/>
                    </a:lnB>
                  </a:tcPr>
                </a:tc>
                <a:extLst>
                  <a:ext uri="{0D108BD9-81ED-4DB2-BD59-A6C34878D82A}">
                    <a16:rowId xmlns:a16="http://schemas.microsoft.com/office/drawing/2014/main" val="3617464807"/>
                  </a:ext>
                </a:extLst>
              </a:tr>
              <a:tr h="245473">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2076432869"/>
                  </a:ext>
                </a:extLst>
              </a:tr>
              <a:tr h="260946">
                <a:tc>
                  <a:txBody>
                    <a:bodyPr/>
                    <a:lstStyle/>
                    <a:p>
                      <a:pPr algn="l" fontAlgn="b"/>
                      <a:r>
                        <a:rPr lang="en-US" sz="1600" b="0" i="0" u="none" strike="noStrike" dirty="0">
                          <a:solidFill>
                            <a:srgbClr val="000000"/>
                          </a:solidFill>
                          <a:effectLst/>
                          <a:latin typeface="Calibri" panose="020F0502020204030204" pitchFamily="34" charset="0"/>
                        </a:rPr>
                        <a:t>Dr. Hynes redirected from CARES 3(5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17,925 </a:t>
                      </a:r>
                    </a:p>
                  </a:txBody>
                  <a:tcPr marL="8049" marR="8049" marT="8049" marB="0" anchor="b">
                    <a:lnL>
                      <a:noFill/>
                    </a:lnL>
                    <a:lnR>
                      <a:noFill/>
                    </a:lnR>
                    <a:lnT>
                      <a:noFill/>
                    </a:lnT>
                    <a:lnB>
                      <a:noFill/>
                    </a:lnB>
                  </a:tcPr>
                </a:tc>
                <a:extLst>
                  <a:ext uri="{0D108BD9-81ED-4DB2-BD59-A6C34878D82A}">
                    <a16:rowId xmlns:a16="http://schemas.microsoft.com/office/drawing/2014/main" val="260081289"/>
                  </a:ext>
                </a:extLst>
              </a:tr>
              <a:tr h="260946">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192232696"/>
                  </a:ext>
                </a:extLst>
              </a:tr>
              <a:tr h="260946">
                <a:tc>
                  <a:txBody>
                    <a:bodyPr/>
                    <a:lstStyle/>
                    <a:p>
                      <a:pPr algn="l" fontAlgn="b"/>
                      <a:r>
                        <a:rPr lang="en-US" sz="1600" b="0" i="0" u="none" strike="noStrike" dirty="0">
                          <a:solidFill>
                            <a:srgbClr val="000000"/>
                          </a:solidFill>
                          <a:effectLst/>
                          <a:latin typeface="Calibri" panose="020F0502020204030204" pitchFamily="34" charset="0"/>
                        </a:rPr>
                        <a:t>TOTALS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1,794,274 </a:t>
                      </a:r>
                    </a:p>
                  </a:txBody>
                  <a:tcPr marL="8049" marR="8049" marT="8049" marB="0" anchor="b">
                    <a:lnL>
                      <a:noFill/>
                    </a:lnL>
                    <a:lnR>
                      <a:noFill/>
                    </a:lnR>
                    <a:lnT>
                      <a:noFill/>
                    </a:lnT>
                    <a:lnB>
                      <a:noFill/>
                    </a:lnB>
                  </a:tcPr>
                </a:tc>
                <a:extLst>
                  <a:ext uri="{0D108BD9-81ED-4DB2-BD59-A6C34878D82A}">
                    <a16:rowId xmlns:a16="http://schemas.microsoft.com/office/drawing/2014/main" val="89691831"/>
                  </a:ext>
                </a:extLst>
              </a:tr>
            </a:tbl>
          </a:graphicData>
        </a:graphic>
      </p:graphicFrame>
    </p:spTree>
    <p:extLst>
      <p:ext uri="{BB962C8B-B14F-4D97-AF65-F5344CB8AC3E}">
        <p14:creationId xmlns:p14="http://schemas.microsoft.com/office/powerpoint/2010/main" val="425113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762000"/>
            <a:ext cx="8686800" cy="0"/>
          </a:xfrm>
          <a:prstGeom prst="line">
            <a:avLst/>
          </a:prstGeom>
          <a:noFill/>
          <a:ln w="19050">
            <a:solidFill>
              <a:srgbClr val="FF6600"/>
            </a:solidFill>
            <a:round/>
            <a:headEnd/>
            <a:tailEnd/>
          </a:ln>
          <a:effectLst/>
        </p:spPr>
        <p:txBody>
          <a:bodyPr/>
          <a:lstStyle/>
          <a:p>
            <a:endParaRPr lang="en-US" b="1" dirty="0"/>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17</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3" name="TextBox 2">
            <a:extLst>
              <a:ext uri="{FF2B5EF4-FFF2-40B4-BE49-F238E27FC236}">
                <a16:creationId xmlns:a16="http://schemas.microsoft.com/office/drawing/2014/main" id="{52962951-4FA6-45BD-A513-9311E021BB9A}"/>
              </a:ext>
            </a:extLst>
          </p:cNvPr>
          <p:cNvSpPr txBox="1"/>
          <p:nvPr/>
        </p:nvSpPr>
        <p:spPr>
          <a:xfrm>
            <a:off x="1295400" y="773668"/>
            <a:ext cx="4267200" cy="369332"/>
          </a:xfrm>
          <a:prstGeom prst="rect">
            <a:avLst/>
          </a:prstGeom>
          <a:noFill/>
        </p:spPr>
        <p:txBody>
          <a:bodyPr wrap="square" rtlCol="0">
            <a:spAutoFit/>
          </a:bodyPr>
          <a:lstStyle/>
          <a:p>
            <a:pPr algn="r"/>
            <a:r>
              <a:rPr lang="en-US" b="1" dirty="0"/>
              <a:t>CARES ACT FUNDING</a:t>
            </a:r>
          </a:p>
        </p:txBody>
      </p:sp>
      <p:sp>
        <p:nvSpPr>
          <p:cNvPr id="5" name="TextBox 4">
            <a:extLst>
              <a:ext uri="{FF2B5EF4-FFF2-40B4-BE49-F238E27FC236}">
                <a16:creationId xmlns:a16="http://schemas.microsoft.com/office/drawing/2014/main" id="{BE4DB89C-E618-8442-BA9C-989A35FCFD6A}"/>
              </a:ext>
            </a:extLst>
          </p:cNvPr>
          <p:cNvSpPr txBox="1"/>
          <p:nvPr/>
        </p:nvSpPr>
        <p:spPr>
          <a:xfrm>
            <a:off x="304800" y="849867"/>
            <a:ext cx="8458200" cy="1169551"/>
          </a:xfrm>
          <a:prstGeom prst="rect">
            <a:avLst/>
          </a:prstGeom>
          <a:noFill/>
        </p:spPr>
        <p:txBody>
          <a:bodyPr wrap="square" rtlCol="0">
            <a:spAutoFit/>
          </a:bodyPr>
          <a:lstStyle/>
          <a:p>
            <a:pPr fontAlgn="ctr"/>
            <a:endParaRPr lang="en-US" sz="1000" b="1" dirty="0"/>
          </a:p>
          <a:p>
            <a:pPr fontAlgn="ctr"/>
            <a:r>
              <a:rPr lang="en-US" sz="1000" b="1" dirty="0"/>
              <a:t>STUDENT GRANTS</a:t>
            </a:r>
            <a:endParaRPr lang="en-US" sz="1000" dirty="0"/>
          </a:p>
          <a:p>
            <a:pPr marL="231775" lvl="1" fontAlgn="ctr"/>
            <a:r>
              <a:rPr lang="en-US" sz="1000" dirty="0"/>
              <a:t>Under the Coronavirus Aid, Relief, and Economic Security (CARES) Act. $3,082,836 has been designated as Emergency Financial Aid Grants to students.					</a:t>
            </a:r>
          </a:p>
          <a:p>
            <a:pPr marL="9525" lvl="1" fontAlgn="ctr"/>
            <a:endParaRPr lang="en-US" sz="1000" dirty="0"/>
          </a:p>
          <a:p>
            <a:pPr fontAlgn="ctr"/>
            <a:r>
              <a:rPr lang="en-US" sz="1000" b="1" dirty="0"/>
              <a:t>INSTITUTIONAL</a:t>
            </a:r>
          </a:p>
          <a:p>
            <a:pPr marL="231775" fontAlgn="ctr"/>
            <a:r>
              <a:rPr lang="en-US" sz="1000" dirty="0"/>
              <a:t>Clayton State University will be provided $3,082,835</a:t>
            </a:r>
          </a:p>
        </p:txBody>
      </p:sp>
      <p:graphicFrame>
        <p:nvGraphicFramePr>
          <p:cNvPr id="12" name="Table 11">
            <a:extLst>
              <a:ext uri="{FF2B5EF4-FFF2-40B4-BE49-F238E27FC236}">
                <a16:creationId xmlns:a16="http://schemas.microsoft.com/office/drawing/2014/main" id="{D8870FD7-0735-6C4B-ABBF-0AB002A43703}"/>
              </a:ext>
            </a:extLst>
          </p:cNvPr>
          <p:cNvGraphicFramePr>
            <a:graphicFrameLocks noGrp="1"/>
          </p:cNvGraphicFramePr>
          <p:nvPr>
            <p:extLst>
              <p:ext uri="{D42A27DB-BD31-4B8C-83A1-F6EECF244321}">
                <p14:modId xmlns:p14="http://schemas.microsoft.com/office/powerpoint/2010/main" val="1645280097"/>
              </p:ext>
            </p:extLst>
          </p:nvPr>
        </p:nvGraphicFramePr>
        <p:xfrm>
          <a:off x="9906000" y="1235075"/>
          <a:ext cx="6324600" cy="5486400"/>
        </p:xfrm>
        <a:graphic>
          <a:graphicData uri="http://schemas.openxmlformats.org/drawingml/2006/table">
            <a:tbl>
              <a:tblPr firstRow="1" bandRow="1">
                <a:tableStyleId>{5C22544A-7EE6-4342-B048-85BDC9FD1C3A}</a:tableStyleId>
              </a:tblPr>
              <a:tblGrid>
                <a:gridCol w="2937612">
                  <a:extLst>
                    <a:ext uri="{9D8B030D-6E8A-4147-A177-3AD203B41FA5}">
                      <a16:colId xmlns:a16="http://schemas.microsoft.com/office/drawing/2014/main" val="1690566655"/>
                    </a:ext>
                  </a:extLst>
                </a:gridCol>
                <a:gridCol w="1793706">
                  <a:extLst>
                    <a:ext uri="{9D8B030D-6E8A-4147-A177-3AD203B41FA5}">
                      <a16:colId xmlns:a16="http://schemas.microsoft.com/office/drawing/2014/main" val="454084112"/>
                    </a:ext>
                  </a:extLst>
                </a:gridCol>
                <a:gridCol w="1593282">
                  <a:extLst>
                    <a:ext uri="{9D8B030D-6E8A-4147-A177-3AD203B41FA5}">
                      <a16:colId xmlns:a16="http://schemas.microsoft.com/office/drawing/2014/main" val="2798103263"/>
                    </a:ext>
                  </a:extLst>
                </a:gridCol>
              </a:tblGrid>
              <a:tr h="152400">
                <a:tc>
                  <a:txBody>
                    <a:bodyPr/>
                    <a:lstStyle/>
                    <a:p>
                      <a:r>
                        <a:rPr lang="en-US" sz="900" dirty="0"/>
                        <a:t>Funded Items</a:t>
                      </a:r>
                    </a:p>
                  </a:txBody>
                  <a:tcPr/>
                </a:tc>
                <a:tc>
                  <a:txBody>
                    <a:bodyPr/>
                    <a:lstStyle/>
                    <a:p>
                      <a:pPr marL="0" indent="0">
                        <a:buFontTx/>
                        <a:buNone/>
                      </a:pPr>
                      <a:r>
                        <a:rPr lang="en-US" sz="900" dirty="0"/>
                        <a:t>Amount Requested</a:t>
                      </a:r>
                    </a:p>
                  </a:txBody>
                  <a:tcPr/>
                </a:tc>
                <a:tc>
                  <a:txBody>
                    <a:bodyPr/>
                    <a:lstStyle/>
                    <a:p>
                      <a:r>
                        <a:rPr lang="en-US" sz="900" dirty="0"/>
                        <a:t>CARES Act Institutional Aid</a:t>
                      </a:r>
                    </a:p>
                  </a:txBody>
                  <a:tcPr/>
                </a:tc>
                <a:extLst>
                  <a:ext uri="{0D108BD9-81ED-4DB2-BD59-A6C34878D82A}">
                    <a16:rowId xmlns:a16="http://schemas.microsoft.com/office/drawing/2014/main" val="1963772510"/>
                  </a:ext>
                </a:extLst>
              </a:tr>
              <a:tr h="209400">
                <a:tc>
                  <a:txBody>
                    <a:bodyPr/>
                    <a:lstStyle/>
                    <a:p>
                      <a:r>
                        <a:rPr lang="en-US" sz="900" dirty="0"/>
                        <a:t>Housing Refunds</a:t>
                      </a:r>
                    </a:p>
                  </a:txBody>
                  <a:tcPr anchor="ctr"/>
                </a:tc>
                <a:tc>
                  <a:txBody>
                    <a:bodyPr/>
                    <a:lstStyle/>
                    <a:p>
                      <a:pPr algn="r" fontAlgn="b"/>
                      <a:r>
                        <a:rPr lang="en-US" sz="900" b="0" i="0" u="none" strike="noStrike" dirty="0">
                          <a:solidFill>
                            <a:srgbClr val="000000"/>
                          </a:solidFill>
                          <a:effectLst/>
                          <a:latin typeface="Calibri" panose="020F0502020204030204" pitchFamily="34" charset="0"/>
                        </a:rPr>
                        <a:t>$1,396,521.65</a:t>
                      </a:r>
                    </a:p>
                  </a:txBody>
                  <a:tcPr marL="9525" marR="57150" marT="9525" marB="0" anchor="ctr"/>
                </a:tc>
                <a:tc>
                  <a:txBody>
                    <a:bodyPr/>
                    <a:lstStyle/>
                    <a:p>
                      <a:pPr algn="r" fontAlgn="b"/>
                      <a:r>
                        <a:rPr lang="en-US" sz="900" b="0" i="0" u="none" strike="noStrike" dirty="0">
                          <a:solidFill>
                            <a:srgbClr val="000000"/>
                          </a:solidFill>
                          <a:effectLst/>
                          <a:latin typeface="Calibri" panose="020F0502020204030204" pitchFamily="34" charset="0"/>
                        </a:rPr>
                        <a:t>$1,394,899.21</a:t>
                      </a:r>
                    </a:p>
                  </a:txBody>
                  <a:tcPr marL="9525" marR="57150" marT="9525" marB="0" anchor="ctr"/>
                </a:tc>
                <a:extLst>
                  <a:ext uri="{0D108BD9-81ED-4DB2-BD59-A6C34878D82A}">
                    <a16:rowId xmlns:a16="http://schemas.microsoft.com/office/drawing/2014/main" val="3390047477"/>
                  </a:ext>
                </a:extLst>
              </a:tr>
              <a:tr h="209400">
                <a:tc>
                  <a:txBody>
                    <a:bodyPr/>
                    <a:lstStyle/>
                    <a:p>
                      <a:r>
                        <a:rPr lang="en-US" sz="900" dirty="0"/>
                        <a:t>Dining Refunds</a:t>
                      </a:r>
                    </a:p>
                  </a:txBody>
                  <a:tcPr anchor="ctr"/>
                </a:tc>
                <a:tc>
                  <a:txBody>
                    <a:bodyPr/>
                    <a:lstStyle/>
                    <a:p>
                      <a:pPr algn="r" fontAlgn="b"/>
                      <a:r>
                        <a:rPr lang="en-US" sz="900" b="0" i="0" u="none" strike="noStrike" dirty="0">
                          <a:solidFill>
                            <a:srgbClr val="000000"/>
                          </a:solidFill>
                          <a:effectLst/>
                          <a:latin typeface="Calibri" panose="020F0502020204030204" pitchFamily="34" charset="0"/>
                        </a:rPr>
                        <a:t>$488,691.54</a:t>
                      </a:r>
                    </a:p>
                  </a:txBody>
                  <a:tcPr marL="9525" marR="57150" marT="9525" marB="0" anchor="ctr"/>
                </a:tc>
                <a:tc>
                  <a:txBody>
                    <a:bodyPr/>
                    <a:lstStyle/>
                    <a:p>
                      <a:pPr algn="r" fontAlgn="b"/>
                      <a:r>
                        <a:rPr lang="en-US" sz="900" b="0" i="0" u="none" strike="noStrike" dirty="0">
                          <a:solidFill>
                            <a:srgbClr val="000000"/>
                          </a:solidFill>
                          <a:effectLst/>
                          <a:latin typeface="Calibri" panose="020F0502020204030204" pitchFamily="34" charset="0"/>
                        </a:rPr>
                        <a:t>$409,175.81</a:t>
                      </a:r>
                    </a:p>
                  </a:txBody>
                  <a:tcPr marL="9525" marR="57150" marT="9525" marB="0" anchor="ctr"/>
                </a:tc>
                <a:extLst>
                  <a:ext uri="{0D108BD9-81ED-4DB2-BD59-A6C34878D82A}">
                    <a16:rowId xmlns:a16="http://schemas.microsoft.com/office/drawing/2014/main" val="4112006539"/>
                  </a:ext>
                </a:extLst>
              </a:tr>
              <a:tr h="209400">
                <a:tc>
                  <a:txBody>
                    <a:bodyPr/>
                    <a:lstStyle/>
                    <a:p>
                      <a:r>
                        <a:rPr lang="en-US" sz="900" dirty="0"/>
                        <a:t>Parking Refunds</a:t>
                      </a:r>
                    </a:p>
                  </a:txBody>
                  <a:tcPr anchor="ctr"/>
                </a:tc>
                <a:tc>
                  <a:txBody>
                    <a:bodyPr/>
                    <a:lstStyle/>
                    <a:p>
                      <a:pPr algn="r" fontAlgn="b"/>
                      <a:r>
                        <a:rPr lang="en-US" sz="900" b="0" i="0" u="none" strike="noStrike" dirty="0">
                          <a:solidFill>
                            <a:srgbClr val="000000"/>
                          </a:solidFill>
                          <a:effectLst/>
                          <a:latin typeface="Calibri" panose="020F0502020204030204" pitchFamily="34" charset="0"/>
                        </a:rPr>
                        <a:t>$79,016.00</a:t>
                      </a:r>
                    </a:p>
                  </a:txBody>
                  <a:tcPr marL="9525" marR="57150" marT="9525" marB="0" anchor="ctr"/>
                </a:tc>
                <a:tc>
                  <a:txBody>
                    <a:bodyPr/>
                    <a:lstStyle/>
                    <a:p>
                      <a:pPr algn="r" fontAlgn="b"/>
                      <a:r>
                        <a:rPr lang="en-US" sz="900" b="0" i="0" u="none" strike="noStrike" dirty="0">
                          <a:solidFill>
                            <a:srgbClr val="000000"/>
                          </a:solidFill>
                          <a:effectLst/>
                          <a:latin typeface="Calibri" panose="020F0502020204030204" pitchFamily="34" charset="0"/>
                        </a:rPr>
                        <a:t>$78,472.00</a:t>
                      </a:r>
                    </a:p>
                  </a:txBody>
                  <a:tcPr marL="9525" marR="57150" marT="9525" marB="0" anchor="ctr"/>
                </a:tc>
                <a:extLst>
                  <a:ext uri="{0D108BD9-81ED-4DB2-BD59-A6C34878D82A}">
                    <a16:rowId xmlns:a16="http://schemas.microsoft.com/office/drawing/2014/main" val="465619302"/>
                  </a:ext>
                </a:extLst>
              </a:tr>
              <a:tr h="209400">
                <a:tc>
                  <a:txBody>
                    <a:bodyPr/>
                    <a:lstStyle/>
                    <a:p>
                      <a:r>
                        <a:rPr lang="en-US" sz="900" dirty="0"/>
                        <a:t>Student Activities Refunds</a:t>
                      </a:r>
                    </a:p>
                  </a:txBody>
                  <a:tcPr anchor="ctr"/>
                </a:tc>
                <a:tc>
                  <a:txBody>
                    <a:bodyPr/>
                    <a:lstStyle/>
                    <a:p>
                      <a:pPr algn="r" fontAlgn="b"/>
                      <a:r>
                        <a:rPr lang="en-US" sz="900" b="0" i="0" u="none" strike="noStrike" dirty="0">
                          <a:solidFill>
                            <a:srgbClr val="000000"/>
                          </a:solidFill>
                          <a:effectLst/>
                          <a:latin typeface="Calibri" panose="020F0502020204030204" pitchFamily="34" charset="0"/>
                        </a:rPr>
                        <a:t>$140,263.00</a:t>
                      </a:r>
                    </a:p>
                  </a:txBody>
                  <a:tcPr marL="9525" marR="57150" marT="9525" marB="0" anchor="ctr"/>
                </a:tc>
                <a:tc>
                  <a:txBody>
                    <a:bodyPr/>
                    <a:lstStyle/>
                    <a:p>
                      <a:pPr algn="r" fontAlgn="b"/>
                      <a:r>
                        <a:rPr lang="en-US" sz="900" b="0" i="0" u="none" strike="noStrike" dirty="0">
                          <a:solidFill>
                            <a:srgbClr val="000000"/>
                          </a:solidFill>
                          <a:effectLst/>
                          <a:latin typeface="Calibri" panose="020F0502020204030204" pitchFamily="34" charset="0"/>
                        </a:rPr>
                        <a:t>$138,420.00</a:t>
                      </a:r>
                    </a:p>
                  </a:txBody>
                  <a:tcPr marL="9525" marR="57150" marT="9525" marB="0" anchor="ctr"/>
                </a:tc>
                <a:extLst>
                  <a:ext uri="{0D108BD9-81ED-4DB2-BD59-A6C34878D82A}">
                    <a16:rowId xmlns:a16="http://schemas.microsoft.com/office/drawing/2014/main" val="1168321035"/>
                  </a:ext>
                </a:extLst>
              </a:tr>
              <a:tr h="209400">
                <a:tc>
                  <a:txBody>
                    <a:bodyPr/>
                    <a:lstStyle/>
                    <a:p>
                      <a:r>
                        <a:rPr lang="en-US" sz="900" dirty="0"/>
                        <a:t>Course Fees Refunds</a:t>
                      </a:r>
                    </a:p>
                  </a:txBody>
                  <a:tcPr anchor="ctr"/>
                </a:tc>
                <a:tc>
                  <a:txBody>
                    <a:bodyPr/>
                    <a:lstStyle/>
                    <a:p>
                      <a:pPr algn="r" fontAlgn="b"/>
                      <a:r>
                        <a:rPr lang="en-US" sz="900" b="0" i="0" u="none" strike="noStrike" dirty="0">
                          <a:solidFill>
                            <a:srgbClr val="000000"/>
                          </a:solidFill>
                          <a:effectLst/>
                          <a:latin typeface="Calibri" panose="020F0502020204030204" pitchFamily="34" charset="0"/>
                        </a:rPr>
                        <a:t>$29,165.27</a:t>
                      </a:r>
                    </a:p>
                  </a:txBody>
                  <a:tcPr marL="9525" marR="57150" marT="9525" marB="0" anchor="ctr"/>
                </a:tc>
                <a:tc>
                  <a:txBody>
                    <a:bodyPr/>
                    <a:lstStyle/>
                    <a:p>
                      <a:pPr algn="r" fontAlgn="b"/>
                      <a:r>
                        <a:rPr lang="en-US" sz="900" b="0" i="0" u="none" strike="noStrike" dirty="0">
                          <a:solidFill>
                            <a:srgbClr val="000000"/>
                          </a:solidFill>
                          <a:effectLst/>
                          <a:latin typeface="Calibri" panose="020F0502020204030204" pitchFamily="34" charset="0"/>
                        </a:rPr>
                        <a:t>$27,333.82</a:t>
                      </a:r>
                    </a:p>
                  </a:txBody>
                  <a:tcPr marL="9525" marR="57150" marT="9525" marB="0" anchor="ctr"/>
                </a:tc>
                <a:extLst>
                  <a:ext uri="{0D108BD9-81ED-4DB2-BD59-A6C34878D82A}">
                    <a16:rowId xmlns:a16="http://schemas.microsoft.com/office/drawing/2014/main" val="535017129"/>
                  </a:ext>
                </a:extLst>
              </a:tr>
              <a:tr h="209400">
                <a:tc>
                  <a:txBody>
                    <a:bodyPr/>
                    <a:lstStyle/>
                    <a:p>
                      <a:r>
                        <a:rPr lang="en-US" sz="900" dirty="0"/>
                        <a:t>Study Abroad Refunds</a:t>
                      </a:r>
                    </a:p>
                  </a:txBody>
                  <a:tcPr anchor="ctr"/>
                </a:tc>
                <a:tc>
                  <a:txBody>
                    <a:bodyPr/>
                    <a:lstStyle/>
                    <a:p>
                      <a:pPr algn="r" fontAlgn="b"/>
                      <a:r>
                        <a:rPr lang="en-US" sz="900" b="0" i="0" u="none" strike="noStrike" dirty="0">
                          <a:solidFill>
                            <a:srgbClr val="000000"/>
                          </a:solidFill>
                          <a:effectLst/>
                          <a:latin typeface="Calibri" panose="020F0502020204030204" pitchFamily="34" charset="0"/>
                        </a:rPr>
                        <a:t>$89,183.00</a:t>
                      </a:r>
                    </a:p>
                  </a:txBody>
                  <a:tcPr marL="9525" marR="57150" marT="9525" marB="0" anchor="ctr"/>
                </a:tc>
                <a:tc>
                  <a:txBody>
                    <a:bodyPr/>
                    <a:lstStyle/>
                    <a:p>
                      <a:pPr algn="r" fontAlgn="b"/>
                      <a:r>
                        <a:rPr lang="en-US" sz="900" b="0" i="0" u="none" strike="noStrike" dirty="0">
                          <a:solidFill>
                            <a:srgbClr val="000000"/>
                          </a:solidFill>
                          <a:effectLst/>
                          <a:latin typeface="Calibri" panose="020F0502020204030204" pitchFamily="34" charset="0"/>
                        </a:rPr>
                        <a:t>$90,350.00</a:t>
                      </a:r>
                    </a:p>
                  </a:txBody>
                  <a:tcPr marL="9525" marR="57150" marT="9525" marB="0" anchor="ctr"/>
                </a:tc>
                <a:extLst>
                  <a:ext uri="{0D108BD9-81ED-4DB2-BD59-A6C34878D82A}">
                    <a16:rowId xmlns:a16="http://schemas.microsoft.com/office/drawing/2014/main" val="2505019584"/>
                  </a:ext>
                </a:extLst>
              </a:tr>
              <a:tr h="209400">
                <a:tc>
                  <a:txBody>
                    <a:bodyPr/>
                    <a:lstStyle/>
                    <a:p>
                      <a:r>
                        <a:rPr lang="en-US" sz="900" dirty="0"/>
                        <a:t>Orientation Refunds</a:t>
                      </a:r>
                    </a:p>
                  </a:txBody>
                  <a:tcPr anchor="ctr"/>
                </a:tc>
                <a:tc>
                  <a:txBody>
                    <a:bodyPr/>
                    <a:lstStyle/>
                    <a:p>
                      <a:pPr algn="r" fontAlgn="b"/>
                      <a:r>
                        <a:rPr lang="en-US" sz="900" b="0" i="0" u="none" strike="noStrike" dirty="0">
                          <a:solidFill>
                            <a:srgbClr val="000000"/>
                          </a:solidFill>
                          <a:effectLst/>
                          <a:latin typeface="Calibri" panose="020F0502020204030204" pitchFamily="34" charset="0"/>
                        </a:rPr>
                        <a:t>$255.00</a:t>
                      </a:r>
                    </a:p>
                  </a:txBody>
                  <a:tcPr marL="9525" marR="57150" marT="9525" marB="0" anchor="ctr"/>
                </a:tc>
                <a:tc>
                  <a:txBody>
                    <a:bodyPr/>
                    <a:lstStyle/>
                    <a:p>
                      <a:pPr algn="r" fontAlgn="b"/>
                      <a:r>
                        <a:rPr lang="en-US" sz="900" b="0" i="0" u="none" strike="noStrike" dirty="0">
                          <a:solidFill>
                            <a:srgbClr val="000000"/>
                          </a:solidFill>
                          <a:effectLst/>
                          <a:latin typeface="Calibri" panose="020F0502020204030204" pitchFamily="34" charset="0"/>
                        </a:rPr>
                        <a:t>$0.00</a:t>
                      </a:r>
                    </a:p>
                  </a:txBody>
                  <a:tcPr marL="9525" marR="57150" marT="9525" marB="0" anchor="ctr"/>
                </a:tc>
                <a:extLst>
                  <a:ext uri="{0D108BD9-81ED-4DB2-BD59-A6C34878D82A}">
                    <a16:rowId xmlns:a16="http://schemas.microsoft.com/office/drawing/2014/main" val="2769400941"/>
                  </a:ext>
                </a:extLst>
              </a:tr>
              <a:tr h="209400">
                <a:tc>
                  <a:txBody>
                    <a:bodyPr/>
                    <a:lstStyle/>
                    <a:p>
                      <a:r>
                        <a:rPr lang="en-US" sz="900" dirty="0"/>
                        <a:t>Continuing Education Refunds</a:t>
                      </a:r>
                    </a:p>
                  </a:txBody>
                  <a:tcPr anchor="ctr"/>
                </a:tc>
                <a:tc>
                  <a:txBody>
                    <a:bodyPr/>
                    <a:lstStyle/>
                    <a:p>
                      <a:pPr algn="r" fontAlgn="b"/>
                      <a:r>
                        <a:rPr lang="en-US" sz="900" b="0" i="0" u="none" strike="noStrike" dirty="0">
                          <a:solidFill>
                            <a:srgbClr val="000000"/>
                          </a:solidFill>
                          <a:effectLst/>
                          <a:latin typeface="Calibri" panose="020F0502020204030204" pitchFamily="34" charset="0"/>
                        </a:rPr>
                        <a:t>$9,563.00</a:t>
                      </a:r>
                    </a:p>
                  </a:txBody>
                  <a:tcPr marL="9525" marR="57150" marT="9525" marB="0" anchor="ctr"/>
                </a:tc>
                <a:tc>
                  <a:txBody>
                    <a:bodyPr/>
                    <a:lstStyle/>
                    <a:p>
                      <a:pPr algn="r" fontAlgn="b"/>
                      <a:r>
                        <a:rPr lang="en-US" sz="900" b="0" i="0" u="none" strike="noStrike" dirty="0">
                          <a:solidFill>
                            <a:srgbClr val="000000"/>
                          </a:solidFill>
                          <a:effectLst/>
                          <a:latin typeface="Calibri" panose="020F0502020204030204" pitchFamily="34" charset="0"/>
                        </a:rPr>
                        <a:t>$9,563.00</a:t>
                      </a:r>
                    </a:p>
                  </a:txBody>
                  <a:tcPr marL="9525" marR="57150" marT="9525" marB="0" anchor="ctr"/>
                </a:tc>
                <a:extLst>
                  <a:ext uri="{0D108BD9-81ED-4DB2-BD59-A6C34878D82A}">
                    <a16:rowId xmlns:a16="http://schemas.microsoft.com/office/drawing/2014/main" val="1484016441"/>
                  </a:ext>
                </a:extLst>
              </a:tr>
              <a:tr h="154455">
                <a:tc>
                  <a:txBody>
                    <a:bodyPr/>
                    <a:lstStyle/>
                    <a:p>
                      <a:r>
                        <a:rPr lang="en-US" sz="900" dirty="0"/>
                        <a:t>Laboratory Kits</a:t>
                      </a:r>
                    </a:p>
                  </a:txBody>
                  <a:tcPr anchor="ctr"/>
                </a:tc>
                <a:tc>
                  <a:txBody>
                    <a:bodyPr/>
                    <a:lstStyle/>
                    <a:p>
                      <a:pPr algn="r" fontAlgn="b"/>
                      <a:r>
                        <a:rPr lang="en-US" sz="900" b="0" i="0" u="none" strike="noStrike" dirty="0">
                          <a:solidFill>
                            <a:srgbClr val="000000"/>
                          </a:solidFill>
                          <a:effectLst/>
                          <a:latin typeface="Calibri" panose="020F0502020204030204" pitchFamily="34" charset="0"/>
                        </a:rPr>
                        <a:t>$99,083.00</a:t>
                      </a:r>
                    </a:p>
                  </a:txBody>
                  <a:tcPr marL="9525" marR="57150" marT="9525" marB="0" anchor="ctr"/>
                </a:tc>
                <a:tc>
                  <a:txBody>
                    <a:bodyPr/>
                    <a:lstStyle/>
                    <a:p>
                      <a:pPr algn="r" fontAlgn="b"/>
                      <a:r>
                        <a:rPr lang="en-US" sz="900" b="0" i="0" u="none" strike="noStrike" dirty="0">
                          <a:solidFill>
                            <a:srgbClr val="000000"/>
                          </a:solidFill>
                          <a:effectLst/>
                          <a:latin typeface="Calibri" panose="020F0502020204030204" pitchFamily="34" charset="0"/>
                        </a:rPr>
                        <a:t>$69,223.00</a:t>
                      </a:r>
                    </a:p>
                  </a:txBody>
                  <a:tcPr marL="9525" marR="57150" marT="9525" marB="0" anchor="ctr"/>
                </a:tc>
                <a:extLst>
                  <a:ext uri="{0D108BD9-81ED-4DB2-BD59-A6C34878D82A}">
                    <a16:rowId xmlns:a16="http://schemas.microsoft.com/office/drawing/2014/main" val="3380486401"/>
                  </a:ext>
                </a:extLst>
              </a:tr>
              <a:tr h="154455">
                <a:tc>
                  <a:txBody>
                    <a:bodyPr/>
                    <a:lstStyle/>
                    <a:p>
                      <a:r>
                        <a:rPr lang="en-US" sz="900" dirty="0"/>
                        <a:t>Laboratory Manuals</a:t>
                      </a:r>
                    </a:p>
                  </a:txBody>
                  <a:tcPr anchor="ctr"/>
                </a:tc>
                <a:tc>
                  <a:txBody>
                    <a:bodyPr/>
                    <a:lstStyle/>
                    <a:p>
                      <a:pPr algn="r" fontAlgn="b"/>
                      <a:r>
                        <a:rPr lang="en-US" sz="900" b="0" i="0" u="none" strike="noStrike" dirty="0">
                          <a:solidFill>
                            <a:srgbClr val="000000"/>
                          </a:solidFill>
                          <a:effectLst/>
                          <a:latin typeface="Calibri" panose="020F0502020204030204" pitchFamily="34" charset="0"/>
                        </a:rPr>
                        <a:t>$6,600.00</a:t>
                      </a:r>
                    </a:p>
                  </a:txBody>
                  <a:tcPr marL="9525" marR="57150" marT="9525" marB="0" anchor="ctr"/>
                </a:tc>
                <a:tc>
                  <a:txBody>
                    <a:bodyPr/>
                    <a:lstStyle/>
                    <a:p>
                      <a:pPr algn="r" fontAlgn="b"/>
                      <a:r>
                        <a:rPr lang="en-US" sz="900" b="0" i="0" u="none" strike="noStrike" dirty="0">
                          <a:solidFill>
                            <a:srgbClr val="000000"/>
                          </a:solidFill>
                          <a:effectLst/>
                          <a:latin typeface="Calibri" panose="020F0502020204030204" pitchFamily="34" charset="0"/>
                        </a:rPr>
                        <a:t>$0.00</a:t>
                      </a:r>
                    </a:p>
                  </a:txBody>
                  <a:tcPr marL="9525" marR="57150" marT="9525" marB="0" anchor="ctr"/>
                </a:tc>
                <a:extLst>
                  <a:ext uri="{0D108BD9-81ED-4DB2-BD59-A6C34878D82A}">
                    <a16:rowId xmlns:a16="http://schemas.microsoft.com/office/drawing/2014/main" val="1110725406"/>
                  </a:ext>
                </a:extLst>
              </a:tr>
              <a:tr h="154455">
                <a:tc>
                  <a:txBody>
                    <a:bodyPr/>
                    <a:lstStyle/>
                    <a:p>
                      <a:r>
                        <a:rPr lang="en-US" sz="900" dirty="0"/>
                        <a:t>Classroom Cameras &amp; Tablets</a:t>
                      </a:r>
                    </a:p>
                  </a:txBody>
                  <a:tcPr anchor="ctr"/>
                </a:tc>
                <a:tc>
                  <a:txBody>
                    <a:bodyPr/>
                    <a:lstStyle/>
                    <a:p>
                      <a:pPr algn="r" fontAlgn="b"/>
                      <a:r>
                        <a:rPr lang="en-US" sz="900" b="0" i="0" u="none" strike="noStrike" dirty="0">
                          <a:solidFill>
                            <a:srgbClr val="000000"/>
                          </a:solidFill>
                          <a:effectLst/>
                          <a:latin typeface="Calibri" panose="020F0502020204030204" pitchFamily="34" charset="0"/>
                        </a:rPr>
                        <a:t>$58,000.00</a:t>
                      </a:r>
                    </a:p>
                  </a:txBody>
                  <a:tcPr marL="9525" marR="57150" marT="9525" marB="0" anchor="ctr"/>
                </a:tc>
                <a:tc>
                  <a:txBody>
                    <a:bodyPr/>
                    <a:lstStyle/>
                    <a:p>
                      <a:pPr algn="r" fontAlgn="b"/>
                      <a:r>
                        <a:rPr lang="en-US" sz="900" b="0" i="0" u="none" strike="noStrike" dirty="0">
                          <a:solidFill>
                            <a:srgbClr val="000000"/>
                          </a:solidFill>
                          <a:effectLst/>
                          <a:latin typeface="Calibri" panose="020F0502020204030204" pitchFamily="34" charset="0"/>
                        </a:rPr>
                        <a:t>$27,400.00</a:t>
                      </a:r>
                    </a:p>
                  </a:txBody>
                  <a:tcPr marL="9525" marR="57150" marT="9525" marB="0" anchor="ctr"/>
                </a:tc>
                <a:extLst>
                  <a:ext uri="{0D108BD9-81ED-4DB2-BD59-A6C34878D82A}">
                    <a16:rowId xmlns:a16="http://schemas.microsoft.com/office/drawing/2014/main" val="2720230486"/>
                  </a:ext>
                </a:extLst>
              </a:tr>
              <a:tr h="154455">
                <a:tc>
                  <a:txBody>
                    <a:bodyPr/>
                    <a:lstStyle/>
                    <a:p>
                      <a:r>
                        <a:rPr lang="en-US" sz="900" dirty="0"/>
                        <a:t>Wireless Internet Access</a:t>
                      </a:r>
                    </a:p>
                  </a:txBody>
                  <a:tcPr anchor="ctr"/>
                </a:tc>
                <a:tc>
                  <a:txBody>
                    <a:bodyPr/>
                    <a:lstStyle/>
                    <a:p>
                      <a:pPr algn="r" fontAlgn="b"/>
                      <a:r>
                        <a:rPr lang="en-US" sz="900" b="0" i="0" u="none" strike="noStrike" dirty="0">
                          <a:solidFill>
                            <a:srgbClr val="000000"/>
                          </a:solidFill>
                          <a:effectLst/>
                          <a:latin typeface="Calibri" panose="020F0502020204030204" pitchFamily="34" charset="0"/>
                        </a:rPr>
                        <a:t>$136,663.00</a:t>
                      </a:r>
                    </a:p>
                  </a:txBody>
                  <a:tcPr marL="9525" marR="57150" marT="9525" marB="0" anchor="ctr"/>
                </a:tc>
                <a:tc>
                  <a:txBody>
                    <a:bodyPr/>
                    <a:lstStyle/>
                    <a:p>
                      <a:pPr algn="r" fontAlgn="b"/>
                      <a:r>
                        <a:rPr lang="en-US" sz="900" b="0" i="0" u="none" strike="noStrike" dirty="0">
                          <a:solidFill>
                            <a:srgbClr val="000000"/>
                          </a:solidFill>
                          <a:effectLst/>
                          <a:latin typeface="Calibri" panose="020F0502020204030204" pitchFamily="34" charset="0"/>
                        </a:rPr>
                        <a:t>$97,425.00</a:t>
                      </a:r>
                    </a:p>
                  </a:txBody>
                  <a:tcPr marL="9525" marR="57150" marT="9525" marB="0" anchor="ctr"/>
                </a:tc>
                <a:extLst>
                  <a:ext uri="{0D108BD9-81ED-4DB2-BD59-A6C34878D82A}">
                    <a16:rowId xmlns:a16="http://schemas.microsoft.com/office/drawing/2014/main" val="3559436257"/>
                  </a:ext>
                </a:extLst>
              </a:tr>
              <a:tr h="0">
                <a:tc>
                  <a:txBody>
                    <a:bodyPr/>
                    <a:lstStyle/>
                    <a:p>
                      <a:r>
                        <a:rPr lang="en-US" sz="900" dirty="0"/>
                        <a:t>Computer &amp; Audiovisual Equipment</a:t>
                      </a:r>
                    </a:p>
                  </a:txBody>
                  <a:tcPr anchor="ctr"/>
                </a:tc>
                <a:tc>
                  <a:txBody>
                    <a:bodyPr/>
                    <a:lstStyle/>
                    <a:p>
                      <a:pPr algn="r" fontAlgn="b"/>
                      <a:r>
                        <a:rPr lang="en-US" sz="900" b="0" i="0" u="none" strike="noStrike" dirty="0">
                          <a:solidFill>
                            <a:srgbClr val="000000"/>
                          </a:solidFill>
                          <a:effectLst/>
                          <a:latin typeface="Calibri" panose="020F0502020204030204" pitchFamily="34" charset="0"/>
                        </a:rPr>
                        <a:t>$265,000.00</a:t>
                      </a:r>
                    </a:p>
                  </a:txBody>
                  <a:tcPr marL="9525" marR="57150" marT="9525" marB="0" anchor="ctr"/>
                </a:tc>
                <a:tc>
                  <a:txBody>
                    <a:bodyPr/>
                    <a:lstStyle/>
                    <a:p>
                      <a:pPr algn="r" fontAlgn="b"/>
                      <a:r>
                        <a:rPr lang="en-US" sz="900" b="0" i="0" u="none" strike="noStrike" dirty="0">
                          <a:solidFill>
                            <a:srgbClr val="000000"/>
                          </a:solidFill>
                          <a:effectLst/>
                          <a:latin typeface="Calibri" panose="020F0502020204030204" pitchFamily="34" charset="0"/>
                        </a:rPr>
                        <a:t>$233,826.08</a:t>
                      </a:r>
                    </a:p>
                  </a:txBody>
                  <a:tcPr marL="9525" marR="57150" marT="9525" marB="0" anchor="ctr"/>
                </a:tc>
                <a:extLst>
                  <a:ext uri="{0D108BD9-81ED-4DB2-BD59-A6C34878D82A}">
                    <a16:rowId xmlns:a16="http://schemas.microsoft.com/office/drawing/2014/main" val="2799368547"/>
                  </a:ext>
                </a:extLst>
              </a:tr>
              <a:tr h="0">
                <a:tc>
                  <a:txBody>
                    <a:bodyPr/>
                    <a:lstStyle/>
                    <a:p>
                      <a:r>
                        <a:rPr lang="en-US" sz="900" dirty="0"/>
                        <a:t>Support Service – Customer Service Center</a:t>
                      </a:r>
                    </a:p>
                  </a:txBody>
                  <a:tcPr anchor="ctr"/>
                </a:tc>
                <a:tc>
                  <a:txBody>
                    <a:bodyPr/>
                    <a:lstStyle/>
                    <a:p>
                      <a:pPr algn="r" fontAlgn="b"/>
                      <a:r>
                        <a:rPr lang="en-US" sz="900" b="0" i="0" u="none" strike="noStrike" dirty="0">
                          <a:solidFill>
                            <a:srgbClr val="000000"/>
                          </a:solidFill>
                          <a:effectLst/>
                          <a:latin typeface="Calibri" panose="020F0502020204030204" pitchFamily="34" charset="0"/>
                        </a:rPr>
                        <a:t>$104,723.00</a:t>
                      </a:r>
                    </a:p>
                  </a:txBody>
                  <a:tcPr marL="9525" marR="57150" marT="9525" marB="0" anchor="ctr"/>
                </a:tc>
                <a:tc>
                  <a:txBody>
                    <a:bodyPr/>
                    <a:lstStyle/>
                    <a:p>
                      <a:pPr algn="r" fontAlgn="b"/>
                      <a:r>
                        <a:rPr lang="en-US" sz="900" b="0" i="0" u="none" strike="noStrike" dirty="0">
                          <a:solidFill>
                            <a:srgbClr val="000000"/>
                          </a:solidFill>
                          <a:effectLst/>
                          <a:latin typeface="Calibri" panose="020F0502020204030204" pitchFamily="34" charset="0"/>
                        </a:rPr>
                        <a:t>$125,000.00</a:t>
                      </a:r>
                    </a:p>
                  </a:txBody>
                  <a:tcPr marL="9525" marR="57150" marT="9525" marB="0" anchor="ctr"/>
                </a:tc>
                <a:extLst>
                  <a:ext uri="{0D108BD9-81ED-4DB2-BD59-A6C34878D82A}">
                    <a16:rowId xmlns:a16="http://schemas.microsoft.com/office/drawing/2014/main" val="147205249"/>
                  </a:ext>
                </a:extLst>
              </a:tr>
              <a:tr h="0">
                <a:tc>
                  <a:txBody>
                    <a:bodyPr/>
                    <a:lstStyle/>
                    <a:p>
                      <a:r>
                        <a:rPr lang="en-US" sz="900" dirty="0"/>
                        <a:t>Housing Salary &amp; Benefits Funded</a:t>
                      </a:r>
                    </a:p>
                  </a:txBody>
                  <a:tcPr anchor="ctr"/>
                </a:tc>
                <a:tc>
                  <a:txBody>
                    <a:bodyPr/>
                    <a:lstStyle/>
                    <a:p>
                      <a:pPr algn="r" fontAlgn="b"/>
                      <a:r>
                        <a:rPr lang="en-US" sz="900" b="0" i="0" u="none" strike="noStrike" dirty="0">
                          <a:solidFill>
                            <a:srgbClr val="000000"/>
                          </a:solidFill>
                          <a:effectLst/>
                          <a:latin typeface="Calibri" panose="020F0502020204030204" pitchFamily="34" charset="0"/>
                        </a:rPr>
                        <a:t> </a:t>
                      </a:r>
                    </a:p>
                  </a:txBody>
                  <a:tcPr marL="9525" marR="57150" marT="9525" marB="0" anchor="ctr"/>
                </a:tc>
                <a:tc>
                  <a:txBody>
                    <a:bodyPr/>
                    <a:lstStyle/>
                    <a:p>
                      <a:pPr algn="r" fontAlgn="b"/>
                      <a:r>
                        <a:rPr lang="en-US" sz="900" b="0" i="0" u="none" strike="noStrike" dirty="0">
                          <a:solidFill>
                            <a:srgbClr val="000000"/>
                          </a:solidFill>
                          <a:effectLst/>
                          <a:latin typeface="Calibri" panose="020F0502020204030204" pitchFamily="34" charset="0"/>
                        </a:rPr>
                        <a:t>$213,530.57</a:t>
                      </a:r>
                    </a:p>
                  </a:txBody>
                  <a:tcPr marL="9525" marR="57150" marT="9525" marB="0" anchor="ctr"/>
                </a:tc>
                <a:extLst>
                  <a:ext uri="{0D108BD9-81ED-4DB2-BD59-A6C34878D82A}">
                    <a16:rowId xmlns:a16="http://schemas.microsoft.com/office/drawing/2014/main" val="1770248895"/>
                  </a:ext>
                </a:extLst>
              </a:tr>
              <a:tr h="0">
                <a:tc>
                  <a:txBody>
                    <a:bodyPr/>
                    <a:lstStyle/>
                    <a:p>
                      <a:r>
                        <a:rPr lang="en-US" sz="900" dirty="0"/>
                        <a:t>VPA Additional Subscription due to Covid</a:t>
                      </a:r>
                    </a:p>
                  </a:txBody>
                  <a:tcPr anchor="ctr"/>
                </a:tc>
                <a:tc>
                  <a:txBody>
                    <a:bodyPr/>
                    <a:lstStyle/>
                    <a:p>
                      <a:pPr algn="r" fontAlgn="b"/>
                      <a:r>
                        <a:rPr lang="en-US" sz="900" b="0" i="0" u="none" strike="noStrike" dirty="0">
                          <a:solidFill>
                            <a:srgbClr val="000000"/>
                          </a:solidFill>
                          <a:effectLst/>
                          <a:latin typeface="Calibri" panose="020F0502020204030204" pitchFamily="34" charset="0"/>
                        </a:rPr>
                        <a:t> </a:t>
                      </a:r>
                    </a:p>
                  </a:txBody>
                  <a:tcPr marL="9525" marR="57150" marT="9525" marB="0" anchor="ctr"/>
                </a:tc>
                <a:tc>
                  <a:txBody>
                    <a:bodyPr/>
                    <a:lstStyle/>
                    <a:p>
                      <a:pPr algn="r" fontAlgn="b"/>
                      <a:r>
                        <a:rPr lang="en-US" sz="900" b="0" i="0" u="none" strike="noStrike" dirty="0">
                          <a:solidFill>
                            <a:srgbClr val="000000"/>
                          </a:solidFill>
                          <a:effectLst/>
                          <a:latin typeface="Calibri" panose="020F0502020204030204" pitchFamily="34" charset="0"/>
                        </a:rPr>
                        <a:t>$3,700.00</a:t>
                      </a:r>
                    </a:p>
                  </a:txBody>
                  <a:tcPr marL="9525" marR="57150" marT="9525" marB="0" anchor="ctr"/>
                </a:tc>
                <a:extLst>
                  <a:ext uri="{0D108BD9-81ED-4DB2-BD59-A6C34878D82A}">
                    <a16:rowId xmlns:a16="http://schemas.microsoft.com/office/drawing/2014/main" val="2931327059"/>
                  </a:ext>
                </a:extLst>
              </a:tr>
              <a:tr h="0">
                <a:tc>
                  <a:txBody>
                    <a:bodyPr/>
                    <a:lstStyle/>
                    <a:p>
                      <a:r>
                        <a:rPr lang="en-US" sz="900" dirty="0"/>
                        <a:t>Virtual Sims - BSN</a:t>
                      </a:r>
                    </a:p>
                  </a:txBody>
                  <a:tcPr anchor="ctr"/>
                </a:tc>
                <a:tc>
                  <a:txBody>
                    <a:bodyPr/>
                    <a:lstStyle/>
                    <a:p>
                      <a:pPr algn="r" fontAlgn="b"/>
                      <a:r>
                        <a:rPr lang="en-US" sz="900" b="0" i="0" u="none" strike="noStrike" dirty="0">
                          <a:solidFill>
                            <a:srgbClr val="000000"/>
                          </a:solidFill>
                          <a:effectLst/>
                          <a:latin typeface="Calibri" panose="020F0502020204030204" pitchFamily="34" charset="0"/>
                        </a:rPr>
                        <a:t> </a:t>
                      </a:r>
                    </a:p>
                  </a:txBody>
                  <a:tcPr marL="9525" marR="57150" marT="9525" marB="0" anchor="ctr"/>
                </a:tc>
                <a:tc>
                  <a:txBody>
                    <a:bodyPr/>
                    <a:lstStyle/>
                    <a:p>
                      <a:pPr algn="r" fontAlgn="b"/>
                      <a:r>
                        <a:rPr lang="en-US" sz="900" b="0" i="0" u="none" strike="noStrike" dirty="0">
                          <a:solidFill>
                            <a:srgbClr val="000000"/>
                          </a:solidFill>
                          <a:effectLst/>
                          <a:latin typeface="Calibri" panose="020F0502020204030204" pitchFamily="34" charset="0"/>
                        </a:rPr>
                        <a:t>$3,400.00</a:t>
                      </a:r>
                    </a:p>
                  </a:txBody>
                  <a:tcPr marL="9525" marR="57150" marT="9525" marB="0" anchor="ctr"/>
                </a:tc>
                <a:extLst>
                  <a:ext uri="{0D108BD9-81ED-4DB2-BD59-A6C34878D82A}">
                    <a16:rowId xmlns:a16="http://schemas.microsoft.com/office/drawing/2014/main" val="2617797701"/>
                  </a:ext>
                </a:extLst>
              </a:tr>
              <a:tr h="0">
                <a:tc>
                  <a:txBody>
                    <a:bodyPr/>
                    <a:lstStyle/>
                    <a:p>
                      <a:r>
                        <a:rPr lang="en-US" sz="900" dirty="0"/>
                        <a:t>Virtual Sims - MSN</a:t>
                      </a:r>
                    </a:p>
                  </a:txBody>
                  <a:tcPr anchor="ctr"/>
                </a:tc>
                <a:tc>
                  <a:txBody>
                    <a:bodyPr/>
                    <a:lstStyle/>
                    <a:p>
                      <a:pPr algn="r" fontAlgn="b"/>
                      <a:r>
                        <a:rPr lang="en-US" sz="900" b="0" i="0" u="none" strike="noStrike" dirty="0">
                          <a:solidFill>
                            <a:srgbClr val="000000"/>
                          </a:solidFill>
                          <a:effectLst/>
                          <a:latin typeface="Calibri" panose="020F0502020204030204" pitchFamily="34" charset="0"/>
                        </a:rPr>
                        <a:t> </a:t>
                      </a:r>
                    </a:p>
                  </a:txBody>
                  <a:tcPr marL="9525" marR="57150" marT="9525" marB="0" anchor="ctr"/>
                </a:tc>
                <a:tc>
                  <a:txBody>
                    <a:bodyPr/>
                    <a:lstStyle/>
                    <a:p>
                      <a:pPr algn="r" fontAlgn="b"/>
                      <a:r>
                        <a:rPr lang="en-US" sz="900" b="0" i="0" u="none" strike="noStrike" dirty="0">
                          <a:solidFill>
                            <a:srgbClr val="000000"/>
                          </a:solidFill>
                          <a:effectLst/>
                          <a:latin typeface="Calibri" panose="020F0502020204030204" pitchFamily="34" charset="0"/>
                        </a:rPr>
                        <a:t>$3,000.00</a:t>
                      </a:r>
                    </a:p>
                  </a:txBody>
                  <a:tcPr marL="9525" marR="57150" marT="9525" marB="0" anchor="ctr"/>
                </a:tc>
                <a:extLst>
                  <a:ext uri="{0D108BD9-81ED-4DB2-BD59-A6C34878D82A}">
                    <a16:rowId xmlns:a16="http://schemas.microsoft.com/office/drawing/2014/main" val="1518218653"/>
                  </a:ext>
                </a:extLst>
              </a:tr>
              <a:tr h="0">
                <a:tc>
                  <a:txBody>
                    <a:bodyPr/>
                    <a:lstStyle/>
                    <a:p>
                      <a:r>
                        <a:rPr lang="en-US" sz="900" dirty="0"/>
                        <a:t>Nursing lab kits - PPE</a:t>
                      </a:r>
                    </a:p>
                  </a:txBody>
                  <a:tcPr anchor="ctr"/>
                </a:tc>
                <a:tc>
                  <a:txBody>
                    <a:bodyPr/>
                    <a:lstStyle/>
                    <a:p>
                      <a:pPr algn="r" fontAlgn="b"/>
                      <a:r>
                        <a:rPr lang="en-US" sz="900" b="0" i="0" u="none" strike="noStrike" dirty="0">
                          <a:solidFill>
                            <a:srgbClr val="000000"/>
                          </a:solidFill>
                          <a:effectLst/>
                          <a:latin typeface="Calibri" panose="020F0502020204030204" pitchFamily="34" charset="0"/>
                        </a:rPr>
                        <a:t> </a:t>
                      </a:r>
                    </a:p>
                  </a:txBody>
                  <a:tcPr marL="9525" marR="57150" marT="9525" marB="0" anchor="ctr"/>
                </a:tc>
                <a:tc>
                  <a:txBody>
                    <a:bodyPr/>
                    <a:lstStyle/>
                    <a:p>
                      <a:pPr algn="r" fontAlgn="b"/>
                      <a:r>
                        <a:rPr lang="en-US" sz="900" b="0" i="0" u="none" strike="noStrike" dirty="0">
                          <a:solidFill>
                            <a:srgbClr val="000000"/>
                          </a:solidFill>
                          <a:effectLst/>
                          <a:latin typeface="Calibri" panose="020F0502020204030204" pitchFamily="34" charset="0"/>
                        </a:rPr>
                        <a:t>$56,000.00</a:t>
                      </a:r>
                    </a:p>
                  </a:txBody>
                  <a:tcPr marL="9525" marR="57150" marT="9525" marB="0" anchor="ctr"/>
                </a:tc>
                <a:extLst>
                  <a:ext uri="{0D108BD9-81ED-4DB2-BD59-A6C34878D82A}">
                    <a16:rowId xmlns:a16="http://schemas.microsoft.com/office/drawing/2014/main" val="2293244717"/>
                  </a:ext>
                </a:extLst>
              </a:tr>
              <a:tr h="0">
                <a:tc>
                  <a:txBody>
                    <a:bodyPr/>
                    <a:lstStyle/>
                    <a:p>
                      <a:r>
                        <a:rPr lang="en-US" sz="900" dirty="0"/>
                        <a:t>Dining Salary &amp; Benefits Funded</a:t>
                      </a:r>
                    </a:p>
                  </a:txBody>
                  <a:tcPr anchor="ctr"/>
                </a:tc>
                <a:tc>
                  <a:txBody>
                    <a:bodyPr/>
                    <a:lstStyle/>
                    <a:p>
                      <a:pPr algn="r" fontAlgn="b"/>
                      <a:r>
                        <a:rPr lang="en-US" sz="900" b="0" i="0" u="none" strike="noStrike" dirty="0">
                          <a:solidFill>
                            <a:srgbClr val="000000"/>
                          </a:solidFill>
                          <a:effectLst/>
                          <a:latin typeface="Calibri" panose="020F0502020204030204" pitchFamily="34" charset="0"/>
                        </a:rPr>
                        <a:t> </a:t>
                      </a:r>
                    </a:p>
                  </a:txBody>
                  <a:tcPr marL="9525" marR="57150" marT="9525" marB="0" anchor="ctr"/>
                </a:tc>
                <a:tc>
                  <a:txBody>
                    <a:bodyPr/>
                    <a:lstStyle/>
                    <a:p>
                      <a:pPr algn="r" fontAlgn="b"/>
                      <a:r>
                        <a:rPr lang="en-US" sz="900" b="0" i="0" u="none" strike="noStrike" dirty="0">
                          <a:solidFill>
                            <a:srgbClr val="000000"/>
                          </a:solidFill>
                          <a:effectLst/>
                          <a:latin typeface="Calibri" panose="020F0502020204030204" pitchFamily="34" charset="0"/>
                        </a:rPr>
                        <a:t>$45,870.00</a:t>
                      </a:r>
                    </a:p>
                  </a:txBody>
                  <a:tcPr marL="9525" marR="57150" marT="9525" marB="0" anchor="ctr"/>
                </a:tc>
                <a:extLst>
                  <a:ext uri="{0D108BD9-81ED-4DB2-BD59-A6C34878D82A}">
                    <a16:rowId xmlns:a16="http://schemas.microsoft.com/office/drawing/2014/main" val="3932005074"/>
                  </a:ext>
                </a:extLst>
              </a:tr>
              <a:tr h="0">
                <a:tc>
                  <a:txBody>
                    <a:bodyPr/>
                    <a:lstStyle/>
                    <a:p>
                      <a:r>
                        <a:rPr lang="en-US" sz="900" dirty="0"/>
                        <a:t>Course Fee Reimbursement - edTPA</a:t>
                      </a:r>
                    </a:p>
                  </a:txBody>
                  <a:tcPr anchor="ctr"/>
                </a:tc>
                <a:tc>
                  <a:txBody>
                    <a:bodyPr/>
                    <a:lstStyle/>
                    <a:p>
                      <a:pPr algn="r" fontAlgn="b"/>
                      <a:r>
                        <a:rPr lang="en-US" sz="900" b="0" i="0" u="none" strike="noStrike" dirty="0">
                          <a:solidFill>
                            <a:srgbClr val="000000"/>
                          </a:solidFill>
                          <a:effectLst/>
                          <a:latin typeface="Calibri" panose="020F0502020204030204" pitchFamily="34" charset="0"/>
                        </a:rPr>
                        <a:t> </a:t>
                      </a:r>
                    </a:p>
                  </a:txBody>
                  <a:tcPr marL="9525" marR="57150" marT="9525" marB="0" anchor="ctr"/>
                </a:tc>
                <a:tc>
                  <a:txBody>
                    <a:bodyPr/>
                    <a:lstStyle/>
                    <a:p>
                      <a:pPr algn="r" fontAlgn="b"/>
                      <a:r>
                        <a:rPr lang="en-US" sz="900" b="0" i="0" u="none" strike="noStrike" dirty="0">
                          <a:solidFill>
                            <a:srgbClr val="000000"/>
                          </a:solidFill>
                          <a:effectLst/>
                          <a:latin typeface="Calibri" panose="020F0502020204030204" pitchFamily="34" charset="0"/>
                        </a:rPr>
                        <a:t>$7,800.00</a:t>
                      </a:r>
                    </a:p>
                  </a:txBody>
                  <a:tcPr marL="9525" marR="57150" marT="9525" marB="0" anchor="ctr"/>
                </a:tc>
                <a:extLst>
                  <a:ext uri="{0D108BD9-81ED-4DB2-BD59-A6C34878D82A}">
                    <a16:rowId xmlns:a16="http://schemas.microsoft.com/office/drawing/2014/main" val="2044640804"/>
                  </a:ext>
                </a:extLst>
              </a:tr>
              <a:tr h="0">
                <a:tc>
                  <a:txBody>
                    <a:bodyPr/>
                    <a:lstStyle/>
                    <a:p>
                      <a:r>
                        <a:rPr lang="en-US" sz="900" dirty="0"/>
                        <a:t>Air Filtration units</a:t>
                      </a:r>
                    </a:p>
                  </a:txBody>
                  <a:tcPr anchor="ctr"/>
                </a:tc>
                <a:tc>
                  <a:txBody>
                    <a:bodyPr/>
                    <a:lstStyle/>
                    <a:p>
                      <a:pPr algn="r" fontAlgn="b"/>
                      <a:r>
                        <a:rPr lang="en-US" sz="900" b="0" i="0" u="none" strike="noStrike" dirty="0">
                          <a:solidFill>
                            <a:srgbClr val="000000"/>
                          </a:solidFill>
                          <a:effectLst/>
                          <a:latin typeface="Calibri" panose="020F0502020204030204" pitchFamily="34" charset="0"/>
                        </a:rPr>
                        <a:t> </a:t>
                      </a:r>
                    </a:p>
                  </a:txBody>
                  <a:tcPr marL="9525" marR="57150" marT="9525" marB="0" anchor="ctr"/>
                </a:tc>
                <a:tc>
                  <a:txBody>
                    <a:bodyPr/>
                    <a:lstStyle/>
                    <a:p>
                      <a:pPr algn="r" fontAlgn="b"/>
                      <a:r>
                        <a:rPr lang="en-US" sz="900" b="0" i="0" u="none" strike="noStrike" dirty="0">
                          <a:solidFill>
                            <a:srgbClr val="000000"/>
                          </a:solidFill>
                          <a:effectLst/>
                          <a:latin typeface="Calibri" panose="020F0502020204030204" pitchFamily="34" charset="0"/>
                        </a:rPr>
                        <a:t>$48,446.51</a:t>
                      </a:r>
                    </a:p>
                  </a:txBody>
                  <a:tcPr marL="9525" marR="57150" marT="9525" marB="0" anchor="ctr"/>
                </a:tc>
                <a:extLst>
                  <a:ext uri="{0D108BD9-81ED-4DB2-BD59-A6C34878D82A}">
                    <a16:rowId xmlns:a16="http://schemas.microsoft.com/office/drawing/2014/main" val="3513815059"/>
                  </a:ext>
                </a:extLst>
              </a:tr>
              <a:tr h="135255">
                <a:tc>
                  <a:txBody>
                    <a:bodyPr/>
                    <a:lstStyle/>
                    <a:p>
                      <a:pPr algn="r"/>
                      <a:r>
                        <a:rPr lang="en-US" sz="900" dirty="0"/>
                        <a:t>TOTAL</a:t>
                      </a:r>
                    </a:p>
                  </a:txBody>
                  <a:tcPr/>
                </a:tc>
                <a:tc>
                  <a:txBody>
                    <a:bodyPr/>
                    <a:lstStyle/>
                    <a:p>
                      <a:pPr marL="171450" indent="-171450" algn="r">
                        <a:buFont typeface="System Font Regular"/>
                        <a:buChar char="$"/>
                      </a:pPr>
                      <a:r>
                        <a:rPr lang="en-US" sz="900" dirty="0"/>
                        <a:t>2,902,727.46</a:t>
                      </a:r>
                    </a:p>
                  </a:txBody>
                  <a:tcPr/>
                </a:tc>
                <a:tc>
                  <a:txBody>
                    <a:bodyPr/>
                    <a:lstStyle/>
                    <a:p>
                      <a:pPr marL="171450" marR="0" lvl="0" indent="-171450" algn="r" defTabSz="914400" rtl="0" eaLnBrk="1" fontAlgn="auto" latinLnBrk="0" hangingPunct="1">
                        <a:lnSpc>
                          <a:spcPct val="100000"/>
                        </a:lnSpc>
                        <a:spcBef>
                          <a:spcPts val="0"/>
                        </a:spcBef>
                        <a:spcAft>
                          <a:spcPts val="0"/>
                        </a:spcAft>
                        <a:buClrTx/>
                        <a:buSzTx/>
                        <a:buFont typeface="System Font Regular"/>
                        <a:buChar char="$"/>
                        <a:tabLst/>
                        <a:defRPr/>
                      </a:pPr>
                      <a:r>
                        <a:rPr lang="en-US" sz="900" dirty="0"/>
                        <a:t>3,082,835.00</a:t>
                      </a:r>
                    </a:p>
                  </a:txBody>
                  <a:tcPr/>
                </a:tc>
                <a:extLst>
                  <a:ext uri="{0D108BD9-81ED-4DB2-BD59-A6C34878D82A}">
                    <a16:rowId xmlns:a16="http://schemas.microsoft.com/office/drawing/2014/main" val="2905009321"/>
                  </a:ext>
                </a:extLst>
              </a:tr>
            </a:tbl>
          </a:graphicData>
        </a:graphic>
      </p:graphicFrame>
      <p:pic>
        <p:nvPicPr>
          <p:cNvPr id="4" name="Picture 3"/>
          <p:cNvPicPr>
            <a:picLocks noChangeAspect="1"/>
          </p:cNvPicPr>
          <p:nvPr/>
        </p:nvPicPr>
        <p:blipFill>
          <a:blip r:embed="rId3"/>
          <a:stretch>
            <a:fillRect/>
          </a:stretch>
        </p:blipFill>
        <p:spPr>
          <a:xfrm>
            <a:off x="1676400" y="2165351"/>
            <a:ext cx="5257800" cy="3778250"/>
          </a:xfrm>
          <a:prstGeom prst="rect">
            <a:avLst/>
          </a:prstGeom>
        </p:spPr>
      </p:pic>
    </p:spTree>
    <p:extLst>
      <p:ext uri="{BB962C8B-B14F-4D97-AF65-F5344CB8AC3E}">
        <p14:creationId xmlns:p14="http://schemas.microsoft.com/office/powerpoint/2010/main" val="3057163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defRPr/>
            </a:pPr>
            <a:fld id="{95870169-AD81-4CCB-A565-E783BD912983}" type="slidenum">
              <a:rPr lang="en-US" smtClean="0"/>
              <a:pPr algn="r">
                <a:defRPr/>
              </a:pPr>
              <a:t>18</a:t>
            </a:fld>
            <a:endParaRPr lang="en-US" dirty="0"/>
          </a:p>
        </p:txBody>
      </p:sp>
      <p:sp>
        <p:nvSpPr>
          <p:cNvPr id="5" name="Rectangle 2"/>
          <p:cNvSpPr txBox="1">
            <a:spLocks noChangeArrowheads="1"/>
          </p:cNvSpPr>
          <p:nvPr/>
        </p:nvSpPr>
        <p:spPr bwMode="auto">
          <a:xfrm>
            <a:off x="533400" y="838200"/>
            <a:ext cx="8077200" cy="3200400"/>
          </a:xfrm>
          <a:prstGeom prst="rect">
            <a:avLst/>
          </a:prstGeom>
          <a:solidFill>
            <a:schemeClr val="accent1">
              <a:lumMod val="75000"/>
            </a:schemeClr>
          </a:solidFill>
          <a:ln>
            <a:solidFill>
              <a:srgbClr val="89A4A7"/>
            </a:solidFill>
          </a:ln>
        </p:spPr>
        <p:txBody>
          <a:bodyPr vert="horz" wrap="square" lIns="91440" tIns="45720" rIns="91440" bIns="45720" numCol="1" anchor="ctr" anchorCtr="0" compatLnSpc="1">
            <a:prstTxWarp prst="textNoShape">
              <a:avLst/>
            </a:prstTxWarp>
          </a:bodyPr>
          <a:lstStyle/>
          <a:p>
            <a:pPr lvl="0" algn="ctr">
              <a:defRPr/>
            </a:pPr>
            <a:r>
              <a:rPr lang="en-US" sz="3200" b="1" i="1" dirty="0">
                <a:solidFill>
                  <a:srgbClr val="000000"/>
                </a:solidFill>
                <a:latin typeface="Arial" pitchFamily="34" charset="0"/>
                <a:cs typeface="Arial" pitchFamily="34" charset="0"/>
              </a:rPr>
              <a:t>FY21 Budget Build Meetings</a:t>
            </a:r>
          </a:p>
        </p:txBody>
      </p:sp>
      <p:graphicFrame>
        <p:nvGraphicFramePr>
          <p:cNvPr id="7" name="Table 6">
            <a:extLst>
              <a:ext uri="{FF2B5EF4-FFF2-40B4-BE49-F238E27FC236}">
                <a16:creationId xmlns:a16="http://schemas.microsoft.com/office/drawing/2014/main" id="{395684AA-3AFF-814E-B671-EB913C12BE2A}"/>
              </a:ext>
            </a:extLst>
          </p:cNvPr>
          <p:cNvGraphicFramePr>
            <a:graphicFrameLocks noGrp="1"/>
          </p:cNvGraphicFramePr>
          <p:nvPr>
            <p:extLst>
              <p:ext uri="{D42A27DB-BD31-4B8C-83A1-F6EECF244321}">
                <p14:modId xmlns:p14="http://schemas.microsoft.com/office/powerpoint/2010/main" val="87568598"/>
              </p:ext>
            </p:extLst>
          </p:nvPr>
        </p:nvGraphicFramePr>
        <p:xfrm>
          <a:off x="1295400" y="1752600"/>
          <a:ext cx="6553200" cy="4114802"/>
        </p:xfrm>
        <a:graphic>
          <a:graphicData uri="http://schemas.openxmlformats.org/drawingml/2006/table">
            <a:tbl>
              <a:tblPr/>
              <a:tblGrid>
                <a:gridCol w="4744567">
                  <a:extLst>
                    <a:ext uri="{9D8B030D-6E8A-4147-A177-3AD203B41FA5}">
                      <a16:colId xmlns:a16="http://schemas.microsoft.com/office/drawing/2014/main" val="2466107057"/>
                    </a:ext>
                  </a:extLst>
                </a:gridCol>
                <a:gridCol w="1808633">
                  <a:extLst>
                    <a:ext uri="{9D8B030D-6E8A-4147-A177-3AD203B41FA5}">
                      <a16:colId xmlns:a16="http://schemas.microsoft.com/office/drawing/2014/main" val="1699640171"/>
                    </a:ext>
                  </a:extLst>
                </a:gridCol>
              </a:tblGrid>
              <a:tr h="517162">
                <a:tc gridSpan="2">
                  <a:txBody>
                    <a:bodyPr/>
                    <a:lstStyle/>
                    <a:p>
                      <a:pPr algn="ctr" fontAlgn="b"/>
                      <a:endParaRPr lang="en-US" sz="2400" b="1"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3098125139"/>
                  </a:ext>
                </a:extLst>
              </a:tr>
              <a:tr h="361017">
                <a:tc>
                  <a:txBody>
                    <a:bodyPr/>
                    <a:lstStyle/>
                    <a:p>
                      <a:pPr algn="l" fontAlgn="b"/>
                      <a:endParaRPr lang="en-US" sz="9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003783104"/>
                  </a:ext>
                </a:extLst>
              </a:tr>
              <a:tr h="361017">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404529405"/>
                  </a:ext>
                </a:extLst>
              </a:tr>
              <a:tr h="361017">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119748760"/>
                  </a:ext>
                </a:extLst>
              </a:tr>
              <a:tr h="361017">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3319036714"/>
                  </a:ext>
                </a:extLst>
              </a:tr>
              <a:tr h="361017">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3617464807"/>
                  </a:ext>
                </a:extLst>
              </a:tr>
              <a:tr h="348487">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3234144801"/>
                  </a:ext>
                </a:extLst>
              </a:tr>
              <a:tr h="361017">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260081289"/>
                  </a:ext>
                </a:extLst>
              </a:tr>
              <a:tr h="361017">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193780152"/>
                  </a:ext>
                </a:extLst>
              </a:tr>
              <a:tr h="361017">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192232696"/>
                  </a:ext>
                </a:extLst>
              </a:tr>
              <a:tr h="361017">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89691831"/>
                  </a:ext>
                </a:extLst>
              </a:tr>
            </a:tbl>
          </a:graphicData>
        </a:graphic>
      </p:graphicFrame>
    </p:spTree>
    <p:extLst>
      <p:ext uri="{BB962C8B-B14F-4D97-AF65-F5344CB8AC3E}">
        <p14:creationId xmlns:p14="http://schemas.microsoft.com/office/powerpoint/2010/main" val="749260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a:defRPr/>
            </a:pPr>
            <a:fld id="{95870169-AD81-4CCB-A565-E783BD912983}" type="slidenum">
              <a:rPr lang="en-US" smtClean="0"/>
              <a:pPr algn="r">
                <a:defRPr/>
              </a:pPr>
              <a:t>19</a:t>
            </a:fld>
            <a:endParaRPr lang="en-US" dirty="0"/>
          </a:p>
        </p:txBody>
      </p:sp>
      <p:sp>
        <p:nvSpPr>
          <p:cNvPr id="5" name="Rectangle 2"/>
          <p:cNvSpPr txBox="1">
            <a:spLocks noChangeArrowheads="1"/>
          </p:cNvSpPr>
          <p:nvPr/>
        </p:nvSpPr>
        <p:spPr bwMode="auto">
          <a:xfrm>
            <a:off x="533400" y="838200"/>
            <a:ext cx="8077200" cy="838200"/>
          </a:xfrm>
          <a:prstGeom prst="rect">
            <a:avLst/>
          </a:prstGeom>
          <a:solidFill>
            <a:schemeClr val="accent1">
              <a:lumMod val="75000"/>
            </a:schemeClr>
          </a:solidFill>
          <a:ln>
            <a:solidFill>
              <a:srgbClr val="89A4A7"/>
            </a:solidFill>
          </a:ln>
        </p:spPr>
        <p:txBody>
          <a:bodyPr vert="horz" wrap="square" lIns="91440" tIns="45720" rIns="91440" bIns="45720" numCol="1" anchor="ctr" anchorCtr="0" compatLnSpc="1">
            <a:prstTxWarp prst="textNoShape">
              <a:avLst/>
            </a:prstTxWarp>
          </a:bodyPr>
          <a:lstStyle/>
          <a:p>
            <a:pPr lvl="0" algn="ctr">
              <a:defRPr/>
            </a:pPr>
            <a:r>
              <a:rPr lang="en-US" sz="3200" b="1" i="1" dirty="0">
                <a:solidFill>
                  <a:srgbClr val="000000"/>
                </a:solidFill>
                <a:latin typeface="Arial" pitchFamily="34" charset="0"/>
                <a:cs typeface="Arial" pitchFamily="34" charset="0"/>
              </a:rPr>
              <a:t>CSU Internal FY21 Budget Meetings</a:t>
            </a:r>
          </a:p>
        </p:txBody>
      </p:sp>
      <p:graphicFrame>
        <p:nvGraphicFramePr>
          <p:cNvPr id="7" name="Table 6">
            <a:extLst>
              <a:ext uri="{FF2B5EF4-FFF2-40B4-BE49-F238E27FC236}">
                <a16:creationId xmlns:a16="http://schemas.microsoft.com/office/drawing/2014/main" id="{395684AA-3AFF-814E-B671-EB913C12BE2A}"/>
              </a:ext>
            </a:extLst>
          </p:cNvPr>
          <p:cNvGraphicFramePr>
            <a:graphicFrameLocks noGrp="1"/>
          </p:cNvGraphicFramePr>
          <p:nvPr>
            <p:extLst>
              <p:ext uri="{D42A27DB-BD31-4B8C-83A1-F6EECF244321}">
                <p14:modId xmlns:p14="http://schemas.microsoft.com/office/powerpoint/2010/main" val="302924341"/>
              </p:ext>
            </p:extLst>
          </p:nvPr>
        </p:nvGraphicFramePr>
        <p:xfrm>
          <a:off x="1219200" y="1752600"/>
          <a:ext cx="6629400" cy="4114802"/>
        </p:xfrm>
        <a:graphic>
          <a:graphicData uri="http://schemas.openxmlformats.org/drawingml/2006/table">
            <a:tbl>
              <a:tblPr/>
              <a:tblGrid>
                <a:gridCol w="4778211">
                  <a:extLst>
                    <a:ext uri="{9D8B030D-6E8A-4147-A177-3AD203B41FA5}">
                      <a16:colId xmlns:a16="http://schemas.microsoft.com/office/drawing/2014/main" val="2466107057"/>
                    </a:ext>
                  </a:extLst>
                </a:gridCol>
                <a:gridCol w="1851189">
                  <a:extLst>
                    <a:ext uri="{9D8B030D-6E8A-4147-A177-3AD203B41FA5}">
                      <a16:colId xmlns:a16="http://schemas.microsoft.com/office/drawing/2014/main" val="1699640171"/>
                    </a:ext>
                  </a:extLst>
                </a:gridCol>
              </a:tblGrid>
              <a:tr h="517162">
                <a:tc gridSpan="2">
                  <a:txBody>
                    <a:bodyPr/>
                    <a:lstStyle/>
                    <a:p>
                      <a:pPr algn="ctr" fontAlgn="b"/>
                      <a:r>
                        <a:rPr lang="en-US" sz="2400" b="1" dirty="0"/>
                        <a:t>FY21 Spend Requests from Campus</a:t>
                      </a:r>
                      <a:endParaRPr lang="en-US" sz="2400" b="1"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3098125139"/>
                  </a:ext>
                </a:extLst>
              </a:tr>
              <a:tr h="361017">
                <a:tc>
                  <a:txBody>
                    <a:bodyPr/>
                    <a:lstStyle/>
                    <a:p>
                      <a:pPr algn="l" fontAlgn="b"/>
                      <a:endParaRPr lang="en-US" sz="9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003783104"/>
                  </a:ext>
                </a:extLst>
              </a:tr>
              <a:tr h="361017">
                <a:tc>
                  <a:txBody>
                    <a:bodyPr/>
                    <a:lstStyle/>
                    <a:p>
                      <a:pPr algn="l" fontAlgn="b"/>
                      <a:r>
                        <a:rPr lang="en-US" sz="1600" b="0" i="0" u="none" strike="noStrike" dirty="0">
                          <a:solidFill>
                            <a:srgbClr val="000000"/>
                          </a:solidFill>
                          <a:effectLst/>
                          <a:latin typeface="Calibri" panose="020F0502020204030204" pitchFamily="34" charset="0"/>
                        </a:rPr>
                        <a:t>Academic Affairs (8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757,150</a:t>
                      </a:r>
                    </a:p>
                  </a:txBody>
                  <a:tcPr marL="8049" marR="8049" marT="8049" marB="0" anchor="b">
                    <a:lnL>
                      <a:noFill/>
                    </a:lnL>
                    <a:lnR>
                      <a:noFill/>
                    </a:lnR>
                    <a:lnT>
                      <a:noFill/>
                    </a:lnT>
                    <a:lnB>
                      <a:noFill/>
                    </a:lnB>
                  </a:tcPr>
                </a:tc>
                <a:extLst>
                  <a:ext uri="{0D108BD9-81ED-4DB2-BD59-A6C34878D82A}">
                    <a16:rowId xmlns:a16="http://schemas.microsoft.com/office/drawing/2014/main" val="1404529405"/>
                  </a:ext>
                </a:extLst>
              </a:tr>
              <a:tr h="361017">
                <a:tc>
                  <a:txBody>
                    <a:bodyPr/>
                    <a:lstStyle/>
                    <a:p>
                      <a:pPr algn="l" fontAlgn="b"/>
                      <a:r>
                        <a:rPr lang="en-US" sz="1600" b="0" i="0" u="none" strike="noStrike" dirty="0">
                          <a:solidFill>
                            <a:srgbClr val="000000"/>
                          </a:solidFill>
                          <a:effectLst/>
                          <a:latin typeface="Calibri" panose="020F0502020204030204" pitchFamily="34" charset="0"/>
                        </a:rPr>
                        <a:t>Enrollment Management (4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166,200</a:t>
                      </a:r>
                    </a:p>
                  </a:txBody>
                  <a:tcPr marL="8049" marR="8049" marT="8049" marB="0" anchor="b">
                    <a:lnL>
                      <a:noFill/>
                    </a:lnL>
                    <a:lnR>
                      <a:noFill/>
                    </a:lnR>
                    <a:lnT>
                      <a:noFill/>
                    </a:lnT>
                    <a:lnB>
                      <a:noFill/>
                    </a:lnB>
                  </a:tcPr>
                </a:tc>
                <a:extLst>
                  <a:ext uri="{0D108BD9-81ED-4DB2-BD59-A6C34878D82A}">
                    <a16:rowId xmlns:a16="http://schemas.microsoft.com/office/drawing/2014/main" val="119748760"/>
                  </a:ext>
                </a:extLst>
              </a:tr>
              <a:tr h="361017">
                <a:tc>
                  <a:txBody>
                    <a:bodyPr/>
                    <a:lstStyle/>
                    <a:p>
                      <a:pPr algn="l" fontAlgn="b"/>
                      <a:r>
                        <a:rPr lang="en-US" sz="1600" b="0" i="0" u="none" strike="noStrike" dirty="0">
                          <a:solidFill>
                            <a:srgbClr val="000000"/>
                          </a:solidFill>
                          <a:effectLst/>
                          <a:latin typeface="Calibri" panose="020F0502020204030204" pitchFamily="34" charset="0"/>
                        </a:rPr>
                        <a:t>ITS (4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302,700</a:t>
                      </a:r>
                    </a:p>
                  </a:txBody>
                  <a:tcPr marL="8049" marR="8049" marT="8049" marB="0" anchor="b">
                    <a:lnL>
                      <a:noFill/>
                    </a:lnL>
                    <a:lnR>
                      <a:noFill/>
                    </a:lnR>
                    <a:lnT>
                      <a:noFill/>
                    </a:lnT>
                    <a:lnB>
                      <a:noFill/>
                    </a:lnB>
                  </a:tcPr>
                </a:tc>
                <a:extLst>
                  <a:ext uri="{0D108BD9-81ED-4DB2-BD59-A6C34878D82A}">
                    <a16:rowId xmlns:a16="http://schemas.microsoft.com/office/drawing/2014/main" val="3319036714"/>
                  </a:ext>
                </a:extLst>
              </a:tr>
              <a:tr h="361017">
                <a:tc>
                  <a:txBody>
                    <a:bodyPr/>
                    <a:lstStyle/>
                    <a:p>
                      <a:pPr algn="l" fontAlgn="b"/>
                      <a:r>
                        <a:rPr lang="en-US" sz="1600" b="0" i="0" u="none" strike="noStrike" dirty="0">
                          <a:solidFill>
                            <a:srgbClr val="000000"/>
                          </a:solidFill>
                          <a:effectLst/>
                          <a:latin typeface="Calibri" panose="020F0502020204030204" pitchFamily="34" charset="0"/>
                        </a:rPr>
                        <a:t>Student Affairs (2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126,000 </a:t>
                      </a:r>
                    </a:p>
                  </a:txBody>
                  <a:tcPr marL="8049" marR="8049" marT="8049" marB="0" anchor="b">
                    <a:lnL>
                      <a:noFill/>
                    </a:lnL>
                    <a:lnR>
                      <a:noFill/>
                    </a:lnR>
                    <a:lnT>
                      <a:noFill/>
                    </a:lnT>
                    <a:lnB>
                      <a:noFill/>
                    </a:lnB>
                  </a:tcPr>
                </a:tc>
                <a:extLst>
                  <a:ext uri="{0D108BD9-81ED-4DB2-BD59-A6C34878D82A}">
                    <a16:rowId xmlns:a16="http://schemas.microsoft.com/office/drawing/2014/main" val="3617464807"/>
                  </a:ext>
                </a:extLst>
              </a:tr>
              <a:tr h="348487">
                <a:tc>
                  <a:txBody>
                    <a:bodyPr/>
                    <a:lstStyle/>
                    <a:p>
                      <a:pPr algn="l" fontAlgn="b"/>
                      <a:r>
                        <a:rPr lang="en-US" sz="1600" b="0" i="0" u="none" strike="noStrike" dirty="0">
                          <a:solidFill>
                            <a:srgbClr val="000000"/>
                          </a:solidFill>
                          <a:effectLst/>
                          <a:latin typeface="Calibri" panose="020F0502020204030204" pitchFamily="34" charset="0"/>
                        </a:rPr>
                        <a:t>Business &amp; Operations (10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219,535</a:t>
                      </a:r>
                    </a:p>
                  </a:txBody>
                  <a:tcPr marL="8049" marR="8049" marT="8049" marB="0" anchor="b">
                    <a:lnL>
                      <a:noFill/>
                    </a:lnL>
                    <a:lnR>
                      <a:noFill/>
                    </a:lnR>
                    <a:lnT>
                      <a:noFill/>
                    </a:lnT>
                    <a:lnB>
                      <a:noFill/>
                    </a:lnB>
                  </a:tcPr>
                </a:tc>
                <a:extLst>
                  <a:ext uri="{0D108BD9-81ED-4DB2-BD59-A6C34878D82A}">
                    <a16:rowId xmlns:a16="http://schemas.microsoft.com/office/drawing/2014/main" val="3234144801"/>
                  </a:ext>
                </a:extLst>
              </a:tr>
              <a:tr h="361017">
                <a:tc>
                  <a:txBody>
                    <a:bodyPr/>
                    <a:lstStyle/>
                    <a:p>
                      <a:pPr algn="l" fontAlgn="b"/>
                      <a:r>
                        <a:rPr lang="en-US" sz="1600" b="0" i="0" u="none" strike="noStrike" dirty="0">
                          <a:solidFill>
                            <a:srgbClr val="000000"/>
                          </a:solidFill>
                          <a:effectLst/>
                          <a:latin typeface="Calibri" panose="020F0502020204030204" pitchFamily="34" charset="0"/>
                        </a:rPr>
                        <a:t>University Advancement (2 Requests)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95,415 </a:t>
                      </a:r>
                    </a:p>
                  </a:txBody>
                  <a:tcPr marL="8049" marR="8049" marT="8049" marB="0" anchor="b">
                    <a:lnL>
                      <a:noFill/>
                    </a:lnL>
                    <a:lnR>
                      <a:noFill/>
                    </a:lnR>
                    <a:lnT>
                      <a:noFill/>
                    </a:lnT>
                    <a:lnB>
                      <a:noFill/>
                    </a:lnB>
                  </a:tcPr>
                </a:tc>
                <a:extLst>
                  <a:ext uri="{0D108BD9-81ED-4DB2-BD59-A6C34878D82A}">
                    <a16:rowId xmlns:a16="http://schemas.microsoft.com/office/drawing/2014/main" val="260081289"/>
                  </a:ext>
                </a:extLst>
              </a:tr>
              <a:tr h="361017">
                <a:tc>
                  <a:txBody>
                    <a:bodyPr/>
                    <a:lstStyle/>
                    <a:p>
                      <a:pPr algn="l" fontAlgn="b"/>
                      <a:r>
                        <a:rPr lang="en-US" sz="1600" b="0" i="0" u="none" strike="noStrike" dirty="0">
                          <a:solidFill>
                            <a:srgbClr val="000000"/>
                          </a:solidFill>
                          <a:effectLst/>
                          <a:latin typeface="Calibri" panose="020F0502020204030204" pitchFamily="34" charset="0"/>
                        </a:rPr>
                        <a:t>Athletics (1 Request)</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75,000</a:t>
                      </a:r>
                    </a:p>
                  </a:txBody>
                  <a:tcPr marL="8049" marR="8049" marT="8049" marB="0" anchor="b">
                    <a:lnL>
                      <a:noFill/>
                    </a:lnL>
                    <a:lnR>
                      <a:noFill/>
                    </a:lnR>
                    <a:lnT>
                      <a:noFill/>
                    </a:lnT>
                    <a:lnB>
                      <a:noFill/>
                    </a:lnB>
                  </a:tcPr>
                </a:tc>
                <a:extLst>
                  <a:ext uri="{0D108BD9-81ED-4DB2-BD59-A6C34878D82A}">
                    <a16:rowId xmlns:a16="http://schemas.microsoft.com/office/drawing/2014/main" val="4193780152"/>
                  </a:ext>
                </a:extLst>
              </a:tr>
              <a:tr h="361017">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8049" marR="8049" marT="8049" marB="0" anchor="b">
                    <a:lnL>
                      <a:noFill/>
                    </a:lnL>
                    <a:lnR>
                      <a:noFill/>
                    </a:lnR>
                    <a:lnT>
                      <a:noFill/>
                    </a:lnT>
                    <a:lnB>
                      <a:noFill/>
                    </a:lnB>
                  </a:tcPr>
                </a:tc>
                <a:extLst>
                  <a:ext uri="{0D108BD9-81ED-4DB2-BD59-A6C34878D82A}">
                    <a16:rowId xmlns:a16="http://schemas.microsoft.com/office/drawing/2014/main" val="4192232696"/>
                  </a:ext>
                </a:extLst>
              </a:tr>
              <a:tr h="361017">
                <a:tc>
                  <a:txBody>
                    <a:bodyPr/>
                    <a:lstStyle/>
                    <a:p>
                      <a:pPr algn="l" fontAlgn="b"/>
                      <a:r>
                        <a:rPr lang="en-US" sz="1600" b="0" i="0" u="none" strike="noStrike" dirty="0">
                          <a:solidFill>
                            <a:srgbClr val="000000"/>
                          </a:solidFill>
                          <a:effectLst/>
                          <a:latin typeface="Calibri" panose="020F0502020204030204" pitchFamily="34" charset="0"/>
                        </a:rPr>
                        <a:t>TOTALS</a:t>
                      </a:r>
                    </a:p>
                  </a:txBody>
                  <a:tcPr marL="8049" marR="8049" marT="8049" marB="0" anchor="b">
                    <a:lnL>
                      <a:noFill/>
                    </a:lnL>
                    <a:lnR>
                      <a:noFill/>
                    </a:lnR>
                    <a:lnT>
                      <a:noFill/>
                    </a:lnT>
                    <a:lnB>
                      <a:noFill/>
                    </a:lnB>
                  </a:tcPr>
                </a:tc>
                <a:tc>
                  <a:txBody>
                    <a:bodyPr/>
                    <a:lstStyle/>
                    <a:p>
                      <a:pPr algn="l" fontAlgn="b"/>
                      <a:r>
                        <a:rPr lang="en-US" sz="1600" b="0" i="0" u="none" strike="noStrike" dirty="0">
                          <a:solidFill>
                            <a:srgbClr val="000000"/>
                          </a:solidFill>
                          <a:effectLst/>
                          <a:latin typeface="Calibri" panose="020F0502020204030204" pitchFamily="34" charset="0"/>
                        </a:rPr>
                        <a:t> $               1,742,000 </a:t>
                      </a:r>
                    </a:p>
                  </a:txBody>
                  <a:tcPr marL="8049" marR="8049" marT="8049" marB="0" anchor="b">
                    <a:lnL>
                      <a:noFill/>
                    </a:lnL>
                    <a:lnR>
                      <a:noFill/>
                    </a:lnR>
                    <a:lnT>
                      <a:noFill/>
                    </a:lnT>
                    <a:lnB>
                      <a:noFill/>
                    </a:lnB>
                  </a:tcPr>
                </a:tc>
                <a:extLst>
                  <a:ext uri="{0D108BD9-81ED-4DB2-BD59-A6C34878D82A}">
                    <a16:rowId xmlns:a16="http://schemas.microsoft.com/office/drawing/2014/main" val="89691831"/>
                  </a:ext>
                </a:extLst>
              </a:tr>
            </a:tbl>
          </a:graphicData>
        </a:graphic>
      </p:graphicFrame>
    </p:spTree>
    <p:extLst>
      <p:ext uri="{BB962C8B-B14F-4D97-AF65-F5344CB8AC3E}">
        <p14:creationId xmlns:p14="http://schemas.microsoft.com/office/powerpoint/2010/main" val="2825152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A4AA153-FC2A-4E51-833B-68D6B118CEB9}" type="slidenum">
              <a:rPr lang="en-US" smtClean="0"/>
              <a:t>2</a:t>
            </a:fld>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rcRect/>
          <a:stretch/>
        </p:blipFill>
        <p:spPr>
          <a:xfrm>
            <a:off x="2212642" y="1447800"/>
            <a:ext cx="4718003" cy="4578493"/>
          </a:xfrm>
          <a:prstGeom prst="rect">
            <a:avLst/>
          </a:prstGeom>
        </p:spPr>
      </p:pic>
      <p:pic>
        <p:nvPicPr>
          <p:cNvPr id="4" name="Picture 3"/>
          <p:cNvPicPr>
            <a:picLocks noChangeAspect="1"/>
          </p:cNvPicPr>
          <p:nvPr/>
        </p:nvPicPr>
        <p:blipFill>
          <a:blip r:embed="rId3"/>
          <a:stretch>
            <a:fillRect/>
          </a:stretch>
        </p:blipFill>
        <p:spPr>
          <a:xfrm>
            <a:off x="762000" y="533321"/>
            <a:ext cx="8090093" cy="914479"/>
          </a:xfrm>
          <a:prstGeom prst="rect">
            <a:avLst/>
          </a:prstGeom>
        </p:spPr>
      </p:pic>
    </p:spTree>
    <p:extLst>
      <p:ext uri="{BB962C8B-B14F-4D97-AF65-F5344CB8AC3E}">
        <p14:creationId xmlns:p14="http://schemas.microsoft.com/office/powerpoint/2010/main" val="33104944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noChangeArrowheads="1"/>
          </p:cNvSpPr>
          <p:nvPr>
            <p:ph type="ctrTitle"/>
          </p:nvPr>
        </p:nvSpPr>
        <p:spPr>
          <a:xfrm>
            <a:off x="12819" y="381000"/>
            <a:ext cx="5562600" cy="457200"/>
          </a:xfrm>
          <a:prstGeom prst="rect">
            <a:avLst/>
          </a:prstGeom>
        </p:spPr>
        <p:txBody>
          <a:bodyPr>
            <a:normAutofit fontScale="90000"/>
          </a:bodyPr>
          <a:lstStyle/>
          <a:p>
            <a:r>
              <a:rPr lang="en-US" sz="2800" dirty="0"/>
              <a:t> 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6" name="Line 2"/>
          <p:cNvSpPr>
            <a:spLocks noChangeShapeType="1"/>
          </p:cNvSpPr>
          <p:nvPr/>
        </p:nvSpPr>
        <p:spPr bwMode="auto">
          <a:xfrm>
            <a:off x="0" y="914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9" name="TextBox 8"/>
          <p:cNvSpPr txBox="1"/>
          <p:nvPr/>
        </p:nvSpPr>
        <p:spPr>
          <a:xfrm>
            <a:off x="914400" y="1066800"/>
            <a:ext cx="7620000" cy="4201150"/>
          </a:xfrm>
          <a:prstGeom prst="rect">
            <a:avLst/>
          </a:prstGeom>
          <a:noFill/>
        </p:spPr>
        <p:txBody>
          <a:bodyPr wrap="square" rtlCol="0">
            <a:spAutoFit/>
          </a:bodyPr>
          <a:lstStyle/>
          <a:p>
            <a:pPr algn="ctr"/>
            <a:r>
              <a:rPr lang="en-US" dirty="0"/>
              <a:t>Allocation of State Appropriations FY2021</a:t>
            </a:r>
          </a:p>
          <a:p>
            <a:pPr algn="ctr"/>
            <a:endParaRPr lang="en-US" dirty="0"/>
          </a:p>
          <a:p>
            <a:r>
              <a:rPr lang="en-US" sz="1400" dirty="0"/>
              <a:t>State Appropriation FY 2020 Base Budget			                      </a:t>
            </a:r>
            <a:r>
              <a:rPr lang="en-US" sz="1400" b="1" dirty="0"/>
              <a:t>$28,227,903</a:t>
            </a:r>
          </a:p>
          <a:p>
            <a:endParaRPr lang="en-US" sz="1400" b="1" dirty="0"/>
          </a:p>
          <a:p>
            <a:pPr>
              <a:lnSpc>
                <a:spcPct val="150000"/>
              </a:lnSpc>
            </a:pPr>
            <a:r>
              <a:rPr lang="en-US" sz="1400" b="1" dirty="0"/>
              <a:t>Formula Funding – Enrollment and Other Allocations</a:t>
            </a:r>
          </a:p>
          <a:p>
            <a:pPr>
              <a:lnSpc>
                <a:spcPct val="150000"/>
              </a:lnSpc>
            </a:pPr>
            <a:r>
              <a:rPr lang="en-US" sz="1400" dirty="0"/>
              <a:t>Enrollment Earnings (Loss)				                       $     146,533            </a:t>
            </a:r>
          </a:p>
          <a:p>
            <a:pPr>
              <a:lnSpc>
                <a:spcPct val="150000"/>
              </a:lnSpc>
            </a:pPr>
            <a:r>
              <a:rPr lang="en-US" sz="1400" dirty="0"/>
              <a:t>FY 2021 Budget Reductions					$(2,822,790)</a:t>
            </a:r>
          </a:p>
          <a:p>
            <a:pPr>
              <a:lnSpc>
                <a:spcPct val="150000"/>
              </a:lnSpc>
            </a:pPr>
            <a:r>
              <a:rPr lang="en-US" sz="1400" dirty="0"/>
              <a:t>Know More. Borrow Less.					 $      30,500</a:t>
            </a:r>
          </a:p>
          <a:p>
            <a:pPr>
              <a:lnSpc>
                <a:spcPct val="150000"/>
              </a:lnSpc>
            </a:pPr>
            <a:r>
              <a:rPr lang="en-US" sz="1400" dirty="0"/>
              <a:t>Teacher’s Retirement System – Rate Change 				 $   (238,098)</a:t>
            </a:r>
          </a:p>
          <a:p>
            <a:pPr>
              <a:lnSpc>
                <a:spcPct val="150000"/>
              </a:lnSpc>
            </a:pPr>
            <a:r>
              <a:rPr lang="en-US" sz="1400" dirty="0"/>
              <a:t>Adjustments for State-Wide Billing (GTA billing)</a:t>
            </a:r>
            <a:r>
              <a:rPr lang="en-US" sz="1200" i="1" dirty="0"/>
              <a:t> </a:t>
            </a:r>
            <a:r>
              <a:rPr lang="en-US" sz="1400" dirty="0"/>
              <a:t>                                                                           $        (1,264)</a:t>
            </a:r>
            <a:r>
              <a:rPr lang="en-US" sz="1200" i="1" dirty="0"/>
              <a:t>                                                                         </a:t>
            </a:r>
            <a:endParaRPr lang="en-US" sz="1400" dirty="0"/>
          </a:p>
          <a:p>
            <a:pPr>
              <a:lnSpc>
                <a:spcPct val="150000"/>
              </a:lnSpc>
            </a:pPr>
            <a:r>
              <a:rPr lang="en-US" sz="1400" b="1" dirty="0"/>
              <a:t>Total of Enrollment and Other Allocations	                       		                        $(2,885,119)</a:t>
            </a:r>
          </a:p>
          <a:p>
            <a:pPr>
              <a:lnSpc>
                <a:spcPct val="150000"/>
              </a:lnSpc>
            </a:pPr>
            <a:endParaRPr lang="en-US" sz="1400" b="1" dirty="0"/>
          </a:p>
          <a:p>
            <a:pPr>
              <a:lnSpc>
                <a:spcPct val="150000"/>
              </a:lnSpc>
            </a:pPr>
            <a:r>
              <a:rPr lang="en-US" sz="1400" b="1" dirty="0"/>
              <a:t>Total FY2021 State Funds Budget				                        $25,342,784</a:t>
            </a:r>
          </a:p>
          <a:p>
            <a:endParaRPr lang="en-US" sz="1400" b="1" dirty="0"/>
          </a:p>
        </p:txBody>
      </p:sp>
    </p:spTree>
    <p:extLst>
      <p:ext uri="{BB962C8B-B14F-4D97-AF65-F5344CB8AC3E}">
        <p14:creationId xmlns:p14="http://schemas.microsoft.com/office/powerpoint/2010/main" val="2085092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21</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638800" cy="549275"/>
          </a:xfrm>
          <a:prstGeom prst="rect">
            <a:avLst/>
          </a:prstGeom>
          <a:solidFill>
            <a:schemeClr val="accent1">
              <a:lumMod val="75000"/>
            </a:schemeClr>
          </a:solidFill>
        </p:spPr>
        <p:txBody>
          <a:bodyPr>
            <a:noAutofit/>
          </a:bodyPr>
          <a:lstStyle/>
          <a:p>
            <a:r>
              <a:rPr lang="en-US" sz="3200" b="1" i="1" dirty="0">
                <a:latin typeface="Arial" panose="020B0604020202020204" pitchFamily="34" charset="0"/>
                <a:cs typeface="Arial" panose="020B0604020202020204" pitchFamily="34" charset="0"/>
              </a:rPr>
              <a:t>CSU’s Budget Build</a:t>
            </a:r>
            <a:br>
              <a:rPr lang="en-US" sz="3200" b="1" i="1" dirty="0"/>
            </a:br>
            <a:r>
              <a:rPr lang="en-US" sz="2400" dirty="0"/>
              <a:t>   </a:t>
            </a:r>
            <a:br>
              <a:rPr lang="en-US" sz="2400" dirty="0"/>
            </a:br>
            <a:br>
              <a:rPr lang="en-US" sz="2400" dirty="0"/>
            </a:br>
            <a:br>
              <a:rPr lang="en-US" sz="2400" dirty="0"/>
            </a:br>
            <a:br>
              <a:rPr lang="en-US" sz="2400" dirty="0"/>
            </a:br>
            <a:br>
              <a:rPr lang="en-US" sz="2400" dirty="0"/>
            </a:br>
            <a:br>
              <a:rPr lang="en-US" sz="2400" dirty="0"/>
            </a:br>
            <a:r>
              <a:rPr lang="en-US" sz="100" dirty="0"/>
              <a:t>     </a:t>
            </a:r>
            <a:br>
              <a:rPr lang="en-US" sz="100" dirty="0"/>
            </a:br>
            <a:br>
              <a:rPr lang="en-US" sz="100" dirty="0"/>
            </a:br>
            <a:r>
              <a:rPr lang="en-US" sz="100" dirty="0"/>
              <a:t>     </a:t>
            </a:r>
            <a:br>
              <a:rPr lang="en-US" sz="100" dirty="0"/>
            </a:br>
            <a:br>
              <a:rPr lang="en-US" sz="100" b="1" dirty="0">
                <a:solidFill>
                  <a:sysClr val="windowText" lastClr="000000"/>
                </a:solidFill>
              </a:rPr>
            </a:br>
            <a:br>
              <a:rPr lang="en-US" sz="100" b="1" dirty="0">
                <a:solidFill>
                  <a:sysClr val="windowText" lastClr="000000"/>
                </a:solidFill>
              </a:rPr>
            </a:br>
            <a:r>
              <a:rPr lang="en-US" sz="100" b="1" dirty="0">
                <a:solidFill>
                  <a:sysClr val="windowText" lastClr="000000"/>
                </a:solidFill>
              </a:rPr>
              <a:t>                   </a:t>
            </a:r>
            <a:endParaRPr lang="en-US" sz="1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2170596797"/>
              </p:ext>
            </p:extLst>
          </p:nvPr>
        </p:nvGraphicFramePr>
        <p:xfrm>
          <a:off x="5377789" y="1536950"/>
          <a:ext cx="3556151" cy="1892051"/>
        </p:xfrm>
        <a:graphic>
          <a:graphicData uri="http://schemas.openxmlformats.org/presentationml/2006/ole">
            <mc:AlternateContent xmlns:mc="http://schemas.openxmlformats.org/markup-compatibility/2006">
              <mc:Choice xmlns:v="urn:schemas-microsoft-com:vml" Requires="v">
                <p:oleObj spid="_x0000_s3113" name="Document" r:id="rId4" imgW="8235289" imgH="5918849" progId="Word.Document.12">
                  <p:embed/>
                </p:oleObj>
              </mc:Choice>
              <mc:Fallback>
                <p:oleObj name="Document" r:id="rId4" imgW="8235289" imgH="5918849" progId="Word.Document.12">
                  <p:embed/>
                  <p:pic>
                    <p:nvPicPr>
                      <p:cNvPr id="9"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7789" y="1536950"/>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graphicFrame>
        <p:nvGraphicFramePr>
          <p:cNvPr id="3" name="Table 2"/>
          <p:cNvGraphicFramePr>
            <a:graphicFrameLocks noGrp="1"/>
          </p:cNvGraphicFramePr>
          <p:nvPr>
            <p:extLst>
              <p:ext uri="{D42A27DB-BD31-4B8C-83A1-F6EECF244321}">
                <p14:modId xmlns:p14="http://schemas.microsoft.com/office/powerpoint/2010/main" val="254872080"/>
              </p:ext>
            </p:extLst>
          </p:nvPr>
        </p:nvGraphicFramePr>
        <p:xfrm>
          <a:off x="533400" y="1143001"/>
          <a:ext cx="8153400" cy="4419590"/>
        </p:xfrm>
        <a:graphic>
          <a:graphicData uri="http://schemas.openxmlformats.org/drawingml/2006/table">
            <a:tbl>
              <a:tblPr/>
              <a:tblGrid>
                <a:gridCol w="5106170">
                  <a:extLst>
                    <a:ext uri="{9D8B030D-6E8A-4147-A177-3AD203B41FA5}">
                      <a16:colId xmlns:a16="http://schemas.microsoft.com/office/drawing/2014/main" val="1562219258"/>
                    </a:ext>
                  </a:extLst>
                </a:gridCol>
                <a:gridCol w="1272799">
                  <a:extLst>
                    <a:ext uri="{9D8B030D-6E8A-4147-A177-3AD203B41FA5}">
                      <a16:colId xmlns:a16="http://schemas.microsoft.com/office/drawing/2014/main" val="2693312384"/>
                    </a:ext>
                  </a:extLst>
                </a:gridCol>
                <a:gridCol w="932138">
                  <a:extLst>
                    <a:ext uri="{9D8B030D-6E8A-4147-A177-3AD203B41FA5}">
                      <a16:colId xmlns:a16="http://schemas.microsoft.com/office/drawing/2014/main" val="3778201600"/>
                    </a:ext>
                  </a:extLst>
                </a:gridCol>
                <a:gridCol w="842293">
                  <a:extLst>
                    <a:ext uri="{9D8B030D-6E8A-4147-A177-3AD203B41FA5}">
                      <a16:colId xmlns:a16="http://schemas.microsoft.com/office/drawing/2014/main" val="2909236162"/>
                    </a:ext>
                  </a:extLst>
                </a:gridCol>
              </a:tblGrid>
              <a:tr h="213754">
                <a:tc gridSpan="4">
                  <a:txBody>
                    <a:bodyPr/>
                    <a:lstStyle/>
                    <a:p>
                      <a:pPr algn="ctr" fontAlgn="b"/>
                      <a:r>
                        <a:rPr lang="en-US" sz="1200" b="1" i="0" u="none" strike="noStrike" dirty="0">
                          <a:solidFill>
                            <a:srgbClr val="000000"/>
                          </a:solidFill>
                          <a:effectLst/>
                          <a:latin typeface="+mn-lt"/>
                        </a:rPr>
                        <a:t>FY21 BUDGET BUILD SCENARIO</a:t>
                      </a:r>
                    </a:p>
                  </a:txBody>
                  <a:tcPr marL="6309" marR="6309" marT="6309"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90258546"/>
                  </a:ext>
                </a:extLst>
              </a:tr>
              <a:tr h="213754">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ctr" fontAlgn="b"/>
                      <a:r>
                        <a:rPr lang="en-US" sz="1200" b="0" i="0" u="none" strike="noStrike" dirty="0">
                          <a:solidFill>
                            <a:srgbClr val="000000"/>
                          </a:solidFill>
                          <a:effectLst/>
                          <a:latin typeface="+mn-lt"/>
                        </a:rPr>
                        <a:t>Using 4.3M</a:t>
                      </a:r>
                    </a:p>
                  </a:txBody>
                  <a:tcPr marL="6309" marR="6309" marT="6309" marB="0" anchor="ctr">
                    <a:lnL>
                      <a:noFill/>
                    </a:lnL>
                    <a:lnR>
                      <a:noFill/>
                    </a:lnR>
                    <a:lnT>
                      <a:noFill/>
                    </a:lnT>
                    <a:lnB>
                      <a:noFill/>
                    </a:lnB>
                    <a:solidFill>
                      <a:schemeClr val="accent5"/>
                    </a:solidFill>
                  </a:tcPr>
                </a:tc>
                <a:extLst>
                  <a:ext uri="{0D108BD9-81ED-4DB2-BD59-A6C34878D82A}">
                    <a16:rowId xmlns:a16="http://schemas.microsoft.com/office/drawing/2014/main" val="3314748093"/>
                  </a:ext>
                </a:extLst>
              </a:tr>
              <a:tr h="223388">
                <a:tc>
                  <a:txBody>
                    <a:bodyPr/>
                    <a:lstStyle/>
                    <a:p>
                      <a:pPr algn="l" rtl="0" fontAlgn="b"/>
                      <a:r>
                        <a:rPr lang="en-US" sz="1200" b="1" i="0" u="none" strike="noStrike" dirty="0">
                          <a:solidFill>
                            <a:srgbClr val="000000"/>
                          </a:solidFill>
                          <a:effectLst/>
                          <a:latin typeface="+mn-lt"/>
                        </a:rPr>
                        <a:t>Revenue – Enrollment (6,800 Fall; 6,650 Spring; 3,400 Summer)</a:t>
                      </a:r>
                    </a:p>
                  </a:txBody>
                  <a:tcPr marL="6309" marR="6309" marT="630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4096928161"/>
                  </a:ext>
                </a:extLst>
              </a:tr>
              <a:tr h="223388">
                <a:tc>
                  <a:txBody>
                    <a:bodyPr/>
                    <a:lstStyle/>
                    <a:p>
                      <a:pPr algn="l" fontAlgn="b"/>
                      <a:r>
                        <a:rPr lang="en-US" sz="1200" b="0" i="0" u="none" strike="noStrike" dirty="0">
                          <a:solidFill>
                            <a:srgbClr val="000000"/>
                          </a:solidFill>
                          <a:effectLst/>
                          <a:latin typeface="+mn-lt"/>
                        </a:rPr>
                        <a:t> </a:t>
                      </a:r>
                    </a:p>
                  </a:txBody>
                  <a:tcPr marL="6309" marR="6309" marT="630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rtl="0" fontAlgn="b"/>
                      <a:r>
                        <a:rPr lang="en-US" sz="1200" b="1" i="0" u="none" strike="noStrike" dirty="0">
                          <a:solidFill>
                            <a:srgbClr val="000000"/>
                          </a:solidFill>
                          <a:effectLst/>
                          <a:latin typeface="+mn-lt"/>
                        </a:rPr>
                        <a:t>FY21 Budget</a:t>
                      </a:r>
                    </a:p>
                  </a:txBody>
                  <a:tcPr marL="6309" marR="6309" marT="630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3823020192"/>
                  </a:ext>
                </a:extLst>
              </a:tr>
              <a:tr h="223388">
                <a:tc>
                  <a:txBody>
                    <a:bodyPr/>
                    <a:lstStyle/>
                    <a:p>
                      <a:pPr algn="l" rtl="0" fontAlgn="b"/>
                      <a:r>
                        <a:rPr lang="en-US" sz="1200" b="1" i="0" u="none" strike="noStrike" dirty="0">
                          <a:solidFill>
                            <a:srgbClr val="000000"/>
                          </a:solidFill>
                          <a:effectLst/>
                          <a:latin typeface="+mn-lt"/>
                        </a:rPr>
                        <a:t>State Appropriation</a:t>
                      </a:r>
                    </a:p>
                  </a:txBody>
                  <a:tcPr marL="6309" marR="6309" marT="6309" marB="0" anchor="b">
                    <a:lnL>
                      <a:noFill/>
                    </a:lnL>
                    <a:lnR>
                      <a:noFill/>
                    </a:lnR>
                    <a:lnT>
                      <a:noFill/>
                    </a:lnT>
                    <a:lnB>
                      <a:noFill/>
                    </a:lnB>
                  </a:tcPr>
                </a:tc>
                <a:tc>
                  <a:txBody>
                    <a:bodyPr/>
                    <a:lstStyle/>
                    <a:p>
                      <a:pPr algn="r" rtl="0" fontAlgn="b"/>
                      <a:r>
                        <a:rPr lang="en-US" sz="1200" b="0" i="0" u="none" strike="noStrike" dirty="0">
                          <a:solidFill>
                            <a:srgbClr val="000000"/>
                          </a:solidFill>
                          <a:effectLst/>
                          <a:latin typeface="+mn-lt"/>
                        </a:rPr>
                        <a:t>25,342,784</a:t>
                      </a:r>
                    </a:p>
                  </a:txBody>
                  <a:tcPr marL="6309" marR="6309" marT="630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300920403"/>
                  </a:ext>
                </a:extLst>
              </a:tr>
              <a:tr h="223388">
                <a:tc>
                  <a:txBody>
                    <a:bodyPr/>
                    <a:lstStyle/>
                    <a:p>
                      <a:pPr algn="l" rtl="0" fontAlgn="b"/>
                      <a:r>
                        <a:rPr lang="en-US" sz="1200" b="1" i="0" u="none" strike="noStrike" dirty="0">
                          <a:solidFill>
                            <a:srgbClr val="000000"/>
                          </a:solidFill>
                          <a:effectLst/>
                          <a:latin typeface="+mn-lt"/>
                        </a:rPr>
                        <a:t>Tuition </a:t>
                      </a:r>
                    </a:p>
                  </a:txBody>
                  <a:tcPr marL="6309" marR="6309" marT="6309" marB="0" anchor="b">
                    <a:lnL>
                      <a:noFill/>
                    </a:lnL>
                    <a:lnR>
                      <a:noFill/>
                    </a:lnR>
                    <a:lnT>
                      <a:noFill/>
                    </a:lnT>
                    <a:lnB>
                      <a:noFill/>
                    </a:lnB>
                  </a:tcPr>
                </a:tc>
                <a:tc>
                  <a:txBody>
                    <a:bodyPr/>
                    <a:lstStyle/>
                    <a:p>
                      <a:pPr algn="r" rtl="0" fontAlgn="b"/>
                      <a:r>
                        <a:rPr lang="en-US" sz="1200" b="0" i="0" u="none" strike="noStrike" dirty="0">
                          <a:solidFill>
                            <a:srgbClr val="000000"/>
                          </a:solidFill>
                          <a:effectLst/>
                          <a:latin typeface="+mn-lt"/>
                        </a:rPr>
                        <a:t>28,960,000</a:t>
                      </a:r>
                    </a:p>
                  </a:txBody>
                  <a:tcPr marL="6309" marR="6309" marT="6309" marB="0" anchor="b">
                    <a:lnL>
                      <a:noFill/>
                    </a:lnL>
                    <a:lnR>
                      <a:noFill/>
                    </a:lnR>
                    <a:lnT>
                      <a:noFill/>
                    </a:lnT>
                    <a:lnB>
                      <a:noFill/>
                    </a:lnB>
                  </a:tcPr>
                </a:tc>
                <a:tc>
                  <a:txBody>
                    <a:bodyPr/>
                    <a:lstStyle/>
                    <a:p>
                      <a:pPr algn="l" rtl="0" fontAlgn="b"/>
                      <a:endParaRPr lang="en-US" sz="1200" b="1"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578700513"/>
                  </a:ext>
                </a:extLst>
              </a:tr>
              <a:tr h="223388">
                <a:tc>
                  <a:txBody>
                    <a:bodyPr/>
                    <a:lstStyle/>
                    <a:p>
                      <a:pPr algn="l" rtl="0" fontAlgn="b"/>
                      <a:r>
                        <a:rPr lang="en-US" sz="1200" b="1" i="0" u="none" strike="noStrike" dirty="0">
                          <a:solidFill>
                            <a:srgbClr val="000000"/>
                          </a:solidFill>
                          <a:effectLst/>
                          <a:latin typeface="+mn-lt"/>
                        </a:rPr>
                        <a:t>Fees &amp; Other General</a:t>
                      </a:r>
                    </a:p>
                  </a:txBody>
                  <a:tcPr marL="6309" marR="6309" marT="6309" marB="0" anchor="b">
                    <a:lnL>
                      <a:noFill/>
                    </a:lnL>
                    <a:lnR>
                      <a:noFill/>
                    </a:lnR>
                    <a:lnT>
                      <a:noFill/>
                    </a:lnT>
                    <a:lnB>
                      <a:noFill/>
                    </a:lnB>
                  </a:tcPr>
                </a:tc>
                <a:tc>
                  <a:txBody>
                    <a:bodyPr/>
                    <a:lstStyle/>
                    <a:p>
                      <a:pPr algn="r" rtl="0" fontAlgn="b"/>
                      <a:r>
                        <a:rPr lang="en-US" sz="1200" b="0" i="0" u="none" strike="noStrike" dirty="0">
                          <a:solidFill>
                            <a:srgbClr val="000000"/>
                          </a:solidFill>
                          <a:effectLst/>
                          <a:latin typeface="+mn-lt"/>
                        </a:rPr>
                        <a:t>4,823,100</a:t>
                      </a: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3884076217"/>
                  </a:ext>
                </a:extLst>
              </a:tr>
              <a:tr h="223388">
                <a:tc>
                  <a:txBody>
                    <a:bodyPr/>
                    <a:lstStyle/>
                    <a:p>
                      <a:pPr algn="l" rtl="0" fontAlgn="b"/>
                      <a:r>
                        <a:rPr lang="en-US" sz="1200" b="1" i="0" u="none" strike="noStrike" dirty="0">
                          <a:solidFill>
                            <a:srgbClr val="000000"/>
                          </a:solidFill>
                          <a:effectLst/>
                          <a:latin typeface="+mn-lt"/>
                        </a:rPr>
                        <a:t>Carry Forward Funds</a:t>
                      </a:r>
                    </a:p>
                  </a:txBody>
                  <a:tcPr marL="6309" marR="6309" marT="6309" marB="0" anchor="b">
                    <a:lnL>
                      <a:noFill/>
                    </a:lnL>
                    <a:lnR>
                      <a:noFill/>
                    </a:lnR>
                    <a:lnT>
                      <a:noFill/>
                    </a:lnT>
                    <a:lnB>
                      <a:noFill/>
                    </a:lnB>
                  </a:tcPr>
                </a:tc>
                <a:tc>
                  <a:txBody>
                    <a:bodyPr/>
                    <a:lstStyle/>
                    <a:p>
                      <a:pPr algn="r" rtl="0" fontAlgn="b"/>
                      <a:r>
                        <a:rPr lang="en-US" sz="1200" b="0" i="0" u="none" strike="noStrike" dirty="0">
                          <a:solidFill>
                            <a:srgbClr val="000000"/>
                          </a:solidFill>
                          <a:effectLst/>
                          <a:latin typeface="+mn-lt"/>
                        </a:rPr>
                        <a:t>870,000</a:t>
                      </a:r>
                    </a:p>
                  </a:txBody>
                  <a:tcPr marL="6309" marR="6309" marT="630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rtl="0" fontAlgn="b"/>
                      <a:r>
                        <a:rPr lang="en-US" sz="1200" b="0" i="0" u="none" strike="noStrike" dirty="0">
                          <a:solidFill>
                            <a:srgbClr val="000000"/>
                          </a:solidFill>
                          <a:effectLst/>
                          <a:latin typeface="+mn-lt"/>
                        </a:rPr>
                        <a:t> </a:t>
                      </a:r>
                    </a:p>
                  </a:txBody>
                  <a:tcPr marL="6309" marR="6309" marT="630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284231520"/>
                  </a:ext>
                </a:extLst>
              </a:tr>
              <a:tr h="223388">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r>
                        <a:rPr lang="en-US" sz="1200" b="0" i="0" u="none" strike="noStrike" dirty="0">
                          <a:solidFill>
                            <a:srgbClr val="000000"/>
                          </a:solidFill>
                          <a:effectLst/>
                          <a:latin typeface="+mn-lt"/>
                        </a:rPr>
                        <a:t> </a:t>
                      </a:r>
                    </a:p>
                  </a:txBody>
                  <a:tcPr marL="6309" marR="6309" marT="630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rtl="0" fontAlgn="b"/>
                      <a:r>
                        <a:rPr lang="en-US" sz="1200" b="1" i="0" u="none" strike="noStrike" dirty="0">
                          <a:solidFill>
                            <a:srgbClr val="000000"/>
                          </a:solidFill>
                          <a:effectLst/>
                          <a:latin typeface="+mn-lt"/>
                        </a:rPr>
                        <a:t>59,995,884</a:t>
                      </a:r>
                    </a:p>
                  </a:txBody>
                  <a:tcPr marL="6309" marR="6309" marT="630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1500557306"/>
                  </a:ext>
                </a:extLst>
              </a:tr>
              <a:tr h="213754">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r>
                        <a:rPr lang="en-US" sz="1200" b="0" i="0" u="none" strike="noStrike" dirty="0">
                          <a:solidFill>
                            <a:srgbClr val="000000"/>
                          </a:solidFill>
                          <a:effectLst/>
                          <a:latin typeface="+mn-lt"/>
                        </a:rPr>
                        <a:t> </a:t>
                      </a:r>
                    </a:p>
                  </a:txBody>
                  <a:tcPr marL="6309" marR="6309" marT="630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2464827763"/>
                  </a:ext>
                </a:extLst>
              </a:tr>
              <a:tr h="223388">
                <a:tc>
                  <a:txBody>
                    <a:bodyPr/>
                    <a:lstStyle/>
                    <a:p>
                      <a:pPr algn="l" rtl="0" fontAlgn="b"/>
                      <a:r>
                        <a:rPr lang="en-US" sz="1200" b="1" i="0" u="none" strike="noStrike" dirty="0">
                          <a:solidFill>
                            <a:srgbClr val="000000"/>
                          </a:solidFill>
                          <a:effectLst/>
                          <a:latin typeface="+mn-lt"/>
                        </a:rPr>
                        <a:t>Expenditures in FY21 Original Budget</a:t>
                      </a:r>
                    </a:p>
                  </a:txBody>
                  <a:tcPr marL="6309" marR="6309" marT="630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r" fontAlgn="b"/>
                      <a:r>
                        <a:rPr lang="en-US" sz="1200" b="1" i="0" u="none" strike="noStrike" dirty="0">
                          <a:solidFill>
                            <a:srgbClr val="000000"/>
                          </a:solidFill>
                          <a:effectLst/>
                          <a:latin typeface="+mn-lt"/>
                        </a:rPr>
                        <a:t>59,938,097</a:t>
                      </a:r>
                    </a:p>
                  </a:txBody>
                  <a:tcPr marL="6309" marR="6309" marT="630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637805264"/>
                  </a:ext>
                </a:extLst>
              </a:tr>
              <a:tr h="213754">
                <a:tc>
                  <a:txBody>
                    <a:bodyPr/>
                    <a:lstStyle/>
                    <a:p>
                      <a:pPr algn="l" rtl="0" fontAlgn="b"/>
                      <a:endParaRPr lang="en-US" sz="1200" b="0" i="0" u="none" strike="noStrike" dirty="0">
                        <a:solidFill>
                          <a:srgbClr val="000000"/>
                        </a:solidFill>
                        <a:effectLst/>
                        <a:latin typeface="+mn-lt"/>
                      </a:endParaRPr>
                    </a:p>
                  </a:txBody>
                  <a:tcPr marL="6309" marR="6309" marT="630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rtl="0"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1" i="0" u="none" strike="noStrike" dirty="0">
                        <a:solidFill>
                          <a:srgbClr val="1F497D"/>
                        </a:solidFill>
                        <a:effectLst/>
                        <a:latin typeface="+mn-lt"/>
                      </a:endParaRPr>
                    </a:p>
                  </a:txBody>
                  <a:tcPr marL="6309" marR="6309" marT="630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976072312"/>
                  </a:ext>
                </a:extLst>
              </a:tr>
              <a:tr h="223388">
                <a:tc>
                  <a:txBody>
                    <a:bodyPr/>
                    <a:lstStyle/>
                    <a:p>
                      <a:pPr algn="l" rtl="0" fontAlgn="b"/>
                      <a:r>
                        <a:rPr lang="en-US" sz="1200" b="1" i="0" u="none" strike="noStrike" dirty="0">
                          <a:solidFill>
                            <a:srgbClr val="000000"/>
                          </a:solidFill>
                          <a:effectLst/>
                          <a:latin typeface="+mn-lt"/>
                        </a:rPr>
                        <a:t>Funding Available to Distribute</a:t>
                      </a:r>
                    </a:p>
                  </a:txBody>
                  <a:tcPr marL="6309" marR="6309" marT="630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r" rtl="0" fontAlgn="b"/>
                      <a:r>
                        <a:rPr lang="en-US" sz="1200" b="1" i="0" u="none" strike="noStrike" dirty="0">
                          <a:solidFill>
                            <a:srgbClr val="000000"/>
                          </a:solidFill>
                          <a:effectLst/>
                          <a:latin typeface="+mn-lt"/>
                        </a:rPr>
                        <a:t>57,787 </a:t>
                      </a:r>
                    </a:p>
                  </a:txBody>
                  <a:tcPr marL="6309" marR="6309" marT="6309" marB="0" anchor="b">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2611552004"/>
                  </a:ext>
                </a:extLst>
              </a:tr>
              <a:tr h="213754">
                <a:tc>
                  <a:txBody>
                    <a:bodyPr/>
                    <a:lstStyle/>
                    <a:p>
                      <a:pPr algn="l" fontAlgn="b"/>
                      <a:r>
                        <a:rPr lang="en-US" sz="1200" b="0" i="0" u="none" strike="noStrike" dirty="0">
                          <a:solidFill>
                            <a:srgbClr val="000000"/>
                          </a:solidFill>
                          <a:effectLst/>
                          <a:latin typeface="+mn-lt"/>
                        </a:rPr>
                        <a:t> </a:t>
                      </a:r>
                    </a:p>
                  </a:txBody>
                  <a:tcPr marL="6309" marR="6309" marT="630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r>
                        <a:rPr lang="en-US" sz="1200" b="0" i="0" u="none" strike="noStrike" dirty="0">
                          <a:solidFill>
                            <a:srgbClr val="000000"/>
                          </a:solidFill>
                          <a:effectLst/>
                          <a:latin typeface="+mn-lt"/>
                        </a:rPr>
                        <a:t> </a:t>
                      </a:r>
                    </a:p>
                  </a:txBody>
                  <a:tcPr marL="6309" marR="6309" marT="630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3775346787"/>
                  </a:ext>
                </a:extLst>
              </a:tr>
              <a:tr h="223388">
                <a:tc>
                  <a:txBody>
                    <a:bodyPr/>
                    <a:lstStyle/>
                    <a:p>
                      <a:pPr algn="l" rtl="0" fontAlgn="b"/>
                      <a:r>
                        <a:rPr lang="en-US" sz="1200" b="1" i="0" u="none" strike="noStrike" dirty="0">
                          <a:solidFill>
                            <a:srgbClr val="000000"/>
                          </a:solidFill>
                          <a:effectLst/>
                          <a:latin typeface="+mn-lt"/>
                        </a:rPr>
                        <a:t>Required Funding Items added:</a:t>
                      </a: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3822184008"/>
                  </a:ext>
                </a:extLst>
              </a:tr>
              <a:tr h="223388">
                <a:tc>
                  <a:txBody>
                    <a:bodyPr/>
                    <a:lstStyle/>
                    <a:p>
                      <a:pPr algn="l" rtl="0" fontAlgn="b"/>
                      <a:r>
                        <a:rPr lang="en-US" sz="1200" b="0" i="0" u="none" strike="noStrike" dirty="0">
                          <a:solidFill>
                            <a:srgbClr val="000000"/>
                          </a:solidFill>
                          <a:effectLst/>
                          <a:latin typeface="+mn-lt"/>
                        </a:rPr>
                        <a:t>   Remove Furlough Plan</a:t>
                      </a:r>
                    </a:p>
                  </a:txBody>
                  <a:tcPr marL="6309" marR="6309" marT="6309" marB="0" anchor="b">
                    <a:lnL>
                      <a:noFill/>
                    </a:lnL>
                    <a:lnR>
                      <a:noFill/>
                    </a:lnR>
                    <a:lnT>
                      <a:noFill/>
                    </a:lnT>
                    <a:lnB>
                      <a:noFill/>
                    </a:lnB>
                  </a:tcPr>
                </a:tc>
                <a:tc>
                  <a:txBody>
                    <a:bodyPr/>
                    <a:lstStyle/>
                    <a:p>
                      <a:pPr algn="r" rtl="0" fontAlgn="b"/>
                      <a:r>
                        <a:rPr lang="en-US" sz="1200" b="0" i="0" u="none" strike="noStrike" dirty="0">
                          <a:solidFill>
                            <a:srgbClr val="000000"/>
                          </a:solidFill>
                          <a:effectLst/>
                          <a:latin typeface="+mn-lt"/>
                        </a:rPr>
                        <a:t>(969,081)</a:t>
                      </a: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2311116501"/>
                  </a:ext>
                </a:extLst>
              </a:tr>
              <a:tr h="223388">
                <a:tc>
                  <a:txBody>
                    <a:bodyPr/>
                    <a:lstStyle/>
                    <a:p>
                      <a:pPr algn="l" rtl="0" fontAlgn="b"/>
                      <a:r>
                        <a:rPr lang="en-US" sz="1200" b="0" i="0" u="none" strike="noStrike" dirty="0">
                          <a:solidFill>
                            <a:srgbClr val="000000"/>
                          </a:solidFill>
                          <a:effectLst/>
                          <a:latin typeface="+mn-lt"/>
                        </a:rPr>
                        <a:t>   Budget Cut Plan Overage (Original 4.3M vs. Actual 2.8M)</a:t>
                      </a:r>
                    </a:p>
                  </a:txBody>
                  <a:tcPr marL="6309" marR="6309" marT="6309" marB="0" anchor="b">
                    <a:lnL>
                      <a:noFill/>
                    </a:lnL>
                    <a:lnR>
                      <a:noFill/>
                    </a:lnR>
                    <a:lnT>
                      <a:noFill/>
                    </a:lnT>
                    <a:lnB>
                      <a:noFill/>
                    </a:lnB>
                    <a:solidFill>
                      <a:schemeClr val="accent5"/>
                    </a:solidFill>
                  </a:tcPr>
                </a:tc>
                <a:tc>
                  <a:txBody>
                    <a:bodyPr/>
                    <a:lstStyle/>
                    <a:p>
                      <a:pPr algn="r" rtl="0" fontAlgn="b"/>
                      <a:r>
                        <a:rPr lang="en-US" sz="1200" b="0" i="0" u="none" strike="noStrike" dirty="0">
                          <a:solidFill>
                            <a:srgbClr val="000000"/>
                          </a:solidFill>
                          <a:effectLst/>
                          <a:latin typeface="+mn-lt"/>
                        </a:rPr>
                        <a:t>1,520,969</a:t>
                      </a:r>
                    </a:p>
                  </a:txBody>
                  <a:tcPr marL="6309" marR="6309" marT="6309" marB="0" anchor="b">
                    <a:lnL>
                      <a:noFill/>
                    </a:lnL>
                    <a:lnR>
                      <a:noFill/>
                    </a:lnR>
                    <a:lnT>
                      <a:noFill/>
                    </a:lnT>
                    <a:lnB>
                      <a:noFill/>
                    </a:lnB>
                    <a:solidFill>
                      <a:schemeClr val="accent5"/>
                    </a:solidFill>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3348884901"/>
                  </a:ext>
                </a:extLst>
              </a:tr>
              <a:tr h="223388">
                <a:tc>
                  <a:txBody>
                    <a:bodyPr/>
                    <a:lstStyle/>
                    <a:p>
                      <a:pPr algn="l" rtl="0" fontAlgn="b"/>
                      <a:r>
                        <a:rPr lang="en-US" sz="1200" b="0" i="0" u="none" strike="noStrike" dirty="0">
                          <a:solidFill>
                            <a:srgbClr val="000000"/>
                          </a:solidFill>
                          <a:effectLst/>
                          <a:latin typeface="+mn-lt"/>
                        </a:rPr>
                        <a:t>   FY21 Must Fund Items</a:t>
                      </a:r>
                    </a:p>
                  </a:txBody>
                  <a:tcPr marL="6309" marR="6309" marT="6309" marB="0" anchor="b">
                    <a:lnL>
                      <a:noFill/>
                    </a:lnL>
                    <a:lnR>
                      <a:noFill/>
                    </a:lnR>
                    <a:lnT>
                      <a:noFill/>
                    </a:lnT>
                    <a:lnB>
                      <a:noFill/>
                    </a:lnB>
                  </a:tcPr>
                </a:tc>
                <a:tc>
                  <a:txBody>
                    <a:bodyPr/>
                    <a:lstStyle/>
                    <a:p>
                      <a:pPr algn="r" rtl="0" fontAlgn="b"/>
                      <a:r>
                        <a:rPr lang="en-US" sz="1200" b="0" i="0" u="none" strike="noStrike" dirty="0">
                          <a:solidFill>
                            <a:srgbClr val="000000"/>
                          </a:solidFill>
                          <a:effectLst/>
                          <a:latin typeface="+mn-lt"/>
                        </a:rPr>
                        <a:t>(448,915)</a:t>
                      </a: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3995194262"/>
                  </a:ext>
                </a:extLst>
              </a:tr>
              <a:tr h="223388">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l" fontAlgn="b"/>
                      <a:r>
                        <a:rPr lang="en-US" sz="1200" b="0" i="0" u="none" strike="noStrike" dirty="0">
                          <a:solidFill>
                            <a:srgbClr val="000000"/>
                          </a:solidFill>
                          <a:effectLst/>
                          <a:latin typeface="+mn-lt"/>
                        </a:rPr>
                        <a:t> </a:t>
                      </a:r>
                    </a:p>
                  </a:txBody>
                  <a:tcPr marL="6309" marR="6309" marT="6309" marB="0" anchor="b">
                    <a:lnL>
                      <a:noFill/>
                    </a:lnL>
                    <a:lnR>
                      <a:noFill/>
                    </a:lnR>
                    <a:lnT w="6350" cap="flat" cmpd="sng" algn="ctr">
                      <a:no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extLst>
                  <a:ext uri="{0D108BD9-81ED-4DB2-BD59-A6C34878D82A}">
                    <a16:rowId xmlns:a16="http://schemas.microsoft.com/office/drawing/2014/main" val="860868136"/>
                  </a:ext>
                </a:extLst>
              </a:tr>
              <a:tr h="223388">
                <a:tc>
                  <a:txBody>
                    <a:bodyPr/>
                    <a:lstStyle/>
                    <a:p>
                      <a:pPr algn="l" fontAlgn="b"/>
                      <a:r>
                        <a:rPr lang="en-US" sz="1200" b="1" i="0" u="none" strike="noStrike" dirty="0">
                          <a:solidFill>
                            <a:srgbClr val="000000"/>
                          </a:solidFill>
                          <a:effectLst/>
                          <a:latin typeface="+mn-lt"/>
                        </a:rPr>
                        <a:t>Additional Funding Available for Possible Distribution</a:t>
                      </a:r>
                    </a:p>
                  </a:txBody>
                  <a:tcPr marL="6309" marR="6309" marT="6309"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mn-lt"/>
                      </a:endParaRPr>
                    </a:p>
                  </a:txBody>
                  <a:tcPr marL="6309" marR="6309" marT="6309" marB="0" anchor="b">
                    <a:lnL>
                      <a:noFill/>
                    </a:lnL>
                    <a:lnR>
                      <a:noFill/>
                    </a:lnR>
                    <a:lnT>
                      <a:noFill/>
                    </a:lnT>
                    <a:lnB>
                      <a:noFill/>
                    </a:lnB>
                  </a:tcPr>
                </a:tc>
                <a:tc>
                  <a:txBody>
                    <a:bodyPr/>
                    <a:lstStyle/>
                    <a:p>
                      <a:pPr algn="r" fontAlgn="b"/>
                      <a:r>
                        <a:rPr lang="en-US" sz="1200" b="1" i="0" u="none" strike="noStrike" dirty="0">
                          <a:solidFill>
                            <a:srgbClr val="000000"/>
                          </a:solidFill>
                          <a:effectLst/>
                          <a:latin typeface="+mn-lt"/>
                        </a:rPr>
                        <a:t>160,760</a:t>
                      </a:r>
                    </a:p>
                  </a:txBody>
                  <a:tcPr marL="6309" marR="6309" marT="6309"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mn-lt"/>
                        </a:rPr>
                        <a:t> </a:t>
                      </a:r>
                    </a:p>
                  </a:txBody>
                  <a:tcPr marL="6309" marR="6309" marT="6309" marB="0" anchor="b">
                    <a:lnL>
                      <a:noFill/>
                    </a:lnL>
                    <a:lnR>
                      <a:noFill/>
                    </a:lnR>
                    <a:lnT>
                      <a:noFill/>
                    </a:lnT>
                    <a:lnB w="25400" cap="flat" cmpd="dbl"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90148587"/>
                  </a:ext>
                </a:extLst>
              </a:tr>
            </a:tbl>
          </a:graphicData>
        </a:graphic>
      </p:graphicFrame>
    </p:spTree>
    <p:extLst>
      <p:ext uri="{BB962C8B-B14F-4D97-AF65-F5344CB8AC3E}">
        <p14:creationId xmlns:p14="http://schemas.microsoft.com/office/powerpoint/2010/main" val="1226654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22</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2924490957"/>
              </p:ext>
            </p:extLst>
          </p:nvPr>
        </p:nvGraphicFramePr>
        <p:xfrm>
          <a:off x="461963" y="1287463"/>
          <a:ext cx="7494587" cy="4997450"/>
        </p:xfrm>
        <a:graphic>
          <a:graphicData uri="http://schemas.openxmlformats.org/presentationml/2006/ole">
            <mc:AlternateContent xmlns:mc="http://schemas.openxmlformats.org/markup-compatibility/2006">
              <mc:Choice xmlns:v="urn:schemas-microsoft-com:vml" Requires="v">
                <p:oleObj spid="_x0000_s5137" name="Document" r:id="rId4" imgW="8508840" imgH="5687281" progId="Word.Document.12">
                  <p:embed/>
                </p:oleObj>
              </mc:Choice>
              <mc:Fallback>
                <p:oleObj name="Document" r:id="rId4" imgW="8508840" imgH="5687281" progId="Word.Document.12">
                  <p:embed/>
                  <p:pic>
                    <p:nvPicPr>
                      <p:cNvPr id="7" name="Object 6"/>
                      <p:cNvPicPr>
                        <a:picLocks noChangeAspect="1" noChangeArrowheads="1"/>
                      </p:cNvPicPr>
                      <p:nvPr/>
                    </p:nvPicPr>
                    <p:blipFill>
                      <a:blip r:embed="rId5"/>
                      <a:srcRect/>
                      <a:stretch>
                        <a:fillRect/>
                      </a:stretch>
                    </p:blipFill>
                    <p:spPr bwMode="auto">
                      <a:xfrm>
                        <a:off x="461963" y="1287463"/>
                        <a:ext cx="7494587" cy="49974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9905781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374740" y="1600200"/>
            <a:ext cx="8850430" cy="3939540"/>
          </a:xfrm>
          <a:prstGeom prst="rect">
            <a:avLst/>
          </a:prstGeom>
          <a:noFill/>
        </p:spPr>
        <p:txBody>
          <a:bodyPr wrap="square" rtlCol="0">
            <a:spAutoFit/>
          </a:bodyPr>
          <a:lstStyle/>
          <a:p>
            <a:endParaRPr lang="en-US" b="1" dirty="0">
              <a:latin typeface="Arial" panose="020B0604020202020204" pitchFamily="34" charset="0"/>
              <a:cs typeface="Arial" panose="020B0604020202020204" pitchFamily="34" charset="0"/>
            </a:endParaRPr>
          </a:p>
          <a:p>
            <a:r>
              <a:rPr lang="en-US" b="1" dirty="0">
                <a:latin typeface="+mj-lt"/>
                <a:cs typeface="Arial" panose="020B0604020202020204" pitchFamily="34" charset="0"/>
              </a:rPr>
              <a:t>MUST FUND ISSUES $448,915</a:t>
            </a:r>
          </a:p>
          <a:p>
            <a:endParaRPr lang="en-US" b="1" dirty="0">
              <a:latin typeface="+mj-lt"/>
              <a:cs typeface="Arial" panose="020B0604020202020204" pitchFamily="34" charset="0"/>
            </a:endParaRPr>
          </a:p>
          <a:p>
            <a:r>
              <a:rPr lang="en-US" sz="1600" b="1" dirty="0">
                <a:latin typeface="+mj-lt"/>
                <a:cs typeface="Arial" panose="020B0604020202020204" pitchFamily="34" charset="0"/>
              </a:rPr>
              <a:t>1.    BOR ITS cost increases                                                                                                                     $  44,900</a:t>
            </a:r>
          </a:p>
          <a:p>
            <a:r>
              <a:rPr lang="en-US" sz="1600" b="1" dirty="0">
                <a:latin typeface="+mj-lt"/>
                <a:cs typeface="Arial" panose="020B0604020202020204" pitchFamily="34" charset="0"/>
              </a:rPr>
              <a:t>2.    Additional CELT funding to cover decrease associated with Distance Learning Fees         $178,700</a:t>
            </a:r>
          </a:p>
          <a:p>
            <a:r>
              <a:rPr lang="en-US" sz="1600" b="1" dirty="0">
                <a:latin typeface="+mj-lt"/>
                <a:cs typeface="Arial" panose="020B0604020202020204" pitchFamily="34" charset="0"/>
              </a:rPr>
              <a:t>3.    PaymentWorks implementation mandated by BOR                                                                  $    5,000</a:t>
            </a:r>
          </a:p>
          <a:p>
            <a:r>
              <a:rPr lang="en-US" sz="1600" b="1" dirty="0">
                <a:latin typeface="+mj-lt"/>
                <a:cs typeface="Arial" panose="020B0604020202020204" pitchFamily="34" charset="0"/>
              </a:rPr>
              <a:t>4.    Increase in lease for Fayette instructional site                                                                            $    5,960</a:t>
            </a:r>
          </a:p>
          <a:p>
            <a:r>
              <a:rPr lang="en-US" sz="1600" b="1" dirty="0">
                <a:latin typeface="+mj-lt"/>
                <a:cs typeface="Arial" panose="020B0604020202020204" pitchFamily="34" charset="0"/>
              </a:rPr>
              <a:t>5.    Henry County instructional site network infrastructure                                                           $  19,260</a:t>
            </a:r>
          </a:p>
          <a:p>
            <a:pPr marL="342900" indent="-342900">
              <a:buAutoNum type="arabicPeriod" startAt="6"/>
            </a:pPr>
            <a:r>
              <a:rPr lang="en-US" sz="1600" b="1" dirty="0">
                <a:latin typeface="+mj-lt"/>
                <a:cs typeface="Arial" panose="020B0604020202020204" pitchFamily="34" charset="0"/>
              </a:rPr>
              <a:t>Increases in software licensing for programs in Academic Affairs                                          $  40,000</a:t>
            </a:r>
          </a:p>
          <a:p>
            <a:pPr marL="342900" indent="-342900">
              <a:buAutoNum type="arabicPeriod" startAt="6"/>
            </a:pPr>
            <a:r>
              <a:rPr lang="en-US" sz="1600" b="1" dirty="0">
                <a:latin typeface="+mj-lt"/>
                <a:cs typeface="Arial" panose="020B0604020202020204" pitchFamily="34" charset="0"/>
              </a:rPr>
              <a:t>Increased costs for maintenance on IT network equipment on campus                               $143,600</a:t>
            </a:r>
          </a:p>
          <a:p>
            <a:pPr marL="342900" indent="-342900">
              <a:buAutoNum type="arabicPeriod" startAt="6"/>
            </a:pPr>
            <a:r>
              <a:rPr lang="en-US" sz="1600" b="1" dirty="0">
                <a:latin typeface="+mj-lt"/>
                <a:cs typeface="Arial" panose="020B0604020202020204" pitchFamily="34" charset="0"/>
              </a:rPr>
              <a:t>ARMS maintenance agreement for Public Safety records                                                        $     8,500</a:t>
            </a:r>
          </a:p>
          <a:p>
            <a:pPr marL="342900" indent="-342900">
              <a:buAutoNum type="arabicPeriod" startAt="6"/>
            </a:pPr>
            <a:r>
              <a:rPr lang="en-US" sz="1600" b="1" dirty="0">
                <a:latin typeface="+mj-lt"/>
                <a:cs typeface="Arial" panose="020B0604020202020204" pitchFamily="34" charset="0"/>
              </a:rPr>
              <a:t>Equifax electronic onboarding program for HR                                                                          $      2,995 </a:t>
            </a:r>
          </a:p>
          <a:p>
            <a:pPr marL="342900" indent="-342900">
              <a:buAutoNum type="arabicPeriod" startAt="6"/>
            </a:pPr>
            <a:endParaRPr lang="en-US" sz="1600" b="1" dirty="0">
              <a:latin typeface="+mj-lt"/>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p:txBody>
      </p:sp>
      <p:sp>
        <p:nvSpPr>
          <p:cNvPr id="17" name="TextBox 16"/>
          <p:cNvSpPr txBox="1"/>
          <p:nvPr/>
        </p:nvSpPr>
        <p:spPr>
          <a:xfrm>
            <a:off x="114300" y="1065253"/>
            <a:ext cx="9144000" cy="392415"/>
          </a:xfrm>
          <a:prstGeom prst="rect">
            <a:avLst/>
          </a:prstGeom>
          <a:noFill/>
        </p:spPr>
        <p:txBody>
          <a:bodyPr wrap="square" rtlCol="0">
            <a:spAutoFit/>
          </a:bodyPr>
          <a:lstStyle/>
          <a:p>
            <a:pPr algn="ctr"/>
            <a:r>
              <a:rPr lang="en-US" sz="1950" b="1" u="sng" dirty="0">
                <a:cs typeface="Arial" panose="020B0604020202020204" pitchFamily="34" charset="0"/>
              </a:rPr>
              <a:t>FY 21 FUNDING</a:t>
            </a:r>
          </a:p>
        </p:txBody>
      </p:sp>
      <p:sp>
        <p:nvSpPr>
          <p:cNvPr id="3" name="Slide Number Placeholder 2"/>
          <p:cNvSpPr>
            <a:spLocks noGrp="1"/>
          </p:cNvSpPr>
          <p:nvPr>
            <p:ph type="sldNum" sz="quarter" idx="12"/>
          </p:nvPr>
        </p:nvSpPr>
        <p:spPr/>
        <p:txBody>
          <a:bodyPr/>
          <a:lstStyle/>
          <a:p>
            <a:fld id="{A3EDFFA4-BF1A-4EC9-9399-61F94908C205}" type="slidenum">
              <a:rPr lang="en-US" smtClean="0"/>
              <a:t>23</a:t>
            </a:fld>
            <a:endParaRPr lang="en-US" dirty="0"/>
          </a:p>
        </p:txBody>
      </p:sp>
    </p:spTree>
    <p:extLst>
      <p:ext uri="{BB962C8B-B14F-4D97-AF65-F5344CB8AC3E}">
        <p14:creationId xmlns:p14="http://schemas.microsoft.com/office/powerpoint/2010/main" val="25423747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3200" dirty="0"/>
              <a:t>CSU FY 21 Budget</a:t>
            </a:r>
            <a:br>
              <a:rPr lang="en-US" sz="3200" dirty="0"/>
            </a:br>
            <a:r>
              <a:rPr lang="en-US" sz="3200" dirty="0"/>
              <a:t>Cuts</a:t>
            </a:r>
          </a:p>
        </p:txBody>
      </p:sp>
      <p:sp>
        <p:nvSpPr>
          <p:cNvPr id="3" name="Content Placeholder 2"/>
          <p:cNvSpPr>
            <a:spLocks noGrp="1"/>
          </p:cNvSpPr>
          <p:nvPr>
            <p:ph idx="1"/>
          </p:nvPr>
        </p:nvSpPr>
        <p:spPr>
          <a:xfrm>
            <a:off x="533400" y="1391478"/>
            <a:ext cx="8229600" cy="4419600"/>
          </a:xfrm>
        </p:spPr>
        <p:txBody>
          <a:bodyPr/>
          <a:lstStyle/>
          <a:p>
            <a:pPr fontAlgn="b"/>
            <a:r>
              <a:rPr lang="en-US" sz="2400" dirty="0"/>
              <a:t>Academic Affairs                                            $   806,670</a:t>
            </a:r>
          </a:p>
          <a:p>
            <a:pPr fontAlgn="b"/>
            <a:r>
              <a:rPr lang="en-US" sz="2400" dirty="0"/>
              <a:t>Enrollment Management                             $   286,127 </a:t>
            </a:r>
          </a:p>
          <a:p>
            <a:pPr fontAlgn="b"/>
            <a:r>
              <a:rPr lang="en-US" sz="2400" dirty="0"/>
              <a:t>ITS                                                                     $   349,949 </a:t>
            </a:r>
          </a:p>
          <a:p>
            <a:pPr fontAlgn="b"/>
            <a:r>
              <a:rPr lang="en-US" sz="2400" dirty="0"/>
              <a:t>Student Affairs                                                $   313,412</a:t>
            </a:r>
          </a:p>
          <a:p>
            <a:pPr fontAlgn="b"/>
            <a:r>
              <a:rPr lang="en-US" sz="2400" dirty="0"/>
              <a:t>Business &amp; Operations                                  $   980,855 </a:t>
            </a:r>
          </a:p>
          <a:p>
            <a:pPr fontAlgn="b"/>
            <a:r>
              <a:rPr lang="en-US" sz="2400" dirty="0"/>
              <a:t>University Advancement                               $     79,946</a:t>
            </a:r>
          </a:p>
          <a:p>
            <a:pPr fontAlgn="b"/>
            <a:r>
              <a:rPr lang="en-US" sz="2400" dirty="0"/>
              <a:t>Spivey Hall                                                        $     14,800  </a:t>
            </a:r>
          </a:p>
          <a:p>
            <a:pPr fontAlgn="b"/>
            <a:r>
              <a:rPr lang="en-US" sz="2400" dirty="0"/>
              <a:t>Athletics                                                            $     17,919 </a:t>
            </a:r>
          </a:p>
          <a:p>
            <a:pPr fontAlgn="b"/>
            <a:r>
              <a:rPr lang="en-US" sz="2400" dirty="0"/>
              <a:t>Other                                                                 </a:t>
            </a:r>
            <a:r>
              <a:rPr lang="en-US" sz="2400" u="sng" dirty="0"/>
              <a:t>$   525,000</a:t>
            </a:r>
            <a:endParaRPr lang="en-US" sz="2400" dirty="0"/>
          </a:p>
          <a:p>
            <a:pPr marL="0" indent="0" fontAlgn="b">
              <a:buNone/>
            </a:pPr>
            <a:r>
              <a:rPr lang="en-US" sz="2400" dirty="0"/>
              <a:t>TOTAL                                                                     $3,374,678 </a:t>
            </a:r>
          </a:p>
          <a:p>
            <a:pPr fontAlgn="b"/>
            <a:endParaRPr lang="en-US" sz="600"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870169-AD81-4CCB-A565-E783BD912983}"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231113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Summer Budget</a:t>
            </a:r>
          </a:p>
        </p:txBody>
      </p:sp>
      <p:sp>
        <p:nvSpPr>
          <p:cNvPr id="3" name="Content Placeholder 2"/>
          <p:cNvSpPr>
            <a:spLocks noGrp="1"/>
          </p:cNvSpPr>
          <p:nvPr>
            <p:ph idx="1"/>
          </p:nvPr>
        </p:nvSpPr>
        <p:spPr>
          <a:xfrm>
            <a:off x="457200" y="1295400"/>
            <a:ext cx="8229600" cy="4800600"/>
          </a:xfrm>
        </p:spPr>
        <p:txBody>
          <a:bodyPr/>
          <a:lstStyle/>
          <a:p>
            <a:r>
              <a:rPr lang="en-US" dirty="0"/>
              <a:t>Note</a:t>
            </a:r>
          </a:p>
          <a:p>
            <a:pPr lvl="1"/>
            <a:r>
              <a:rPr lang="en-US" dirty="0"/>
              <a:t>CSU’s Annual Budget is divided into three parts: Fall/Spring/Summer</a:t>
            </a:r>
          </a:p>
          <a:p>
            <a:pPr lvl="1"/>
            <a:r>
              <a:rPr lang="en-US" dirty="0"/>
              <a:t>Summer Budget is split between fiscal years</a:t>
            </a:r>
          </a:p>
          <a:p>
            <a:pPr lvl="2"/>
            <a:r>
              <a:rPr lang="en-US" sz="2800" dirty="0"/>
              <a:t>Summer 2020 </a:t>
            </a:r>
            <a:r>
              <a:rPr lang="en-US" sz="2800"/>
              <a:t>Revenue split:</a:t>
            </a:r>
            <a:endParaRPr lang="en-US" sz="2800" dirty="0"/>
          </a:p>
          <a:p>
            <a:pPr lvl="3"/>
            <a:r>
              <a:rPr lang="en-US" sz="2800" dirty="0"/>
              <a:t>74% FY20</a:t>
            </a:r>
          </a:p>
          <a:p>
            <a:pPr lvl="3"/>
            <a:r>
              <a:rPr lang="en-US" sz="2800" dirty="0"/>
              <a:t>26% for FY21</a:t>
            </a:r>
          </a:p>
          <a:p>
            <a:pPr marL="1371600" lvl="3" indent="0">
              <a:buNone/>
            </a:pPr>
            <a:endParaRPr lang="en-US" sz="3200" dirty="0">
              <a:solidFill>
                <a:srgbClr val="0070C0"/>
              </a:solidFill>
            </a:endParaRPr>
          </a:p>
          <a:p>
            <a:pPr lvl="3"/>
            <a:endParaRPr lang="en-US" sz="600"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870169-AD81-4CCB-A565-E783BD912983}" type="slidenum">
              <a:rPr kumimoji="0" lang="en-US" sz="18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312314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26</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2338880543"/>
              </p:ext>
            </p:extLst>
          </p:nvPr>
        </p:nvGraphicFramePr>
        <p:xfrm>
          <a:off x="461963" y="1292225"/>
          <a:ext cx="7494587" cy="4986338"/>
        </p:xfrm>
        <a:graphic>
          <a:graphicData uri="http://schemas.openxmlformats.org/presentationml/2006/ole">
            <mc:AlternateContent xmlns:mc="http://schemas.openxmlformats.org/markup-compatibility/2006">
              <mc:Choice xmlns:v="urn:schemas-microsoft-com:vml" Requires="v">
                <p:oleObj spid="_x0000_s4136" name="Document" r:id="rId4" imgW="8508840" imgH="5676098" progId="Word.Document.12">
                  <p:embed/>
                </p:oleObj>
              </mc:Choice>
              <mc:Fallback>
                <p:oleObj name="Document" r:id="rId4" imgW="8508840" imgH="5676098" progId="Word.Document.12">
                  <p:embed/>
                  <p:pic>
                    <p:nvPicPr>
                      <p:cNvPr id="7" name="Object 6"/>
                      <p:cNvPicPr>
                        <a:picLocks noChangeAspect="1" noChangeArrowheads="1"/>
                      </p:cNvPicPr>
                      <p:nvPr/>
                    </p:nvPicPr>
                    <p:blipFill>
                      <a:blip r:embed="rId5"/>
                      <a:srcRect/>
                      <a:stretch>
                        <a:fillRect/>
                      </a:stretch>
                    </p:blipFill>
                    <p:spPr bwMode="auto">
                      <a:xfrm>
                        <a:off x="461963" y="1292225"/>
                        <a:ext cx="7494587" cy="498633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6581487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27</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4094948072"/>
              </p:ext>
            </p:extLst>
          </p:nvPr>
        </p:nvGraphicFramePr>
        <p:xfrm>
          <a:off x="461963" y="1287463"/>
          <a:ext cx="7494587" cy="4986337"/>
        </p:xfrm>
        <a:graphic>
          <a:graphicData uri="http://schemas.openxmlformats.org/presentationml/2006/ole">
            <mc:AlternateContent xmlns:mc="http://schemas.openxmlformats.org/markup-compatibility/2006">
              <mc:Choice xmlns:v="urn:schemas-microsoft-com:vml" Requires="v">
                <p:oleObj spid="_x0000_s6161" name="Document" r:id="rId4" imgW="8508840" imgH="5676098" progId="Word.Document.12">
                  <p:embed/>
                </p:oleObj>
              </mc:Choice>
              <mc:Fallback>
                <p:oleObj name="Document" r:id="rId4" imgW="8508840" imgH="5676098" progId="Word.Document.12">
                  <p:embed/>
                  <p:pic>
                    <p:nvPicPr>
                      <p:cNvPr id="7" name="Object 6"/>
                      <p:cNvPicPr>
                        <a:picLocks noChangeAspect="1" noChangeArrowheads="1"/>
                      </p:cNvPicPr>
                      <p:nvPr/>
                    </p:nvPicPr>
                    <p:blipFill>
                      <a:blip r:embed="rId5"/>
                      <a:srcRect/>
                      <a:stretch>
                        <a:fillRect/>
                      </a:stretch>
                    </p:blipFill>
                    <p:spPr bwMode="auto">
                      <a:xfrm>
                        <a:off x="461963" y="1287463"/>
                        <a:ext cx="7494587" cy="498633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942251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90CFB-7174-4808-A86E-D1C13529E3D7}"/>
              </a:ext>
            </a:extLst>
          </p:cNvPr>
          <p:cNvSpPr>
            <a:spLocks noGrp="1"/>
          </p:cNvSpPr>
          <p:nvPr>
            <p:ph type="title"/>
          </p:nvPr>
        </p:nvSpPr>
        <p:spPr>
          <a:xfrm>
            <a:off x="457200" y="762000"/>
            <a:ext cx="8229600" cy="1143000"/>
          </a:xfrm>
        </p:spPr>
        <p:txBody>
          <a:bodyPr/>
          <a:lstStyle/>
          <a:p>
            <a:r>
              <a:rPr lang="en-US" dirty="0"/>
              <a:t>Possible Challenges for FY 21</a:t>
            </a:r>
          </a:p>
        </p:txBody>
      </p:sp>
      <p:sp>
        <p:nvSpPr>
          <p:cNvPr id="3" name="Content Placeholder 2">
            <a:extLst>
              <a:ext uri="{FF2B5EF4-FFF2-40B4-BE49-F238E27FC236}">
                <a16:creationId xmlns:a16="http://schemas.microsoft.com/office/drawing/2014/main" id="{AECAAEDD-F81C-414A-9D0F-6E057B74F972}"/>
              </a:ext>
            </a:extLst>
          </p:cNvPr>
          <p:cNvSpPr>
            <a:spLocks noGrp="1"/>
          </p:cNvSpPr>
          <p:nvPr>
            <p:ph idx="1"/>
          </p:nvPr>
        </p:nvSpPr>
        <p:spPr>
          <a:xfrm>
            <a:off x="457200" y="2057400"/>
            <a:ext cx="8229600" cy="4068763"/>
          </a:xfrm>
        </p:spPr>
        <p:txBody>
          <a:bodyPr/>
          <a:lstStyle/>
          <a:p>
            <a:r>
              <a:rPr lang="en-US" dirty="0"/>
              <a:t>Covid-19 Related Expenses</a:t>
            </a:r>
          </a:p>
          <a:p>
            <a:pPr lvl="1"/>
            <a:r>
              <a:rPr lang="en-US" dirty="0"/>
              <a:t>Cleaning</a:t>
            </a:r>
          </a:p>
          <a:p>
            <a:pPr lvl="1"/>
            <a:r>
              <a:rPr lang="en-US" dirty="0"/>
              <a:t>Supplies/Equipment</a:t>
            </a:r>
          </a:p>
          <a:p>
            <a:pPr lvl="1"/>
            <a:r>
              <a:rPr lang="en-US" dirty="0"/>
              <a:t>PPE</a:t>
            </a:r>
          </a:p>
          <a:p>
            <a:r>
              <a:rPr lang="en-US" dirty="0"/>
              <a:t>Auxiliary Units</a:t>
            </a:r>
          </a:p>
          <a:p>
            <a:endParaRPr lang="en-US" dirty="0"/>
          </a:p>
          <a:p>
            <a:pPr lvl="1"/>
            <a:endParaRPr lang="en-US" dirty="0"/>
          </a:p>
        </p:txBody>
      </p:sp>
      <p:sp>
        <p:nvSpPr>
          <p:cNvPr id="4" name="Slide Number Placeholder 3">
            <a:extLst>
              <a:ext uri="{FF2B5EF4-FFF2-40B4-BE49-F238E27FC236}">
                <a16:creationId xmlns:a16="http://schemas.microsoft.com/office/drawing/2014/main" id="{273D728B-9723-4450-B1F8-E4680EF72060}"/>
              </a:ext>
            </a:extLst>
          </p:cNvPr>
          <p:cNvSpPr>
            <a:spLocks noGrp="1"/>
          </p:cNvSpPr>
          <p:nvPr>
            <p:ph type="sldNum" sz="quarter" idx="12"/>
          </p:nvPr>
        </p:nvSpPr>
        <p:spPr/>
        <p:txBody>
          <a:bodyPr/>
          <a:lstStyle/>
          <a:p>
            <a:fld id="{1A4AA153-FC2A-4E51-833B-68D6B118CEB9}" type="slidenum">
              <a:rPr lang="en-US" smtClean="0"/>
              <a:t>28</a:t>
            </a:fld>
            <a:endParaRPr lang="en-US" dirty="0"/>
          </a:p>
        </p:txBody>
      </p:sp>
    </p:spTree>
    <p:extLst>
      <p:ext uri="{BB962C8B-B14F-4D97-AF65-F5344CB8AC3E}">
        <p14:creationId xmlns:p14="http://schemas.microsoft.com/office/powerpoint/2010/main" val="36981928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57400"/>
            <a:ext cx="8229600" cy="2590800"/>
          </a:xfrm>
        </p:spPr>
        <p:txBody>
          <a:bodyPr/>
          <a:lstStyle/>
          <a:p>
            <a:br>
              <a:rPr lang="en-US" i="1" dirty="0">
                <a:latin typeface="Arial"/>
                <a:cs typeface="Arial"/>
              </a:rPr>
            </a:br>
            <a:r>
              <a:rPr lang="en-US" b="1" i="1" dirty="0">
                <a:latin typeface="Arial"/>
                <a:cs typeface="Arial"/>
              </a:rPr>
              <a:t>Questions</a:t>
            </a:r>
          </a:p>
        </p:txBody>
      </p:sp>
      <p:sp>
        <p:nvSpPr>
          <p:cNvPr id="4" name="Content Placeholder 3"/>
          <p:cNvSpPr>
            <a:spLocks noGrp="1"/>
          </p:cNvSpPr>
          <p:nvPr>
            <p:ph idx="1"/>
          </p:nvPr>
        </p:nvSpPr>
        <p:spPr>
          <a:xfrm>
            <a:off x="457200" y="4267200"/>
            <a:ext cx="8229600" cy="1858963"/>
          </a:xfrm>
        </p:spPr>
        <p:txBody>
          <a:bodyPr/>
          <a:lstStyle/>
          <a:p>
            <a:pPr marL="0" indent="0">
              <a:buNone/>
            </a:pPr>
            <a:r>
              <a:rPr lang="en-US" dirty="0"/>
              <a:t>                                          </a:t>
            </a:r>
          </a:p>
        </p:txBody>
      </p:sp>
      <p:sp>
        <p:nvSpPr>
          <p:cNvPr id="2" name="Slide Number Placeholder 1"/>
          <p:cNvSpPr>
            <a:spLocks noGrp="1"/>
          </p:cNvSpPr>
          <p:nvPr>
            <p:ph type="sldNum" sz="quarter" idx="12"/>
          </p:nvPr>
        </p:nvSpPr>
        <p:spPr/>
        <p:txBody>
          <a:bodyPr/>
          <a:lstStyle/>
          <a:p>
            <a:pPr algn="r"/>
            <a:fld id="{1A4AA153-FC2A-4E51-833B-68D6B118CEB9}" type="slidenum">
              <a:rPr lang="en-US" smtClean="0"/>
              <a:pPr algn="r"/>
              <a:t>29</a:t>
            </a:fld>
            <a:endParaRPr lang="en-US" dirty="0"/>
          </a:p>
        </p:txBody>
      </p:sp>
    </p:spTree>
    <p:extLst>
      <p:ext uri="{BB962C8B-B14F-4D97-AF65-F5344CB8AC3E}">
        <p14:creationId xmlns:p14="http://schemas.microsoft.com/office/powerpoint/2010/main" val="715731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C4ECF-8936-4B4D-B0D3-21D1557547FF}"/>
              </a:ext>
            </a:extLst>
          </p:cNvPr>
          <p:cNvSpPr>
            <a:spLocks noGrp="1"/>
          </p:cNvSpPr>
          <p:nvPr>
            <p:ph type="title"/>
          </p:nvPr>
        </p:nvSpPr>
        <p:spPr>
          <a:xfrm>
            <a:off x="0" y="274638"/>
            <a:ext cx="8686800" cy="639762"/>
          </a:xfrm>
        </p:spPr>
        <p:txBody>
          <a:bodyPr/>
          <a:lstStyle/>
          <a:p>
            <a:pPr algn="l"/>
            <a:r>
              <a:rPr lang="en-US" sz="2500" dirty="0"/>
              <a:t>	Open Budget Meeting</a:t>
            </a:r>
          </a:p>
        </p:txBody>
      </p:sp>
      <p:sp>
        <p:nvSpPr>
          <p:cNvPr id="3" name="Slide Number Placeholder 2">
            <a:extLst>
              <a:ext uri="{FF2B5EF4-FFF2-40B4-BE49-F238E27FC236}">
                <a16:creationId xmlns:a16="http://schemas.microsoft.com/office/drawing/2014/main" id="{5A6F6061-E4AF-4076-9DF6-A4C66610D38B}"/>
              </a:ext>
            </a:extLst>
          </p:cNvPr>
          <p:cNvSpPr>
            <a:spLocks noGrp="1"/>
          </p:cNvSpPr>
          <p:nvPr>
            <p:ph type="sldNum" sz="quarter" idx="12"/>
          </p:nvPr>
        </p:nvSpPr>
        <p:spPr/>
        <p:txBody>
          <a:bodyPr/>
          <a:lstStyle/>
          <a:p>
            <a:pPr algn="r"/>
            <a:fld id="{1A4AA153-FC2A-4E51-833B-68D6B118CEB9}" type="slidenum">
              <a:rPr lang="en-US" smtClean="0"/>
              <a:pPr algn="r"/>
              <a:t>3</a:t>
            </a:fld>
            <a:endParaRPr lang="en-US" dirty="0"/>
          </a:p>
        </p:txBody>
      </p:sp>
      <p:sp>
        <p:nvSpPr>
          <p:cNvPr id="5" name="Line 2">
            <a:extLst>
              <a:ext uri="{FF2B5EF4-FFF2-40B4-BE49-F238E27FC236}">
                <a16:creationId xmlns:a16="http://schemas.microsoft.com/office/drawing/2014/main" id="{8CED785B-B618-4149-8671-54A90A747646}"/>
              </a:ext>
            </a:extLst>
          </p:cNvPr>
          <p:cNvSpPr>
            <a:spLocks noChangeShapeType="1"/>
          </p:cNvSpPr>
          <p:nvPr/>
        </p:nvSpPr>
        <p:spPr bwMode="auto">
          <a:xfrm>
            <a:off x="-76200" y="914400"/>
            <a:ext cx="87630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graphicFrame>
        <p:nvGraphicFramePr>
          <p:cNvPr id="6" name="Table 5">
            <a:extLst>
              <a:ext uri="{FF2B5EF4-FFF2-40B4-BE49-F238E27FC236}">
                <a16:creationId xmlns:a16="http://schemas.microsoft.com/office/drawing/2014/main" id="{FF172600-C6AF-4503-AC76-CB83F7EFF34D}"/>
              </a:ext>
            </a:extLst>
          </p:cNvPr>
          <p:cNvGraphicFramePr>
            <a:graphicFrameLocks noGrp="1"/>
          </p:cNvGraphicFramePr>
          <p:nvPr>
            <p:extLst>
              <p:ext uri="{D42A27DB-BD31-4B8C-83A1-F6EECF244321}">
                <p14:modId xmlns:p14="http://schemas.microsoft.com/office/powerpoint/2010/main" val="1284489159"/>
              </p:ext>
            </p:extLst>
          </p:nvPr>
        </p:nvGraphicFramePr>
        <p:xfrm>
          <a:off x="457200" y="1143012"/>
          <a:ext cx="8229600" cy="5213326"/>
        </p:xfrm>
        <a:graphic>
          <a:graphicData uri="http://schemas.openxmlformats.org/drawingml/2006/table">
            <a:tbl>
              <a:tblPr firstRow="1" firstCol="1" bandRow="1">
                <a:tableStyleId>{5C22544A-7EE6-4342-B048-85BDC9FD1C3A}</a:tableStyleId>
              </a:tblPr>
              <a:tblGrid>
                <a:gridCol w="4114800">
                  <a:extLst>
                    <a:ext uri="{9D8B030D-6E8A-4147-A177-3AD203B41FA5}">
                      <a16:colId xmlns:a16="http://schemas.microsoft.com/office/drawing/2014/main" val="1507189780"/>
                    </a:ext>
                  </a:extLst>
                </a:gridCol>
                <a:gridCol w="4114800">
                  <a:extLst>
                    <a:ext uri="{9D8B030D-6E8A-4147-A177-3AD203B41FA5}">
                      <a16:colId xmlns:a16="http://schemas.microsoft.com/office/drawing/2014/main" val="3813306760"/>
                    </a:ext>
                  </a:extLst>
                </a:gridCol>
              </a:tblGrid>
              <a:tr h="5213326">
                <a:tc>
                  <a:txBody>
                    <a:bodyPr/>
                    <a:lstStyle/>
                    <a:p>
                      <a:pPr marL="0" marR="0">
                        <a:lnSpc>
                          <a:spcPct val="107000"/>
                        </a:lnSpc>
                        <a:spcBef>
                          <a:spcPts val="0"/>
                        </a:spcBef>
                        <a:spcAft>
                          <a:spcPts val="0"/>
                        </a:spcAft>
                      </a:pPr>
                      <a:r>
                        <a:rPr lang="en-US" sz="1000" b="1" dirty="0">
                          <a:solidFill>
                            <a:schemeClr val="tx1"/>
                          </a:solidFill>
                          <a:effectLst/>
                        </a:rPr>
                        <a:t>Overall</a:t>
                      </a:r>
                      <a:endParaRPr lang="en-US" sz="600" b="1" dirty="0">
                        <a:solidFill>
                          <a:schemeClr val="tx1"/>
                        </a:solidFill>
                        <a:effectLst/>
                      </a:endParaRPr>
                    </a:p>
                    <a:p>
                      <a:pPr marL="0" marR="0">
                        <a:lnSpc>
                          <a:spcPct val="107000"/>
                        </a:lnSpc>
                        <a:spcBef>
                          <a:spcPts val="0"/>
                        </a:spcBef>
                        <a:spcAft>
                          <a:spcPts val="0"/>
                        </a:spcAft>
                      </a:pPr>
                      <a:r>
                        <a:rPr lang="en-US" sz="600" b="1" dirty="0">
                          <a:effectLst/>
                        </a:rPr>
                        <a:t> </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All funding requests must be in alignment with the university’s strategic priorities. </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The use of funds and support of the University’s mission from the previous year(s) is considered in developing future budgets.</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Instructions and criteria for funding requests will be distributed at the start of the budget build process.</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The budget office will provide reports and timelines to assist in the preparation of funding requests.</a:t>
                      </a:r>
                    </a:p>
                    <a:p>
                      <a:pPr marL="457200" marR="0">
                        <a:lnSpc>
                          <a:spcPct val="107000"/>
                        </a:lnSpc>
                        <a:spcBef>
                          <a:spcPts val="0"/>
                        </a:spcBef>
                        <a:spcAft>
                          <a:spcPts val="0"/>
                        </a:spcAft>
                      </a:pPr>
                      <a:r>
                        <a:rPr lang="en-US" sz="1000" b="1" dirty="0">
                          <a:solidFill>
                            <a:schemeClr val="tx1"/>
                          </a:solidFill>
                          <a:effectLst/>
                        </a:rPr>
                        <a:t> </a:t>
                      </a:r>
                    </a:p>
                    <a:p>
                      <a:pPr marL="0" marR="0">
                        <a:lnSpc>
                          <a:spcPct val="107000"/>
                        </a:lnSpc>
                        <a:spcBef>
                          <a:spcPts val="0"/>
                        </a:spcBef>
                        <a:spcAft>
                          <a:spcPts val="0"/>
                        </a:spcAft>
                      </a:pPr>
                      <a:r>
                        <a:rPr lang="en-US" sz="1000" b="1" dirty="0">
                          <a:solidFill>
                            <a:schemeClr val="tx1"/>
                          </a:solidFill>
                          <a:effectLst/>
                        </a:rPr>
                        <a:t>General Funds Process:</a:t>
                      </a:r>
                    </a:p>
                    <a:p>
                      <a:pPr marL="0" marR="0">
                        <a:lnSpc>
                          <a:spcPct val="107000"/>
                        </a:lnSpc>
                        <a:spcBef>
                          <a:spcPts val="0"/>
                        </a:spcBef>
                        <a:spcAft>
                          <a:spcPts val="0"/>
                        </a:spcAft>
                      </a:pPr>
                      <a:r>
                        <a:rPr lang="en-US" sz="1000" b="1" dirty="0">
                          <a:solidFill>
                            <a:schemeClr val="tx1"/>
                          </a:solidFill>
                          <a:effectLst/>
                        </a:rPr>
                        <a:t> </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Each Vice President will submit funding requests for the new fiscal year.</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 Informal meeting occurs with each Vice President and the President, Vice President for Business and Operations, Assistant Vice President of Budget and Finance and the Director of Budgets;</a:t>
                      </a:r>
                    </a:p>
                    <a:p>
                      <a:pPr marL="457200" marR="0">
                        <a:lnSpc>
                          <a:spcPct val="107000"/>
                        </a:lnSpc>
                        <a:spcBef>
                          <a:spcPts val="0"/>
                        </a:spcBef>
                        <a:spcAft>
                          <a:spcPts val="0"/>
                        </a:spcAft>
                      </a:pPr>
                      <a:r>
                        <a:rPr lang="en-US" sz="1000" b="1" dirty="0">
                          <a:solidFill>
                            <a:schemeClr val="tx1"/>
                          </a:solidFill>
                          <a:effectLst/>
                        </a:rPr>
                        <a:t>where the VP discusses their budget needs for the next year.</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Data gathered from sessions will be compiled and distributed to the Planning &amp; Budget Advisory Council (PBAC).</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Each Vice President will be given the opportunity to review their request(s) before the PBAC meeting. Then each VP’s request goes before the PBAC members for discussion and to answer any questions that the PBAC may have.</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 PBAC members will review the requests in light of the institution’s strategic priorities and assign each request as A; B; C; or D priority.</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Each priority level is assigned a point value: (5) A; (3) B; (2) C; (1) D</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All voting sheets are then tallyed and results reported to the PBAC.</a:t>
                      </a:r>
                    </a:p>
                    <a:p>
                      <a:pPr marL="342900" marR="0" lvl="0" indent="-342900">
                        <a:lnSpc>
                          <a:spcPct val="107000"/>
                        </a:lnSpc>
                        <a:spcBef>
                          <a:spcPts val="0"/>
                        </a:spcBef>
                        <a:spcAft>
                          <a:spcPts val="0"/>
                        </a:spcAft>
                        <a:buFont typeface="Symbol" panose="05050102010706020507" pitchFamily="18" charset="2"/>
                        <a:buChar char=""/>
                      </a:pPr>
                      <a:r>
                        <a:rPr lang="en-US" sz="1000" b="1" dirty="0">
                          <a:solidFill>
                            <a:schemeClr val="tx1"/>
                          </a:solidFill>
                          <a:effectLst/>
                        </a:rPr>
                        <a:t>Results of the priority assignment are reported to the President as recommendations for funding.</a:t>
                      </a:r>
                    </a:p>
                    <a:p>
                      <a:pPr marL="0" marR="0">
                        <a:lnSpc>
                          <a:spcPct val="107000"/>
                        </a:lnSpc>
                        <a:spcBef>
                          <a:spcPts val="0"/>
                        </a:spcBef>
                        <a:spcAft>
                          <a:spcPts val="0"/>
                        </a:spcAft>
                      </a:pPr>
                      <a:r>
                        <a:rPr lang="en-US" sz="1000" b="1" dirty="0">
                          <a:solidFill>
                            <a:schemeClr val="tx1"/>
                          </a:solidFill>
                          <a:effectLst/>
                        </a:rPr>
                        <a:t> </a:t>
                      </a:r>
                      <a:endParaRPr lang="en-US"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155" marR="35155" marT="0" marB="0">
                    <a:solidFill>
                      <a:schemeClr val="bg1"/>
                    </a:solidFill>
                  </a:tcPr>
                </a:tc>
                <a:tc>
                  <a:txBody>
                    <a:bodyPr/>
                    <a:lstStyle/>
                    <a:p>
                      <a:pPr marL="0" marR="0">
                        <a:lnSpc>
                          <a:spcPct val="107000"/>
                        </a:lnSpc>
                        <a:spcBef>
                          <a:spcPts val="0"/>
                        </a:spcBef>
                        <a:spcAft>
                          <a:spcPts val="0"/>
                        </a:spcAft>
                      </a:pPr>
                      <a:r>
                        <a:rPr lang="en-US" sz="600" b="1" dirty="0">
                          <a:effectLst/>
                        </a:rPr>
                        <a:t> </a:t>
                      </a:r>
                    </a:p>
                    <a:p>
                      <a:pPr marL="342900" marR="0" lvl="0" indent="-342900">
                        <a:lnSpc>
                          <a:spcPct val="107000"/>
                        </a:lnSpc>
                        <a:spcBef>
                          <a:spcPts val="0"/>
                        </a:spcBef>
                        <a:spcAft>
                          <a:spcPts val="0"/>
                        </a:spcAft>
                        <a:buFont typeface="Symbol" panose="05050102010706020507" pitchFamily="18" charset="2"/>
                        <a:buChar char=""/>
                      </a:pPr>
                      <a:r>
                        <a:rPr lang="en-US" sz="1100" b="1" dirty="0">
                          <a:solidFill>
                            <a:schemeClr val="tx1"/>
                          </a:solidFill>
                          <a:effectLst/>
                        </a:rPr>
                        <a:t>The President retains final decision making authority as to what is funded in the new budget.</a:t>
                      </a:r>
                    </a:p>
                    <a:p>
                      <a:pPr marL="0" marR="0">
                        <a:lnSpc>
                          <a:spcPct val="107000"/>
                        </a:lnSpc>
                        <a:spcBef>
                          <a:spcPts val="0"/>
                        </a:spcBef>
                        <a:spcAft>
                          <a:spcPts val="0"/>
                        </a:spcAft>
                      </a:pPr>
                      <a:r>
                        <a:rPr lang="en-US" sz="1100" b="1" dirty="0">
                          <a:solidFill>
                            <a:schemeClr val="tx1"/>
                          </a:solidFill>
                          <a:effectLst/>
                        </a:rPr>
                        <a:t> </a:t>
                      </a:r>
                    </a:p>
                    <a:p>
                      <a:pPr marL="0" marR="0">
                        <a:lnSpc>
                          <a:spcPct val="107000"/>
                        </a:lnSpc>
                        <a:spcBef>
                          <a:spcPts val="0"/>
                        </a:spcBef>
                        <a:spcAft>
                          <a:spcPts val="0"/>
                        </a:spcAft>
                      </a:pPr>
                      <a:r>
                        <a:rPr lang="en-US" sz="1100" b="1" dirty="0">
                          <a:solidFill>
                            <a:schemeClr val="tx1"/>
                          </a:solidFill>
                          <a:effectLst/>
                        </a:rPr>
                        <a:t> </a:t>
                      </a:r>
                    </a:p>
                    <a:p>
                      <a:pPr marL="0" marR="0">
                        <a:lnSpc>
                          <a:spcPct val="107000"/>
                        </a:lnSpc>
                        <a:spcBef>
                          <a:spcPts val="0"/>
                        </a:spcBef>
                        <a:spcAft>
                          <a:spcPts val="0"/>
                        </a:spcAft>
                      </a:pPr>
                      <a:r>
                        <a:rPr lang="en-US" sz="1100" b="1" dirty="0">
                          <a:solidFill>
                            <a:schemeClr val="tx1"/>
                          </a:solidFill>
                          <a:effectLst/>
                        </a:rPr>
                        <a:t>Other Funds:</a:t>
                      </a:r>
                    </a:p>
                    <a:p>
                      <a:pPr marL="0" marR="0">
                        <a:lnSpc>
                          <a:spcPct val="107000"/>
                        </a:lnSpc>
                        <a:spcBef>
                          <a:spcPts val="0"/>
                        </a:spcBef>
                        <a:spcAft>
                          <a:spcPts val="0"/>
                        </a:spcAft>
                      </a:pPr>
                      <a:r>
                        <a:rPr lang="en-US" sz="1100" b="1" dirty="0">
                          <a:solidFill>
                            <a:schemeClr val="tx1"/>
                          </a:solidFill>
                          <a:effectLst/>
                        </a:rPr>
                        <a:t> </a:t>
                      </a:r>
                    </a:p>
                    <a:p>
                      <a:pPr marL="342900" marR="0" lvl="0" indent="-342900">
                        <a:lnSpc>
                          <a:spcPct val="107000"/>
                        </a:lnSpc>
                        <a:spcBef>
                          <a:spcPts val="0"/>
                        </a:spcBef>
                        <a:spcAft>
                          <a:spcPts val="0"/>
                        </a:spcAft>
                        <a:buFont typeface="Symbol" panose="05050102010706020507" pitchFamily="18" charset="2"/>
                        <a:buChar char=""/>
                      </a:pPr>
                      <a:r>
                        <a:rPr lang="en-US" sz="1100" b="1" dirty="0">
                          <a:solidFill>
                            <a:schemeClr val="tx1"/>
                          </a:solidFill>
                          <a:effectLst/>
                        </a:rPr>
                        <a:t>Each director and/or VP will present their budget to the Vice President for Business and Operations, Assistant Vice President of Budget and Finance and the Director of Budgets. The President may elect to attend.</a:t>
                      </a:r>
                    </a:p>
                    <a:p>
                      <a:pPr marL="342900" marR="0" lvl="0" indent="-342900">
                        <a:lnSpc>
                          <a:spcPct val="107000"/>
                        </a:lnSpc>
                        <a:spcBef>
                          <a:spcPts val="0"/>
                        </a:spcBef>
                        <a:spcAft>
                          <a:spcPts val="0"/>
                        </a:spcAft>
                        <a:buFont typeface="Symbol" panose="05050102010706020507" pitchFamily="18" charset="2"/>
                        <a:buChar char=""/>
                      </a:pPr>
                      <a:r>
                        <a:rPr lang="en-US" sz="1100" b="1" dirty="0">
                          <a:solidFill>
                            <a:schemeClr val="tx1"/>
                          </a:solidFill>
                          <a:effectLst/>
                        </a:rPr>
                        <a:t>The proposed budget will be reviewed for reasonableness and support of the strategic plan.</a:t>
                      </a:r>
                    </a:p>
                    <a:p>
                      <a:pPr marL="342900" marR="0" lvl="0" indent="-342900">
                        <a:lnSpc>
                          <a:spcPct val="107000"/>
                        </a:lnSpc>
                        <a:spcBef>
                          <a:spcPts val="0"/>
                        </a:spcBef>
                        <a:spcAft>
                          <a:spcPts val="0"/>
                        </a:spcAft>
                        <a:buFont typeface="Symbol" panose="05050102010706020507" pitchFamily="18" charset="2"/>
                        <a:buChar char=""/>
                      </a:pPr>
                      <a:r>
                        <a:rPr lang="en-US" sz="1100" b="1" dirty="0">
                          <a:solidFill>
                            <a:schemeClr val="tx1"/>
                          </a:solidFill>
                          <a:effectLst/>
                        </a:rPr>
                        <a:t>The proposed budget requests/recommendations will be presented to the President for final</a:t>
                      </a:r>
                    </a:p>
                    <a:p>
                      <a:pPr marL="342900" marR="0" lvl="0" indent="-342900">
                        <a:lnSpc>
                          <a:spcPct val="107000"/>
                        </a:lnSpc>
                        <a:spcBef>
                          <a:spcPts val="0"/>
                        </a:spcBef>
                        <a:spcAft>
                          <a:spcPts val="0"/>
                        </a:spcAft>
                        <a:buFont typeface="Symbol" panose="05050102010706020507" pitchFamily="18" charset="2"/>
                        <a:buChar char=""/>
                      </a:pPr>
                      <a:r>
                        <a:rPr lang="en-US" sz="1100" b="1" dirty="0">
                          <a:solidFill>
                            <a:schemeClr val="tx1"/>
                          </a:solidFill>
                          <a:effectLst/>
                        </a:rPr>
                        <a:t>approval.</a:t>
                      </a:r>
                    </a:p>
                    <a:p>
                      <a:pPr marL="0" marR="0">
                        <a:lnSpc>
                          <a:spcPct val="107000"/>
                        </a:lnSpc>
                        <a:spcBef>
                          <a:spcPts val="0"/>
                        </a:spcBef>
                        <a:spcAft>
                          <a:spcPts val="0"/>
                        </a:spcAft>
                      </a:pPr>
                      <a:r>
                        <a:rPr lang="en-US" sz="1100" b="1" dirty="0">
                          <a:solidFill>
                            <a:schemeClr val="tx1"/>
                          </a:solidFill>
                          <a:effectLst/>
                        </a:rPr>
                        <a:t> </a:t>
                      </a:r>
                    </a:p>
                    <a:p>
                      <a:pPr marL="0" marR="0">
                        <a:lnSpc>
                          <a:spcPct val="107000"/>
                        </a:lnSpc>
                        <a:spcBef>
                          <a:spcPts val="0"/>
                        </a:spcBef>
                        <a:spcAft>
                          <a:spcPts val="0"/>
                        </a:spcAft>
                      </a:pPr>
                      <a:r>
                        <a:rPr lang="en-US" sz="1100" b="1" dirty="0">
                          <a:solidFill>
                            <a:schemeClr val="tx1"/>
                          </a:solidFill>
                          <a:effectLst/>
                        </a:rPr>
                        <a:t> </a:t>
                      </a:r>
                    </a:p>
                    <a:p>
                      <a:pPr marL="0" marR="0">
                        <a:lnSpc>
                          <a:spcPct val="107000"/>
                        </a:lnSpc>
                        <a:spcBef>
                          <a:spcPts val="0"/>
                        </a:spcBef>
                        <a:spcAft>
                          <a:spcPts val="0"/>
                        </a:spcAft>
                      </a:pPr>
                      <a:r>
                        <a:rPr lang="en-US" sz="1100" b="1" dirty="0">
                          <a:solidFill>
                            <a:schemeClr val="tx1"/>
                          </a:solidFill>
                          <a:effectLst/>
                        </a:rPr>
                        <a:t>Budget Finalization:</a:t>
                      </a:r>
                    </a:p>
                    <a:p>
                      <a:pPr marL="0" marR="0">
                        <a:lnSpc>
                          <a:spcPct val="107000"/>
                        </a:lnSpc>
                        <a:spcBef>
                          <a:spcPts val="0"/>
                        </a:spcBef>
                        <a:spcAft>
                          <a:spcPts val="0"/>
                        </a:spcAft>
                      </a:pPr>
                      <a:r>
                        <a:rPr lang="en-US" sz="1100" b="1" dirty="0">
                          <a:solidFill>
                            <a:schemeClr val="tx1"/>
                          </a:solidFill>
                          <a:effectLst/>
                        </a:rPr>
                        <a:t> </a:t>
                      </a:r>
                    </a:p>
                    <a:p>
                      <a:pPr marL="342900" marR="0" lvl="0" indent="-342900">
                        <a:lnSpc>
                          <a:spcPct val="107000"/>
                        </a:lnSpc>
                        <a:spcBef>
                          <a:spcPts val="0"/>
                        </a:spcBef>
                        <a:spcAft>
                          <a:spcPts val="0"/>
                        </a:spcAft>
                        <a:buFont typeface="Symbol" panose="05050102010706020507" pitchFamily="18" charset="2"/>
                        <a:buChar char=""/>
                      </a:pPr>
                      <a:r>
                        <a:rPr lang="en-US" sz="1100" b="1" dirty="0">
                          <a:solidFill>
                            <a:schemeClr val="tx1"/>
                          </a:solidFill>
                          <a:effectLst/>
                        </a:rPr>
                        <a:t>The Vice President for Business and Operations, Assistant Vice President of Budget and Finance and the Director of Budgets will conduct a final review for accuracy and completeness and then post information on the Budget and Finance and the Planning &amp; Budget Advisory Council Websites.</a:t>
                      </a:r>
                    </a:p>
                    <a:p>
                      <a:pPr marL="342900" marR="0" lvl="0" indent="-342900">
                        <a:lnSpc>
                          <a:spcPct val="107000"/>
                        </a:lnSpc>
                        <a:spcBef>
                          <a:spcPts val="0"/>
                        </a:spcBef>
                        <a:spcAft>
                          <a:spcPts val="0"/>
                        </a:spcAft>
                        <a:buFont typeface="Symbol" panose="05050102010706020507" pitchFamily="18" charset="2"/>
                        <a:buChar char=""/>
                      </a:pPr>
                      <a:r>
                        <a:rPr lang="en-US" sz="1100" b="1" dirty="0">
                          <a:solidFill>
                            <a:schemeClr val="tx1"/>
                          </a:solidFill>
                          <a:effectLst/>
                        </a:rPr>
                        <a:t>The Board of Regents processes will be followed for submission and implementation</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155" marR="35155" marT="0" marB="0">
                    <a:solidFill>
                      <a:schemeClr val="bg1"/>
                    </a:solidFill>
                  </a:tcPr>
                </a:tc>
                <a:extLst>
                  <a:ext uri="{0D108BD9-81ED-4DB2-BD59-A6C34878D82A}">
                    <a16:rowId xmlns:a16="http://schemas.microsoft.com/office/drawing/2014/main" val="2433233096"/>
                  </a:ext>
                </a:extLst>
              </a:tr>
            </a:tbl>
          </a:graphicData>
        </a:graphic>
      </p:graphicFrame>
    </p:spTree>
    <p:extLst>
      <p:ext uri="{BB962C8B-B14F-4D97-AF65-F5344CB8AC3E}">
        <p14:creationId xmlns:p14="http://schemas.microsoft.com/office/powerpoint/2010/main" val="3782404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latin typeface="Arial" panose="020B0604020202020204" pitchFamily="34" charset="0"/>
                <a:cs typeface="Arial" panose="020B0604020202020204" pitchFamily="34" charset="0"/>
              </a:rPr>
              <a:pPr algn="r"/>
              <a:t>4</a:t>
            </a:fld>
            <a:endParaRPr lang="en-US" dirty="0">
              <a:solidFill>
                <a:srgbClr val="000000"/>
              </a:solidFill>
              <a:latin typeface="Arial" panose="020B0604020202020204" pitchFamily="34" charset="0"/>
              <a:cs typeface="Arial" panose="020B0604020202020204" pitchFamily="34" charset="0"/>
            </a:endParaRPr>
          </a:p>
        </p:txBody>
      </p:sp>
      <p:sp>
        <p:nvSpPr>
          <p:cNvPr id="90115" name="Rectangle 3"/>
          <p:cNvSpPr>
            <a:spLocks noGrp="1" noChangeArrowheads="1"/>
          </p:cNvSpPr>
          <p:nvPr>
            <p:ph type="ctrTitle" idx="4294967295"/>
          </p:nvPr>
        </p:nvSpPr>
        <p:spPr>
          <a:xfrm>
            <a:off x="0" y="457200"/>
            <a:ext cx="5562600" cy="457200"/>
          </a:xfrm>
          <a:prstGeom prst="rect">
            <a:avLst/>
          </a:prstGeom>
        </p:spPr>
        <p:txBody>
          <a:bodyPr>
            <a:normAutofit fontScale="90000"/>
          </a:bodyPr>
          <a:lstStyle/>
          <a:p>
            <a:r>
              <a:rPr lang="en-US" sz="2800" dirty="0">
                <a:latin typeface="Arial" panose="020B0604020202020204" pitchFamily="34" charset="0"/>
                <a:cs typeface="Arial" panose="020B0604020202020204" pitchFamily="34" charset="0"/>
              </a:rPr>
              <a:t>   </a:t>
            </a: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t>
            </a:r>
            <a:br>
              <a:rPr lang="en-US"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t>
            </a:r>
            <a:br>
              <a:rPr lang="en-US" sz="2400" dirty="0">
                <a:latin typeface="Arial" panose="020B0604020202020204" pitchFamily="34" charset="0"/>
                <a:cs typeface="Arial" panose="020B0604020202020204" pitchFamily="34" charset="0"/>
              </a:rPr>
            </a:br>
            <a:br>
              <a:rPr lang="en-US" sz="1600" b="1" dirty="0">
                <a:solidFill>
                  <a:sysClr val="windowText" lastClr="000000"/>
                </a:solidFill>
                <a:latin typeface="Arial" panose="020B0604020202020204" pitchFamily="34" charset="0"/>
                <a:cs typeface="Arial" panose="020B0604020202020204" pitchFamily="34" charset="0"/>
              </a:rPr>
            </a:br>
            <a:br>
              <a:rPr lang="en-US" sz="1600" b="1" dirty="0">
                <a:solidFill>
                  <a:sysClr val="windowText" lastClr="000000"/>
                </a:solidFill>
                <a:latin typeface="Arial" panose="020B0604020202020204" pitchFamily="34" charset="0"/>
                <a:cs typeface="Arial" panose="020B0604020202020204" pitchFamily="34" charset="0"/>
              </a:rPr>
            </a:br>
            <a:r>
              <a:rPr lang="en-US" sz="1600" b="1" dirty="0">
                <a:solidFill>
                  <a:sysClr val="windowText" lastClr="000000"/>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graphicFrame>
        <p:nvGraphicFramePr>
          <p:cNvPr id="14" name="Chart 13"/>
          <p:cNvGraphicFramePr/>
          <p:nvPr>
            <p:extLst>
              <p:ext uri="{D42A27DB-BD31-4B8C-83A1-F6EECF244321}">
                <p14:modId xmlns:p14="http://schemas.microsoft.com/office/powerpoint/2010/main" val="2929568944"/>
              </p:ext>
            </p:extLst>
          </p:nvPr>
        </p:nvGraphicFramePr>
        <p:xfrm>
          <a:off x="2631303" y="1536949"/>
          <a:ext cx="3312297" cy="2089946"/>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p:cNvSpPr txBox="1"/>
          <p:nvPr/>
        </p:nvSpPr>
        <p:spPr>
          <a:xfrm>
            <a:off x="0" y="4376420"/>
            <a:ext cx="3156594" cy="1985159"/>
          </a:xfrm>
          <a:prstGeom prst="rect">
            <a:avLst/>
          </a:prstGeom>
          <a:noFill/>
        </p:spPr>
        <p:txBody>
          <a:bodyPr wrap="square" rtlCol="0">
            <a:spAutoFit/>
          </a:bodyPr>
          <a:lstStyle/>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Salaries and Wages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Utilities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Supplies and Equipment</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Technology</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Facilities and Maintenance</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Public Safety</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Campus Activities and Services</a:t>
            </a:r>
          </a:p>
          <a:p>
            <a:pPr>
              <a:defRPr/>
            </a:pPr>
            <a:endParaRPr lang="en-US" kern="0" dirty="0">
              <a:solidFill>
                <a:sysClr val="windowText" lastClr="000000"/>
              </a:solidFill>
              <a:latin typeface="Arial" panose="020B0604020202020204" pitchFamily="34" charset="0"/>
              <a:cs typeface="Arial" panose="020B0604020202020204" pitchFamily="34" charset="0"/>
            </a:endParaRPr>
          </a:p>
        </p:txBody>
      </p:sp>
      <p:sp>
        <p:nvSpPr>
          <p:cNvPr id="16" name="TextBox 15"/>
          <p:cNvSpPr txBox="1"/>
          <p:nvPr/>
        </p:nvSpPr>
        <p:spPr>
          <a:xfrm>
            <a:off x="2811062" y="4429881"/>
            <a:ext cx="3235279" cy="1708160"/>
          </a:xfrm>
          <a:prstGeom prst="rect">
            <a:avLst/>
          </a:prstGeom>
          <a:noFill/>
        </p:spPr>
        <p:txBody>
          <a:bodyPr wrap="square" rtlCol="0">
            <a:spAutoFit/>
          </a:bodyPr>
          <a:lstStyle/>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Capital funds can not be used to pay for salaries and wages</a:t>
            </a:r>
          </a:p>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State procurement guidelines must be followed</a:t>
            </a:r>
          </a:p>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Student fees must be used in conjunction with specific services</a:t>
            </a:r>
          </a:p>
        </p:txBody>
      </p:sp>
      <p:sp>
        <p:nvSpPr>
          <p:cNvPr id="17" name="TextBox 16"/>
          <p:cNvSpPr txBox="1"/>
          <p:nvPr/>
        </p:nvSpPr>
        <p:spPr>
          <a:xfrm>
            <a:off x="6071170" y="4370738"/>
            <a:ext cx="3097659" cy="2292935"/>
          </a:xfrm>
          <a:prstGeom prst="rect">
            <a:avLst/>
          </a:prstGeom>
          <a:noFill/>
        </p:spPr>
        <p:txBody>
          <a:bodyPr wrap="square" rtlCol="0">
            <a:spAutoFit/>
          </a:bodyPr>
          <a:lstStyle/>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Prudent fiscal management required for all sources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State Appropriation varies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Focus on Financial Ratios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Economic conditions have a direct impact on our ability to collect the revenues necessary to satisfy the needs and obligations of the University</a:t>
            </a:r>
          </a:p>
          <a:p>
            <a:pPr>
              <a:defRPr/>
            </a:pPr>
            <a:endParaRPr lang="en-US" sz="800" kern="0" dirty="0">
              <a:solidFill>
                <a:sysClr val="windowText" lastClr="000000"/>
              </a:solidFill>
              <a:latin typeface="Arial" panose="020B0604020202020204" pitchFamily="34" charset="0"/>
              <a:cs typeface="Arial" panose="020B0604020202020204" pitchFamily="34" charset="0"/>
            </a:endParaRPr>
          </a:p>
        </p:txBody>
      </p:sp>
      <p:sp>
        <p:nvSpPr>
          <p:cNvPr id="18" name="TextBox 17"/>
          <p:cNvSpPr txBox="1"/>
          <p:nvPr/>
        </p:nvSpPr>
        <p:spPr>
          <a:xfrm>
            <a:off x="7560" y="4074421"/>
            <a:ext cx="1623391" cy="381000"/>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Uses</a:t>
            </a:r>
          </a:p>
        </p:txBody>
      </p:sp>
      <p:sp>
        <p:nvSpPr>
          <p:cNvPr id="19" name="TextBox 18"/>
          <p:cNvSpPr txBox="1"/>
          <p:nvPr/>
        </p:nvSpPr>
        <p:spPr>
          <a:xfrm>
            <a:off x="2744480" y="4105194"/>
            <a:ext cx="1803768" cy="369332"/>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Restrictions</a:t>
            </a:r>
          </a:p>
        </p:txBody>
      </p:sp>
      <p:sp>
        <p:nvSpPr>
          <p:cNvPr id="20" name="TextBox 19"/>
          <p:cNvSpPr txBox="1"/>
          <p:nvPr/>
        </p:nvSpPr>
        <p:spPr>
          <a:xfrm>
            <a:off x="6071170" y="4066401"/>
            <a:ext cx="2254710" cy="369332"/>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Realities</a:t>
            </a:r>
          </a:p>
        </p:txBody>
      </p:sp>
      <p:sp>
        <p:nvSpPr>
          <p:cNvPr id="22" name="Rectangle 21"/>
          <p:cNvSpPr/>
          <p:nvPr/>
        </p:nvSpPr>
        <p:spPr>
          <a:xfrm>
            <a:off x="152400"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Arial" panose="020B0604020202020204" pitchFamily="34" charset="0"/>
              <a:cs typeface="Arial" panose="020B0604020202020204" pitchFamily="34" charset="0"/>
            </a:endParaRPr>
          </a:p>
        </p:txBody>
      </p:sp>
      <p:sp>
        <p:nvSpPr>
          <p:cNvPr id="25" name="TextBox 24"/>
          <p:cNvSpPr txBox="1"/>
          <p:nvPr/>
        </p:nvSpPr>
        <p:spPr>
          <a:xfrm>
            <a:off x="1219200" y="381000"/>
            <a:ext cx="5715000" cy="400110"/>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             </a:t>
            </a:r>
            <a:r>
              <a:rPr lang="en-US" sz="2000" b="1" i="1" dirty="0">
                <a:latin typeface="Arial" panose="020B0604020202020204" pitchFamily="34" charset="0"/>
                <a:cs typeface="Arial" panose="020B0604020202020204" pitchFamily="34" charset="0"/>
              </a:rPr>
              <a:t>Clayton State University’s Resources</a:t>
            </a:r>
          </a:p>
        </p:txBody>
      </p:sp>
      <p:graphicFrame>
        <p:nvGraphicFramePr>
          <p:cNvPr id="21" name="Chart 20"/>
          <p:cNvGraphicFramePr>
            <a:graphicFrameLocks/>
          </p:cNvGraphicFramePr>
          <p:nvPr>
            <p:extLst>
              <p:ext uri="{D42A27DB-BD31-4B8C-83A1-F6EECF244321}">
                <p14:modId xmlns:p14="http://schemas.microsoft.com/office/powerpoint/2010/main" val="3003840603"/>
              </p:ext>
            </p:extLst>
          </p:nvPr>
        </p:nvGraphicFramePr>
        <p:xfrm>
          <a:off x="533400" y="1040953"/>
          <a:ext cx="8077200" cy="310624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36178581"/>
      </p:ext>
    </p:extLst>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5</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3" name="TextBox 2"/>
          <p:cNvSpPr txBox="1"/>
          <p:nvPr/>
        </p:nvSpPr>
        <p:spPr>
          <a:xfrm>
            <a:off x="152400" y="1259060"/>
            <a:ext cx="8382000" cy="5093702"/>
          </a:xfrm>
          <a:prstGeom prst="rect">
            <a:avLst/>
          </a:prstGeom>
          <a:noFill/>
        </p:spPr>
        <p:txBody>
          <a:bodyPr wrap="square" rtlCol="0">
            <a:spAutoFit/>
          </a:bodyPr>
          <a:lstStyle/>
          <a:p>
            <a:pPr algn="ctr"/>
            <a:r>
              <a:rPr lang="en-US" sz="2800" b="1" dirty="0"/>
              <a:t>CSU’s PRIMARY RESOURCES</a:t>
            </a:r>
          </a:p>
          <a:p>
            <a:pPr marL="285750" indent="-285750">
              <a:buFont typeface="Arial" panose="020B0604020202020204" pitchFamily="34" charset="0"/>
              <a:buChar char="•"/>
            </a:pPr>
            <a:endParaRPr lang="en-US" sz="2800" b="1" dirty="0"/>
          </a:p>
          <a:p>
            <a:pPr marL="285750" indent="-285750">
              <a:buFont typeface="Arial" panose="020B0604020202020204" pitchFamily="34" charset="0"/>
              <a:buChar char="•"/>
            </a:pPr>
            <a:r>
              <a:rPr lang="en-US" sz="2800" b="1" dirty="0"/>
              <a:t>State Appropriation  $25,342,784</a:t>
            </a:r>
          </a:p>
          <a:p>
            <a:pPr marL="285750" indent="-285750">
              <a:buFont typeface="Arial" panose="020B0604020202020204" pitchFamily="34" charset="0"/>
              <a:buChar char="•"/>
            </a:pPr>
            <a:r>
              <a:rPr lang="en-US" sz="2800" b="1" dirty="0"/>
              <a:t>Tuition  $28,960,000</a:t>
            </a:r>
          </a:p>
          <a:p>
            <a:pPr marL="285750" indent="-285750">
              <a:buFont typeface="Arial" panose="020B0604020202020204" pitchFamily="34" charset="0"/>
              <a:buChar char="•"/>
            </a:pPr>
            <a:r>
              <a:rPr lang="en-US" sz="2800" b="1" dirty="0"/>
              <a:t>Fees</a:t>
            </a:r>
          </a:p>
          <a:p>
            <a:pPr marL="742950" lvl="1" indent="-285750">
              <a:buFont typeface="Arial" panose="020B0604020202020204" pitchFamily="34" charset="0"/>
              <a:buChar char="•"/>
            </a:pPr>
            <a:r>
              <a:rPr lang="en-US" sz="2800" b="1" dirty="0"/>
              <a:t>Mandatory Fees  $5,992,939 </a:t>
            </a:r>
          </a:p>
          <a:p>
            <a:pPr marL="742950" lvl="1" indent="-285750">
              <a:buFont typeface="Arial" panose="020B0604020202020204" pitchFamily="34" charset="0"/>
              <a:buChar char="•"/>
            </a:pPr>
            <a:r>
              <a:rPr lang="en-US" sz="2800" b="1" dirty="0"/>
              <a:t>Special Institutional Fees  $3,650,000</a:t>
            </a:r>
          </a:p>
          <a:p>
            <a:pPr marL="742950" lvl="1" indent="-285750">
              <a:buFont typeface="Arial" panose="020B0604020202020204" pitchFamily="34" charset="0"/>
              <a:buChar char="•"/>
            </a:pPr>
            <a:r>
              <a:rPr lang="en-US" sz="2800" b="1" dirty="0"/>
              <a:t>Other Fees  $772,100</a:t>
            </a:r>
          </a:p>
          <a:p>
            <a:pPr lvl="1"/>
            <a:endParaRPr lang="en-US" sz="2800" b="1" dirty="0"/>
          </a:p>
          <a:p>
            <a:pPr marL="285750" indent="-285750">
              <a:buFont typeface="Arial" panose="020B0604020202020204" pitchFamily="34" charset="0"/>
              <a:buChar char="•"/>
            </a:pPr>
            <a:r>
              <a:rPr lang="en-US" sz="2800" b="1" dirty="0"/>
              <a:t>PBI Grant funded items  $1,649,944</a:t>
            </a:r>
          </a:p>
          <a:p>
            <a:endParaRPr lang="en-US" b="1" dirty="0"/>
          </a:p>
          <a:p>
            <a:pPr>
              <a:lnSpc>
                <a:spcPct val="150000"/>
              </a:lnSpc>
            </a:pPr>
            <a:r>
              <a:rPr lang="en-US" dirty="0"/>
              <a:t>                                                                                   </a:t>
            </a:r>
          </a:p>
        </p:txBody>
      </p:sp>
    </p:spTree>
    <p:extLst>
      <p:ext uri="{BB962C8B-B14F-4D97-AF65-F5344CB8AC3E}">
        <p14:creationId xmlns:p14="http://schemas.microsoft.com/office/powerpoint/2010/main" val="3189842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6</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 Open Budget Meeting</a:t>
            </a:r>
            <a:br>
              <a:rPr lang="en-US" sz="2800" dirty="0"/>
            </a:br>
            <a:br>
              <a:rPr lang="en-US" sz="2800" dirty="0"/>
            </a:br>
            <a:r>
              <a:rPr lang="en-US" sz="2800" dirty="0"/>
              <a:t>     </a:t>
            </a:r>
            <a:r>
              <a:rPr lang="en-US" sz="2000" b="1" dirty="0"/>
              <a:t>State Appropriation &amp; Tuition Trends </a:t>
            </a:r>
            <a:r>
              <a:rPr lang="en-US" sz="1800" b="1" dirty="0"/>
              <a:t>FY 2016-2019</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pic>
        <p:nvPicPr>
          <p:cNvPr id="6" name="Picture 5"/>
          <p:cNvPicPr>
            <a:picLocks noChangeAspect="1"/>
          </p:cNvPicPr>
          <p:nvPr/>
        </p:nvPicPr>
        <p:blipFill>
          <a:blip r:embed="rId3"/>
          <a:stretch>
            <a:fillRect/>
          </a:stretch>
        </p:blipFill>
        <p:spPr>
          <a:xfrm>
            <a:off x="609600" y="1547070"/>
            <a:ext cx="4267200" cy="4244130"/>
          </a:xfrm>
          <a:prstGeom prst="rect">
            <a:avLst/>
          </a:prstGeom>
        </p:spPr>
      </p:pic>
      <p:sp>
        <p:nvSpPr>
          <p:cNvPr id="8" name="Rectangle 7"/>
          <p:cNvSpPr/>
          <p:nvPr/>
        </p:nvSpPr>
        <p:spPr>
          <a:xfrm>
            <a:off x="5057361" y="5454234"/>
            <a:ext cx="3886200" cy="584775"/>
          </a:xfrm>
          <a:prstGeom prst="rect">
            <a:avLst/>
          </a:prstGeom>
        </p:spPr>
        <p:txBody>
          <a:bodyPr wrap="square">
            <a:spAutoFit/>
          </a:bodyPr>
          <a:lstStyle/>
          <a:p>
            <a:r>
              <a:rPr lang="en-US" sz="1400" b="1" dirty="0">
                <a:solidFill>
                  <a:srgbClr val="000000"/>
                </a:solidFill>
                <a:latin typeface="Calibri" panose="020F0502020204030204" pitchFamily="34" charset="0"/>
              </a:rPr>
              <a:t>* Tuition net of $1,034,004 allowance for uncollectable or bad debt</a:t>
            </a:r>
            <a:r>
              <a:rPr lang="en-US" dirty="0"/>
              <a:t> </a:t>
            </a:r>
          </a:p>
        </p:txBody>
      </p:sp>
      <p:pic>
        <p:nvPicPr>
          <p:cNvPr id="10" name="Picture 9">
            <a:extLst>
              <a:ext uri="{FF2B5EF4-FFF2-40B4-BE49-F238E27FC236}">
                <a16:creationId xmlns:a16="http://schemas.microsoft.com/office/drawing/2014/main" id="{4A2883FB-6524-4BA2-8720-7659F0DE8592}"/>
              </a:ext>
            </a:extLst>
          </p:cNvPr>
          <p:cNvPicPr>
            <a:picLocks noChangeAspect="1"/>
          </p:cNvPicPr>
          <p:nvPr/>
        </p:nvPicPr>
        <p:blipFill>
          <a:blip r:embed="rId4"/>
          <a:stretch>
            <a:fillRect/>
          </a:stretch>
        </p:blipFill>
        <p:spPr>
          <a:xfrm>
            <a:off x="4876800" y="2286000"/>
            <a:ext cx="3810000" cy="2557001"/>
          </a:xfrm>
          <a:prstGeom prst="rect">
            <a:avLst/>
          </a:prstGeom>
        </p:spPr>
      </p:pic>
    </p:spTree>
    <p:extLst>
      <p:ext uri="{BB962C8B-B14F-4D97-AF65-F5344CB8AC3E}">
        <p14:creationId xmlns:p14="http://schemas.microsoft.com/office/powerpoint/2010/main" val="2238745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7</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 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10" name="Rectangle 2"/>
          <p:cNvSpPr txBox="1">
            <a:spLocks noChangeArrowheads="1"/>
          </p:cNvSpPr>
          <p:nvPr/>
        </p:nvSpPr>
        <p:spPr bwMode="auto">
          <a:xfrm>
            <a:off x="376881" y="1096822"/>
            <a:ext cx="8229600" cy="558506"/>
          </a:xfrm>
          <a:prstGeom prst="rect">
            <a:avLst/>
          </a:prstGeom>
          <a:noFill/>
          <a:ln>
            <a:noFill/>
          </a:ln>
        </p:spPr>
        <p:txBody>
          <a:bodyPr vert="horz" wrap="square" lIns="91440" tIns="45720" rIns="91440" bIns="45720" numCol="1" anchor="ctr" anchorCtr="0" compatLnSpc="1">
            <a:prstTxWarp prst="textNoShape">
              <a:avLst/>
            </a:prstTxWarp>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2400" b="1" i="1" dirty="0">
                <a:latin typeface="Arial Bold"/>
                <a:cs typeface="Arial Bold"/>
              </a:rPr>
              <a:t>Fall Enrollment 2014-2019-Impacts State Appropriation &amp; Tuition Revenue</a:t>
            </a:r>
            <a:endParaRPr lang="en-US" sz="2400" b="1" i="1" dirty="0">
              <a:solidFill>
                <a:srgbClr val="000000"/>
              </a:solidFill>
              <a:latin typeface="Arial Bold"/>
              <a:cs typeface="Arial Bold"/>
            </a:endParaRPr>
          </a:p>
        </p:txBody>
      </p:sp>
      <p:graphicFrame>
        <p:nvGraphicFramePr>
          <p:cNvPr id="11" name="Chart 10">
            <a:extLst>
              <a:ext uri="{FF2B5EF4-FFF2-40B4-BE49-F238E27FC236}">
                <a16:creationId xmlns:a16="http://schemas.microsoft.com/office/drawing/2014/main" id="{38336C3D-68FC-4C7F-9F1E-73B422D371E9}"/>
              </a:ext>
            </a:extLst>
          </p:cNvPr>
          <p:cNvGraphicFramePr>
            <a:graphicFrameLocks/>
          </p:cNvGraphicFramePr>
          <p:nvPr>
            <p:extLst>
              <p:ext uri="{D42A27DB-BD31-4B8C-83A1-F6EECF244321}">
                <p14:modId xmlns:p14="http://schemas.microsoft.com/office/powerpoint/2010/main" val="3565276093"/>
              </p:ext>
            </p:extLst>
          </p:nvPr>
        </p:nvGraphicFramePr>
        <p:xfrm>
          <a:off x="867418" y="1752600"/>
          <a:ext cx="7248525" cy="43451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87944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67962" y="8382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a:xfrm>
            <a:off x="7288459" y="6101489"/>
            <a:ext cx="1626941" cy="365125"/>
          </a:xfrm>
        </p:spPr>
        <p:txBody>
          <a:bodyPr/>
          <a:lstStyle/>
          <a:p>
            <a:r>
              <a:rPr lang="en-US" dirty="0">
                <a:solidFill>
                  <a:srgbClr val="000000"/>
                </a:solidFill>
              </a:rPr>
              <a:t>		</a:t>
            </a:r>
            <a:fld id="{B3ACB187-37F7-4C51-A504-D64E49A8D6D4}" type="slidenum">
              <a:rPr lang="en-US" smtClean="0">
                <a:solidFill>
                  <a:srgbClr val="000000"/>
                </a:solidFill>
              </a:rPr>
              <a:pPr/>
              <a:t>8</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Open Budget Meeting</a:t>
            </a:r>
            <a:br>
              <a:rPr lang="en-US" sz="2800" dirty="0"/>
            </a:br>
            <a:br>
              <a:rPr lang="en-US" sz="2800" dirty="0"/>
            </a:br>
            <a:r>
              <a:rPr lang="en-US" sz="2800" dirty="0"/>
              <a:t>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37892" name="Rectangle 4"/>
          <p:cNvSpPr>
            <a:spLocks noChangeArrowheads="1"/>
          </p:cNvSpPr>
          <p:nvPr/>
        </p:nvSpPr>
        <p:spPr bwMode="auto">
          <a:xfrm>
            <a:off x="1" y="43935"/>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sp>
        <p:nvSpPr>
          <p:cNvPr id="4" name="TextBox 3"/>
          <p:cNvSpPr txBox="1"/>
          <p:nvPr/>
        </p:nvSpPr>
        <p:spPr>
          <a:xfrm>
            <a:off x="228601" y="5520105"/>
            <a:ext cx="8422104" cy="523220"/>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Categories that pay less/none: Distance Learning, eCore, Employees/TAP, Fayette County, Henry County, Dual Enrolled, Main Campus - less than 3 hrs, Senior Citizens, WebBSIT, Military  </a:t>
            </a:r>
          </a:p>
        </p:txBody>
      </p:sp>
      <p:pic>
        <p:nvPicPr>
          <p:cNvPr id="5" name="Picture 4"/>
          <p:cNvPicPr>
            <a:picLocks noChangeAspect="1"/>
          </p:cNvPicPr>
          <p:nvPr/>
        </p:nvPicPr>
        <p:blipFill>
          <a:blip r:embed="rId3"/>
          <a:stretch>
            <a:fillRect/>
          </a:stretch>
        </p:blipFill>
        <p:spPr>
          <a:xfrm>
            <a:off x="122069" y="896364"/>
            <a:ext cx="8297375" cy="4198798"/>
          </a:xfrm>
          <a:prstGeom prst="rect">
            <a:avLst/>
          </a:prstGeom>
        </p:spPr>
      </p:pic>
      <p:sp>
        <p:nvSpPr>
          <p:cNvPr id="8" name="TextBox 7"/>
          <p:cNvSpPr txBox="1"/>
          <p:nvPr/>
        </p:nvSpPr>
        <p:spPr>
          <a:xfrm>
            <a:off x="1371600" y="4378305"/>
            <a:ext cx="990600" cy="230832"/>
          </a:xfrm>
          <a:prstGeom prst="rect">
            <a:avLst/>
          </a:prstGeom>
          <a:noFill/>
        </p:spPr>
        <p:txBody>
          <a:bodyPr wrap="square" rtlCol="0">
            <a:spAutoFit/>
          </a:bodyPr>
          <a:lstStyle/>
          <a:p>
            <a:r>
              <a:rPr lang="en-US" sz="900" b="1" dirty="0"/>
              <a:t>Total Students</a:t>
            </a:r>
          </a:p>
        </p:txBody>
      </p:sp>
      <p:sp>
        <p:nvSpPr>
          <p:cNvPr id="7" name="Arrow: Up 6">
            <a:extLst>
              <a:ext uri="{FF2B5EF4-FFF2-40B4-BE49-F238E27FC236}">
                <a16:creationId xmlns:a16="http://schemas.microsoft.com/office/drawing/2014/main" id="{8BB0D586-1541-450D-80B0-71321CECA213}"/>
              </a:ext>
            </a:extLst>
          </p:cNvPr>
          <p:cNvSpPr/>
          <p:nvPr/>
        </p:nvSpPr>
        <p:spPr>
          <a:xfrm>
            <a:off x="7010400" y="1905000"/>
            <a:ext cx="76200" cy="457196"/>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60992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67962" y="8382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a:xfrm>
            <a:off x="7288459" y="6101489"/>
            <a:ext cx="1626941" cy="365125"/>
          </a:xfrm>
        </p:spPr>
        <p:txBody>
          <a:bodyPr/>
          <a:lstStyle/>
          <a:p>
            <a:r>
              <a:rPr lang="en-US" dirty="0">
                <a:solidFill>
                  <a:srgbClr val="000000"/>
                </a:solidFill>
              </a:rPr>
              <a:t>		</a:t>
            </a:r>
            <a:fld id="{B3ACB187-37F7-4C51-A504-D64E49A8D6D4}" type="slidenum">
              <a:rPr lang="en-US" smtClean="0">
                <a:solidFill>
                  <a:srgbClr val="000000"/>
                </a:solidFill>
              </a:rPr>
              <a:pPr/>
              <a:t>9</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Open Budget Meeting</a:t>
            </a:r>
            <a:br>
              <a:rPr lang="en-US" sz="2800" dirty="0"/>
            </a:br>
            <a:br>
              <a:rPr lang="en-US" sz="2800" dirty="0"/>
            </a:br>
            <a:r>
              <a:rPr lang="en-US" sz="2800" dirty="0"/>
              <a:t>Mandatory Fees Shortfalls     </a:t>
            </a:r>
            <a:br>
              <a:rPr lang="en-US" sz="2800" dirty="0"/>
            </a:br>
            <a:br>
              <a:rPr lang="en-US" sz="2800" dirty="0"/>
            </a:br>
            <a:r>
              <a:rPr lang="en-US" sz="2800" dirty="0"/>
              <a:t>     </a:t>
            </a:r>
            <a:br>
              <a:rPr lang="en-US" sz="2400" dirty="0"/>
            </a:br>
            <a:br>
              <a:rPr lang="en-US" sz="1600" b="1" dirty="0">
                <a:solidFill>
                  <a:sysClr val="windowText" lastClr="000000"/>
                </a:solidFill>
              </a:rPr>
            </a:b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37892" name="Rectangle 4"/>
          <p:cNvSpPr>
            <a:spLocks noChangeArrowheads="1"/>
          </p:cNvSpPr>
          <p:nvPr/>
        </p:nvSpPr>
        <p:spPr bwMode="auto">
          <a:xfrm>
            <a:off x="1" y="43935"/>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sp>
        <p:nvSpPr>
          <p:cNvPr id="4" name="TextBox 3"/>
          <p:cNvSpPr txBox="1"/>
          <p:nvPr/>
        </p:nvSpPr>
        <p:spPr>
          <a:xfrm>
            <a:off x="228601" y="5520105"/>
            <a:ext cx="8422104" cy="523220"/>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Categories that pay less/none: Distance Learning, eCore, Employees/TAP, Fayette County, Henry County, Dual Enrolled, Main Campus - less than 3 hrs, Senior Citizens, WebBSIT, Military  </a:t>
            </a:r>
          </a:p>
        </p:txBody>
      </p:sp>
      <p:pic>
        <p:nvPicPr>
          <p:cNvPr id="9" name="Picture 8"/>
          <p:cNvPicPr>
            <a:picLocks noChangeAspect="1"/>
          </p:cNvPicPr>
          <p:nvPr/>
        </p:nvPicPr>
        <p:blipFill>
          <a:blip r:embed="rId3"/>
          <a:stretch>
            <a:fillRect/>
          </a:stretch>
        </p:blipFill>
        <p:spPr>
          <a:xfrm>
            <a:off x="1143000" y="1481141"/>
            <a:ext cx="7239000" cy="4038963"/>
          </a:xfrm>
          <a:prstGeom prst="rect">
            <a:avLst/>
          </a:prstGeom>
        </p:spPr>
      </p:pic>
    </p:spTree>
    <p:extLst>
      <p:ext uri="{BB962C8B-B14F-4D97-AF65-F5344CB8AC3E}">
        <p14:creationId xmlns:p14="http://schemas.microsoft.com/office/powerpoint/2010/main" val="1959906169"/>
      </p:ext>
    </p:extLst>
  </p:cSld>
  <p:clrMapOvr>
    <a:masterClrMapping/>
  </p:clrMapOvr>
</p:sld>
</file>

<file path=ppt/theme/theme1.xml><?xml version="1.0" encoding="utf-8"?>
<a:theme xmlns:a="http://schemas.openxmlformats.org/drawingml/2006/main" name="DM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A916FBEA870C341B4A45E39504B13CD" ma:contentTypeVersion="15" ma:contentTypeDescription="Create a new document." ma:contentTypeScope="" ma:versionID="0aa7c11a873ee45e6b61833168a41ed5">
  <xsd:schema xmlns:xsd="http://www.w3.org/2001/XMLSchema" xmlns:xs="http://www.w3.org/2001/XMLSchema" xmlns:p="http://schemas.microsoft.com/office/2006/metadata/properties" xmlns:ns1="http://schemas.microsoft.com/sharepoint/v3" xmlns:ns3="b52cff4e-661a-405b-a46c-af22c6ef6e98" xmlns:ns4="df59ab18-0ab7-4904-a7de-af7dc63a4435" targetNamespace="http://schemas.microsoft.com/office/2006/metadata/properties" ma:root="true" ma:fieldsID="8eeda9033e2acd62aedc18615eb563b0" ns1:_="" ns3:_="" ns4:_="">
    <xsd:import namespace="http://schemas.microsoft.com/sharepoint/v3"/>
    <xsd:import namespace="b52cff4e-661a-405b-a46c-af22c6ef6e98"/>
    <xsd:import namespace="df59ab18-0ab7-4904-a7de-af7dc63a4435"/>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1:_ip_UnifiedCompliancePolicyProperties" minOccurs="0"/>
                <xsd:element ref="ns1:_ip_UnifiedCompliancePolicyUIAction"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3" nillable="true" ma:displayName="Unified Compliance Policy Properties" ma:description="" ma:hidden="true" ma:internalName="_ip_UnifiedCompliancePolicyProperties">
      <xsd:simpleType>
        <xsd:restriction base="dms:Note"/>
      </xsd:simpleType>
    </xsd:element>
    <xsd:element name="_ip_UnifiedCompliancePolicyUIAction" ma:index="14"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52cff4e-661a-405b-a46c-af22c6ef6e9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f59ab18-0ab7-4904-a7de-af7dc63a4435"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31994B50-DDAC-4A7F-89FE-5D063F6F864D}">
  <ds:schemaRefs>
    <ds:schemaRef ds:uri="http://schemas.microsoft.com/sharepoint/v3/contenttype/forms"/>
  </ds:schemaRefs>
</ds:datastoreItem>
</file>

<file path=customXml/itemProps2.xml><?xml version="1.0" encoding="utf-8"?>
<ds:datastoreItem xmlns:ds="http://schemas.openxmlformats.org/officeDocument/2006/customXml" ds:itemID="{22000B01-7E74-45D3-B227-84ABD93C76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52cff4e-661a-405b-a46c-af22c6ef6e98"/>
    <ds:schemaRef ds:uri="df59ab18-0ab7-4904-a7de-af7dc63a44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F3AE1A9-340F-4712-A90A-E221AE723A0C}">
  <ds:schemaRefs>
    <ds:schemaRef ds:uri="http://purl.org/dc/elements/1.1/"/>
    <ds:schemaRef ds:uri="http://schemas.microsoft.com/office/2006/metadata/properties"/>
    <ds:schemaRef ds:uri="http://schemas.openxmlformats.org/package/2006/metadata/core-properties"/>
    <ds:schemaRef ds:uri="http://schemas.microsoft.com/sharepoint/v3"/>
    <ds:schemaRef ds:uri="b52cff4e-661a-405b-a46c-af22c6ef6e98"/>
    <ds:schemaRef ds:uri="http://purl.org/dc/terms/"/>
    <ds:schemaRef ds:uri="http://schemas.microsoft.com/office/2006/documentManagement/types"/>
    <ds:schemaRef ds:uri="http://schemas.microsoft.com/office/infopath/2007/PartnerControls"/>
    <ds:schemaRef ds:uri="df59ab18-0ab7-4904-a7de-af7dc63a4435"/>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8685</TotalTime>
  <Words>2120</Words>
  <Application>Microsoft Office PowerPoint</Application>
  <PresentationFormat>On-screen Show (4:3)</PresentationFormat>
  <Paragraphs>459</Paragraphs>
  <Slides>29</Slides>
  <Notes>24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Bold</vt:lpstr>
      <vt:lpstr>Calibri</vt:lpstr>
      <vt:lpstr>Symbol</vt:lpstr>
      <vt:lpstr>System Font Regular</vt:lpstr>
      <vt:lpstr>Times New Roman</vt:lpstr>
      <vt:lpstr>DMR</vt:lpstr>
      <vt:lpstr>Document</vt:lpstr>
      <vt:lpstr>Open Budget Meeting Town Hall</vt:lpstr>
      <vt:lpstr>PowerPoint Presentation</vt:lpstr>
      <vt:lpstr> Open Budget Meeting</vt:lpstr>
      <vt:lpstr>                                            </vt:lpstr>
      <vt:lpstr>   Open Budget Meeting</vt:lpstr>
      <vt:lpstr> Open Budget Meeting       State Appropriation &amp; Tuition Trends FY 2016-2019                             </vt:lpstr>
      <vt:lpstr> Open Budget Meeting                                    </vt:lpstr>
      <vt:lpstr>Open Budget Meeting                                    </vt:lpstr>
      <vt:lpstr>Open Budget Meeting  Mandatory Fees Shortfalls                                  </vt:lpstr>
      <vt:lpstr>Open Budget Meeting                                    </vt:lpstr>
      <vt:lpstr> Open Budget Meeting                                    </vt:lpstr>
      <vt:lpstr>   Open Budget Meeting</vt:lpstr>
      <vt:lpstr>   Open Budget Meeting</vt:lpstr>
      <vt:lpstr>   Open Budget Meeting</vt:lpstr>
      <vt:lpstr>   Open Budget Meeting</vt:lpstr>
      <vt:lpstr>   Open Budget Meeting  </vt:lpstr>
      <vt:lpstr>   Open Budget Meeting</vt:lpstr>
      <vt:lpstr>PowerPoint Presentation</vt:lpstr>
      <vt:lpstr>PowerPoint Presentation</vt:lpstr>
      <vt:lpstr> Open Budget Meeting                                    </vt:lpstr>
      <vt:lpstr>CSU’s Budget Build                                            </vt:lpstr>
      <vt:lpstr>   Open Budget Meeting</vt:lpstr>
      <vt:lpstr>PowerPoint Presentation</vt:lpstr>
      <vt:lpstr>CSU FY 21 Budget Cuts</vt:lpstr>
      <vt:lpstr>Summer Budget</vt:lpstr>
      <vt:lpstr>   Open Budget Meeting</vt:lpstr>
      <vt:lpstr>   Open Budget Meeting</vt:lpstr>
      <vt:lpstr>Possible Challenges for FY 21</vt:lpstr>
      <vt:lpst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Leanne Bradberry</dc:creator>
  <cp:lastModifiedBy>Corlis Cummings</cp:lastModifiedBy>
  <cp:revision>281</cp:revision>
  <cp:lastPrinted>2020-08-18T13:52:42Z</cp:lastPrinted>
  <dcterms:created xsi:type="dcterms:W3CDTF">2014-03-18T19:38:06Z</dcterms:created>
  <dcterms:modified xsi:type="dcterms:W3CDTF">2020-09-28T15:46:07Z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0x010100EA916FBEA870C341B4A45E39504B13CD</vt:lpwstr>
  </property>
</Properties>
</file>