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0" r:id="rId1"/>
  </p:sldMasterIdLst>
  <p:notesMasterIdLst>
    <p:notesMasterId r:id="rId15"/>
  </p:notesMasterIdLst>
  <p:handoutMasterIdLst>
    <p:handoutMasterId r:id="rId16"/>
  </p:handoutMasterIdLst>
  <p:sldIdLst>
    <p:sldId id="257" r:id="rId2"/>
    <p:sldId id="262" r:id="rId3"/>
    <p:sldId id="258" r:id="rId4"/>
    <p:sldId id="259" r:id="rId5"/>
    <p:sldId id="260" r:id="rId6"/>
    <p:sldId id="261" r:id="rId7"/>
    <p:sldId id="269" r:id="rId8"/>
    <p:sldId id="263" r:id="rId9"/>
    <p:sldId id="264" r:id="rId10"/>
    <p:sldId id="265" r:id="rId11"/>
    <p:sldId id="266" r:id="rId12"/>
    <p:sldId id="267" r:id="rId13"/>
    <p:sldId id="268" r:id="rId14"/>
  </p:sldIdLst>
  <p:sldSz cx="9144000" cy="6858000" type="screen4x3"/>
  <p:notesSz cx="6954838" cy="93091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39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sz="quarter" idx="1"/>
          </p:nvPr>
        </p:nvSpPr>
        <p:spPr>
          <a:xfrm>
            <a:off x="3939466" y="0"/>
            <a:ext cx="3013763" cy="465455"/>
          </a:xfrm>
          <a:prstGeom prst="rect">
            <a:avLst/>
          </a:prstGeom>
        </p:spPr>
        <p:txBody>
          <a:bodyPr vert="horz" lIns="92930" tIns="46465" rIns="92930" bIns="46465" rtlCol="0"/>
          <a:lstStyle>
            <a:lvl1pPr algn="r">
              <a:defRPr sz="1200"/>
            </a:lvl1pPr>
          </a:lstStyle>
          <a:p>
            <a:fld id="{FA70A2E2-D629-438E-B29C-AC405A71A496}" type="datetimeFigureOut">
              <a:rPr lang="en-US" smtClean="0"/>
              <a:t>9/6/2011</a:t>
            </a:fld>
            <a:endParaRPr lang="en-US"/>
          </a:p>
        </p:txBody>
      </p:sp>
      <p:sp>
        <p:nvSpPr>
          <p:cNvPr id="4" name="Footer Placeholder 3"/>
          <p:cNvSpPr>
            <a:spLocks noGrp="1"/>
          </p:cNvSpPr>
          <p:nvPr>
            <p:ph type="ftr" sz="quarter" idx="2"/>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a:p>
        </p:txBody>
      </p:sp>
      <p:sp>
        <p:nvSpPr>
          <p:cNvPr id="5" name="Slide Number Placeholder 4"/>
          <p:cNvSpPr>
            <a:spLocks noGrp="1"/>
          </p:cNvSpPr>
          <p:nvPr>
            <p:ph type="sldNum" sz="quarter" idx="3"/>
          </p:nvPr>
        </p:nvSpPr>
        <p:spPr>
          <a:xfrm>
            <a:off x="3939466" y="8842029"/>
            <a:ext cx="3013763" cy="465455"/>
          </a:xfrm>
          <a:prstGeom prst="rect">
            <a:avLst/>
          </a:prstGeom>
        </p:spPr>
        <p:txBody>
          <a:bodyPr vert="horz" lIns="92930" tIns="46465" rIns="92930" bIns="46465" rtlCol="0" anchor="b"/>
          <a:lstStyle>
            <a:lvl1pPr algn="r">
              <a:defRPr sz="1200"/>
            </a:lvl1pPr>
          </a:lstStyle>
          <a:p>
            <a:fld id="{0F1A9B63-47D4-4922-AB80-490C35976550}" type="slidenum">
              <a:rPr lang="en-US" smtClean="0"/>
              <a:t>‹#›</a:t>
            </a:fld>
            <a:endParaRPr lang="en-US"/>
          </a:p>
        </p:txBody>
      </p:sp>
    </p:spTree>
    <p:extLst>
      <p:ext uri="{BB962C8B-B14F-4D97-AF65-F5344CB8AC3E}">
        <p14:creationId xmlns:p14="http://schemas.microsoft.com/office/powerpoint/2010/main" val="11858129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13763" cy="465455"/>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83971" name="Rectangle 3"/>
          <p:cNvSpPr>
            <a:spLocks noGrp="1" noChangeArrowheads="1"/>
          </p:cNvSpPr>
          <p:nvPr>
            <p:ph type="dt" idx="1"/>
          </p:nvPr>
        </p:nvSpPr>
        <p:spPr bwMode="auto">
          <a:xfrm>
            <a:off x="3939466" y="0"/>
            <a:ext cx="3013763" cy="465455"/>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lvl1pPr algn="r" eaLnBrk="1" hangingPunct="1">
              <a:defRPr sz="1200" smtClean="0">
                <a:latin typeface="Arial" charset="0"/>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1150938" y="698500"/>
            <a:ext cx="4652962" cy="3490913"/>
          </a:xfrm>
          <a:prstGeom prst="rect">
            <a:avLst/>
          </a:prstGeom>
          <a:noFill/>
          <a:ln w="9525">
            <a:solidFill>
              <a:srgbClr val="000000"/>
            </a:solidFill>
            <a:miter lim="800000"/>
            <a:headEnd/>
            <a:tailEnd/>
          </a:ln>
        </p:spPr>
      </p:sp>
      <p:sp>
        <p:nvSpPr>
          <p:cNvPr id="83973" name="Rectangle 5"/>
          <p:cNvSpPr>
            <a:spLocks noGrp="1" noChangeArrowheads="1"/>
          </p:cNvSpPr>
          <p:nvPr>
            <p:ph type="body" sz="quarter" idx="3"/>
          </p:nvPr>
        </p:nvSpPr>
        <p:spPr bwMode="auto">
          <a:xfrm>
            <a:off x="695484" y="4421823"/>
            <a:ext cx="5563870" cy="4189095"/>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3974" name="Rectangle 6"/>
          <p:cNvSpPr>
            <a:spLocks noGrp="1" noChangeArrowheads="1"/>
          </p:cNvSpPr>
          <p:nvPr>
            <p:ph type="ftr" sz="quarter" idx="4"/>
          </p:nvPr>
        </p:nvSpPr>
        <p:spPr bwMode="auto">
          <a:xfrm>
            <a:off x="0" y="8842029"/>
            <a:ext cx="3013763" cy="465455"/>
          </a:xfrm>
          <a:prstGeom prst="rect">
            <a:avLst/>
          </a:prstGeom>
          <a:noFill/>
          <a:ln w="9525">
            <a:noFill/>
            <a:miter lim="800000"/>
            <a:headEnd/>
            <a:tailEnd/>
          </a:ln>
          <a:effectLst/>
        </p:spPr>
        <p:txBody>
          <a:bodyPr vert="horz" wrap="square" lIns="92930" tIns="46465" rIns="92930" bIns="46465" numCol="1" anchor="b"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83975" name="Rectangle 7"/>
          <p:cNvSpPr>
            <a:spLocks noGrp="1" noChangeArrowheads="1"/>
          </p:cNvSpPr>
          <p:nvPr>
            <p:ph type="sldNum" sz="quarter" idx="5"/>
          </p:nvPr>
        </p:nvSpPr>
        <p:spPr bwMode="auto">
          <a:xfrm>
            <a:off x="3939466" y="8842029"/>
            <a:ext cx="3013763" cy="465455"/>
          </a:xfrm>
          <a:prstGeom prst="rect">
            <a:avLst/>
          </a:prstGeom>
          <a:noFill/>
          <a:ln w="9525">
            <a:noFill/>
            <a:miter lim="800000"/>
            <a:headEnd/>
            <a:tailEnd/>
          </a:ln>
          <a:effectLst/>
        </p:spPr>
        <p:txBody>
          <a:bodyPr vert="horz" wrap="square" lIns="92930" tIns="46465" rIns="92930" bIns="46465" numCol="1" anchor="b" anchorCtr="0" compatLnSpc="1">
            <a:prstTxWarp prst="textNoShape">
              <a:avLst/>
            </a:prstTxWarp>
          </a:bodyPr>
          <a:lstStyle>
            <a:lvl1pPr algn="r" eaLnBrk="1" hangingPunct="1">
              <a:defRPr sz="1200" smtClean="0">
                <a:latin typeface="Arial" charset="0"/>
              </a:defRPr>
            </a:lvl1pPr>
          </a:lstStyle>
          <a:p>
            <a:pPr>
              <a:defRPr/>
            </a:pPr>
            <a:fld id="{191547BF-3018-4A3F-99EA-99D0F21722C5}" type="slidenum">
              <a:rPr lang="en-US"/>
              <a:pPr>
                <a:defRPr/>
              </a:pPr>
              <a:t>‹#›</a:t>
            </a:fld>
            <a:endParaRPr lang="en-US"/>
          </a:p>
        </p:txBody>
      </p:sp>
    </p:spTree>
    <p:extLst>
      <p:ext uri="{BB962C8B-B14F-4D97-AF65-F5344CB8AC3E}">
        <p14:creationId xmlns:p14="http://schemas.microsoft.com/office/powerpoint/2010/main" val="27113867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p>
            <a:fld id="{68B6EA50-7AC2-4EFE-AA0A-060CFE22C725}" type="slidenum">
              <a:rPr lang="en-US"/>
              <a:pPr/>
              <a:t>1</a:t>
            </a:fld>
            <a:endParaRPr 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8B0891A0-F6FE-4B04-8388-8E2702553D01}" type="slidenum">
              <a:rPr lang="en-US" smtClean="0"/>
              <a:pPr>
                <a:defRPr/>
              </a:pPr>
              <a:t>‹#›</a:t>
            </a:fld>
            <a:endParaRPr lang="en-US"/>
          </a:p>
        </p:txBody>
      </p:sp>
      <p:pic>
        <p:nvPicPr>
          <p:cNvPr id="7" name="Picture 12" descr="Logo2Color"/>
          <p:cNvPicPr>
            <a:picLocks noChangeAspect="1" noChangeArrowheads="1"/>
          </p:cNvPicPr>
          <p:nvPr userDrawn="1"/>
        </p:nvPicPr>
        <p:blipFill>
          <a:blip r:embed="rId2" cstate="print"/>
          <a:srcRect/>
          <a:stretch>
            <a:fillRect/>
          </a:stretch>
        </p:blipFill>
        <p:spPr bwMode="auto">
          <a:xfrm>
            <a:off x="3848100" y="6324600"/>
            <a:ext cx="1447800" cy="326465"/>
          </a:xfrm>
          <a:prstGeom prst="rect">
            <a:avLst/>
          </a:prstGeom>
          <a:noFill/>
          <a:ln w="9525">
            <a:noFill/>
            <a:miter lim="800000"/>
            <a:headEnd/>
            <a:tailEnd/>
          </a:ln>
        </p:spPr>
      </p:pic>
    </p:spTree>
    <p:extLst>
      <p:ext uri="{BB962C8B-B14F-4D97-AF65-F5344CB8AC3E}">
        <p14:creationId xmlns:p14="http://schemas.microsoft.com/office/powerpoint/2010/main" val="473463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6ED4DAC-BB31-4226-BAE1-D9E51687E4F9}" type="slidenum">
              <a:rPr lang="en-US" smtClean="0"/>
              <a:pPr>
                <a:defRPr/>
              </a:pPr>
              <a:t>‹#›</a:t>
            </a:fld>
            <a:endParaRPr lang="en-US"/>
          </a:p>
        </p:txBody>
      </p:sp>
    </p:spTree>
    <p:extLst>
      <p:ext uri="{BB962C8B-B14F-4D97-AF65-F5344CB8AC3E}">
        <p14:creationId xmlns:p14="http://schemas.microsoft.com/office/powerpoint/2010/main" val="3223842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EA19B5A-AF25-408F-962D-92E98E82DF6C}" type="slidenum">
              <a:rPr lang="en-US" smtClean="0"/>
              <a:pPr>
                <a:defRPr/>
              </a:pPr>
              <a:t>‹#›</a:t>
            </a:fld>
            <a:endParaRPr lang="en-US"/>
          </a:p>
        </p:txBody>
      </p:sp>
    </p:spTree>
    <p:extLst>
      <p:ext uri="{BB962C8B-B14F-4D97-AF65-F5344CB8AC3E}">
        <p14:creationId xmlns:p14="http://schemas.microsoft.com/office/powerpoint/2010/main" val="26783044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B2082CE4-47AD-4DCC-89F8-C75D4A54CB2D}" type="slidenum">
              <a:rPr lang="en-US" smtClean="0"/>
              <a:pPr>
                <a:defRPr/>
              </a:pPr>
              <a:t>‹#›</a:t>
            </a:fld>
            <a:endParaRPr lang="en-US"/>
          </a:p>
        </p:txBody>
      </p:sp>
      <p:pic>
        <p:nvPicPr>
          <p:cNvPr id="409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733800" y="6324600"/>
            <a:ext cx="1538865"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059717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SU Mas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B2082CE4-47AD-4DCC-89F8-C75D4A54CB2D}" type="slidenum">
              <a:rPr lang="en-US" smtClean="0"/>
              <a:pPr>
                <a:defRPr/>
              </a:pPr>
              <a:t>‹#›</a:t>
            </a:fld>
            <a:endParaRPr lang="en-US"/>
          </a:p>
        </p:txBody>
      </p:sp>
    </p:spTree>
    <p:extLst>
      <p:ext uri="{BB962C8B-B14F-4D97-AF65-F5344CB8AC3E}">
        <p14:creationId xmlns:p14="http://schemas.microsoft.com/office/powerpoint/2010/main" val="3734580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DF0D2616-8760-41F2-814C-E4BA4ADD75B4}" type="slidenum">
              <a:rPr lang="en-US" smtClean="0"/>
              <a:pPr>
                <a:defRPr/>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81400" y="6260172"/>
            <a:ext cx="2078248" cy="425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374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4C6B6F8-93E8-4134-95B2-58638E80BA6E}" type="slidenum">
              <a:rPr lang="en-US" smtClean="0"/>
              <a:pPr>
                <a:defRPr/>
              </a:pPr>
              <a:t>‹#›</a:t>
            </a:fld>
            <a:endParaRPr lang="en-US"/>
          </a:p>
        </p:txBody>
      </p:sp>
    </p:spTree>
    <p:extLst>
      <p:ext uri="{BB962C8B-B14F-4D97-AF65-F5344CB8AC3E}">
        <p14:creationId xmlns:p14="http://schemas.microsoft.com/office/powerpoint/2010/main" val="2381830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5437A2F-C11B-4EE8-9DDE-318D467CD170}" type="slidenum">
              <a:rPr lang="en-US" smtClean="0"/>
              <a:pPr>
                <a:defRPr/>
              </a:pPr>
              <a:t>‹#›</a:t>
            </a:fld>
            <a:endParaRPr lang="en-US"/>
          </a:p>
        </p:txBody>
      </p:sp>
    </p:spTree>
    <p:extLst>
      <p:ext uri="{BB962C8B-B14F-4D97-AF65-F5344CB8AC3E}">
        <p14:creationId xmlns:p14="http://schemas.microsoft.com/office/powerpoint/2010/main" val="140761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433B305E-F0C7-4206-B020-186D7F8E3839}" type="slidenum">
              <a:rPr lang="en-US" smtClean="0"/>
              <a:pPr>
                <a:defRPr/>
              </a:pPr>
              <a:t>‹#›</a:t>
            </a:fld>
            <a:endParaRPr lang="en-US"/>
          </a:p>
        </p:txBody>
      </p:sp>
    </p:spTree>
    <p:extLst>
      <p:ext uri="{BB962C8B-B14F-4D97-AF65-F5344CB8AC3E}">
        <p14:creationId xmlns:p14="http://schemas.microsoft.com/office/powerpoint/2010/main" val="1597330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5AF45316-A31A-494B-AE2F-B3702AEA7E55}" type="slidenum">
              <a:rPr lang="en-US" smtClean="0"/>
              <a:pPr>
                <a:defRPr/>
              </a:pPr>
              <a:t>‹#›</a:t>
            </a:fld>
            <a:endParaRPr lang="en-US"/>
          </a:p>
        </p:txBody>
      </p:sp>
    </p:spTree>
    <p:extLst>
      <p:ext uri="{BB962C8B-B14F-4D97-AF65-F5344CB8AC3E}">
        <p14:creationId xmlns:p14="http://schemas.microsoft.com/office/powerpoint/2010/main" val="2549563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CC658C37-6444-44BC-9089-59F253B7997C}" type="slidenum">
              <a:rPr lang="en-US" smtClean="0"/>
              <a:pPr>
                <a:defRPr/>
              </a:pPr>
              <a:t>‹#›</a:t>
            </a:fld>
            <a:endParaRPr lang="en-US"/>
          </a:p>
        </p:txBody>
      </p:sp>
    </p:spTree>
    <p:extLst>
      <p:ext uri="{BB962C8B-B14F-4D97-AF65-F5344CB8AC3E}">
        <p14:creationId xmlns:p14="http://schemas.microsoft.com/office/powerpoint/2010/main" val="1777263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A445675-D10D-4F89-B777-0486437946F6}" type="slidenum">
              <a:rPr lang="en-US" smtClean="0"/>
              <a:pPr>
                <a:defRPr/>
              </a:pPr>
              <a:t>‹#›</a:t>
            </a:fld>
            <a:endParaRPr lang="en-US"/>
          </a:p>
        </p:txBody>
      </p:sp>
    </p:spTree>
    <p:extLst>
      <p:ext uri="{BB962C8B-B14F-4D97-AF65-F5344CB8AC3E}">
        <p14:creationId xmlns:p14="http://schemas.microsoft.com/office/powerpoint/2010/main" val="2610000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6887D38-ACBE-4739-B0F9-83D3516B38DC}" type="slidenum">
              <a:rPr lang="en-US" smtClean="0"/>
              <a:pPr>
                <a:defRPr/>
              </a:pPr>
              <a:t>‹#›</a:t>
            </a:fld>
            <a:endParaRPr lang="en-US"/>
          </a:p>
        </p:txBody>
      </p:sp>
    </p:spTree>
    <p:extLst>
      <p:ext uri="{BB962C8B-B14F-4D97-AF65-F5344CB8AC3E}">
        <p14:creationId xmlns:p14="http://schemas.microsoft.com/office/powerpoint/2010/main" val="1154924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2082CE4-47AD-4DCC-89F8-C75D4A54CB2D}" type="slidenum">
              <a:rPr lang="en-US" smtClean="0"/>
              <a:pPr>
                <a:defRPr/>
              </a:pPr>
              <a:t>‹#›</a:t>
            </a:fld>
            <a:endParaRPr lang="en-US"/>
          </a:p>
        </p:txBody>
      </p:sp>
    </p:spTree>
    <p:extLst>
      <p:ext uri="{BB962C8B-B14F-4D97-AF65-F5344CB8AC3E}">
        <p14:creationId xmlns:p14="http://schemas.microsoft.com/office/powerpoint/2010/main" val="479514959"/>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 id="2147483732" r:id="rId12"/>
    <p:sldLayoutId id="2147483733"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Line 9"/>
          <p:cNvSpPr>
            <a:spLocks noChangeShapeType="1"/>
          </p:cNvSpPr>
          <p:nvPr/>
        </p:nvSpPr>
        <p:spPr bwMode="auto">
          <a:xfrm>
            <a:off x="304800" y="2133600"/>
            <a:ext cx="8534400" cy="0"/>
          </a:xfrm>
          <a:prstGeom prst="line">
            <a:avLst/>
          </a:prstGeom>
          <a:noFill/>
          <a:ln w="19050">
            <a:solidFill>
              <a:srgbClr val="FF6600"/>
            </a:solidFill>
            <a:round/>
            <a:headEnd/>
            <a:tailEnd/>
          </a:ln>
        </p:spPr>
        <p:txBody>
          <a:bodyPr/>
          <a:lstStyle/>
          <a:p>
            <a:endParaRPr lang="en-US"/>
          </a:p>
        </p:txBody>
      </p:sp>
      <p:pic>
        <p:nvPicPr>
          <p:cNvPr id="3075" name="Picture 12" descr="Logo2Color"/>
          <p:cNvPicPr>
            <a:picLocks noChangeAspect="1" noChangeArrowheads="1"/>
          </p:cNvPicPr>
          <p:nvPr/>
        </p:nvPicPr>
        <p:blipFill>
          <a:blip r:embed="rId3" cstate="print"/>
          <a:srcRect/>
          <a:stretch>
            <a:fillRect/>
          </a:stretch>
        </p:blipFill>
        <p:spPr bwMode="auto">
          <a:xfrm>
            <a:off x="1676400" y="228600"/>
            <a:ext cx="6477000" cy="1460500"/>
          </a:xfrm>
          <a:prstGeom prst="rect">
            <a:avLst/>
          </a:prstGeom>
          <a:noFill/>
          <a:ln w="9525">
            <a:noFill/>
            <a:miter lim="800000"/>
            <a:headEnd/>
            <a:tailEnd/>
          </a:ln>
        </p:spPr>
      </p:pic>
      <p:sp>
        <p:nvSpPr>
          <p:cNvPr id="4" name="Title 3"/>
          <p:cNvSpPr>
            <a:spLocks noGrp="1"/>
          </p:cNvSpPr>
          <p:nvPr>
            <p:ph type="ctrTitle"/>
          </p:nvPr>
        </p:nvSpPr>
        <p:spPr>
          <a:xfrm>
            <a:off x="685800" y="2590800"/>
            <a:ext cx="7772400" cy="1371600"/>
          </a:xfrm>
        </p:spPr>
        <p:txBody>
          <a:bodyPr>
            <a:normAutofit fontScale="90000"/>
          </a:bodyPr>
          <a:lstStyle/>
          <a:p>
            <a:r>
              <a:rPr lang="en-US" dirty="0" smtClean="0"/>
              <a:t>Strategic Plan</a:t>
            </a:r>
            <a:br>
              <a:rPr lang="en-US" dirty="0" smtClean="0"/>
            </a:br>
            <a:r>
              <a:rPr lang="en-US" dirty="0" smtClean="0"/>
              <a:t> Status Report</a:t>
            </a:r>
            <a:endParaRPr lang="en-US" dirty="0"/>
          </a:p>
        </p:txBody>
      </p:sp>
      <p:sp>
        <p:nvSpPr>
          <p:cNvPr id="5" name="Subtitle 4"/>
          <p:cNvSpPr>
            <a:spLocks noGrp="1"/>
          </p:cNvSpPr>
          <p:nvPr>
            <p:ph type="subTitle" idx="1"/>
          </p:nvPr>
        </p:nvSpPr>
        <p:spPr>
          <a:xfrm>
            <a:off x="1136947" y="4572000"/>
            <a:ext cx="7048500" cy="1600200"/>
          </a:xfrm>
        </p:spPr>
        <p:txBody>
          <a:bodyPr/>
          <a:lstStyle/>
          <a:p>
            <a:r>
              <a:rPr lang="en-US" dirty="0" smtClean="0"/>
              <a:t>8 Sep 2011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Oversight Implementation Committee</a:t>
            </a:r>
            <a:br>
              <a:rPr lang="en-US" dirty="0"/>
            </a:br>
            <a:r>
              <a:rPr lang="en-US" dirty="0"/>
              <a:t>Draft Charter</a:t>
            </a:r>
          </a:p>
        </p:txBody>
      </p:sp>
      <p:sp>
        <p:nvSpPr>
          <p:cNvPr id="3" name="Content Placeholder 2"/>
          <p:cNvSpPr>
            <a:spLocks noGrp="1"/>
          </p:cNvSpPr>
          <p:nvPr>
            <p:ph idx="1"/>
          </p:nvPr>
        </p:nvSpPr>
        <p:spPr/>
        <p:txBody>
          <a:bodyPr>
            <a:normAutofit fontScale="92500" lnSpcReduction="20000"/>
          </a:bodyPr>
          <a:lstStyle/>
          <a:p>
            <a:pPr marL="0" indent="0" algn="ctr">
              <a:buNone/>
            </a:pPr>
            <a:r>
              <a:rPr lang="en-US" dirty="0" smtClean="0"/>
              <a:t>Member Duties</a:t>
            </a:r>
          </a:p>
          <a:p>
            <a:pPr lvl="0"/>
            <a:r>
              <a:rPr lang="en-US" dirty="0"/>
              <a:t>Members will be representative of  the campus community</a:t>
            </a:r>
          </a:p>
          <a:p>
            <a:pPr lvl="0"/>
            <a:r>
              <a:rPr lang="en-US" dirty="0"/>
              <a:t>Terms will be 1 year in length with an option for 1 more</a:t>
            </a:r>
            <a:r>
              <a:rPr lang="en-US"/>
              <a:t>.  </a:t>
            </a:r>
            <a:endParaRPr lang="en-US" dirty="0"/>
          </a:p>
          <a:p>
            <a:pPr lvl="0"/>
            <a:r>
              <a:rPr lang="en-US" dirty="0"/>
              <a:t>Members will be available to act as mentors/counselors for CSU community members engaged in implementation of the strategic plan</a:t>
            </a:r>
          </a:p>
          <a:p>
            <a:pPr lvl="0"/>
            <a:r>
              <a:rPr lang="en-US" dirty="0" smtClean="0"/>
              <a:t>Service </a:t>
            </a:r>
            <a:r>
              <a:rPr lang="en-US" dirty="0"/>
              <a:t>will be recognized by Clayton State</a:t>
            </a:r>
          </a:p>
          <a:p>
            <a:endParaRPr lang="en-US" dirty="0"/>
          </a:p>
        </p:txBody>
      </p:sp>
    </p:spTree>
    <p:extLst>
      <p:ext uri="{BB962C8B-B14F-4D97-AF65-F5344CB8AC3E}">
        <p14:creationId xmlns:p14="http://schemas.microsoft.com/office/powerpoint/2010/main" val="25270776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Oversight Committee</a:t>
            </a:r>
            <a:br>
              <a:rPr lang="en-US" dirty="0" smtClean="0"/>
            </a:br>
            <a:r>
              <a:rPr lang="en-US" dirty="0" smtClean="0"/>
              <a:t>Meetings</a:t>
            </a:r>
            <a:endParaRPr lang="en-US" dirty="0"/>
          </a:p>
        </p:txBody>
      </p:sp>
      <p:sp>
        <p:nvSpPr>
          <p:cNvPr id="3" name="Content Placeholder 2"/>
          <p:cNvSpPr>
            <a:spLocks noGrp="1"/>
          </p:cNvSpPr>
          <p:nvPr>
            <p:ph idx="1"/>
          </p:nvPr>
        </p:nvSpPr>
        <p:spPr/>
        <p:txBody>
          <a:bodyPr/>
          <a:lstStyle/>
          <a:p>
            <a:r>
              <a:rPr lang="en-US" dirty="0" smtClean="0"/>
              <a:t>9 Sep</a:t>
            </a:r>
          </a:p>
          <a:p>
            <a:r>
              <a:rPr lang="en-US" dirty="0" smtClean="0"/>
              <a:t>23 Sep</a:t>
            </a:r>
          </a:p>
          <a:p>
            <a:r>
              <a:rPr lang="en-US" dirty="0" smtClean="0"/>
              <a:t>7 Oct</a:t>
            </a:r>
            <a:endParaRPr lang="en-US" dirty="0"/>
          </a:p>
        </p:txBody>
      </p:sp>
    </p:spTree>
    <p:extLst>
      <p:ext uri="{BB962C8B-B14F-4D97-AF65-F5344CB8AC3E}">
        <p14:creationId xmlns:p14="http://schemas.microsoft.com/office/powerpoint/2010/main" val="329294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Launch!</a:t>
            </a:r>
            <a:endParaRPr lang="en-US" dirty="0"/>
          </a:p>
        </p:txBody>
      </p:sp>
      <p:sp>
        <p:nvSpPr>
          <p:cNvPr id="3" name="Content Placeholder 2"/>
          <p:cNvSpPr>
            <a:spLocks noGrp="1"/>
          </p:cNvSpPr>
          <p:nvPr>
            <p:ph idx="1"/>
          </p:nvPr>
        </p:nvSpPr>
        <p:spPr/>
        <p:txBody>
          <a:bodyPr/>
          <a:lstStyle/>
          <a:p>
            <a:r>
              <a:rPr lang="en-US" dirty="0" smtClean="0"/>
              <a:t>20 Oct 2011 – SAC 4:00 or 5 :00 pm</a:t>
            </a:r>
          </a:p>
          <a:p>
            <a:r>
              <a:rPr lang="en-US" dirty="0" smtClean="0"/>
              <a:t>Dr. Lisa Eichelberger – leading the planning</a:t>
            </a:r>
          </a:p>
          <a:p>
            <a:r>
              <a:rPr lang="en-US" dirty="0" smtClean="0"/>
              <a:t>Entire community invited </a:t>
            </a:r>
            <a:endParaRPr lang="en-US" dirty="0"/>
          </a:p>
        </p:txBody>
      </p:sp>
    </p:spTree>
    <p:extLst>
      <p:ext uri="{BB962C8B-B14F-4D97-AF65-F5344CB8AC3E}">
        <p14:creationId xmlns:p14="http://schemas.microsoft.com/office/powerpoint/2010/main" val="5966918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chor="ctr">
            <a:normAutofit/>
          </a:bodyPr>
          <a:lstStyle/>
          <a:p>
            <a:pPr marL="0" indent="0" algn="ctr">
              <a:buNone/>
            </a:pPr>
            <a:r>
              <a:rPr lang="en-US" sz="9600" dirty="0" smtClean="0"/>
              <a:t>?</a:t>
            </a:r>
            <a:endParaRPr lang="en-US" sz="9600" dirty="0"/>
          </a:p>
        </p:txBody>
      </p:sp>
    </p:spTree>
    <p:extLst>
      <p:ext uri="{BB962C8B-B14F-4D97-AF65-F5344CB8AC3E}">
        <p14:creationId xmlns:p14="http://schemas.microsoft.com/office/powerpoint/2010/main" val="3347732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Review Vision, Mission, Goals</a:t>
            </a:r>
          </a:p>
          <a:p>
            <a:r>
              <a:rPr lang="en-US" dirty="0" smtClean="0"/>
              <a:t>Recent Activities</a:t>
            </a:r>
          </a:p>
          <a:p>
            <a:r>
              <a:rPr lang="en-US" dirty="0" smtClean="0"/>
              <a:t>Overview – Oversight Committee</a:t>
            </a:r>
          </a:p>
          <a:p>
            <a:pPr lvl="1"/>
            <a:r>
              <a:rPr lang="en-US" dirty="0" smtClean="0"/>
              <a:t>Members</a:t>
            </a:r>
          </a:p>
          <a:p>
            <a:pPr lvl="1"/>
            <a:r>
              <a:rPr lang="en-US" dirty="0" smtClean="0"/>
              <a:t>Charter</a:t>
            </a:r>
          </a:p>
          <a:p>
            <a:pPr lvl="1"/>
            <a:r>
              <a:rPr lang="en-US" dirty="0" smtClean="0"/>
              <a:t>Meetings</a:t>
            </a:r>
          </a:p>
          <a:p>
            <a:r>
              <a:rPr lang="en-US" dirty="0" smtClean="0"/>
              <a:t>Launch – 20 Oct 2011</a:t>
            </a:r>
          </a:p>
          <a:p>
            <a:r>
              <a:rPr lang="en-US" dirty="0" smtClean="0"/>
              <a:t>Questions</a:t>
            </a:r>
          </a:p>
          <a:p>
            <a:endParaRPr lang="en-US" dirty="0"/>
          </a:p>
        </p:txBody>
      </p:sp>
    </p:spTree>
    <p:extLst>
      <p:ext uri="{BB962C8B-B14F-4D97-AF65-F5344CB8AC3E}">
        <p14:creationId xmlns:p14="http://schemas.microsoft.com/office/powerpoint/2010/main" val="785625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Vision</a:t>
            </a:r>
            <a:endParaRPr lang="en-US" dirty="0"/>
          </a:p>
        </p:txBody>
      </p:sp>
      <p:sp>
        <p:nvSpPr>
          <p:cNvPr id="3" name="Content Placeholder 2"/>
          <p:cNvSpPr>
            <a:spLocks noGrp="1"/>
          </p:cNvSpPr>
          <p:nvPr>
            <p:ph idx="1"/>
          </p:nvPr>
        </p:nvSpPr>
        <p:spPr/>
        <p:txBody>
          <a:bodyPr/>
          <a:lstStyle/>
          <a:p>
            <a:r>
              <a:rPr lang="en-US" b="1" dirty="0"/>
              <a:t> </a:t>
            </a:r>
            <a:r>
              <a:rPr lang="en-US" dirty="0" smtClean="0"/>
              <a:t>Through </a:t>
            </a:r>
            <a:r>
              <a:rPr lang="en-US" dirty="0"/>
              <a:t>a distinctive combination of proven and innovative methods of teaching and learning, Clayton State University will excel in preparing students from many walks of life to meet the challenges of living and working in a dynamic, global society.</a:t>
            </a:r>
          </a:p>
          <a:p>
            <a:endParaRPr lang="en-US" dirty="0"/>
          </a:p>
        </p:txBody>
      </p:sp>
    </p:spTree>
    <p:extLst>
      <p:ext uri="{BB962C8B-B14F-4D97-AF65-F5344CB8AC3E}">
        <p14:creationId xmlns:p14="http://schemas.microsoft.com/office/powerpoint/2010/main" val="27839449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a:t>
            </a:r>
            <a:endParaRPr lang="en-US" dirty="0"/>
          </a:p>
        </p:txBody>
      </p:sp>
      <p:sp>
        <p:nvSpPr>
          <p:cNvPr id="3" name="Content Placeholder 2"/>
          <p:cNvSpPr>
            <a:spLocks noGrp="1"/>
          </p:cNvSpPr>
          <p:nvPr>
            <p:ph idx="1"/>
          </p:nvPr>
        </p:nvSpPr>
        <p:spPr/>
        <p:txBody>
          <a:bodyPr/>
          <a:lstStyle/>
          <a:p>
            <a:r>
              <a:rPr lang="en-US" dirty="0"/>
              <a:t>Clayton State University cultivates an environment of engaged, experienced-based learning, enriched by active community service, that prepares students of diverse ages and backgrounds to succeed in their lives and careers.</a:t>
            </a:r>
          </a:p>
          <a:p>
            <a:endParaRPr lang="en-US" dirty="0"/>
          </a:p>
        </p:txBody>
      </p:sp>
    </p:spTree>
    <p:extLst>
      <p:ext uri="{BB962C8B-B14F-4D97-AF65-F5344CB8AC3E}">
        <p14:creationId xmlns:p14="http://schemas.microsoft.com/office/powerpoint/2010/main" val="33524362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Values</a:t>
            </a:r>
            <a:endParaRPr lang="en-US" dirty="0"/>
          </a:p>
        </p:txBody>
      </p:sp>
      <p:sp>
        <p:nvSpPr>
          <p:cNvPr id="3" name="Content Placeholder 2"/>
          <p:cNvSpPr>
            <a:spLocks noGrp="1"/>
          </p:cNvSpPr>
          <p:nvPr>
            <p:ph idx="1"/>
          </p:nvPr>
        </p:nvSpPr>
        <p:spPr/>
        <p:txBody>
          <a:bodyPr/>
          <a:lstStyle/>
          <a:p>
            <a:r>
              <a:rPr lang="en-US" dirty="0" smtClean="0"/>
              <a:t>Active </a:t>
            </a:r>
            <a:r>
              <a:rPr lang="en-US" dirty="0"/>
              <a:t>Learning and Student Success</a:t>
            </a:r>
          </a:p>
          <a:p>
            <a:r>
              <a:rPr lang="en-US" dirty="0" smtClean="0"/>
              <a:t>Teaching </a:t>
            </a:r>
            <a:r>
              <a:rPr lang="en-US" dirty="0"/>
              <a:t>and Scholarship</a:t>
            </a:r>
          </a:p>
          <a:p>
            <a:r>
              <a:rPr lang="en-US" dirty="0" smtClean="0"/>
              <a:t>Inclusiveness</a:t>
            </a:r>
            <a:endParaRPr lang="en-US" dirty="0"/>
          </a:p>
          <a:p>
            <a:r>
              <a:rPr lang="en-US" dirty="0" smtClean="0"/>
              <a:t>Ethics </a:t>
            </a:r>
            <a:r>
              <a:rPr lang="en-US" dirty="0"/>
              <a:t>and Integrity</a:t>
            </a:r>
          </a:p>
          <a:p>
            <a:r>
              <a:rPr lang="en-US" dirty="0" smtClean="0"/>
              <a:t>Community </a:t>
            </a:r>
            <a:r>
              <a:rPr lang="en-US" dirty="0"/>
              <a:t>Engagement</a:t>
            </a:r>
          </a:p>
        </p:txBody>
      </p:sp>
    </p:spTree>
    <p:extLst>
      <p:ext uri="{BB962C8B-B14F-4D97-AF65-F5344CB8AC3E}">
        <p14:creationId xmlns:p14="http://schemas.microsoft.com/office/powerpoint/2010/main" val="33533205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p:txBody>
          <a:bodyPr>
            <a:noAutofit/>
          </a:bodyPr>
          <a:lstStyle/>
          <a:p>
            <a:pPr marL="230188" indent="-230188">
              <a:spcBef>
                <a:spcPts val="0"/>
              </a:spcBef>
              <a:buNone/>
            </a:pPr>
            <a:r>
              <a:rPr lang="en-US" sz="2000" dirty="0"/>
              <a:t>A. </a:t>
            </a:r>
            <a:r>
              <a:rPr lang="en-US" sz="2000" dirty="0" smtClean="0"/>
              <a:t>Create </a:t>
            </a:r>
            <a:r>
              <a:rPr lang="en-US" sz="2000" dirty="0"/>
              <a:t>an outstanding educational experience that stimulates intellectual curiosity, critical thinking, and innovation.</a:t>
            </a:r>
          </a:p>
          <a:p>
            <a:pPr marL="0" indent="0">
              <a:spcBef>
                <a:spcPts val="0"/>
              </a:spcBef>
              <a:buNone/>
            </a:pPr>
            <a:r>
              <a:rPr lang="en-US" sz="2000" dirty="0" smtClean="0"/>
              <a:t>B</a:t>
            </a:r>
            <a:r>
              <a:rPr lang="en-US" sz="2000" dirty="0"/>
              <a:t>. </a:t>
            </a:r>
            <a:r>
              <a:rPr lang="en-US" sz="2000" dirty="0" smtClean="0"/>
              <a:t>Engender </a:t>
            </a:r>
            <a:r>
              <a:rPr lang="en-US" sz="2000" dirty="0"/>
              <a:t>a spirit of openness, understanding, collaboration, and mutual respect throughout the University.</a:t>
            </a:r>
          </a:p>
          <a:p>
            <a:pPr marL="182880" indent="-457200">
              <a:spcBef>
                <a:spcPts val="0"/>
              </a:spcBef>
              <a:buNone/>
            </a:pPr>
            <a:r>
              <a:rPr lang="en-US" sz="2000" dirty="0" smtClean="0"/>
              <a:t>C</a:t>
            </a:r>
            <a:r>
              <a:rPr lang="en-US" sz="2000" dirty="0"/>
              <a:t>. </a:t>
            </a:r>
            <a:r>
              <a:rPr lang="en-US" sz="2000" dirty="0" smtClean="0"/>
              <a:t>Foster </a:t>
            </a:r>
            <a:r>
              <a:rPr lang="en-US" sz="2000" dirty="0"/>
              <a:t>learning that engages students, faculty, staff, alumni, and the greater community.</a:t>
            </a:r>
          </a:p>
          <a:p>
            <a:pPr marL="182880" indent="-457200">
              <a:spcBef>
                <a:spcPts val="0"/>
              </a:spcBef>
              <a:buNone/>
            </a:pPr>
            <a:r>
              <a:rPr lang="en-US" sz="2000" dirty="0" smtClean="0"/>
              <a:t>D</a:t>
            </a:r>
            <a:r>
              <a:rPr lang="en-US" sz="2000" dirty="0"/>
              <a:t>. </a:t>
            </a:r>
            <a:r>
              <a:rPr lang="en-US" sz="2000" dirty="0" smtClean="0"/>
              <a:t>Expand </a:t>
            </a:r>
            <a:r>
              <a:rPr lang="en-US" sz="2000" dirty="0"/>
              <a:t>and allocate resources strategically according to Mission and Values, to support overall institutional effectiveness.</a:t>
            </a:r>
          </a:p>
          <a:p>
            <a:pPr marL="182880" indent="-457200">
              <a:spcBef>
                <a:spcPts val="0"/>
              </a:spcBef>
              <a:buNone/>
            </a:pPr>
            <a:r>
              <a:rPr lang="en-US" sz="2000" dirty="0" smtClean="0"/>
              <a:t>E</a:t>
            </a:r>
            <a:r>
              <a:rPr lang="en-US" sz="2000" dirty="0"/>
              <a:t>. </a:t>
            </a:r>
            <a:r>
              <a:rPr lang="en-US" sz="2000" dirty="0" smtClean="0"/>
              <a:t>Provide </a:t>
            </a:r>
            <a:r>
              <a:rPr lang="en-US" sz="2000" dirty="0"/>
              <a:t>an inviting and supportive campus community for faculty, staff, and students.</a:t>
            </a:r>
          </a:p>
          <a:p>
            <a:pPr marL="182880" indent="-457200">
              <a:spcBef>
                <a:spcPts val="0"/>
              </a:spcBef>
              <a:buNone/>
            </a:pPr>
            <a:r>
              <a:rPr lang="en-US" sz="2000" dirty="0" smtClean="0"/>
              <a:t>F</a:t>
            </a:r>
            <a:r>
              <a:rPr lang="en-US" sz="2000" dirty="0"/>
              <a:t>. </a:t>
            </a:r>
            <a:r>
              <a:rPr lang="en-US" sz="2000" dirty="0" smtClean="0"/>
              <a:t>Reposition </a:t>
            </a:r>
            <a:r>
              <a:rPr lang="en-US" sz="2000" dirty="0"/>
              <a:t>Clayton State University in the higher education marketplace and beyond.</a:t>
            </a:r>
          </a:p>
          <a:p>
            <a:pPr marL="0" indent="0">
              <a:spcBef>
                <a:spcPts val="0"/>
              </a:spcBef>
              <a:buNone/>
            </a:pPr>
            <a:r>
              <a:rPr lang="en-US" sz="2000" dirty="0"/>
              <a:t> </a:t>
            </a:r>
          </a:p>
        </p:txBody>
      </p:sp>
    </p:spTree>
    <p:extLst>
      <p:ext uri="{BB962C8B-B14F-4D97-AF65-F5344CB8AC3E}">
        <p14:creationId xmlns:p14="http://schemas.microsoft.com/office/powerpoint/2010/main" val="11172567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Activities</a:t>
            </a:r>
            <a:endParaRPr lang="en-US" dirty="0"/>
          </a:p>
        </p:txBody>
      </p:sp>
      <p:sp>
        <p:nvSpPr>
          <p:cNvPr id="3" name="Content Placeholder 2"/>
          <p:cNvSpPr>
            <a:spLocks noGrp="1"/>
          </p:cNvSpPr>
          <p:nvPr>
            <p:ph idx="1"/>
          </p:nvPr>
        </p:nvSpPr>
        <p:spPr/>
        <p:txBody>
          <a:bodyPr/>
          <a:lstStyle/>
          <a:p>
            <a:r>
              <a:rPr lang="en-US" dirty="0" smtClean="0"/>
              <a:t>Appointment of SPO</a:t>
            </a:r>
          </a:p>
          <a:p>
            <a:r>
              <a:rPr lang="en-US" dirty="0" smtClean="0"/>
              <a:t>Extended Cabinet  Retreat</a:t>
            </a:r>
          </a:p>
          <a:p>
            <a:pPr lvl="1"/>
            <a:r>
              <a:rPr lang="en-US" dirty="0" err="1" smtClean="0"/>
              <a:t>ID’d</a:t>
            </a:r>
            <a:r>
              <a:rPr lang="en-US" dirty="0" smtClean="0"/>
              <a:t> early priorities, Strategies</a:t>
            </a:r>
          </a:p>
          <a:p>
            <a:r>
              <a:rPr lang="en-US" dirty="0" smtClean="0"/>
              <a:t>Oversight Committee Named</a:t>
            </a:r>
          </a:p>
          <a:p>
            <a:r>
              <a:rPr lang="en-US" dirty="0" smtClean="0"/>
              <a:t>Work on Collaterals begun</a:t>
            </a:r>
          </a:p>
          <a:p>
            <a:pPr lvl="1"/>
            <a:r>
              <a:rPr lang="en-US" dirty="0" smtClean="0"/>
              <a:t>Printed</a:t>
            </a:r>
          </a:p>
          <a:p>
            <a:pPr lvl="1"/>
            <a:r>
              <a:rPr lang="en-US" dirty="0" smtClean="0"/>
              <a:t>Media</a:t>
            </a:r>
          </a:p>
        </p:txBody>
      </p:sp>
    </p:spTree>
    <p:extLst>
      <p:ext uri="{BB962C8B-B14F-4D97-AF65-F5344CB8AC3E}">
        <p14:creationId xmlns:p14="http://schemas.microsoft.com/office/powerpoint/2010/main" val="332539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Implementation Oversight</a:t>
            </a:r>
            <a:br>
              <a:rPr lang="en-US" dirty="0" smtClean="0"/>
            </a:br>
            <a:r>
              <a:rPr lang="en-US" dirty="0" smtClean="0"/>
              <a:t>Committee</a:t>
            </a:r>
            <a:endParaRPr lang="en-US" dirty="0"/>
          </a:p>
        </p:txBody>
      </p:sp>
      <p:graphicFrame>
        <p:nvGraphicFramePr>
          <p:cNvPr id="4" name="Content Placeholder 3"/>
          <p:cNvGraphicFramePr>
            <a:graphicFrameLocks noGrp="1"/>
          </p:cNvGraphicFramePr>
          <p:nvPr>
            <p:ph idx="1"/>
          </p:nvPr>
        </p:nvGraphicFramePr>
        <p:xfrm>
          <a:off x="1795462" y="1938560"/>
          <a:ext cx="5553075" cy="3849243"/>
        </p:xfrm>
        <a:graphic>
          <a:graphicData uri="http://schemas.openxmlformats.org/drawingml/2006/table">
            <a:tbl>
              <a:tblPr firstRow="1" firstCol="1" bandRow="1">
                <a:tableStyleId>{5C22544A-7EE6-4342-B048-85BDC9FD1C3A}</a:tableStyleId>
              </a:tblPr>
              <a:tblGrid>
                <a:gridCol w="1663700"/>
                <a:gridCol w="1833245"/>
                <a:gridCol w="2056130"/>
              </a:tblGrid>
              <a:tr h="190500">
                <a:tc>
                  <a:txBody>
                    <a:bodyPr/>
                    <a:lstStyle/>
                    <a:p>
                      <a:pPr marL="0" marR="0" algn="ctr">
                        <a:lnSpc>
                          <a:spcPct val="115000"/>
                        </a:lnSpc>
                        <a:spcBef>
                          <a:spcPts val="0"/>
                        </a:spcBef>
                        <a:spcAft>
                          <a:spcPts val="0"/>
                        </a:spcAft>
                      </a:pPr>
                      <a:r>
                        <a:rPr lang="en-US" sz="1100" u="sng">
                          <a:effectLst/>
                        </a:rPr>
                        <a:t>Name</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u="sng">
                          <a:effectLst/>
                        </a:rPr>
                        <a:t>Title/Position</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u="sng">
                          <a:effectLst/>
                        </a:rPr>
                        <a:t>Dept</a:t>
                      </a:r>
                      <a:endParaRPr lang="en-US" sz="1100">
                        <a:effectLst/>
                        <a:latin typeface="Calibri"/>
                        <a:ea typeface="Calibri"/>
                        <a:cs typeface="Times New Roman"/>
                      </a:endParaRPr>
                    </a:p>
                  </a:txBody>
                  <a:tcPr marL="68580" marR="68580" marT="0" marB="0" anchor="b"/>
                </a:tc>
              </a:tr>
              <a:tr h="190500">
                <a:tc>
                  <a:txBody>
                    <a:bodyPr/>
                    <a:lstStyle/>
                    <a:p>
                      <a:pPr marL="0" marR="0">
                        <a:lnSpc>
                          <a:spcPct val="115000"/>
                        </a:lnSpc>
                        <a:spcBef>
                          <a:spcPts val="0"/>
                        </a:spcBef>
                        <a:spcAft>
                          <a:spcPts val="0"/>
                        </a:spcAft>
                      </a:pPr>
                      <a:r>
                        <a:rPr lang="en-US" sz="1100">
                          <a:effectLst/>
                        </a:rPr>
                        <a:t>Ms. Carolina Amero</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Asst VP</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Aux Services</a:t>
                      </a:r>
                      <a:endParaRPr lang="en-US" sz="1100">
                        <a:effectLst/>
                        <a:latin typeface="Calibri"/>
                        <a:ea typeface="Calibri"/>
                        <a:cs typeface="Times New Roman"/>
                      </a:endParaRPr>
                    </a:p>
                  </a:txBody>
                  <a:tcPr marL="68580" marR="68580" marT="0" marB="0"/>
                </a:tc>
              </a:tr>
              <a:tr h="571500">
                <a:tc>
                  <a:txBody>
                    <a:bodyPr/>
                    <a:lstStyle/>
                    <a:p>
                      <a:pPr marL="0" marR="0">
                        <a:lnSpc>
                          <a:spcPct val="115000"/>
                        </a:lnSpc>
                        <a:spcBef>
                          <a:spcPts val="0"/>
                        </a:spcBef>
                        <a:spcAft>
                          <a:spcPts val="0"/>
                        </a:spcAft>
                      </a:pPr>
                      <a:r>
                        <a:rPr lang="en-US" sz="1100">
                          <a:effectLst/>
                        </a:rPr>
                        <a:t>Dr. Samantha Fowler</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1200"/>
                        </a:spcAft>
                      </a:pPr>
                      <a:r>
                        <a:rPr lang="en-US" sz="1100">
                          <a:effectLst/>
                        </a:rPr>
                        <a:t>Assistant Professor</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Biology</a:t>
                      </a:r>
                      <a:endParaRPr lang="en-US" sz="1100">
                        <a:effectLst/>
                        <a:latin typeface="Calibri"/>
                        <a:ea typeface="Calibri"/>
                        <a:cs typeface="Times New Roman"/>
                      </a:endParaRPr>
                    </a:p>
                  </a:txBody>
                  <a:tcPr marL="68580" marR="68580" marT="0" marB="0"/>
                </a:tc>
              </a:tr>
              <a:tr h="190500">
                <a:tc>
                  <a:txBody>
                    <a:bodyPr/>
                    <a:lstStyle/>
                    <a:p>
                      <a:pPr marL="0" marR="0">
                        <a:lnSpc>
                          <a:spcPct val="115000"/>
                        </a:lnSpc>
                        <a:spcBef>
                          <a:spcPts val="0"/>
                        </a:spcBef>
                        <a:spcAft>
                          <a:spcPts val="0"/>
                        </a:spcAft>
                      </a:pPr>
                      <a:r>
                        <a:rPr lang="en-US" sz="1100">
                          <a:effectLst/>
                        </a:rPr>
                        <a:t>Dr. Anthony Giovannitti</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Interim Chair</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Mathematics</a:t>
                      </a:r>
                      <a:endParaRPr lang="en-US" sz="1100">
                        <a:effectLst/>
                        <a:latin typeface="Calibri"/>
                        <a:ea typeface="Calibri"/>
                        <a:cs typeface="Times New Roman"/>
                      </a:endParaRPr>
                    </a:p>
                  </a:txBody>
                  <a:tcPr marL="68580" marR="68580" marT="0" marB="0"/>
                </a:tc>
              </a:tr>
              <a:tr h="190500">
                <a:tc>
                  <a:txBody>
                    <a:bodyPr/>
                    <a:lstStyle/>
                    <a:p>
                      <a:pPr marL="0" marR="0">
                        <a:lnSpc>
                          <a:spcPct val="115000"/>
                        </a:lnSpc>
                        <a:spcBef>
                          <a:spcPts val="0"/>
                        </a:spcBef>
                        <a:spcAft>
                          <a:spcPts val="0"/>
                        </a:spcAft>
                      </a:pPr>
                      <a:r>
                        <a:rPr lang="en-US" sz="1100">
                          <a:effectLst/>
                        </a:rPr>
                        <a:t>Dr. Barbara Goodman</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Chair</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English</a:t>
                      </a:r>
                      <a:endParaRPr lang="en-US" sz="1100">
                        <a:effectLst/>
                        <a:latin typeface="Calibri"/>
                        <a:ea typeface="Calibri"/>
                        <a:cs typeface="Times New Roman"/>
                      </a:endParaRPr>
                    </a:p>
                  </a:txBody>
                  <a:tcPr marL="68580" marR="68580" marT="0" marB="0"/>
                </a:tc>
              </a:tr>
              <a:tr h="190500">
                <a:tc>
                  <a:txBody>
                    <a:bodyPr/>
                    <a:lstStyle/>
                    <a:p>
                      <a:pPr marL="0" marR="0">
                        <a:lnSpc>
                          <a:spcPct val="115000"/>
                        </a:lnSpc>
                        <a:spcBef>
                          <a:spcPts val="0"/>
                        </a:spcBef>
                        <a:spcAft>
                          <a:spcPts val="0"/>
                        </a:spcAft>
                      </a:pPr>
                      <a:r>
                        <a:rPr lang="en-US" sz="1100">
                          <a:effectLst/>
                        </a:rPr>
                        <a:t>Dr. Mary R. Lamb</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Assistant Professor</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English</a:t>
                      </a:r>
                      <a:endParaRPr lang="en-US" sz="1100">
                        <a:effectLst/>
                        <a:latin typeface="Calibri"/>
                        <a:ea typeface="Calibri"/>
                        <a:cs typeface="Times New Roman"/>
                      </a:endParaRPr>
                    </a:p>
                  </a:txBody>
                  <a:tcPr marL="68580" marR="68580" marT="0" marB="0"/>
                </a:tc>
              </a:tr>
              <a:tr h="190500">
                <a:tc>
                  <a:txBody>
                    <a:bodyPr/>
                    <a:lstStyle/>
                    <a:p>
                      <a:pPr marL="0" marR="0">
                        <a:lnSpc>
                          <a:spcPct val="115000"/>
                        </a:lnSpc>
                        <a:spcBef>
                          <a:spcPts val="0"/>
                        </a:spcBef>
                        <a:spcAft>
                          <a:spcPts val="0"/>
                        </a:spcAft>
                      </a:pPr>
                      <a:r>
                        <a:rPr lang="en-US" sz="1100">
                          <a:effectLst/>
                        </a:rPr>
                        <a:t>Elain Manglitz</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AVP</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Student Affairs</a:t>
                      </a:r>
                      <a:endParaRPr lang="en-US" sz="1100">
                        <a:effectLst/>
                        <a:latin typeface="Calibri"/>
                        <a:ea typeface="Calibri"/>
                        <a:cs typeface="Times New Roman"/>
                      </a:endParaRPr>
                    </a:p>
                  </a:txBody>
                  <a:tcPr marL="68580" marR="68580" marT="0" marB="0"/>
                </a:tc>
              </a:tr>
              <a:tr h="190500">
                <a:tc>
                  <a:txBody>
                    <a:bodyPr/>
                    <a:lstStyle/>
                    <a:p>
                      <a:pPr marL="0" marR="0">
                        <a:lnSpc>
                          <a:spcPct val="115000"/>
                        </a:lnSpc>
                        <a:spcBef>
                          <a:spcPts val="0"/>
                        </a:spcBef>
                        <a:spcAft>
                          <a:spcPts val="0"/>
                        </a:spcAft>
                      </a:pPr>
                      <a:r>
                        <a:rPr lang="en-US" sz="1100">
                          <a:effectLst/>
                        </a:rPr>
                        <a:t>Dr. Antoinette Miller</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Professor</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Psychology</a:t>
                      </a:r>
                      <a:endParaRPr lang="en-US" sz="1100">
                        <a:effectLst/>
                        <a:latin typeface="Calibri"/>
                        <a:ea typeface="Calibri"/>
                        <a:cs typeface="Times New Roman"/>
                      </a:endParaRPr>
                    </a:p>
                  </a:txBody>
                  <a:tcPr marL="68580" marR="68580" marT="0" marB="0"/>
                </a:tc>
              </a:tr>
              <a:tr h="190500">
                <a:tc>
                  <a:txBody>
                    <a:bodyPr/>
                    <a:lstStyle/>
                    <a:p>
                      <a:pPr marL="0" marR="0">
                        <a:lnSpc>
                          <a:spcPct val="115000"/>
                        </a:lnSpc>
                        <a:spcBef>
                          <a:spcPts val="0"/>
                        </a:spcBef>
                        <a:spcAft>
                          <a:spcPts val="0"/>
                        </a:spcAft>
                      </a:pPr>
                      <a:r>
                        <a:rPr lang="en-US" sz="1100">
                          <a:effectLst/>
                        </a:rPr>
                        <a:t>Dr. George Nakos</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Professor, Marketing</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Business</a:t>
                      </a:r>
                      <a:endParaRPr lang="en-US" sz="1100">
                        <a:effectLst/>
                        <a:latin typeface="Calibri"/>
                        <a:ea typeface="Calibri"/>
                        <a:cs typeface="Times New Roman"/>
                      </a:endParaRPr>
                    </a:p>
                  </a:txBody>
                  <a:tcPr marL="68580" marR="68580" marT="0" marB="0"/>
                </a:tc>
              </a:tr>
              <a:tr h="190500">
                <a:tc>
                  <a:txBody>
                    <a:bodyPr/>
                    <a:lstStyle/>
                    <a:p>
                      <a:pPr marL="0" marR="0">
                        <a:lnSpc>
                          <a:spcPct val="115000"/>
                        </a:lnSpc>
                        <a:spcBef>
                          <a:spcPts val="0"/>
                        </a:spcBef>
                        <a:spcAft>
                          <a:spcPts val="0"/>
                        </a:spcAft>
                      </a:pPr>
                      <a:r>
                        <a:rPr lang="en-US" sz="1100">
                          <a:effectLst/>
                        </a:rPr>
                        <a:t>Dr. Mari Roberts</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Professor</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Teacher Education</a:t>
                      </a:r>
                      <a:endParaRPr lang="en-US" sz="1100">
                        <a:effectLst/>
                        <a:latin typeface="Calibri"/>
                        <a:ea typeface="Calibri"/>
                        <a:cs typeface="Times New Roman"/>
                      </a:endParaRPr>
                    </a:p>
                  </a:txBody>
                  <a:tcPr marL="68580" marR="68580" marT="0" marB="0"/>
                </a:tc>
              </a:tr>
              <a:tr h="571500">
                <a:tc>
                  <a:txBody>
                    <a:bodyPr/>
                    <a:lstStyle/>
                    <a:p>
                      <a:pPr marL="0" marR="0">
                        <a:lnSpc>
                          <a:spcPct val="115000"/>
                        </a:lnSpc>
                        <a:spcBef>
                          <a:spcPts val="0"/>
                        </a:spcBef>
                        <a:spcAft>
                          <a:spcPts val="0"/>
                        </a:spcAft>
                      </a:pPr>
                      <a:r>
                        <a:rPr lang="en-US" sz="1100">
                          <a:effectLst/>
                        </a:rPr>
                        <a:t>Dr. Christine Smith</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Director Counseling and Psychological Services</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Student Affairs</a:t>
                      </a:r>
                      <a:endParaRPr lang="en-US" sz="1100">
                        <a:effectLst/>
                        <a:latin typeface="Calibri"/>
                        <a:ea typeface="Calibri"/>
                        <a:cs typeface="Times New Roman"/>
                      </a:endParaRPr>
                    </a:p>
                  </a:txBody>
                  <a:tcPr marL="68580" marR="68580" marT="0" marB="0"/>
                </a:tc>
              </a:tr>
              <a:tr h="190500">
                <a:tc>
                  <a:txBody>
                    <a:bodyPr/>
                    <a:lstStyle/>
                    <a:p>
                      <a:pPr marL="0" marR="0">
                        <a:lnSpc>
                          <a:spcPct val="115000"/>
                        </a:lnSpc>
                        <a:spcBef>
                          <a:spcPts val="0"/>
                        </a:spcBef>
                        <a:spcAft>
                          <a:spcPts val="0"/>
                        </a:spcAft>
                      </a:pPr>
                      <a:r>
                        <a:rPr lang="en-US" sz="1100">
                          <a:effectLst/>
                        </a:rPr>
                        <a:t>Ms. Tan Smith</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Auditor</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Office of President</a:t>
                      </a:r>
                      <a:endParaRPr lang="en-US" sz="1100">
                        <a:effectLst/>
                        <a:latin typeface="Calibri"/>
                        <a:ea typeface="Calibri"/>
                        <a:cs typeface="Times New Roman"/>
                      </a:endParaRPr>
                    </a:p>
                  </a:txBody>
                  <a:tcPr marL="68580" marR="68580" marT="0" marB="0"/>
                </a:tc>
              </a:tr>
              <a:tr h="190500">
                <a:tc>
                  <a:txBody>
                    <a:bodyPr/>
                    <a:lstStyle/>
                    <a:p>
                      <a:pPr marL="0" marR="0">
                        <a:lnSpc>
                          <a:spcPct val="115000"/>
                        </a:lnSpc>
                        <a:spcBef>
                          <a:spcPts val="0"/>
                        </a:spcBef>
                        <a:spcAft>
                          <a:spcPts val="0"/>
                        </a:spcAft>
                      </a:pPr>
                      <a:r>
                        <a:rPr lang="en-US" sz="1100">
                          <a:effectLst/>
                        </a:rPr>
                        <a:t>Ms. Vickie Smith</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Director</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Grants and Contracts</a:t>
                      </a:r>
                      <a:endParaRPr lang="en-US" sz="1100">
                        <a:effectLst/>
                        <a:latin typeface="Calibri"/>
                        <a:ea typeface="Calibri"/>
                        <a:cs typeface="Times New Roman"/>
                      </a:endParaRPr>
                    </a:p>
                  </a:txBody>
                  <a:tcPr marL="68580" marR="68580" marT="0" marB="0"/>
                </a:tc>
              </a:tr>
              <a:tr h="190500">
                <a:tc>
                  <a:txBody>
                    <a:bodyPr/>
                    <a:lstStyle/>
                    <a:p>
                      <a:pPr marL="0" marR="0">
                        <a:lnSpc>
                          <a:spcPct val="115000"/>
                        </a:lnSpc>
                        <a:spcBef>
                          <a:spcPts val="0"/>
                        </a:spcBef>
                        <a:spcAft>
                          <a:spcPts val="0"/>
                        </a:spcAft>
                      </a:pPr>
                      <a:r>
                        <a:rPr lang="en-US" sz="1100">
                          <a:effectLst/>
                        </a:rPr>
                        <a:t>Mr. Edward Parks</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Student</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SGA President</a:t>
                      </a:r>
                      <a:endParaRPr lang="en-US" sz="1100">
                        <a:effectLst/>
                        <a:latin typeface="Calibri"/>
                        <a:ea typeface="Calibri"/>
                        <a:cs typeface="Times New Roman"/>
                      </a:endParaRPr>
                    </a:p>
                  </a:txBody>
                  <a:tcPr marL="68580" marR="68580" marT="0" marB="0"/>
                </a:tc>
              </a:tr>
              <a:tr h="190500">
                <a:tc>
                  <a:txBody>
                    <a:bodyPr/>
                    <a:lstStyle/>
                    <a:p>
                      <a:pPr marL="0" marR="0">
                        <a:lnSpc>
                          <a:spcPct val="115000"/>
                        </a:lnSpc>
                        <a:spcBef>
                          <a:spcPts val="0"/>
                        </a:spcBef>
                        <a:spcAft>
                          <a:spcPts val="0"/>
                        </a:spcAft>
                      </a:pPr>
                      <a:r>
                        <a:rPr lang="en-US" sz="1100">
                          <a:effectLst/>
                        </a:rPr>
                        <a:t>Mr. Marteace Locklear</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Student</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Grad Student</a:t>
                      </a:r>
                      <a:endParaRPr lang="en-US" sz="1100">
                        <a:effectLst/>
                        <a:latin typeface="Calibri"/>
                        <a:ea typeface="Calibri"/>
                        <a:cs typeface="Times New Roman"/>
                      </a:endParaRPr>
                    </a:p>
                  </a:txBody>
                  <a:tcPr marL="68580" marR="68580" marT="0" marB="0"/>
                </a:tc>
              </a:tr>
              <a:tr h="200025">
                <a:tc>
                  <a:txBody>
                    <a:bodyPr/>
                    <a:lstStyle/>
                    <a:p>
                      <a:pPr marL="0" marR="0">
                        <a:lnSpc>
                          <a:spcPct val="115000"/>
                        </a:lnSpc>
                        <a:spcBef>
                          <a:spcPts val="0"/>
                        </a:spcBef>
                        <a:spcAft>
                          <a:spcPts val="0"/>
                        </a:spcAft>
                      </a:pPr>
                      <a:r>
                        <a:rPr lang="en-US" sz="1100">
                          <a:effectLst/>
                        </a:rPr>
                        <a:t>Ms. Jamie Taylor</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Student</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effectLst/>
                        </a:rPr>
                        <a:t>Student</a:t>
                      </a:r>
                      <a:endParaRPr lang="en-US"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4096880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Oversight Implementation Committee</a:t>
            </a:r>
            <a:br>
              <a:rPr lang="en-US" dirty="0" smtClean="0"/>
            </a:br>
            <a:r>
              <a:rPr lang="en-US" dirty="0" smtClean="0"/>
              <a:t>Draft Charter</a:t>
            </a:r>
            <a:endParaRPr lang="en-US" dirty="0"/>
          </a:p>
        </p:txBody>
      </p:sp>
      <p:sp>
        <p:nvSpPr>
          <p:cNvPr id="3" name="Content Placeholder 2"/>
          <p:cNvSpPr>
            <a:spLocks noGrp="1"/>
          </p:cNvSpPr>
          <p:nvPr>
            <p:ph idx="1"/>
          </p:nvPr>
        </p:nvSpPr>
        <p:spPr/>
        <p:txBody>
          <a:bodyPr>
            <a:normAutofit/>
          </a:bodyPr>
          <a:lstStyle/>
          <a:p>
            <a:pPr marL="0" indent="0" algn="ctr">
              <a:buNone/>
            </a:pPr>
            <a:r>
              <a:rPr lang="en-US" dirty="0" smtClean="0"/>
              <a:t>Committee Duties</a:t>
            </a:r>
          </a:p>
          <a:p>
            <a:pPr lvl="1"/>
            <a:r>
              <a:rPr lang="en-US" sz="2200" dirty="0" smtClean="0">
                <a:latin typeface="Georgia" pitchFamily="18" charset="0"/>
              </a:rPr>
              <a:t>Identify </a:t>
            </a:r>
            <a:r>
              <a:rPr lang="en-US" sz="2200" dirty="0">
                <a:latin typeface="Georgia" pitchFamily="18" charset="0"/>
              </a:rPr>
              <a:t>training needs/resources to empower CSU community members </a:t>
            </a:r>
          </a:p>
          <a:p>
            <a:pPr lvl="1"/>
            <a:r>
              <a:rPr lang="en-US" sz="2200" dirty="0">
                <a:latin typeface="Georgia" pitchFamily="18" charset="0"/>
              </a:rPr>
              <a:t>E</a:t>
            </a:r>
            <a:r>
              <a:rPr lang="en-US" sz="2200" dirty="0" smtClean="0">
                <a:latin typeface="Georgia" pitchFamily="18" charset="0"/>
              </a:rPr>
              <a:t>stablish </a:t>
            </a:r>
            <a:r>
              <a:rPr lang="en-US" sz="2200" dirty="0">
                <a:latin typeface="Georgia" pitchFamily="18" charset="0"/>
              </a:rPr>
              <a:t>format of reports to be made on a quarterly basis to the community</a:t>
            </a:r>
          </a:p>
          <a:p>
            <a:pPr lvl="1"/>
            <a:r>
              <a:rPr lang="en-US" sz="2200" dirty="0">
                <a:latin typeface="Georgia" pitchFamily="18" charset="0"/>
              </a:rPr>
              <a:t>C</a:t>
            </a:r>
            <a:r>
              <a:rPr lang="en-US" sz="2200" dirty="0" smtClean="0">
                <a:latin typeface="Georgia" pitchFamily="18" charset="0"/>
              </a:rPr>
              <a:t>larify </a:t>
            </a:r>
            <a:r>
              <a:rPr lang="en-US" sz="2200" dirty="0">
                <a:latin typeface="Georgia" pitchFamily="18" charset="0"/>
              </a:rPr>
              <a:t>objectives/action steps of CSU Strategic Plan as needed</a:t>
            </a:r>
          </a:p>
          <a:p>
            <a:pPr lvl="1"/>
            <a:r>
              <a:rPr lang="en-US" sz="2200" dirty="0" smtClean="0">
                <a:latin typeface="Georgia" pitchFamily="18" charset="0"/>
              </a:rPr>
              <a:t>Arbiter of </a:t>
            </a:r>
            <a:r>
              <a:rPr lang="en-US" sz="2200" dirty="0">
                <a:latin typeface="Georgia" pitchFamily="18" charset="0"/>
              </a:rPr>
              <a:t>milestones, if needed</a:t>
            </a:r>
          </a:p>
          <a:p>
            <a:pPr lvl="1"/>
            <a:r>
              <a:rPr lang="en-US" sz="2200" dirty="0">
                <a:latin typeface="Georgia" pitchFamily="18" charset="0"/>
              </a:rPr>
              <a:t>R</a:t>
            </a:r>
            <a:r>
              <a:rPr lang="en-US" sz="2200" dirty="0" smtClean="0">
                <a:latin typeface="Georgia" pitchFamily="18" charset="0"/>
              </a:rPr>
              <a:t>eport </a:t>
            </a:r>
            <a:r>
              <a:rPr lang="en-US" sz="2200" dirty="0">
                <a:latin typeface="Georgia" pitchFamily="18" charset="0"/>
              </a:rPr>
              <a:t>on progress of implementation on terms and frequency determined by the extended cabinet</a:t>
            </a:r>
          </a:p>
          <a:p>
            <a:pPr lvl="1"/>
            <a:r>
              <a:rPr lang="en-US" sz="2200" dirty="0">
                <a:latin typeface="Georgia" pitchFamily="18" charset="0"/>
              </a:rPr>
              <a:t>A</a:t>
            </a:r>
            <a:r>
              <a:rPr lang="en-US" sz="2200" dirty="0" smtClean="0">
                <a:latin typeface="Georgia" pitchFamily="18" charset="0"/>
              </a:rPr>
              <a:t>dvise </a:t>
            </a:r>
            <a:r>
              <a:rPr lang="en-US" sz="2200" dirty="0">
                <a:latin typeface="Georgia" pitchFamily="18" charset="0"/>
              </a:rPr>
              <a:t>members of the </a:t>
            </a:r>
            <a:r>
              <a:rPr lang="en-US" sz="2200" dirty="0" smtClean="0">
                <a:latin typeface="Georgia" pitchFamily="18" charset="0"/>
              </a:rPr>
              <a:t>cabinet</a:t>
            </a:r>
            <a:endParaRPr lang="en-US" sz="2200" dirty="0">
              <a:latin typeface="Georgia" pitchFamily="18" charset="0"/>
            </a:endParaRPr>
          </a:p>
        </p:txBody>
      </p:sp>
    </p:spTree>
    <p:extLst>
      <p:ext uri="{BB962C8B-B14F-4D97-AF65-F5344CB8AC3E}">
        <p14:creationId xmlns:p14="http://schemas.microsoft.com/office/powerpoint/2010/main" val="14930839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757</TotalTime>
  <Words>471</Words>
  <Application>Microsoft Office PowerPoint</Application>
  <PresentationFormat>On-screen Show (4:3)</PresentationFormat>
  <Paragraphs>111</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Strategic Plan  Status Report</vt:lpstr>
      <vt:lpstr>Agenda</vt:lpstr>
      <vt:lpstr>Vision</vt:lpstr>
      <vt:lpstr>Mission</vt:lpstr>
      <vt:lpstr>Values</vt:lpstr>
      <vt:lpstr>Goals</vt:lpstr>
      <vt:lpstr>Recent Activities</vt:lpstr>
      <vt:lpstr>Implementation Oversight Committee</vt:lpstr>
      <vt:lpstr>Oversight Implementation Committee Draft Charter</vt:lpstr>
      <vt:lpstr>Oversight Implementation Committee Draft Charter</vt:lpstr>
      <vt:lpstr>Oversight Committee Meetings</vt:lpstr>
      <vt:lpstr>Launch!</vt:lpstr>
      <vt:lpstr> </vt:lpstr>
    </vt:vector>
  </TitlesOfParts>
  <Company>CCSU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dcox</dc:creator>
  <cp:lastModifiedBy>Susan Walsh</cp:lastModifiedBy>
  <cp:revision>35</cp:revision>
  <cp:lastPrinted>2011-09-06T14:22:12Z</cp:lastPrinted>
  <dcterms:created xsi:type="dcterms:W3CDTF">2007-03-09T14:01:45Z</dcterms:created>
  <dcterms:modified xsi:type="dcterms:W3CDTF">2011-09-06T19:15:02Z</dcterms:modified>
</cp:coreProperties>
</file>