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handoutMasterIdLst>
    <p:handoutMasterId r:id="rId49"/>
  </p:handoutMasterIdLst>
  <p:sldIdLst>
    <p:sldId id="257" r:id="rId2"/>
    <p:sldId id="299" r:id="rId3"/>
    <p:sldId id="300" r:id="rId4"/>
    <p:sldId id="259" r:id="rId5"/>
    <p:sldId id="298" r:id="rId6"/>
    <p:sldId id="289" r:id="rId7"/>
    <p:sldId id="301" r:id="rId8"/>
    <p:sldId id="288" r:id="rId9"/>
    <p:sldId id="290" r:id="rId10"/>
    <p:sldId id="302" r:id="rId11"/>
    <p:sldId id="303" r:id="rId12"/>
    <p:sldId id="304" r:id="rId13"/>
    <p:sldId id="292" r:id="rId14"/>
    <p:sldId id="293" r:id="rId15"/>
    <p:sldId id="305" r:id="rId16"/>
    <p:sldId id="306" r:id="rId17"/>
    <p:sldId id="307" r:id="rId18"/>
    <p:sldId id="261" r:id="rId19"/>
    <p:sldId id="267" r:id="rId20"/>
    <p:sldId id="268" r:id="rId21"/>
    <p:sldId id="269" r:id="rId22"/>
    <p:sldId id="272" r:id="rId23"/>
    <p:sldId id="273" r:id="rId24"/>
    <p:sldId id="262" r:id="rId25"/>
    <p:sldId id="263" r:id="rId26"/>
    <p:sldId id="264" r:id="rId27"/>
    <p:sldId id="265" r:id="rId28"/>
    <p:sldId id="266" r:id="rId29"/>
    <p:sldId id="274" r:id="rId30"/>
    <p:sldId id="308" r:id="rId31"/>
    <p:sldId id="294" r:id="rId32"/>
    <p:sldId id="295" r:id="rId33"/>
    <p:sldId id="270" r:id="rId34"/>
    <p:sldId id="284" r:id="rId35"/>
    <p:sldId id="286" r:id="rId36"/>
    <p:sldId id="285" r:id="rId37"/>
    <p:sldId id="283" r:id="rId38"/>
    <p:sldId id="271" r:id="rId39"/>
    <p:sldId id="275" r:id="rId40"/>
    <p:sldId id="277" r:id="rId41"/>
    <p:sldId id="276" r:id="rId42"/>
    <p:sldId id="282" r:id="rId43"/>
    <p:sldId id="278" r:id="rId44"/>
    <p:sldId id="279" r:id="rId45"/>
    <p:sldId id="280" r:id="rId46"/>
    <p:sldId id="281" r:id="rId4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67" autoAdjust="0"/>
    <p:restoredTop sz="94721"/>
  </p:normalViewPr>
  <p:slideViewPr>
    <p:cSldViewPr>
      <p:cViewPr varScale="1">
        <p:scale>
          <a:sx n="64" d="100"/>
          <a:sy n="64" d="100"/>
        </p:scale>
        <p:origin x="248" y="36"/>
      </p:cViewPr>
      <p:guideLst>
        <p:guide orient="horz" pos="2160"/>
        <p:guide pos="2880"/>
      </p:guideLst>
    </p:cSldViewPr>
  </p:slideViewPr>
  <p:notesTextViewPr>
    <p:cViewPr>
      <p:scale>
        <a:sx n="1" d="1"/>
        <a:sy n="1" d="1"/>
      </p:scale>
      <p:origin x="0" y="0"/>
    </p:cViewPr>
  </p:notesTextViewPr>
  <p:sorterViewPr>
    <p:cViewPr>
      <p:scale>
        <a:sx n="100" d="100"/>
        <a:sy n="100" d="100"/>
      </p:scale>
      <p:origin x="0" y="-11188"/>
    </p:cViewPr>
  </p:sorterViewPr>
  <p:notesViewPr>
    <p:cSldViewPr>
      <p:cViewPr varScale="1">
        <p:scale>
          <a:sx n="88" d="100"/>
          <a:sy n="88" d="100"/>
        </p:scale>
        <p:origin x="-3870" y="-12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2185F718-3DCC-47B4-99A7-93BD976E39B1}" type="datetimeFigureOut">
              <a:rPr lang="en-US" smtClean="0"/>
              <a:t>4/14/2017</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15530057-4404-444C-861E-1083F29DC99F}" type="slidenum">
              <a:rPr lang="en-US" smtClean="0"/>
              <a:t>‹#›</a:t>
            </a:fld>
            <a:endParaRPr lang="en-US"/>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F6DD1A3-281E-5242-AC48-753507AFFD6B}" type="datetimeFigureOut">
              <a:rPr lang="en-US" smtClean="0"/>
              <a:t>4/14/2017</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8408098E-8751-7245-8AE1-46CDE989199B}" type="slidenum">
              <a:rPr lang="en-US" smtClean="0"/>
              <a:t>‹#›</a:t>
            </a:fld>
            <a:endParaRPr lang="en-US"/>
          </a:p>
        </p:txBody>
      </p:sp>
    </p:spTree>
    <p:extLst>
      <p:ext uri="{BB962C8B-B14F-4D97-AF65-F5344CB8AC3E}">
        <p14:creationId xmlns:p14="http://schemas.microsoft.com/office/powerpoint/2010/main" val="1118059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4</a:t>
            </a:fld>
            <a:endParaRPr lang="en-US"/>
          </a:p>
        </p:txBody>
      </p:sp>
    </p:spTree>
    <p:extLst>
      <p:ext uri="{BB962C8B-B14F-4D97-AF65-F5344CB8AC3E}">
        <p14:creationId xmlns:p14="http://schemas.microsoft.com/office/powerpoint/2010/main" val="738575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AA45017-DAC2-4FEE-9403-B5B42EA2F9E5}" type="slidenum">
              <a:rPr lang="en-US" smtClean="0"/>
              <a:t>25</a:t>
            </a:fld>
            <a:endParaRPr lang="en-US"/>
          </a:p>
        </p:txBody>
      </p:sp>
    </p:spTree>
    <p:extLst>
      <p:ext uri="{BB962C8B-B14F-4D97-AF65-F5344CB8AC3E}">
        <p14:creationId xmlns:p14="http://schemas.microsoft.com/office/powerpoint/2010/main" val="800930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26</a:t>
            </a:fld>
            <a:endParaRPr lang="en-US"/>
          </a:p>
        </p:txBody>
      </p:sp>
    </p:spTree>
    <p:extLst>
      <p:ext uri="{BB962C8B-B14F-4D97-AF65-F5344CB8AC3E}">
        <p14:creationId xmlns:p14="http://schemas.microsoft.com/office/powerpoint/2010/main" val="1793342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27</a:t>
            </a:fld>
            <a:endParaRPr lang="en-US"/>
          </a:p>
        </p:txBody>
      </p:sp>
    </p:spTree>
    <p:extLst>
      <p:ext uri="{BB962C8B-B14F-4D97-AF65-F5344CB8AC3E}">
        <p14:creationId xmlns:p14="http://schemas.microsoft.com/office/powerpoint/2010/main" val="8846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28</a:t>
            </a:fld>
            <a:endParaRPr lang="en-US"/>
          </a:p>
        </p:txBody>
      </p:sp>
    </p:spTree>
    <p:extLst>
      <p:ext uri="{BB962C8B-B14F-4D97-AF65-F5344CB8AC3E}">
        <p14:creationId xmlns:p14="http://schemas.microsoft.com/office/powerpoint/2010/main" val="7691994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29</a:t>
            </a:fld>
            <a:endParaRPr lang="en-US"/>
          </a:p>
        </p:txBody>
      </p:sp>
    </p:spTree>
    <p:extLst>
      <p:ext uri="{BB962C8B-B14F-4D97-AF65-F5344CB8AC3E}">
        <p14:creationId xmlns:p14="http://schemas.microsoft.com/office/powerpoint/2010/main" val="174587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33</a:t>
            </a:fld>
            <a:endParaRPr lang="en-US"/>
          </a:p>
        </p:txBody>
      </p:sp>
    </p:spTree>
    <p:extLst>
      <p:ext uri="{BB962C8B-B14F-4D97-AF65-F5344CB8AC3E}">
        <p14:creationId xmlns:p14="http://schemas.microsoft.com/office/powerpoint/2010/main" val="109241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34</a:t>
            </a:fld>
            <a:endParaRPr lang="en-US"/>
          </a:p>
        </p:txBody>
      </p:sp>
    </p:spTree>
    <p:extLst>
      <p:ext uri="{BB962C8B-B14F-4D97-AF65-F5344CB8AC3E}">
        <p14:creationId xmlns:p14="http://schemas.microsoft.com/office/powerpoint/2010/main" val="894479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35</a:t>
            </a:fld>
            <a:endParaRPr lang="en-US"/>
          </a:p>
        </p:txBody>
      </p:sp>
    </p:spTree>
    <p:extLst>
      <p:ext uri="{BB962C8B-B14F-4D97-AF65-F5344CB8AC3E}">
        <p14:creationId xmlns:p14="http://schemas.microsoft.com/office/powerpoint/2010/main" val="1699276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36</a:t>
            </a:fld>
            <a:endParaRPr lang="en-US"/>
          </a:p>
        </p:txBody>
      </p:sp>
    </p:spTree>
    <p:extLst>
      <p:ext uri="{BB962C8B-B14F-4D97-AF65-F5344CB8AC3E}">
        <p14:creationId xmlns:p14="http://schemas.microsoft.com/office/powerpoint/2010/main" val="1034874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37</a:t>
            </a:fld>
            <a:endParaRPr lang="en-US"/>
          </a:p>
        </p:txBody>
      </p:sp>
    </p:spTree>
    <p:extLst>
      <p:ext uri="{BB962C8B-B14F-4D97-AF65-F5344CB8AC3E}">
        <p14:creationId xmlns:p14="http://schemas.microsoft.com/office/powerpoint/2010/main" val="781258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7708" y="4505980"/>
            <a:ext cx="5661660" cy="4721398"/>
          </a:xfrm>
        </p:spPr>
        <p:txBody>
          <a:bodyPr/>
          <a:lstStyle/>
          <a:p>
            <a:r>
              <a:rPr lang="en-US" dirty="0"/>
              <a:t>-During WWII, Nazi’s placed concentration camp inmates in vacuum chambers with low air pressure and lack of oxygen to determine the health effects on pilots at extremely high altitudes. Participants were submerged in ice water for hours, fed only salt water for days, and had other experimentation done to them. </a:t>
            </a:r>
          </a:p>
          <a:p>
            <a:r>
              <a:rPr lang="en-US" dirty="0"/>
              <a:t>-USPHS studied natural progression of untreated syphilis fro 1932-1972 in 399 poor, rural black men in Alabama.  They were not told they had syphilis nor were they treated despite availability of a curative treatment, penicillin, in 1951.</a:t>
            </a:r>
          </a:p>
          <a:p>
            <a:r>
              <a:rPr lang="en-US" dirty="0"/>
              <a:t>-Thalidomide was approved as a sedative in Europe and sold in several countries before being withdrawn from the market after causing birth defects.  Many people taking the non FDA approved drug in the US were not informed that they were given an experimental substance nor asked for consent.</a:t>
            </a:r>
          </a:p>
          <a:p>
            <a:r>
              <a:rPr lang="en-US" dirty="0"/>
              <a:t>-Milgram used deception and lack of true informed consent to study obedience to authority. The deception caused psychological stress.  </a:t>
            </a:r>
          </a:p>
          <a:p>
            <a:r>
              <a:rPr lang="en-US" dirty="0"/>
              <a:t>-Jesse </a:t>
            </a:r>
            <a:r>
              <a:rPr lang="en-US" dirty="0" err="1"/>
              <a:t>Gelsinger</a:t>
            </a:r>
            <a:r>
              <a:rPr lang="en-US" dirty="0"/>
              <a:t> died in a clinical trial of a gene transfer experiment.  Investigators did not pay attention to animal data suggesting negative outcomes, did not use IR approved consent, and had reported prior instances of liver toxicity.  Also a conflict of interest in that the PI and </a:t>
            </a:r>
            <a:r>
              <a:rPr lang="en-US" dirty="0" err="1"/>
              <a:t>Univ</a:t>
            </a:r>
            <a:r>
              <a:rPr lang="en-US" dirty="0"/>
              <a:t> of PA shared in a private start up that used the experimental technology.</a:t>
            </a:r>
          </a:p>
          <a:p>
            <a:r>
              <a:rPr lang="en-US" dirty="0"/>
              <a:t>-Ellen Roche die in 2001 after inhaling </a:t>
            </a:r>
            <a:r>
              <a:rPr lang="en-US" dirty="0" err="1"/>
              <a:t>hexamethonium</a:t>
            </a:r>
            <a:r>
              <a:rPr lang="en-US" dirty="0"/>
              <a:t> in a study designed to provoke a mild asthma attack. The IRB did not follow fed </a:t>
            </a:r>
            <a:r>
              <a:rPr lang="en-US" dirty="0" err="1"/>
              <a:t>regs</a:t>
            </a:r>
            <a:r>
              <a:rPr lang="en-US" dirty="0"/>
              <a:t> and all federally funded research was suspended.</a:t>
            </a:r>
          </a:p>
        </p:txBody>
      </p:sp>
      <p:sp>
        <p:nvSpPr>
          <p:cNvPr id="4" name="Slide Number Placeholder 3"/>
          <p:cNvSpPr>
            <a:spLocks noGrp="1"/>
          </p:cNvSpPr>
          <p:nvPr>
            <p:ph type="sldNum" sz="quarter" idx="10"/>
          </p:nvPr>
        </p:nvSpPr>
        <p:spPr/>
        <p:txBody>
          <a:bodyPr/>
          <a:lstStyle/>
          <a:p>
            <a:fld id="{5D9A9CA4-212E-4CE0-A8D9-4AC8C6FFDC32}" type="slidenum">
              <a:rPr lang="en-US" smtClean="0"/>
              <a:t>8</a:t>
            </a:fld>
            <a:endParaRPr lang="en-US"/>
          </a:p>
        </p:txBody>
      </p:sp>
    </p:spTree>
    <p:extLst>
      <p:ext uri="{BB962C8B-B14F-4D97-AF65-F5344CB8AC3E}">
        <p14:creationId xmlns:p14="http://schemas.microsoft.com/office/powerpoint/2010/main" val="19948705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38</a:t>
            </a:fld>
            <a:endParaRPr lang="en-US"/>
          </a:p>
        </p:txBody>
      </p:sp>
    </p:spTree>
    <p:extLst>
      <p:ext uri="{BB962C8B-B14F-4D97-AF65-F5344CB8AC3E}">
        <p14:creationId xmlns:p14="http://schemas.microsoft.com/office/powerpoint/2010/main" val="2784489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39</a:t>
            </a:fld>
            <a:endParaRPr lang="en-US"/>
          </a:p>
        </p:txBody>
      </p:sp>
    </p:spTree>
    <p:extLst>
      <p:ext uri="{BB962C8B-B14F-4D97-AF65-F5344CB8AC3E}">
        <p14:creationId xmlns:p14="http://schemas.microsoft.com/office/powerpoint/2010/main" val="11223400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40</a:t>
            </a:fld>
            <a:endParaRPr lang="en-US"/>
          </a:p>
        </p:txBody>
      </p:sp>
    </p:spTree>
    <p:extLst>
      <p:ext uri="{BB962C8B-B14F-4D97-AF65-F5344CB8AC3E}">
        <p14:creationId xmlns:p14="http://schemas.microsoft.com/office/powerpoint/2010/main" val="16212956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41</a:t>
            </a:fld>
            <a:endParaRPr lang="en-US"/>
          </a:p>
        </p:txBody>
      </p:sp>
    </p:spTree>
    <p:extLst>
      <p:ext uri="{BB962C8B-B14F-4D97-AF65-F5344CB8AC3E}">
        <p14:creationId xmlns:p14="http://schemas.microsoft.com/office/powerpoint/2010/main" val="14337121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42</a:t>
            </a:fld>
            <a:endParaRPr lang="en-US"/>
          </a:p>
        </p:txBody>
      </p:sp>
    </p:spTree>
    <p:extLst>
      <p:ext uri="{BB962C8B-B14F-4D97-AF65-F5344CB8AC3E}">
        <p14:creationId xmlns:p14="http://schemas.microsoft.com/office/powerpoint/2010/main" val="6338511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43</a:t>
            </a:fld>
            <a:endParaRPr lang="en-US"/>
          </a:p>
        </p:txBody>
      </p:sp>
    </p:spTree>
    <p:extLst>
      <p:ext uri="{BB962C8B-B14F-4D97-AF65-F5344CB8AC3E}">
        <p14:creationId xmlns:p14="http://schemas.microsoft.com/office/powerpoint/2010/main" val="15036762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44</a:t>
            </a:fld>
            <a:endParaRPr lang="en-US"/>
          </a:p>
        </p:txBody>
      </p:sp>
    </p:spTree>
    <p:extLst>
      <p:ext uri="{BB962C8B-B14F-4D97-AF65-F5344CB8AC3E}">
        <p14:creationId xmlns:p14="http://schemas.microsoft.com/office/powerpoint/2010/main" val="13725994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45</a:t>
            </a:fld>
            <a:endParaRPr lang="en-US"/>
          </a:p>
        </p:txBody>
      </p:sp>
    </p:spTree>
    <p:extLst>
      <p:ext uri="{BB962C8B-B14F-4D97-AF65-F5344CB8AC3E}">
        <p14:creationId xmlns:p14="http://schemas.microsoft.com/office/powerpoint/2010/main" val="13006452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46</a:t>
            </a:fld>
            <a:endParaRPr lang="en-US"/>
          </a:p>
        </p:txBody>
      </p:sp>
    </p:spTree>
    <p:extLst>
      <p:ext uri="{BB962C8B-B14F-4D97-AF65-F5344CB8AC3E}">
        <p14:creationId xmlns:p14="http://schemas.microsoft.com/office/powerpoint/2010/main" val="1245664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18</a:t>
            </a:fld>
            <a:endParaRPr lang="en-US"/>
          </a:p>
        </p:txBody>
      </p:sp>
    </p:spTree>
    <p:extLst>
      <p:ext uri="{BB962C8B-B14F-4D97-AF65-F5344CB8AC3E}">
        <p14:creationId xmlns:p14="http://schemas.microsoft.com/office/powerpoint/2010/main" val="1711566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19</a:t>
            </a:fld>
            <a:endParaRPr lang="en-US"/>
          </a:p>
        </p:txBody>
      </p:sp>
    </p:spTree>
    <p:extLst>
      <p:ext uri="{BB962C8B-B14F-4D97-AF65-F5344CB8AC3E}">
        <p14:creationId xmlns:p14="http://schemas.microsoft.com/office/powerpoint/2010/main" val="2101446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20</a:t>
            </a:fld>
            <a:endParaRPr lang="en-US"/>
          </a:p>
        </p:txBody>
      </p:sp>
    </p:spTree>
    <p:extLst>
      <p:ext uri="{BB962C8B-B14F-4D97-AF65-F5344CB8AC3E}">
        <p14:creationId xmlns:p14="http://schemas.microsoft.com/office/powerpoint/2010/main" val="1356014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A45017-DAC2-4FEE-9403-B5B42EA2F9E5}" type="slidenum">
              <a:rPr lang="en-US" smtClean="0"/>
              <a:t>21</a:t>
            </a:fld>
            <a:endParaRPr lang="en-US"/>
          </a:p>
        </p:txBody>
      </p:sp>
    </p:spTree>
    <p:extLst>
      <p:ext uri="{BB962C8B-B14F-4D97-AF65-F5344CB8AC3E}">
        <p14:creationId xmlns:p14="http://schemas.microsoft.com/office/powerpoint/2010/main" val="10875345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22</a:t>
            </a:fld>
            <a:endParaRPr lang="en-US"/>
          </a:p>
        </p:txBody>
      </p:sp>
    </p:spTree>
    <p:extLst>
      <p:ext uri="{BB962C8B-B14F-4D97-AF65-F5344CB8AC3E}">
        <p14:creationId xmlns:p14="http://schemas.microsoft.com/office/powerpoint/2010/main" val="1119917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23</a:t>
            </a:fld>
            <a:endParaRPr lang="en-US"/>
          </a:p>
        </p:txBody>
      </p:sp>
    </p:spTree>
    <p:extLst>
      <p:ext uri="{BB962C8B-B14F-4D97-AF65-F5344CB8AC3E}">
        <p14:creationId xmlns:p14="http://schemas.microsoft.com/office/powerpoint/2010/main" val="123139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A45017-DAC2-4FEE-9403-B5B42EA2F9E5}" type="slidenum">
              <a:rPr lang="en-US" smtClean="0"/>
              <a:t>24</a:t>
            </a:fld>
            <a:endParaRPr lang="en-US"/>
          </a:p>
        </p:txBody>
      </p:sp>
    </p:spTree>
    <p:extLst>
      <p:ext uri="{BB962C8B-B14F-4D97-AF65-F5344CB8AC3E}">
        <p14:creationId xmlns:p14="http://schemas.microsoft.com/office/powerpoint/2010/main" val="1298758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4/14/2017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hhs.gov/ohrp/humansubjects/guidance/45cfr46.html#46.10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ccessdata.fda.gov/scripts/cdrh/cfdocs/cfCFR/CFRSearch.cfm?fr=50.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hhs.gov/ohrp/humansubjects/guidance/45cfr46.html#46.10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phrp.nihtraining.com/users/login.php"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layton.edu/provost/irb/form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irb@clayton.edu"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phrp.nihtraining.com/users/login.ph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irb@clayton.ed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tinyurl.com/ksz5vmj" TargetMode="External"/><Relationship Id="rId4" Type="http://schemas.openxmlformats.org/officeDocument/2006/relationships/hyperlink" Target="http://www.clayton.edu/provost/irb"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hhs.gov/ohrp/humansubjects/guidance/45cfr46.html" TargetMode="External"/><Relationship Id="rId7" Type="http://schemas.openxmlformats.org/officeDocument/2006/relationships/hyperlink" Target="http://www.irb.emory.edu/documents/PoliciesAndProcedure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accessdata.fda.gov/scripts/cdrh/cfdocs/cfcfr/CFRsearch.cfm?CFRPart=312" TargetMode="External"/><Relationship Id="rId5" Type="http://schemas.openxmlformats.org/officeDocument/2006/relationships/hyperlink" Target="http://www.accessdata.fda.gov/scripts/cdrh/cfdocs/cfcfr/CFRsearch.cfm?CFRPart=50" TargetMode="External"/><Relationship Id="rId4" Type="http://schemas.openxmlformats.org/officeDocument/2006/relationships/hyperlink" Target="http://www.accessdata.fda.gov/scripts/cdrh/cfdocs/cfCFR/CFRSearch.cfm?CFRPart=56"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clayton.edu/provost/IRB/Guideline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fda.gov/RegulatoryInformation/Legislation/FederalFoodDrugandCosmeticActFDCAct/FDCActChaptersIandIIShortTitleandDefinitions/ucm086297.ht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8305800" cy="1600200"/>
          </a:xfrm>
        </p:spPr>
        <p:txBody>
          <a:bodyPr/>
          <a:lstStyle/>
          <a:p>
            <a:r>
              <a:rPr lang="en-US" dirty="0" smtClean="0">
                <a:solidFill>
                  <a:schemeClr val="tx2"/>
                </a:solidFill>
              </a:rPr>
              <a:t>Clayton State University</a:t>
            </a:r>
            <a:br>
              <a:rPr lang="en-US" dirty="0" smtClean="0">
                <a:solidFill>
                  <a:schemeClr val="tx2"/>
                </a:solidFill>
              </a:rPr>
            </a:br>
            <a:r>
              <a:rPr lang="en-US" dirty="0" smtClean="0">
                <a:solidFill>
                  <a:schemeClr val="tx2"/>
                </a:solidFill>
              </a:rPr>
              <a:t>Institutional Review Board (IRB</a:t>
            </a:r>
            <a:r>
              <a:rPr lang="en-US" dirty="0" smtClean="0">
                <a:solidFill>
                  <a:schemeClr val="tx2"/>
                </a:solidFill>
              </a:rPr>
              <a:t>) Essentials</a:t>
            </a:r>
            <a:endParaRPr lang="en-US" dirty="0">
              <a:solidFill>
                <a:schemeClr val="tx2"/>
              </a:solidFill>
            </a:endParaRPr>
          </a:p>
        </p:txBody>
      </p:sp>
      <p:sp>
        <p:nvSpPr>
          <p:cNvPr id="3" name="Subtitle 2"/>
          <p:cNvSpPr>
            <a:spLocks noGrp="1"/>
          </p:cNvSpPr>
          <p:nvPr>
            <p:ph type="subTitle" idx="1"/>
          </p:nvPr>
        </p:nvSpPr>
        <p:spPr>
          <a:xfrm>
            <a:off x="1371600" y="4038600"/>
            <a:ext cx="6400800" cy="838200"/>
          </a:xfrm>
        </p:spPr>
        <p:txBody>
          <a:bodyPr/>
          <a:lstStyle/>
          <a:p>
            <a:r>
              <a:rPr lang="en-US" sz="2400" i="1" dirty="0" smtClean="0">
                <a:solidFill>
                  <a:schemeClr val="tx2"/>
                </a:solidFill>
              </a:rPr>
              <a:t>An Overview of the IRB Process </a:t>
            </a:r>
            <a:endParaRPr lang="en-US" sz="2400" i="1" dirty="0">
              <a:solidFill>
                <a:schemeClr val="tx2"/>
              </a:solidFill>
            </a:endParaRPr>
          </a:p>
        </p:txBody>
      </p:sp>
    </p:spTree>
    <p:extLst>
      <p:ext uri="{BB962C8B-B14F-4D97-AF65-F5344CB8AC3E}">
        <p14:creationId xmlns:p14="http://schemas.microsoft.com/office/powerpoint/2010/main" val="1015074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15358"/>
            <a:ext cx="9067800" cy="994172"/>
          </a:xfrm>
        </p:spPr>
        <p:txBody>
          <a:bodyPr>
            <a:noAutofit/>
          </a:bodyPr>
          <a:lstStyle/>
          <a:p>
            <a:r>
              <a:rPr lang="en-US" sz="3800" dirty="0" smtClean="0">
                <a:latin typeface="+mn-lt"/>
                <a:cs typeface="Arial" panose="020B0604020202020204" pitchFamily="34" charset="0"/>
              </a:rPr>
              <a:t>How does the IRB protect Human Subjects?</a:t>
            </a:r>
            <a:endParaRPr lang="en-US" sz="3800" dirty="0">
              <a:latin typeface="+mn-lt"/>
              <a:cs typeface="Arial" panose="020B0604020202020204" pitchFamily="34" charset="0"/>
            </a:endParaRPr>
          </a:p>
        </p:txBody>
      </p:sp>
      <p:sp>
        <p:nvSpPr>
          <p:cNvPr id="3" name="Content Placeholder 2"/>
          <p:cNvSpPr>
            <a:spLocks noGrp="1"/>
          </p:cNvSpPr>
          <p:nvPr>
            <p:ph idx="1"/>
          </p:nvPr>
        </p:nvSpPr>
        <p:spPr>
          <a:xfrm>
            <a:off x="666750" y="1447800"/>
            <a:ext cx="7886700" cy="4419600"/>
          </a:xfrm>
          <a:noFill/>
        </p:spPr>
        <p:txBody>
          <a:bodyPr>
            <a:normAutofit/>
          </a:bodyPr>
          <a:lstStyle/>
          <a:p>
            <a:r>
              <a:rPr lang="en-US" dirty="0" smtClean="0">
                <a:latin typeface="Arial" panose="020B0604020202020204" pitchFamily="34" charset="0"/>
                <a:cs typeface="Arial" panose="020B0604020202020204" pitchFamily="34" charset="0"/>
              </a:rPr>
              <a:t>Judge whether </a:t>
            </a:r>
            <a:r>
              <a:rPr lang="en-US" dirty="0">
                <a:latin typeface="Arial" panose="020B0604020202020204" pitchFamily="34" charset="0"/>
                <a:cs typeface="Arial" panose="020B0604020202020204" pitchFamily="34" charset="0"/>
              </a:rPr>
              <a:t>potential benefits to the individual and to society warrant a person to undertake the risks of participating in the research</a:t>
            </a:r>
          </a:p>
          <a:p>
            <a:pPr lvl="1"/>
            <a:r>
              <a:rPr lang="en-US" dirty="0" smtClean="0">
                <a:latin typeface="Arial" panose="020B0604020202020204" pitchFamily="34" charset="0"/>
                <a:cs typeface="Arial" panose="020B0604020202020204" pitchFamily="34" charset="0"/>
              </a:rPr>
              <a:t>Risk </a:t>
            </a:r>
            <a:r>
              <a:rPr lang="en-US" dirty="0">
                <a:latin typeface="Arial" panose="020B0604020202020204" pitchFamily="34" charset="0"/>
                <a:cs typeface="Arial" panose="020B0604020202020204" pitchFamily="34" charset="0"/>
              </a:rPr>
              <a:t>is defined as the probability of harm or injury occurring as a result of participating in research</a:t>
            </a:r>
          </a:p>
          <a:p>
            <a:pPr lvl="1"/>
            <a:r>
              <a:rPr lang="en-US" dirty="0">
                <a:latin typeface="Arial" panose="020B0604020202020204" pitchFamily="34" charset="0"/>
                <a:cs typeface="Arial" panose="020B0604020202020204" pitchFamily="34" charset="0"/>
              </a:rPr>
              <a:t>Risk of harm or injury can be physical, psychological, social, or </a:t>
            </a:r>
            <a:r>
              <a:rPr lang="en-US" dirty="0" smtClean="0">
                <a:latin typeface="Arial" panose="020B0604020202020204" pitchFamily="34" charset="0"/>
                <a:cs typeface="Arial" panose="020B0604020202020204" pitchFamily="34" charset="0"/>
              </a:rPr>
              <a:t>economic</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49357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420100" cy="994172"/>
          </a:xfrm>
        </p:spPr>
        <p:txBody>
          <a:bodyPr>
            <a:noAutofit/>
          </a:bodyPr>
          <a:lstStyle/>
          <a:p>
            <a:r>
              <a:rPr lang="en-US" sz="3600" dirty="0" smtClean="0">
                <a:latin typeface="+mn-lt"/>
                <a:cs typeface="Arial" panose="020B0604020202020204" pitchFamily="34" charset="0"/>
              </a:rPr>
              <a:t>How does the IRB protect Human Subjects?</a:t>
            </a:r>
            <a:endParaRPr lang="en-US" sz="3600" dirty="0">
              <a:latin typeface="+mn-lt"/>
              <a:cs typeface="Arial" panose="020B0604020202020204" pitchFamily="34" charset="0"/>
            </a:endParaRPr>
          </a:p>
        </p:txBody>
      </p:sp>
      <p:sp>
        <p:nvSpPr>
          <p:cNvPr id="3" name="Content Placeholder 2"/>
          <p:cNvSpPr>
            <a:spLocks noGrp="1"/>
          </p:cNvSpPr>
          <p:nvPr>
            <p:ph idx="1"/>
          </p:nvPr>
        </p:nvSpPr>
        <p:spPr>
          <a:xfrm>
            <a:off x="914400" y="1603772"/>
            <a:ext cx="8077200" cy="4419600"/>
          </a:xfrm>
          <a:noFill/>
        </p:spPr>
        <p:txBody>
          <a:bodyPr>
            <a:normAutofit fontScale="92500" lnSpcReduction="10000"/>
          </a:bodyPr>
          <a:lstStyle/>
          <a:p>
            <a:r>
              <a:rPr lang="en-US" dirty="0" smtClean="0">
                <a:latin typeface="Arial" panose="020B0604020202020204" pitchFamily="34" charset="0"/>
                <a:cs typeface="Arial" panose="020B0604020202020204" pitchFamily="34" charset="0"/>
              </a:rPr>
              <a:t>Minimal </a:t>
            </a:r>
            <a:r>
              <a:rPr lang="en-US" dirty="0">
                <a:latin typeface="Arial" panose="020B0604020202020204" pitchFamily="34" charset="0"/>
                <a:cs typeface="Arial" panose="020B0604020202020204" pitchFamily="34" charset="0"/>
              </a:rPr>
              <a:t>risk is when the probability or magnitude of harm is judged to be no greater than those encountered in daily life or routinely encountered during physical </a:t>
            </a:r>
            <a:r>
              <a:rPr lang="en-US" dirty="0" smtClean="0">
                <a:latin typeface="Arial" panose="020B0604020202020204" pitchFamily="34" charset="0"/>
                <a:cs typeface="Arial" panose="020B0604020202020204" pitchFamily="34" charset="0"/>
              </a:rPr>
              <a:t>or psychological </a:t>
            </a:r>
            <a:r>
              <a:rPr lang="en-US" dirty="0">
                <a:latin typeface="Arial" panose="020B0604020202020204" pitchFamily="34" charset="0"/>
                <a:cs typeface="Arial" panose="020B0604020202020204" pitchFamily="34" charset="0"/>
              </a:rPr>
              <a:t>exams</a:t>
            </a:r>
          </a:p>
          <a:p>
            <a:r>
              <a:rPr lang="en-US" dirty="0" smtClean="0">
                <a:latin typeface="Arial" panose="020B0604020202020204" pitchFamily="34" charset="0"/>
                <a:cs typeface="Arial" panose="020B0604020202020204" pitchFamily="34" charset="0"/>
              </a:rPr>
              <a:t>R</a:t>
            </a:r>
            <a:r>
              <a:rPr lang="en-US" dirty="0" smtClean="0">
                <a:latin typeface="Arial" panose="020B0604020202020204" pitchFamily="34" charset="0"/>
                <a:cs typeface="Arial" panose="020B0604020202020204" pitchFamily="34" charset="0"/>
              </a:rPr>
              <a:t>isks </a:t>
            </a:r>
            <a:r>
              <a:rPr lang="en-US" dirty="0">
                <a:latin typeface="Arial" panose="020B0604020202020204" pitchFamily="34" charset="0"/>
                <a:cs typeface="Arial" panose="020B0604020202020204" pitchFamily="34" charset="0"/>
              </a:rPr>
              <a:t>judged to be unreasonable relative to benefits cannot be approved</a:t>
            </a:r>
          </a:p>
          <a:p>
            <a:r>
              <a:rPr lang="en-US" dirty="0">
                <a:latin typeface="Arial" panose="020B0604020202020204" pitchFamily="34" charset="0"/>
                <a:cs typeface="Arial" panose="020B0604020202020204" pitchFamily="34" charset="0"/>
              </a:rPr>
              <a:t>Participation in research and </a:t>
            </a:r>
            <a:r>
              <a:rPr lang="en-US" dirty="0" smtClean="0">
                <a:latin typeface="Arial" panose="020B0604020202020204" pitchFamily="34" charset="0"/>
                <a:cs typeface="Arial" panose="020B0604020202020204" pitchFamily="34" charset="0"/>
              </a:rPr>
              <a:t>potential </a:t>
            </a:r>
            <a:r>
              <a:rPr lang="en-US" dirty="0">
                <a:latin typeface="Arial" panose="020B0604020202020204" pitchFamily="34" charset="0"/>
                <a:cs typeface="Arial" panose="020B0604020202020204" pitchFamily="34" charset="0"/>
              </a:rPr>
              <a:t>risks and benefits need to be shared justly across different subpopulations</a:t>
            </a:r>
          </a:p>
        </p:txBody>
      </p:sp>
    </p:spTree>
    <p:extLst>
      <p:ext uri="{BB962C8B-B14F-4D97-AF65-F5344CB8AC3E}">
        <p14:creationId xmlns:p14="http://schemas.microsoft.com/office/powerpoint/2010/main" val="2528525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57400"/>
            <a:ext cx="8229600" cy="1143000"/>
          </a:xfrm>
        </p:spPr>
        <p:txBody>
          <a:bodyPr/>
          <a:lstStyle/>
          <a:p>
            <a:r>
              <a:rPr lang="en-US" dirty="0" smtClean="0"/>
              <a:t>PART II:</a:t>
            </a:r>
            <a:br>
              <a:rPr lang="en-US" dirty="0" smtClean="0"/>
            </a:br>
            <a:r>
              <a:rPr lang="en-US" dirty="0" smtClean="0"/>
              <a:t>Who Should Submit?</a:t>
            </a:r>
            <a:br>
              <a:rPr lang="en-US" dirty="0" smtClean="0"/>
            </a:br>
            <a:r>
              <a:rPr lang="en-US" dirty="0" smtClean="0"/>
              <a:t>When to Submit?</a:t>
            </a:r>
            <a:br>
              <a:rPr lang="en-US" dirty="0" smtClean="0"/>
            </a:br>
            <a:r>
              <a:rPr lang="en-US" dirty="0" smtClean="0"/>
              <a:t>What to Submit?</a:t>
            </a:r>
            <a:endParaRPr lang="en-US" dirty="0"/>
          </a:p>
        </p:txBody>
      </p:sp>
    </p:spTree>
    <p:extLst>
      <p:ext uri="{BB962C8B-B14F-4D97-AF65-F5344CB8AC3E}">
        <p14:creationId xmlns:p14="http://schemas.microsoft.com/office/powerpoint/2010/main" val="1394502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65" y="720539"/>
            <a:ext cx="9113135" cy="994172"/>
          </a:xfrm>
        </p:spPr>
        <p:txBody>
          <a:bodyPr>
            <a:noAutofit/>
          </a:bodyPr>
          <a:lstStyle/>
          <a:p>
            <a:pPr algn="ctr"/>
            <a:r>
              <a:rPr lang="en-US" sz="4000" dirty="0">
                <a:latin typeface="Arial" panose="020B0604020202020204" pitchFamily="34" charset="0"/>
                <a:cs typeface="Arial" panose="020B0604020202020204" pitchFamily="34" charset="0"/>
              </a:rPr>
              <a:t>Who should submit an IRB application?</a:t>
            </a:r>
          </a:p>
        </p:txBody>
      </p:sp>
      <p:sp>
        <p:nvSpPr>
          <p:cNvPr id="6" name="Text Placeholder 5"/>
          <p:cNvSpPr>
            <a:spLocks noGrp="1"/>
          </p:cNvSpPr>
          <p:nvPr>
            <p:ph type="body" idx="1"/>
          </p:nvPr>
        </p:nvSpPr>
        <p:spPr>
          <a:xfrm>
            <a:off x="682649" y="1546938"/>
            <a:ext cx="3868340" cy="617934"/>
          </a:xfrm>
        </p:spPr>
        <p:txBody>
          <a:bodyPr>
            <a:normAutofit/>
          </a:bodyPr>
          <a:lstStyle/>
          <a:p>
            <a:r>
              <a:rPr lang="en-US" u="sng" dirty="0">
                <a:solidFill>
                  <a:srgbClr val="C00000"/>
                </a:solidFill>
                <a:latin typeface="Arial" panose="020B0604020202020204" pitchFamily="34" charset="0"/>
                <a:cs typeface="Arial" panose="020B0604020202020204" pitchFamily="34" charset="0"/>
              </a:rPr>
              <a:t>Faculty Member</a:t>
            </a:r>
          </a:p>
        </p:txBody>
      </p:sp>
      <p:sp>
        <p:nvSpPr>
          <p:cNvPr id="7" name="Content Placeholder 6"/>
          <p:cNvSpPr>
            <a:spLocks noGrp="1"/>
          </p:cNvSpPr>
          <p:nvPr>
            <p:ph sz="half" idx="2"/>
          </p:nvPr>
        </p:nvSpPr>
        <p:spPr>
          <a:xfrm>
            <a:off x="694976" y="2285999"/>
            <a:ext cx="4063181" cy="3560109"/>
          </a:xfrm>
        </p:spPr>
        <p:txBody>
          <a:bodyPr>
            <a:normAutofit fontScale="92500" lnSpcReduction="20000"/>
          </a:bodyPr>
          <a:lstStyle/>
          <a:p>
            <a:pPr>
              <a:buFont typeface="Wingdings" panose="05000000000000000000" pitchFamily="2" charset="2"/>
              <a:buChar char="q"/>
            </a:pPr>
            <a:r>
              <a:rPr lang="en-US" dirty="0" smtClean="0">
                <a:latin typeface="Arial" panose="020B0604020202020204" pitchFamily="34" charset="0"/>
                <a:cs typeface="Arial" panose="020B0604020202020204" pitchFamily="34" charset="0"/>
              </a:rPr>
              <a:t>Principal </a:t>
            </a:r>
            <a:r>
              <a:rPr lang="en-US" dirty="0">
                <a:latin typeface="Arial" panose="020B0604020202020204" pitchFamily="34" charset="0"/>
                <a:cs typeface="Arial" panose="020B0604020202020204" pitchFamily="34" charset="0"/>
              </a:rPr>
              <a:t>Investigator of a research project</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Co-investigator </a:t>
            </a:r>
            <a:r>
              <a:rPr lang="en-US" dirty="0">
                <a:latin typeface="Arial" panose="020B0604020202020204" pitchFamily="34" charset="0"/>
                <a:cs typeface="Arial" panose="020B0604020202020204" pitchFamily="34" charset="0"/>
              </a:rPr>
              <a:t>(if PI is not</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affiliated with CSU)</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Supervisor of undergraduate</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or (non-thesis) graduate</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research</a:t>
            </a:r>
          </a:p>
          <a:p>
            <a:pPr>
              <a:buFont typeface="Wingdings" panose="05000000000000000000" pitchFamily="2" charset="2"/>
              <a:buChar char="q"/>
            </a:pPr>
            <a:r>
              <a:rPr lang="en-US" dirty="0">
                <a:latin typeface="Arial" panose="020B0604020202020204" pitchFamily="34" charset="0"/>
                <a:cs typeface="Arial" panose="020B0604020202020204" pitchFamily="34" charset="0"/>
              </a:rPr>
              <a:t> Overseeing a class project</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where research is conducted</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as an assignment</a:t>
            </a:r>
          </a:p>
        </p:txBody>
      </p:sp>
      <p:sp>
        <p:nvSpPr>
          <p:cNvPr id="9" name="Text Placeholder 8"/>
          <p:cNvSpPr>
            <a:spLocks noGrp="1"/>
          </p:cNvSpPr>
          <p:nvPr>
            <p:ph type="body" sz="quarter" idx="3"/>
          </p:nvPr>
        </p:nvSpPr>
        <p:spPr>
          <a:xfrm>
            <a:off x="4903799" y="1623550"/>
            <a:ext cx="3887391" cy="617934"/>
          </a:xfrm>
        </p:spPr>
        <p:txBody>
          <a:bodyPr>
            <a:normAutofit/>
          </a:bodyPr>
          <a:lstStyle/>
          <a:p>
            <a:r>
              <a:rPr lang="en-US" b="0" dirty="0">
                <a:solidFill>
                  <a:srgbClr val="C00000"/>
                </a:solidFill>
              </a:rPr>
              <a:t>      </a:t>
            </a:r>
            <a:r>
              <a:rPr lang="en-US" u="sng" dirty="0">
                <a:solidFill>
                  <a:srgbClr val="C00000"/>
                </a:solidFill>
                <a:latin typeface="Arial" panose="020B0604020202020204" pitchFamily="34" charset="0"/>
                <a:cs typeface="Arial" panose="020B0604020202020204" pitchFamily="34" charset="0"/>
              </a:rPr>
              <a:t>Graduate Students</a:t>
            </a:r>
          </a:p>
        </p:txBody>
      </p:sp>
      <p:sp>
        <p:nvSpPr>
          <p:cNvPr id="10" name="Content Placeholder 9"/>
          <p:cNvSpPr>
            <a:spLocks noGrp="1"/>
          </p:cNvSpPr>
          <p:nvPr>
            <p:ph sz="quarter" idx="4"/>
          </p:nvPr>
        </p:nvSpPr>
        <p:spPr>
          <a:xfrm>
            <a:off x="5334000" y="2241484"/>
            <a:ext cx="3698453" cy="3284865"/>
          </a:xfrm>
        </p:spPr>
        <p:txBody>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Principal investigator </a:t>
            </a:r>
            <a:r>
              <a:rPr lang="en-US" dirty="0" smtClean="0">
                <a:latin typeface="Arial" panose="020B0604020202020204" pitchFamily="34" charset="0"/>
                <a:cs typeface="Arial" panose="020B0604020202020204" pitchFamily="34" charset="0"/>
              </a:rPr>
              <a:t>with </a:t>
            </a:r>
            <a:r>
              <a:rPr lang="en-US" dirty="0">
                <a:latin typeface="Arial" panose="020B0604020202020204" pitchFamily="34" charset="0"/>
                <a:cs typeface="Arial" panose="020B0604020202020204" pitchFamily="34" charset="0"/>
              </a:rPr>
              <a:t>a faculty </a:t>
            </a:r>
            <a:r>
              <a:rPr lang="en-US" dirty="0" smtClean="0">
                <a:latin typeface="Arial" panose="020B0604020202020204" pitchFamily="34" charset="0"/>
                <a:cs typeface="Arial" panose="020B0604020202020204" pitchFamily="34" charset="0"/>
              </a:rPr>
              <a:t>co-investigator</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dirty="0">
                <a:latin typeface="Arial" panose="020B0604020202020204" pitchFamily="34" charset="0"/>
                <a:cs typeface="Arial" panose="020B0604020202020204" pitchFamily="34" charset="0"/>
              </a:rPr>
              <a:t> Masters studies are </a:t>
            </a:r>
            <a:r>
              <a:rPr lang="en-US" dirty="0" smtClean="0">
                <a:latin typeface="Arial" panose="020B0604020202020204" pitchFamily="34" charset="0"/>
                <a:cs typeface="Arial" panose="020B0604020202020204" pitchFamily="34" charset="0"/>
              </a:rPr>
              <a:t>not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included </a:t>
            </a:r>
            <a:r>
              <a:rPr lang="en-US" dirty="0">
                <a:latin typeface="Arial" panose="020B0604020202020204" pitchFamily="34" charset="0"/>
                <a:cs typeface="Arial" panose="020B0604020202020204" pitchFamily="34" charset="0"/>
              </a:rPr>
              <a:t>unless </a:t>
            </a:r>
            <a:r>
              <a:rPr lang="en-US" dirty="0" smtClean="0">
                <a:latin typeface="Arial" panose="020B0604020202020204" pitchFamily="34" charset="0"/>
                <a:cs typeface="Arial" panose="020B0604020202020204" pitchFamily="34" charset="0"/>
              </a:rPr>
              <a:t>they </a:t>
            </a:r>
            <a:r>
              <a:rPr lang="en-US" dirty="0">
                <a:latin typeface="Arial" panose="020B0604020202020204" pitchFamily="34" charset="0"/>
                <a:cs typeface="Arial" panose="020B0604020202020204" pitchFamily="34" charset="0"/>
              </a:rPr>
              <a:t>involve human participants</a:t>
            </a:r>
          </a:p>
          <a:p>
            <a:pPr marL="0" indent="0">
              <a:buNone/>
            </a:pPr>
            <a:endParaRPr lang="en-US" dirty="0"/>
          </a:p>
        </p:txBody>
      </p:sp>
    </p:spTree>
    <p:extLst>
      <p:ext uri="{BB962C8B-B14F-4D97-AF65-F5344CB8AC3E}">
        <p14:creationId xmlns:p14="http://schemas.microsoft.com/office/powerpoint/2010/main" val="673033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9531752" cy="994172"/>
          </a:xfrm>
        </p:spPr>
        <p:txBody>
          <a:bodyPr>
            <a:noAutofit/>
          </a:bodyPr>
          <a:lstStyle/>
          <a:p>
            <a:r>
              <a:rPr lang="en-US" sz="4000" dirty="0">
                <a:latin typeface="+mn-lt"/>
                <a:cs typeface="Arial" panose="020B0604020202020204" pitchFamily="34" charset="0"/>
              </a:rPr>
              <a:t>When should you submit an application </a:t>
            </a:r>
            <a:r>
              <a:rPr lang="en-US" sz="4000" dirty="0" smtClean="0">
                <a:latin typeface="+mn-lt"/>
                <a:cs typeface="Arial" panose="020B0604020202020204" pitchFamily="34" charset="0"/>
              </a:rPr>
              <a:t>to the </a:t>
            </a:r>
            <a:r>
              <a:rPr lang="en-US" sz="4000" dirty="0">
                <a:latin typeface="+mn-lt"/>
                <a:cs typeface="Arial" panose="020B0604020202020204" pitchFamily="34" charset="0"/>
              </a:rPr>
              <a:t>IRB?</a:t>
            </a:r>
          </a:p>
        </p:txBody>
      </p:sp>
      <p:sp>
        <p:nvSpPr>
          <p:cNvPr id="3" name="Content Placeholder 2"/>
          <p:cNvSpPr>
            <a:spLocks noGrp="1"/>
          </p:cNvSpPr>
          <p:nvPr>
            <p:ph idx="1"/>
          </p:nvPr>
        </p:nvSpPr>
        <p:spPr>
          <a:xfrm>
            <a:off x="898726" y="2362200"/>
            <a:ext cx="7886700" cy="3633087"/>
          </a:xfrm>
        </p:spPr>
        <p:txBody>
          <a:bodyPr/>
          <a:lstStyle/>
          <a:p>
            <a:r>
              <a:rPr lang="en-US" b="1" dirty="0">
                <a:latin typeface="Arial" panose="020B0604020202020204" pitchFamily="34" charset="0"/>
                <a:cs typeface="Arial" panose="020B0604020202020204" pitchFamily="34" charset="0"/>
              </a:rPr>
              <a:t>PRIOR TO </a:t>
            </a:r>
            <a:r>
              <a:rPr lang="en-US" dirty="0">
                <a:latin typeface="Arial" panose="020B0604020202020204" pitchFamily="34" charset="0"/>
                <a:cs typeface="Arial" panose="020B0604020202020204" pitchFamily="34" charset="0"/>
              </a:rPr>
              <a:t>engaging with study participants in </a:t>
            </a:r>
            <a:r>
              <a:rPr lang="en-US" b="1" i="1" dirty="0">
                <a:solidFill>
                  <a:srgbClr val="FF9933"/>
                </a:solidFill>
                <a:latin typeface="Arial" panose="020B0604020202020204" pitchFamily="34" charset="0"/>
                <a:cs typeface="Arial" panose="020B0604020202020204" pitchFamily="34" charset="0"/>
              </a:rPr>
              <a:t>ALL</a:t>
            </a:r>
            <a:r>
              <a:rPr lang="en-US" dirty="0">
                <a:solidFill>
                  <a:srgbClr val="0000FF"/>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cases</a:t>
            </a:r>
          </a:p>
          <a:p>
            <a:r>
              <a:rPr lang="en-US" dirty="0">
                <a:latin typeface="Arial" panose="020B0604020202020204" pitchFamily="34" charset="0"/>
                <a:cs typeface="Arial" panose="020B0604020202020204" pitchFamily="34" charset="0"/>
              </a:rPr>
              <a:t>When a new study is being proposed</a:t>
            </a:r>
          </a:p>
          <a:p>
            <a:pPr marL="0" indent="0">
              <a:buNone/>
            </a:pPr>
            <a:endParaRPr lang="en-US" dirty="0">
              <a:solidFill>
                <a:srgbClr val="0000FF"/>
              </a:solidFill>
            </a:endParaRPr>
          </a:p>
        </p:txBody>
      </p:sp>
    </p:spTree>
    <p:extLst>
      <p:ext uri="{BB962C8B-B14F-4D97-AF65-F5344CB8AC3E}">
        <p14:creationId xmlns:p14="http://schemas.microsoft.com/office/powerpoint/2010/main" val="54690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9531752" cy="994172"/>
          </a:xfrm>
        </p:spPr>
        <p:txBody>
          <a:bodyPr>
            <a:noAutofit/>
          </a:bodyPr>
          <a:lstStyle/>
          <a:p>
            <a:r>
              <a:rPr lang="en-US" sz="4000" dirty="0">
                <a:latin typeface="+mn-lt"/>
                <a:cs typeface="Arial" panose="020B0604020202020204" pitchFamily="34" charset="0"/>
              </a:rPr>
              <a:t>When should you submit an application </a:t>
            </a:r>
            <a:r>
              <a:rPr lang="en-US" sz="4000" dirty="0" smtClean="0">
                <a:latin typeface="+mn-lt"/>
                <a:cs typeface="Arial" panose="020B0604020202020204" pitchFamily="34" charset="0"/>
              </a:rPr>
              <a:t/>
            </a:r>
            <a:br>
              <a:rPr lang="en-US" sz="4000" dirty="0" smtClean="0">
                <a:latin typeface="+mn-lt"/>
                <a:cs typeface="Arial" panose="020B0604020202020204" pitchFamily="34" charset="0"/>
              </a:rPr>
            </a:br>
            <a:r>
              <a:rPr lang="en-US" sz="4000" dirty="0" smtClean="0">
                <a:latin typeface="+mn-lt"/>
                <a:cs typeface="Arial" panose="020B0604020202020204" pitchFamily="34" charset="0"/>
              </a:rPr>
              <a:t>to the </a:t>
            </a:r>
            <a:r>
              <a:rPr lang="en-US" sz="4000" dirty="0">
                <a:latin typeface="+mn-lt"/>
                <a:cs typeface="Arial" panose="020B0604020202020204" pitchFamily="34" charset="0"/>
              </a:rPr>
              <a:t>IRB?</a:t>
            </a:r>
          </a:p>
        </p:txBody>
      </p:sp>
      <p:sp>
        <p:nvSpPr>
          <p:cNvPr id="3" name="Content Placeholder 2"/>
          <p:cNvSpPr>
            <a:spLocks noGrp="1"/>
          </p:cNvSpPr>
          <p:nvPr>
            <p:ph idx="1"/>
          </p:nvPr>
        </p:nvSpPr>
        <p:spPr>
          <a:xfrm>
            <a:off x="762000" y="2362200"/>
            <a:ext cx="7886700" cy="3633087"/>
          </a:xfrm>
        </p:spPr>
        <p:txBody>
          <a:bodyPr/>
          <a:lstStyle/>
          <a:p>
            <a:r>
              <a:rPr lang="en-US" dirty="0" smtClean="0">
                <a:latin typeface="Arial" panose="020B0604020202020204" pitchFamily="34" charset="0"/>
                <a:cs typeface="Arial" panose="020B0604020202020204" pitchFamily="34" charset="0"/>
              </a:rPr>
              <a:t>Submit </a:t>
            </a:r>
            <a:r>
              <a:rPr lang="en-US" dirty="0">
                <a:latin typeface="Arial" panose="020B0604020202020204" pitchFamily="34" charset="0"/>
                <a:cs typeface="Arial" panose="020B0604020202020204" pitchFamily="34" charset="0"/>
              </a:rPr>
              <a:t>application to IRB a minimum of </a:t>
            </a:r>
            <a:r>
              <a:rPr lang="en-US" b="1" dirty="0">
                <a:solidFill>
                  <a:srgbClr val="FF9933"/>
                </a:solidFill>
                <a:latin typeface="Arial" panose="020B0604020202020204" pitchFamily="34" charset="0"/>
                <a:cs typeface="Arial" panose="020B0604020202020204" pitchFamily="34" charset="0"/>
              </a:rPr>
              <a:t>6 weeks prior to the proposed start of your study</a:t>
            </a:r>
          </a:p>
          <a:p>
            <a:pPr lvl="1"/>
            <a:r>
              <a:rPr lang="en-US" dirty="0">
                <a:latin typeface="Arial" panose="020B0604020202020204" pitchFamily="34" charset="0"/>
                <a:cs typeface="Arial" panose="020B0604020202020204" pitchFamily="34" charset="0"/>
              </a:rPr>
              <a:t>Allows 4 weeks for IRB review and additional time for any requested modifications to be made</a:t>
            </a:r>
          </a:p>
          <a:p>
            <a:pPr marL="0" indent="0">
              <a:buNone/>
            </a:pPr>
            <a:endParaRPr lang="en-US" dirty="0">
              <a:solidFill>
                <a:srgbClr val="0000FF"/>
              </a:solidFill>
            </a:endParaRPr>
          </a:p>
        </p:txBody>
      </p:sp>
    </p:spTree>
    <p:extLst>
      <p:ext uri="{BB962C8B-B14F-4D97-AF65-F5344CB8AC3E}">
        <p14:creationId xmlns:p14="http://schemas.microsoft.com/office/powerpoint/2010/main" val="708398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38200"/>
            <a:ext cx="9531752" cy="994172"/>
          </a:xfrm>
        </p:spPr>
        <p:txBody>
          <a:bodyPr>
            <a:noAutofit/>
          </a:bodyPr>
          <a:lstStyle/>
          <a:p>
            <a:r>
              <a:rPr lang="en-US" sz="4000" dirty="0">
                <a:latin typeface="+mn-lt"/>
                <a:cs typeface="Arial" panose="020B0604020202020204" pitchFamily="34" charset="0"/>
              </a:rPr>
              <a:t>When should you submit an application </a:t>
            </a:r>
            <a:r>
              <a:rPr lang="en-US" sz="4000" dirty="0" smtClean="0">
                <a:latin typeface="+mn-lt"/>
                <a:cs typeface="Arial" panose="020B0604020202020204" pitchFamily="34" charset="0"/>
              </a:rPr>
              <a:t/>
            </a:r>
            <a:br>
              <a:rPr lang="en-US" sz="4000" dirty="0" smtClean="0">
                <a:latin typeface="+mn-lt"/>
                <a:cs typeface="Arial" panose="020B0604020202020204" pitchFamily="34" charset="0"/>
              </a:rPr>
            </a:br>
            <a:r>
              <a:rPr lang="en-US" sz="4000" dirty="0" smtClean="0">
                <a:latin typeface="+mn-lt"/>
                <a:cs typeface="Arial" panose="020B0604020202020204" pitchFamily="34" charset="0"/>
              </a:rPr>
              <a:t>to the </a:t>
            </a:r>
            <a:r>
              <a:rPr lang="en-US" sz="4000" dirty="0">
                <a:latin typeface="+mn-lt"/>
                <a:cs typeface="Arial" panose="020B0604020202020204" pitchFamily="34" charset="0"/>
              </a:rPr>
              <a:t>IRB?</a:t>
            </a:r>
          </a:p>
        </p:txBody>
      </p:sp>
      <p:sp>
        <p:nvSpPr>
          <p:cNvPr id="3" name="Content Placeholder 2"/>
          <p:cNvSpPr>
            <a:spLocks noGrp="1"/>
          </p:cNvSpPr>
          <p:nvPr>
            <p:ph idx="1"/>
          </p:nvPr>
        </p:nvSpPr>
        <p:spPr>
          <a:xfrm>
            <a:off x="898726" y="2286000"/>
            <a:ext cx="7886700" cy="3633087"/>
          </a:xfrm>
        </p:spPr>
        <p:txBody>
          <a:bodyPr/>
          <a:lstStyle/>
          <a:p>
            <a:r>
              <a:rPr lang="en-US" dirty="0" smtClean="0">
                <a:latin typeface="Arial" panose="020B0604020202020204" pitchFamily="34" charset="0"/>
                <a:cs typeface="Arial" panose="020B0604020202020204" pitchFamily="34" charset="0"/>
              </a:rPr>
              <a:t>Twelve </a:t>
            </a:r>
            <a:r>
              <a:rPr lang="en-US" dirty="0">
                <a:latin typeface="Arial" panose="020B0604020202020204" pitchFamily="34" charset="0"/>
                <a:cs typeface="Arial" panose="020B0604020202020204" pitchFamily="34" charset="0"/>
              </a:rPr>
              <a:t>months after initial approval, you must submit a continuation (for same study) </a:t>
            </a:r>
            <a:r>
              <a:rPr lang="en-US" dirty="0" smtClean="0">
                <a:latin typeface="Arial" panose="020B0604020202020204" pitchFamily="34" charset="0"/>
                <a:cs typeface="Arial" panose="020B0604020202020204" pitchFamily="34" charset="0"/>
              </a:rPr>
              <a:t>–OR--</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new application (for significant change in study population, scope, protocol or timeframe)</a:t>
            </a:r>
          </a:p>
          <a:p>
            <a:pPr marL="0" indent="0">
              <a:buNone/>
            </a:pPr>
            <a:endParaRPr lang="en-US" dirty="0">
              <a:solidFill>
                <a:srgbClr val="0000FF"/>
              </a:solidFill>
            </a:endParaRPr>
          </a:p>
        </p:txBody>
      </p:sp>
    </p:spTree>
    <p:extLst>
      <p:ext uri="{BB962C8B-B14F-4D97-AF65-F5344CB8AC3E}">
        <p14:creationId xmlns:p14="http://schemas.microsoft.com/office/powerpoint/2010/main" val="3675536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905000"/>
            <a:ext cx="8229600" cy="1143000"/>
          </a:xfrm>
        </p:spPr>
        <p:txBody>
          <a:bodyPr/>
          <a:lstStyle/>
          <a:p>
            <a:r>
              <a:rPr lang="en-US" dirty="0" smtClean="0"/>
              <a:t>PART III:</a:t>
            </a:r>
            <a:br>
              <a:rPr lang="en-US" dirty="0" smtClean="0"/>
            </a:br>
            <a:r>
              <a:rPr lang="en-US" dirty="0" smtClean="0"/>
              <a:t>How to Determine if Your Study Needs Review</a:t>
            </a:r>
            <a:endParaRPr lang="en-US" dirty="0"/>
          </a:p>
        </p:txBody>
      </p:sp>
    </p:spTree>
    <p:extLst>
      <p:ext uri="{BB962C8B-B14F-4D97-AF65-F5344CB8AC3E}">
        <p14:creationId xmlns:p14="http://schemas.microsoft.com/office/powerpoint/2010/main" val="35691847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452" y="609600"/>
            <a:ext cx="8229600" cy="1143000"/>
          </a:xfrm>
        </p:spPr>
        <p:txBody>
          <a:bodyPr/>
          <a:lstStyle/>
          <a:p>
            <a:r>
              <a:rPr lang="en-US" dirty="0" smtClean="0"/>
              <a:t>When is IRB review required</a:t>
            </a:r>
            <a:r>
              <a:rPr lang="en-US" dirty="0" smtClean="0"/>
              <a:t>?</a:t>
            </a:r>
            <a:endParaRPr lang="en-US" dirty="0"/>
          </a:p>
        </p:txBody>
      </p:sp>
      <p:sp>
        <p:nvSpPr>
          <p:cNvPr id="3" name="Content Placeholder 2"/>
          <p:cNvSpPr>
            <a:spLocks noGrp="1"/>
          </p:cNvSpPr>
          <p:nvPr>
            <p:ph idx="1"/>
          </p:nvPr>
        </p:nvSpPr>
        <p:spPr>
          <a:xfrm>
            <a:off x="457200" y="1905000"/>
            <a:ext cx="8458200" cy="3733800"/>
          </a:xfrm>
        </p:spPr>
        <p:txBody>
          <a:bodyPr/>
          <a:lstStyle/>
          <a:p>
            <a:pPr>
              <a:spcBef>
                <a:spcPts val="0"/>
              </a:spcBef>
              <a:spcAft>
                <a:spcPts val="600"/>
              </a:spcAft>
            </a:pPr>
            <a:r>
              <a:rPr lang="en-US" b="1" dirty="0" smtClean="0"/>
              <a:t>What </a:t>
            </a:r>
            <a:r>
              <a:rPr lang="en-US" b="1" dirty="0" smtClean="0"/>
              <a:t>types of projects must the IRB review?</a:t>
            </a:r>
            <a:endParaRPr lang="en-US" dirty="0"/>
          </a:p>
          <a:p>
            <a:pPr>
              <a:spcBef>
                <a:spcPts val="0"/>
              </a:spcBef>
              <a:spcAft>
                <a:spcPts val="600"/>
              </a:spcAft>
            </a:pPr>
            <a:r>
              <a:rPr lang="en-US" dirty="0" smtClean="0"/>
              <a:t>Start </a:t>
            </a:r>
            <a:r>
              <a:rPr lang="en-US" dirty="0" smtClean="0"/>
              <a:t>by looking at two definitions, and how </a:t>
            </a:r>
            <a:r>
              <a:rPr lang="en-US" dirty="0" smtClean="0"/>
              <a:t>your</a:t>
            </a:r>
            <a:r>
              <a:rPr lang="en-US" dirty="0" smtClean="0"/>
              <a:t> </a:t>
            </a:r>
            <a:r>
              <a:rPr lang="en-US" dirty="0" smtClean="0"/>
              <a:t>project fits:</a:t>
            </a:r>
          </a:p>
          <a:p>
            <a:pPr lvl="1">
              <a:spcBef>
                <a:spcPts val="0"/>
              </a:spcBef>
              <a:spcAft>
                <a:spcPts val="600"/>
              </a:spcAft>
            </a:pPr>
            <a:r>
              <a:rPr lang="en-US" dirty="0" smtClean="0"/>
              <a:t>Human Subjects</a:t>
            </a:r>
            <a:endParaRPr lang="en-US" dirty="0" smtClean="0"/>
          </a:p>
          <a:p>
            <a:pPr lvl="1">
              <a:spcBef>
                <a:spcPts val="0"/>
              </a:spcBef>
              <a:spcAft>
                <a:spcPts val="600"/>
              </a:spcAft>
            </a:pPr>
            <a:r>
              <a:rPr lang="en-US" dirty="0" smtClean="0"/>
              <a:t>Research</a:t>
            </a:r>
            <a:endParaRPr lang="en-US" dirty="0"/>
          </a:p>
        </p:txBody>
      </p:sp>
    </p:spTree>
    <p:extLst>
      <p:ext uri="{BB962C8B-B14F-4D97-AF65-F5344CB8AC3E}">
        <p14:creationId xmlns:p14="http://schemas.microsoft.com/office/powerpoint/2010/main" val="5956525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962400"/>
          </a:xfrm>
        </p:spPr>
        <p:txBody>
          <a:bodyPr>
            <a:normAutofit fontScale="92500"/>
          </a:bodyPr>
          <a:lstStyle/>
          <a:p>
            <a:pPr marL="0" indent="0">
              <a:buNone/>
            </a:pPr>
            <a:r>
              <a:rPr lang="en-US" sz="2400" i="1" dirty="0" smtClean="0"/>
              <a:t>DHHS Definition:</a:t>
            </a:r>
            <a:endParaRPr lang="en-US" i="1" dirty="0" smtClean="0"/>
          </a:p>
          <a:p>
            <a:r>
              <a:rPr lang="en-US" dirty="0" smtClean="0"/>
              <a:t>A Human Subject is a living individual about whom an investigator obtains:</a:t>
            </a:r>
          </a:p>
          <a:p>
            <a:pPr marL="971550" lvl="1" indent="-514350">
              <a:buFont typeface="+mj-lt"/>
              <a:buAutoNum type="arabicPeriod"/>
            </a:pPr>
            <a:r>
              <a:rPr lang="en-US" dirty="0" smtClean="0"/>
              <a:t>Data through intervention or interaction; or</a:t>
            </a:r>
          </a:p>
          <a:p>
            <a:pPr marL="971550" lvl="1" indent="-514350">
              <a:buFont typeface="+mj-lt"/>
              <a:buAutoNum type="arabicPeriod"/>
            </a:pPr>
            <a:r>
              <a:rPr lang="en-US" dirty="0" smtClean="0"/>
              <a:t>Identifiable private information</a:t>
            </a:r>
          </a:p>
          <a:p>
            <a:pPr lvl="2"/>
            <a:r>
              <a:rPr lang="en-US" dirty="0" smtClean="0"/>
              <a:t>Identifiable if identity can be ascertained </a:t>
            </a:r>
            <a:r>
              <a:rPr lang="en-US" sz="1700" dirty="0" smtClean="0"/>
              <a:t>(e.g. 18 HIPAA identifiers)</a:t>
            </a:r>
          </a:p>
          <a:p>
            <a:pPr lvl="2"/>
            <a:r>
              <a:rPr lang="en-US" dirty="0" smtClean="0"/>
              <a:t>Private means a reasonable expectation that no recording is taking place, and information is used for intended purposes  </a:t>
            </a:r>
            <a:r>
              <a:rPr lang="en-US" sz="200" i="1" dirty="0" smtClean="0"/>
              <a:t>                            </a:t>
            </a:r>
          </a:p>
          <a:p>
            <a:pPr marL="914400" lvl="2" indent="0">
              <a:buNone/>
            </a:pPr>
            <a:r>
              <a:rPr lang="en-US" sz="1700" i="1" dirty="0" smtClean="0"/>
              <a:t>					</a:t>
            </a:r>
            <a:r>
              <a:rPr lang="en-US" sz="1700" i="1" dirty="0"/>
              <a:t>	</a:t>
            </a:r>
            <a:r>
              <a:rPr lang="en-US" sz="1700" i="1" dirty="0" smtClean="0">
                <a:hlinkClick r:id="rId3"/>
              </a:rPr>
              <a:t>45 CFR 46.102</a:t>
            </a:r>
            <a:endParaRPr lang="en-US" sz="1700" i="1" dirty="0" smtClean="0"/>
          </a:p>
          <a:p>
            <a:endParaRPr lang="en-US" sz="1600" i="1" dirty="0"/>
          </a:p>
          <a:p>
            <a:pPr marL="0" indent="0">
              <a:buNone/>
            </a:pPr>
            <a:endParaRPr lang="en-US" i="1" dirty="0"/>
          </a:p>
        </p:txBody>
      </p:sp>
      <p:sp>
        <p:nvSpPr>
          <p:cNvPr id="4" name="Title 1"/>
          <p:cNvSpPr>
            <a:spLocks noGrp="1"/>
          </p:cNvSpPr>
          <p:nvPr>
            <p:ph type="title"/>
          </p:nvPr>
        </p:nvSpPr>
        <p:spPr>
          <a:xfrm>
            <a:off x="685800" y="274638"/>
            <a:ext cx="7772400" cy="1143000"/>
          </a:xfrm>
        </p:spPr>
        <p:txBody>
          <a:bodyPr/>
          <a:lstStyle/>
          <a:p>
            <a:r>
              <a:rPr lang="en-US" u="sng" dirty="0">
                <a:solidFill>
                  <a:schemeClr val="tx2"/>
                </a:solidFill>
              </a:rPr>
              <a:t>Human Subjects</a:t>
            </a:r>
            <a:r>
              <a:rPr lang="en-US" dirty="0">
                <a:solidFill>
                  <a:schemeClr val="tx2"/>
                </a:solidFill>
              </a:rPr>
              <a:t> </a:t>
            </a:r>
            <a:r>
              <a:rPr lang="en-US" dirty="0" smtClean="0"/>
              <a:t>Research</a:t>
            </a:r>
            <a:endParaRPr lang="en-US" dirty="0"/>
          </a:p>
        </p:txBody>
      </p:sp>
      <p:sp>
        <p:nvSpPr>
          <p:cNvPr id="2" name="TextBox 1"/>
          <p:cNvSpPr txBox="1"/>
          <p:nvPr/>
        </p:nvSpPr>
        <p:spPr>
          <a:xfrm rot="1718194">
            <a:off x="7373896" y="1277034"/>
            <a:ext cx="1572610" cy="646331"/>
          </a:xfrm>
          <a:prstGeom prst="rect">
            <a:avLst/>
          </a:prstGeom>
          <a:solidFill>
            <a:srgbClr val="FFC000"/>
          </a:solidFill>
        </p:spPr>
        <p:txBody>
          <a:bodyPr wrap="none" rtlCol="0">
            <a:spAutoFit/>
          </a:bodyPr>
          <a:lstStyle/>
          <a:p>
            <a:pPr algn="ctr"/>
            <a:r>
              <a:rPr lang="en-US" b="1" smtClean="0"/>
              <a:t>Most common</a:t>
            </a:r>
            <a:br>
              <a:rPr lang="en-US" b="1" smtClean="0"/>
            </a:br>
            <a:r>
              <a:rPr lang="en-US" b="1" smtClean="0"/>
              <a:t>for </a:t>
            </a:r>
            <a:r>
              <a:rPr lang="en-US" b="1" dirty="0" smtClean="0"/>
              <a:t>CSU</a:t>
            </a:r>
            <a:endParaRPr lang="en-US" b="1" dirty="0"/>
          </a:p>
        </p:txBody>
      </p:sp>
    </p:spTree>
    <p:extLst>
      <p:ext uri="{BB962C8B-B14F-4D97-AF65-F5344CB8AC3E}">
        <p14:creationId xmlns:p14="http://schemas.microsoft.com/office/powerpoint/2010/main" val="83433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14600"/>
            <a:ext cx="8229600" cy="1143000"/>
          </a:xfrm>
        </p:spPr>
        <p:txBody>
          <a:bodyPr/>
          <a:lstStyle/>
          <a:p>
            <a:r>
              <a:rPr lang="en-US" dirty="0" smtClean="0"/>
              <a:t>PART I:</a:t>
            </a:r>
            <a:br>
              <a:rPr lang="en-US" dirty="0" smtClean="0"/>
            </a:br>
            <a:r>
              <a:rPr lang="en-US" dirty="0" smtClean="0"/>
              <a:t>What is an IRB?</a:t>
            </a:r>
            <a:br>
              <a:rPr lang="en-US" dirty="0" smtClean="0"/>
            </a:br>
            <a:r>
              <a:rPr lang="en-US" dirty="0" smtClean="0"/>
              <a:t>Who Does IRB Protect?</a:t>
            </a:r>
            <a:br>
              <a:rPr lang="en-US" dirty="0" smtClean="0"/>
            </a:br>
            <a:endParaRPr lang="en-US" dirty="0"/>
          </a:p>
        </p:txBody>
      </p:sp>
    </p:spTree>
    <p:extLst>
      <p:ext uri="{BB962C8B-B14F-4D97-AF65-F5344CB8AC3E}">
        <p14:creationId xmlns:p14="http://schemas.microsoft.com/office/powerpoint/2010/main" val="3495329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3306763"/>
          </a:xfrm>
        </p:spPr>
        <p:txBody>
          <a:bodyPr>
            <a:normAutofit/>
          </a:bodyPr>
          <a:lstStyle/>
          <a:p>
            <a:pPr marL="0" indent="0">
              <a:buNone/>
            </a:pPr>
            <a:r>
              <a:rPr lang="en-US" sz="2400" i="1" dirty="0" smtClean="0"/>
              <a:t>FDA Definition:</a:t>
            </a:r>
            <a:endParaRPr lang="en-US" i="1" dirty="0" smtClean="0"/>
          </a:p>
          <a:p>
            <a:r>
              <a:rPr lang="en-US" dirty="0" smtClean="0"/>
              <a:t>A Human Subject is an individual who is or becomes a participant in research, either as a recipient of the test article or as a control.</a:t>
            </a:r>
          </a:p>
          <a:p>
            <a:pPr lvl="2"/>
            <a:r>
              <a:rPr lang="en-US" dirty="0" smtClean="0"/>
              <a:t>May be either a healthy human or a patient.</a:t>
            </a:r>
          </a:p>
          <a:p>
            <a:pPr lvl="2"/>
            <a:r>
              <a:rPr lang="en-US" dirty="0" smtClean="0"/>
              <a:t>Clinical investigations with human specimens</a:t>
            </a:r>
          </a:p>
          <a:p>
            <a:pPr lvl="3"/>
            <a:r>
              <a:rPr lang="en-US" dirty="0" smtClean="0"/>
              <a:t> e.g. assays or </a:t>
            </a:r>
            <a:r>
              <a:rPr lang="en-US" i="1" dirty="0" smtClean="0"/>
              <a:t>in vitro</a:t>
            </a:r>
            <a:r>
              <a:rPr lang="en-US" dirty="0" smtClean="0"/>
              <a:t> diagnostic devices      	  </a:t>
            </a:r>
            <a:r>
              <a:rPr lang="en-US" sz="1400" i="1" dirty="0" smtClean="0">
                <a:hlinkClick r:id="rId3"/>
              </a:rPr>
              <a:t>21 CFR 50.3(g)</a:t>
            </a:r>
            <a:endParaRPr lang="en-US" sz="1400" i="1" dirty="0" smtClean="0"/>
          </a:p>
          <a:p>
            <a:endParaRPr lang="en-US" sz="1600" i="1" dirty="0"/>
          </a:p>
          <a:p>
            <a:pPr marL="0" indent="0">
              <a:buNone/>
            </a:pPr>
            <a:endParaRPr lang="en-US" i="1" dirty="0"/>
          </a:p>
        </p:txBody>
      </p:sp>
      <p:sp>
        <p:nvSpPr>
          <p:cNvPr id="4" name="Title 1"/>
          <p:cNvSpPr>
            <a:spLocks noGrp="1"/>
          </p:cNvSpPr>
          <p:nvPr>
            <p:ph type="title"/>
          </p:nvPr>
        </p:nvSpPr>
        <p:spPr>
          <a:xfrm>
            <a:off x="685800" y="304800"/>
            <a:ext cx="7772400" cy="1143000"/>
          </a:xfrm>
        </p:spPr>
        <p:txBody>
          <a:bodyPr/>
          <a:lstStyle/>
          <a:p>
            <a:r>
              <a:rPr lang="en-US" u="sng" dirty="0">
                <a:solidFill>
                  <a:schemeClr val="tx2"/>
                </a:solidFill>
              </a:rPr>
              <a:t>Human Subjects</a:t>
            </a:r>
            <a:r>
              <a:rPr lang="en-US" dirty="0">
                <a:solidFill>
                  <a:schemeClr val="tx2"/>
                </a:solidFill>
              </a:rPr>
              <a:t> </a:t>
            </a:r>
            <a:r>
              <a:rPr lang="en-US" dirty="0" smtClean="0"/>
              <a:t>Research</a:t>
            </a:r>
            <a:endParaRPr lang="en-US" dirty="0"/>
          </a:p>
        </p:txBody>
      </p:sp>
    </p:spTree>
    <p:extLst>
      <p:ext uri="{BB962C8B-B14F-4D97-AF65-F5344CB8AC3E}">
        <p14:creationId xmlns:p14="http://schemas.microsoft.com/office/powerpoint/2010/main" val="14891491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32722"/>
            <a:ext cx="8610600" cy="3306763"/>
          </a:xfrm>
        </p:spPr>
        <p:txBody>
          <a:bodyPr>
            <a:normAutofit lnSpcReduction="10000"/>
          </a:bodyPr>
          <a:lstStyle/>
          <a:p>
            <a:pPr>
              <a:spcBef>
                <a:spcPts val="0"/>
              </a:spcBef>
              <a:spcAft>
                <a:spcPts val="900"/>
              </a:spcAft>
            </a:pPr>
            <a:r>
              <a:rPr lang="en-US" dirty="0" smtClean="0"/>
              <a:t>Typically does </a:t>
            </a:r>
            <a:r>
              <a:rPr lang="en-US" b="1" dirty="0" smtClean="0"/>
              <a:t>NOT</a:t>
            </a:r>
            <a:r>
              <a:rPr lang="en-US" dirty="0" smtClean="0"/>
              <a:t> include human subjects:</a:t>
            </a:r>
          </a:p>
          <a:p>
            <a:pPr lvl="1"/>
            <a:r>
              <a:rPr lang="en-US" dirty="0" smtClean="0"/>
              <a:t>Analysis of de-identified </a:t>
            </a:r>
            <a:r>
              <a:rPr lang="en-US" dirty="0" smtClean="0"/>
              <a:t>dataset</a:t>
            </a:r>
          </a:p>
          <a:p>
            <a:pPr lvl="2"/>
            <a:r>
              <a:rPr lang="en-US" dirty="0" smtClean="0"/>
              <a:t>Must ensure that participant cannot be re-identified</a:t>
            </a:r>
            <a:endParaRPr lang="en-US" dirty="0" smtClean="0"/>
          </a:p>
          <a:p>
            <a:pPr lvl="1"/>
            <a:r>
              <a:rPr lang="en-US" dirty="0" smtClean="0"/>
              <a:t>Research </a:t>
            </a:r>
            <a:r>
              <a:rPr lang="en-US" dirty="0" smtClean="0"/>
              <a:t>with de-identified samples</a:t>
            </a:r>
          </a:p>
          <a:p>
            <a:pPr lvl="2"/>
            <a:r>
              <a:rPr lang="en-US" dirty="0" smtClean="0"/>
              <a:t>Exception for FDA definition, in which it is a clinical investigation involving human specimens</a:t>
            </a:r>
          </a:p>
          <a:p>
            <a:pPr lvl="1"/>
            <a:r>
              <a:rPr lang="en-US" dirty="0" smtClean="0"/>
              <a:t>Deceased individuals</a:t>
            </a:r>
            <a:endParaRPr lang="en-US" dirty="0"/>
          </a:p>
          <a:p>
            <a:endParaRPr lang="en-US" sz="1200" i="1" dirty="0" smtClean="0"/>
          </a:p>
          <a:p>
            <a:endParaRPr lang="en-US" sz="1600" i="1" dirty="0"/>
          </a:p>
          <a:p>
            <a:pPr marL="0" indent="0">
              <a:buNone/>
            </a:pPr>
            <a:endParaRPr lang="en-US" i="1" dirty="0"/>
          </a:p>
        </p:txBody>
      </p:sp>
      <p:sp>
        <p:nvSpPr>
          <p:cNvPr id="4" name="Title 1"/>
          <p:cNvSpPr>
            <a:spLocks noGrp="1"/>
          </p:cNvSpPr>
          <p:nvPr>
            <p:ph type="title"/>
          </p:nvPr>
        </p:nvSpPr>
        <p:spPr>
          <a:xfrm>
            <a:off x="685800" y="533400"/>
            <a:ext cx="7772400" cy="1143000"/>
          </a:xfrm>
        </p:spPr>
        <p:txBody>
          <a:bodyPr/>
          <a:lstStyle/>
          <a:p>
            <a:r>
              <a:rPr lang="en-US" u="sng" dirty="0">
                <a:solidFill>
                  <a:schemeClr val="tx2"/>
                </a:solidFill>
              </a:rPr>
              <a:t>Human Subjects</a:t>
            </a:r>
            <a:r>
              <a:rPr lang="en-US" dirty="0">
                <a:solidFill>
                  <a:schemeClr val="tx2"/>
                </a:solidFill>
              </a:rPr>
              <a:t> </a:t>
            </a:r>
            <a:r>
              <a:rPr lang="en-US" dirty="0" smtClean="0"/>
              <a:t>Research</a:t>
            </a:r>
            <a:endParaRPr lang="en-US" dirty="0"/>
          </a:p>
        </p:txBody>
      </p:sp>
    </p:spTree>
    <p:extLst>
      <p:ext uri="{BB962C8B-B14F-4D97-AF65-F5344CB8AC3E}">
        <p14:creationId xmlns:p14="http://schemas.microsoft.com/office/powerpoint/2010/main" val="14340629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De-identified Dataset</a:t>
            </a:r>
            <a:endParaRPr lang="en-US" dirty="0"/>
          </a:p>
        </p:txBody>
      </p:sp>
      <p:sp>
        <p:nvSpPr>
          <p:cNvPr id="3" name="Content Placeholder 2"/>
          <p:cNvSpPr>
            <a:spLocks noGrp="1"/>
          </p:cNvSpPr>
          <p:nvPr>
            <p:ph idx="1"/>
          </p:nvPr>
        </p:nvSpPr>
        <p:spPr/>
        <p:txBody>
          <a:bodyPr>
            <a:normAutofit/>
          </a:bodyPr>
          <a:lstStyle/>
          <a:p>
            <a:r>
              <a:rPr lang="en-US" dirty="0" smtClean="0"/>
              <a:t>Analyzing data collected previously, stripped of all possible identifiers</a:t>
            </a:r>
          </a:p>
          <a:p>
            <a:r>
              <a:rPr lang="en-US" dirty="0" smtClean="0"/>
              <a:t>Neither study team nor any collaborators have identifiers or a linking code </a:t>
            </a:r>
          </a:p>
          <a:p>
            <a:r>
              <a:rPr lang="en-US" u="sng" dirty="0" smtClean="0">
                <a:solidFill>
                  <a:schemeClr val="tx2">
                    <a:lumMod val="90000"/>
                  </a:schemeClr>
                </a:solidFill>
              </a:rPr>
              <a:t>Yes</a:t>
            </a:r>
            <a:r>
              <a:rPr lang="en-US" dirty="0" smtClean="0">
                <a:solidFill>
                  <a:schemeClr val="tx2">
                    <a:lumMod val="90000"/>
                  </a:schemeClr>
                </a:solidFill>
              </a:rPr>
              <a:t>, it’s research; but </a:t>
            </a:r>
            <a:r>
              <a:rPr lang="en-US" u="sng" dirty="0" smtClean="0">
                <a:solidFill>
                  <a:schemeClr val="tx2">
                    <a:lumMod val="90000"/>
                  </a:schemeClr>
                </a:solidFill>
              </a:rPr>
              <a:t>No</a:t>
            </a:r>
            <a:r>
              <a:rPr lang="en-US" dirty="0" smtClean="0">
                <a:solidFill>
                  <a:schemeClr val="tx2">
                    <a:lumMod val="90000"/>
                  </a:schemeClr>
                </a:solidFill>
              </a:rPr>
              <a:t> human subjects because no interaction/no intervention/no identifiable </a:t>
            </a:r>
            <a:r>
              <a:rPr lang="en-US" dirty="0" smtClean="0">
                <a:solidFill>
                  <a:schemeClr val="tx2">
                    <a:lumMod val="90000"/>
                  </a:schemeClr>
                </a:solidFill>
              </a:rPr>
              <a:t>information</a:t>
            </a:r>
            <a:endParaRPr lang="en-US" dirty="0" smtClean="0">
              <a:solidFill>
                <a:schemeClr val="tx2">
                  <a:lumMod val="90000"/>
                </a:schemeClr>
              </a:solidFill>
            </a:endParaRPr>
          </a:p>
        </p:txBody>
      </p:sp>
    </p:spTree>
    <p:extLst>
      <p:ext uri="{BB962C8B-B14F-4D97-AF65-F5344CB8AC3E}">
        <p14:creationId xmlns:p14="http://schemas.microsoft.com/office/powerpoint/2010/main" val="524064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on “De-identified”</a:t>
            </a:r>
            <a:endParaRPr lang="en-US" dirty="0"/>
          </a:p>
        </p:txBody>
      </p:sp>
      <p:sp>
        <p:nvSpPr>
          <p:cNvPr id="4" name="Content Placeholder 2"/>
          <p:cNvSpPr>
            <a:spLocks noGrp="1"/>
          </p:cNvSpPr>
          <p:nvPr>
            <p:ph idx="1"/>
          </p:nvPr>
        </p:nvSpPr>
        <p:spPr>
          <a:xfrm>
            <a:off x="457200" y="1295400"/>
            <a:ext cx="8229600" cy="4525963"/>
          </a:xfrm>
        </p:spPr>
        <p:txBody>
          <a:bodyPr>
            <a:normAutofit fontScale="85000" lnSpcReduction="10000"/>
          </a:bodyPr>
          <a:lstStyle/>
          <a:p>
            <a:r>
              <a:rPr lang="en-US" dirty="0" smtClean="0"/>
              <a:t>To the IRB, de-identified means:</a:t>
            </a:r>
          </a:p>
          <a:p>
            <a:pPr lvl="1"/>
            <a:r>
              <a:rPr lang="en-US" dirty="0"/>
              <a:t>No one on study team has access to identifiers </a:t>
            </a:r>
            <a:r>
              <a:rPr lang="en-US" i="1" dirty="0"/>
              <a:t>at any </a:t>
            </a:r>
            <a:r>
              <a:rPr lang="en-US" i="1" dirty="0" smtClean="0"/>
              <a:t>time</a:t>
            </a:r>
            <a:endParaRPr lang="en-US" dirty="0" smtClean="0"/>
          </a:p>
          <a:p>
            <a:pPr lvl="1"/>
            <a:r>
              <a:rPr lang="en-US" dirty="0" smtClean="0"/>
              <a:t>For research at a CSU-covered entity, </a:t>
            </a:r>
            <a:r>
              <a:rPr lang="en-US" dirty="0" smtClean="0">
                <a:solidFill>
                  <a:schemeClr val="tx2">
                    <a:lumMod val="90000"/>
                  </a:schemeClr>
                </a:solidFill>
              </a:rPr>
              <a:t>all 18 HIPAA identifiers are removed</a:t>
            </a:r>
          </a:p>
          <a:p>
            <a:pPr lvl="1"/>
            <a:r>
              <a:rPr lang="en-US" dirty="0" smtClean="0"/>
              <a:t>For research outside covered entity, it means that there is </a:t>
            </a:r>
            <a:r>
              <a:rPr lang="en-US" dirty="0" smtClean="0">
                <a:solidFill>
                  <a:schemeClr val="tx2">
                    <a:lumMod val="90000"/>
                  </a:schemeClr>
                </a:solidFill>
              </a:rPr>
              <a:t>no feasible way to identify someone</a:t>
            </a:r>
            <a:r>
              <a:rPr lang="en-US" dirty="0" smtClean="0"/>
              <a:t> from the data (directly or via code)</a:t>
            </a:r>
          </a:p>
          <a:p>
            <a:pPr lvl="1"/>
            <a:r>
              <a:rPr lang="en-US" dirty="0" smtClean="0"/>
              <a:t>Typically national-level databases may appear “de-identified” but administrators state that re-identification is technically possible</a:t>
            </a:r>
          </a:p>
          <a:p>
            <a:pPr lvl="2"/>
            <a:r>
              <a:rPr lang="en-US" dirty="0" smtClean="0"/>
              <a:t>May require separate data use agreement</a:t>
            </a:r>
          </a:p>
          <a:p>
            <a:pPr lvl="2"/>
            <a:r>
              <a:rPr lang="en-US" dirty="0" smtClean="0"/>
              <a:t>The IRB will often review these</a:t>
            </a:r>
          </a:p>
        </p:txBody>
      </p:sp>
    </p:spTree>
    <p:extLst>
      <p:ext uri="{BB962C8B-B14F-4D97-AF65-F5344CB8AC3E}">
        <p14:creationId xmlns:p14="http://schemas.microsoft.com/office/powerpoint/2010/main" val="19091940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t>Human Subjects </a:t>
            </a:r>
            <a:r>
              <a:rPr lang="en-US" u="sng" dirty="0" smtClean="0">
                <a:solidFill>
                  <a:schemeClr val="tx2"/>
                </a:solidFill>
              </a:rPr>
              <a:t>Research</a:t>
            </a:r>
            <a:endParaRPr lang="en-US" u="sng" dirty="0">
              <a:solidFill>
                <a:schemeClr val="tx2"/>
              </a:solidFill>
            </a:endParaRPr>
          </a:p>
        </p:txBody>
      </p:sp>
      <p:sp>
        <p:nvSpPr>
          <p:cNvPr id="3" name="Content Placeholder 2"/>
          <p:cNvSpPr>
            <a:spLocks noGrp="1"/>
          </p:cNvSpPr>
          <p:nvPr>
            <p:ph idx="1"/>
          </p:nvPr>
        </p:nvSpPr>
        <p:spPr>
          <a:xfrm>
            <a:off x="685800" y="2209799"/>
            <a:ext cx="7772400" cy="3124201"/>
          </a:xfrm>
        </p:spPr>
        <p:txBody>
          <a:bodyPr/>
          <a:lstStyle/>
          <a:p>
            <a:r>
              <a:rPr lang="en-US" dirty="0" smtClean="0"/>
              <a:t>Research is “a systematic investigation designed to contribute to generalizable knowledge.” </a:t>
            </a:r>
          </a:p>
          <a:p>
            <a:pPr marL="68580" indent="0">
              <a:buNone/>
            </a:pPr>
            <a:r>
              <a:rPr lang="en-US" sz="1600" i="1" dirty="0"/>
              <a:t>	</a:t>
            </a:r>
            <a:r>
              <a:rPr lang="en-US" sz="1600" i="1" dirty="0" smtClean="0"/>
              <a:t>				(paraphrased from </a:t>
            </a:r>
            <a:r>
              <a:rPr lang="en-US" sz="1600" i="1" dirty="0" smtClean="0">
                <a:hlinkClick r:id="rId3"/>
              </a:rPr>
              <a:t>45 CFR 46.102</a:t>
            </a:r>
            <a:r>
              <a:rPr lang="en-US" sz="1600" i="1" dirty="0" smtClean="0"/>
              <a:t>)</a:t>
            </a:r>
          </a:p>
          <a:p>
            <a:endParaRPr lang="en-US" sz="1600" i="1" dirty="0"/>
          </a:p>
          <a:p>
            <a:pPr marL="0" indent="0">
              <a:buNone/>
            </a:pPr>
            <a:endParaRPr lang="en-US" i="1" dirty="0"/>
          </a:p>
        </p:txBody>
      </p:sp>
    </p:spTree>
    <p:extLst>
      <p:ext uri="{BB962C8B-B14F-4D97-AF65-F5344CB8AC3E}">
        <p14:creationId xmlns:p14="http://schemas.microsoft.com/office/powerpoint/2010/main" val="7490835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3306763"/>
          </a:xfrm>
        </p:spPr>
        <p:txBody>
          <a:bodyPr/>
          <a:lstStyle/>
          <a:p>
            <a:r>
              <a:rPr lang="en-US" i="1" dirty="0" smtClean="0"/>
              <a:t>Systematic Investigation?</a:t>
            </a:r>
          </a:p>
          <a:p>
            <a:pPr lvl="1"/>
            <a:r>
              <a:rPr lang="en-US" dirty="0" smtClean="0"/>
              <a:t>Methodical exploration of a question or theory</a:t>
            </a:r>
          </a:p>
          <a:p>
            <a:pPr lvl="1"/>
            <a:r>
              <a:rPr lang="en-US" dirty="0" smtClean="0"/>
              <a:t>Typically includes data collection and analysis</a:t>
            </a:r>
          </a:p>
          <a:p>
            <a:pPr lvl="1"/>
            <a:r>
              <a:rPr lang="en-US" dirty="0" smtClean="0"/>
              <a:t>Includes development, design, and testing phases</a:t>
            </a:r>
            <a:endParaRPr lang="en-US" dirty="0"/>
          </a:p>
          <a:p>
            <a:endParaRPr lang="en-US" sz="1200" i="1" dirty="0" smtClean="0"/>
          </a:p>
          <a:p>
            <a:endParaRPr lang="en-US" sz="1600" i="1" dirty="0"/>
          </a:p>
          <a:p>
            <a:pPr marL="0" indent="0">
              <a:buNone/>
            </a:pPr>
            <a:endParaRPr lang="en-US" i="1" dirty="0"/>
          </a:p>
        </p:txBody>
      </p:sp>
      <p:sp>
        <p:nvSpPr>
          <p:cNvPr id="4" name="Title 1"/>
          <p:cNvSpPr>
            <a:spLocks noGrp="1"/>
          </p:cNvSpPr>
          <p:nvPr>
            <p:ph type="title"/>
          </p:nvPr>
        </p:nvSpPr>
        <p:spPr>
          <a:xfrm>
            <a:off x="685800" y="762000"/>
            <a:ext cx="7772400" cy="1143000"/>
          </a:xfrm>
        </p:spPr>
        <p:txBody>
          <a:bodyPr/>
          <a:lstStyle/>
          <a:p>
            <a:r>
              <a:rPr lang="en-US" dirty="0" smtClean="0"/>
              <a:t>Human Subjects </a:t>
            </a:r>
            <a:r>
              <a:rPr lang="en-US" u="sng" dirty="0" smtClean="0">
                <a:solidFill>
                  <a:schemeClr val="tx2"/>
                </a:solidFill>
              </a:rPr>
              <a:t>Research</a:t>
            </a:r>
            <a:endParaRPr lang="en-US" u="sng" dirty="0">
              <a:solidFill>
                <a:schemeClr val="tx2"/>
              </a:solidFill>
            </a:endParaRPr>
          </a:p>
        </p:txBody>
      </p:sp>
    </p:spTree>
    <p:extLst>
      <p:ext uri="{BB962C8B-B14F-4D97-AF65-F5344CB8AC3E}">
        <p14:creationId xmlns:p14="http://schemas.microsoft.com/office/powerpoint/2010/main" val="12089096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6237"/>
            <a:ext cx="8229600" cy="3306763"/>
          </a:xfrm>
        </p:spPr>
        <p:txBody>
          <a:bodyPr/>
          <a:lstStyle/>
          <a:p>
            <a:r>
              <a:rPr lang="en-US" dirty="0" smtClean="0"/>
              <a:t>Typically Includes:</a:t>
            </a:r>
            <a:endParaRPr lang="en-US" i="1" dirty="0" smtClean="0"/>
          </a:p>
          <a:p>
            <a:pPr lvl="1"/>
            <a:r>
              <a:rPr lang="en-US" dirty="0" smtClean="0"/>
              <a:t>Interviews, surveys, chart reviews, epidemiological studies, observational studies</a:t>
            </a:r>
          </a:p>
          <a:p>
            <a:r>
              <a:rPr lang="en-US" dirty="0" smtClean="0"/>
              <a:t>Typically does </a:t>
            </a:r>
            <a:r>
              <a:rPr lang="en-US" b="1" dirty="0" smtClean="0"/>
              <a:t>NOT</a:t>
            </a:r>
            <a:r>
              <a:rPr lang="en-US" dirty="0" smtClean="0"/>
              <a:t> include:</a:t>
            </a:r>
          </a:p>
          <a:p>
            <a:pPr lvl="1"/>
            <a:r>
              <a:rPr lang="en-US" dirty="0" smtClean="0"/>
              <a:t>Training others on how to use a device, provided activities do not include data collection/analysis</a:t>
            </a:r>
            <a:endParaRPr lang="en-US" dirty="0"/>
          </a:p>
          <a:p>
            <a:endParaRPr lang="en-US" sz="1200" i="1" dirty="0" smtClean="0"/>
          </a:p>
          <a:p>
            <a:endParaRPr lang="en-US" sz="1600" i="1" dirty="0"/>
          </a:p>
          <a:p>
            <a:pPr marL="0" indent="0">
              <a:buNone/>
            </a:pPr>
            <a:endParaRPr lang="en-US" i="1" dirty="0"/>
          </a:p>
        </p:txBody>
      </p:sp>
      <p:sp>
        <p:nvSpPr>
          <p:cNvPr id="4" name="Title 1"/>
          <p:cNvSpPr>
            <a:spLocks noGrp="1"/>
          </p:cNvSpPr>
          <p:nvPr>
            <p:ph type="title"/>
          </p:nvPr>
        </p:nvSpPr>
        <p:spPr>
          <a:xfrm>
            <a:off x="685800" y="609600"/>
            <a:ext cx="7772400" cy="1143000"/>
          </a:xfrm>
        </p:spPr>
        <p:txBody>
          <a:bodyPr/>
          <a:lstStyle/>
          <a:p>
            <a:r>
              <a:rPr lang="en-US" dirty="0" smtClean="0"/>
              <a:t>Human Subjects </a:t>
            </a:r>
            <a:r>
              <a:rPr lang="en-US" u="sng" dirty="0" smtClean="0">
                <a:solidFill>
                  <a:schemeClr val="tx2"/>
                </a:solidFill>
              </a:rPr>
              <a:t>Research</a:t>
            </a:r>
            <a:endParaRPr lang="en-US" u="sng" dirty="0">
              <a:solidFill>
                <a:schemeClr val="tx2"/>
              </a:solidFill>
            </a:endParaRPr>
          </a:p>
        </p:txBody>
      </p:sp>
    </p:spTree>
    <p:extLst>
      <p:ext uri="{BB962C8B-B14F-4D97-AF65-F5344CB8AC3E}">
        <p14:creationId xmlns:p14="http://schemas.microsoft.com/office/powerpoint/2010/main" val="8057165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15548"/>
            <a:ext cx="8229600" cy="3306763"/>
          </a:xfrm>
        </p:spPr>
        <p:txBody>
          <a:bodyPr>
            <a:normAutofit fontScale="92500" lnSpcReduction="10000"/>
          </a:bodyPr>
          <a:lstStyle/>
          <a:p>
            <a:r>
              <a:rPr lang="en-US" i="1" dirty="0" smtClean="0"/>
              <a:t>Designed to be Generalizable?</a:t>
            </a:r>
          </a:p>
          <a:p>
            <a:pPr lvl="1"/>
            <a:r>
              <a:rPr lang="en-US" dirty="0" smtClean="0"/>
              <a:t>Difficult to define, but typically designed to be generalizable if:</a:t>
            </a:r>
          </a:p>
          <a:p>
            <a:pPr lvl="2"/>
            <a:r>
              <a:rPr lang="en-US" dirty="0" smtClean="0"/>
              <a:t>Aims to draw conclusions about people or practices beyond a specific individual or internal program</a:t>
            </a:r>
          </a:p>
          <a:p>
            <a:pPr lvl="1"/>
            <a:endParaRPr lang="en-US" dirty="0" smtClean="0"/>
          </a:p>
          <a:p>
            <a:pPr lvl="1"/>
            <a:r>
              <a:rPr lang="en-US" dirty="0" smtClean="0"/>
              <a:t>The </a:t>
            </a:r>
            <a:r>
              <a:rPr lang="en-US" b="1" dirty="0" smtClean="0"/>
              <a:t>intent</a:t>
            </a:r>
            <a:r>
              <a:rPr lang="en-US" b="1" i="1" dirty="0" smtClean="0"/>
              <a:t> </a:t>
            </a:r>
            <a:r>
              <a:rPr lang="en-US" dirty="0" smtClean="0"/>
              <a:t>to</a:t>
            </a:r>
            <a:r>
              <a:rPr lang="en-US" b="1" i="1" dirty="0" smtClean="0"/>
              <a:t> </a:t>
            </a:r>
            <a:r>
              <a:rPr lang="en-US" dirty="0" smtClean="0"/>
              <a:t>generalize makes it research, whether results are published or presented does not matter</a:t>
            </a:r>
          </a:p>
          <a:p>
            <a:pPr lvl="2"/>
            <a:endParaRPr lang="en-US" dirty="0" smtClean="0"/>
          </a:p>
          <a:p>
            <a:pPr lvl="2"/>
            <a:endParaRPr lang="en-US" dirty="0"/>
          </a:p>
        </p:txBody>
      </p:sp>
      <p:sp>
        <p:nvSpPr>
          <p:cNvPr id="4" name="Title 1"/>
          <p:cNvSpPr>
            <a:spLocks noGrp="1"/>
          </p:cNvSpPr>
          <p:nvPr>
            <p:ph type="title"/>
          </p:nvPr>
        </p:nvSpPr>
        <p:spPr>
          <a:xfrm>
            <a:off x="685800" y="685800"/>
            <a:ext cx="7772400" cy="1143000"/>
          </a:xfrm>
        </p:spPr>
        <p:txBody>
          <a:bodyPr/>
          <a:lstStyle/>
          <a:p>
            <a:r>
              <a:rPr lang="en-US" dirty="0" smtClean="0"/>
              <a:t>Human Subjects </a:t>
            </a:r>
            <a:r>
              <a:rPr lang="en-US" u="sng" dirty="0" smtClean="0">
                <a:solidFill>
                  <a:schemeClr val="tx2"/>
                </a:solidFill>
              </a:rPr>
              <a:t>Research</a:t>
            </a:r>
            <a:endParaRPr lang="en-US" u="sng" dirty="0">
              <a:solidFill>
                <a:schemeClr val="tx2"/>
              </a:solidFill>
            </a:endParaRPr>
          </a:p>
        </p:txBody>
      </p:sp>
    </p:spTree>
    <p:extLst>
      <p:ext uri="{BB962C8B-B14F-4D97-AF65-F5344CB8AC3E}">
        <p14:creationId xmlns:p14="http://schemas.microsoft.com/office/powerpoint/2010/main" val="7690672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3306763"/>
          </a:xfrm>
        </p:spPr>
        <p:txBody>
          <a:bodyPr>
            <a:normAutofit fontScale="92500" lnSpcReduction="10000"/>
          </a:bodyPr>
          <a:lstStyle/>
          <a:p>
            <a:r>
              <a:rPr lang="en-US" dirty="0" smtClean="0"/>
              <a:t>Typically does </a:t>
            </a:r>
            <a:r>
              <a:rPr lang="en-US" b="1" dirty="0" smtClean="0"/>
              <a:t>NOT</a:t>
            </a:r>
            <a:r>
              <a:rPr lang="en-US" dirty="0" smtClean="0"/>
              <a:t> include:</a:t>
            </a:r>
          </a:p>
          <a:p>
            <a:pPr lvl="1"/>
            <a:r>
              <a:rPr lang="en-US" dirty="0" smtClean="0"/>
              <a:t>Quality Assurance/Quality Improvement</a:t>
            </a:r>
          </a:p>
          <a:p>
            <a:pPr lvl="1"/>
            <a:r>
              <a:rPr lang="en-US" dirty="0" smtClean="0"/>
              <a:t>Reports for funding agencies/ accreditation agencies</a:t>
            </a:r>
          </a:p>
          <a:p>
            <a:pPr lvl="1"/>
            <a:r>
              <a:rPr lang="en-US" dirty="0" smtClean="0"/>
              <a:t>Public Health Practice</a:t>
            </a:r>
          </a:p>
          <a:p>
            <a:pPr lvl="1"/>
            <a:r>
              <a:rPr lang="en-US" dirty="0" smtClean="0"/>
              <a:t>Case Reports  (if small number of reports)</a:t>
            </a:r>
          </a:p>
          <a:p>
            <a:pPr lvl="1"/>
            <a:r>
              <a:rPr lang="en-US" dirty="0" smtClean="0"/>
              <a:t>Academic Course Evaluations</a:t>
            </a:r>
          </a:p>
          <a:p>
            <a:pPr lvl="1"/>
            <a:r>
              <a:rPr lang="en-US" dirty="0" smtClean="0"/>
              <a:t>Some Oral </a:t>
            </a:r>
            <a:r>
              <a:rPr lang="en-US" dirty="0"/>
              <a:t>H</a:t>
            </a:r>
            <a:r>
              <a:rPr lang="en-US" dirty="0" smtClean="0"/>
              <a:t>istories and Biographies</a:t>
            </a:r>
            <a:endParaRPr lang="en-US" dirty="0"/>
          </a:p>
          <a:p>
            <a:endParaRPr lang="en-US" sz="1200" i="1" dirty="0" smtClean="0"/>
          </a:p>
          <a:p>
            <a:endParaRPr lang="en-US" sz="1600" i="1" dirty="0"/>
          </a:p>
          <a:p>
            <a:pPr marL="0" indent="0">
              <a:buNone/>
            </a:pPr>
            <a:endParaRPr lang="en-US" i="1" dirty="0"/>
          </a:p>
        </p:txBody>
      </p:sp>
      <p:sp>
        <p:nvSpPr>
          <p:cNvPr id="4" name="Title 1"/>
          <p:cNvSpPr>
            <a:spLocks noGrp="1"/>
          </p:cNvSpPr>
          <p:nvPr>
            <p:ph type="title"/>
          </p:nvPr>
        </p:nvSpPr>
        <p:spPr>
          <a:xfrm>
            <a:off x="685800" y="632791"/>
            <a:ext cx="7772400" cy="1143000"/>
          </a:xfrm>
        </p:spPr>
        <p:txBody>
          <a:bodyPr/>
          <a:lstStyle/>
          <a:p>
            <a:r>
              <a:rPr lang="en-US" dirty="0" smtClean="0"/>
              <a:t>Human Subjects </a:t>
            </a:r>
            <a:r>
              <a:rPr lang="en-US" u="sng" dirty="0" smtClean="0">
                <a:solidFill>
                  <a:schemeClr val="tx2"/>
                </a:solidFill>
              </a:rPr>
              <a:t>Research</a:t>
            </a:r>
            <a:endParaRPr lang="en-US" u="sng" dirty="0">
              <a:solidFill>
                <a:schemeClr val="tx2"/>
              </a:solidFill>
            </a:endParaRPr>
          </a:p>
        </p:txBody>
      </p:sp>
    </p:spTree>
    <p:extLst>
      <p:ext uri="{BB962C8B-B14F-4D97-AF65-F5344CB8AC3E}">
        <p14:creationId xmlns:p14="http://schemas.microsoft.com/office/powerpoint/2010/main" val="5069219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7565" y="533400"/>
            <a:ext cx="8229600" cy="1143000"/>
          </a:xfrm>
        </p:spPr>
        <p:txBody>
          <a:bodyPr/>
          <a:lstStyle/>
          <a:p>
            <a:r>
              <a:rPr lang="en-US" dirty="0" smtClean="0"/>
              <a:t>Retrospective Chart Review</a:t>
            </a:r>
            <a:endParaRPr lang="en-US" dirty="0"/>
          </a:p>
        </p:txBody>
      </p:sp>
      <p:sp>
        <p:nvSpPr>
          <p:cNvPr id="3" name="Content Placeholder 2"/>
          <p:cNvSpPr>
            <a:spLocks noGrp="1"/>
          </p:cNvSpPr>
          <p:nvPr>
            <p:ph idx="1"/>
          </p:nvPr>
        </p:nvSpPr>
        <p:spPr>
          <a:xfrm>
            <a:off x="381000" y="1600200"/>
            <a:ext cx="8610600" cy="3962400"/>
          </a:xfrm>
        </p:spPr>
        <p:txBody>
          <a:bodyPr>
            <a:normAutofit fontScale="85000" lnSpcReduction="20000"/>
          </a:bodyPr>
          <a:lstStyle/>
          <a:p>
            <a:r>
              <a:rPr lang="en-US" dirty="0" smtClean="0"/>
              <a:t>Involves reviewing patient medical charts, or portions thereof, from specific, prior time period</a:t>
            </a:r>
          </a:p>
          <a:p>
            <a:r>
              <a:rPr lang="en-US" dirty="0" smtClean="0"/>
              <a:t>Key is determining intent:</a:t>
            </a:r>
          </a:p>
          <a:p>
            <a:pPr lvl="1"/>
            <a:r>
              <a:rPr lang="en-US" dirty="0" smtClean="0"/>
              <a:t>Are you wearing your clinician hat or researcher hat?</a:t>
            </a:r>
          </a:p>
          <a:p>
            <a:pPr lvl="1"/>
            <a:r>
              <a:rPr lang="en-US" dirty="0" smtClean="0"/>
              <a:t>Might be reviewing your own patients, but research aims makes it research</a:t>
            </a:r>
          </a:p>
          <a:p>
            <a:pPr lvl="1"/>
            <a:r>
              <a:rPr lang="en-US" dirty="0" smtClean="0"/>
              <a:t>Chart review for internal QA/QI purpose not likely research (not generalizable</a:t>
            </a:r>
            <a:r>
              <a:rPr lang="en-US" dirty="0" smtClean="0"/>
              <a:t>)</a:t>
            </a:r>
          </a:p>
          <a:p>
            <a:pPr marL="457200" lvl="1" indent="0">
              <a:buNone/>
            </a:pPr>
            <a:endParaRPr lang="en-US" dirty="0"/>
          </a:p>
          <a:p>
            <a:r>
              <a:rPr lang="en-US" u="sng" dirty="0">
                <a:solidFill>
                  <a:schemeClr val="tx2">
                    <a:lumMod val="90000"/>
                  </a:schemeClr>
                </a:solidFill>
              </a:rPr>
              <a:t>Yes</a:t>
            </a:r>
            <a:r>
              <a:rPr lang="en-US" dirty="0">
                <a:solidFill>
                  <a:schemeClr val="tx2">
                    <a:lumMod val="90000"/>
                  </a:schemeClr>
                </a:solidFill>
              </a:rPr>
              <a:t>, it’s research; </a:t>
            </a:r>
            <a:r>
              <a:rPr lang="en-US" dirty="0" smtClean="0">
                <a:solidFill>
                  <a:schemeClr val="tx2">
                    <a:lumMod val="90000"/>
                  </a:schemeClr>
                </a:solidFill>
              </a:rPr>
              <a:t>and </a:t>
            </a:r>
            <a:r>
              <a:rPr lang="en-US" u="sng" dirty="0" smtClean="0">
                <a:solidFill>
                  <a:schemeClr val="tx2">
                    <a:lumMod val="90000"/>
                  </a:schemeClr>
                </a:solidFill>
              </a:rPr>
              <a:t>Yes</a:t>
            </a:r>
            <a:r>
              <a:rPr lang="en-US" dirty="0" smtClean="0">
                <a:solidFill>
                  <a:schemeClr val="tx2">
                    <a:lumMod val="90000"/>
                  </a:schemeClr>
                </a:solidFill>
              </a:rPr>
              <a:t> with human subjects because the data will be identifiable</a:t>
            </a:r>
            <a:endParaRPr lang="en-US" dirty="0">
              <a:solidFill>
                <a:schemeClr val="tx2">
                  <a:lumMod val="90000"/>
                </a:schemeClr>
              </a:solidFill>
            </a:endParaRPr>
          </a:p>
        </p:txBody>
      </p:sp>
    </p:spTree>
    <p:extLst>
      <p:ext uri="{BB962C8B-B14F-4D97-AF65-F5344CB8AC3E}">
        <p14:creationId xmlns:p14="http://schemas.microsoft.com/office/powerpoint/2010/main" val="1584269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IRB?</a:t>
            </a:r>
          </a:p>
        </p:txBody>
      </p:sp>
      <p:sp>
        <p:nvSpPr>
          <p:cNvPr id="3" name="Content Placeholder 2"/>
          <p:cNvSpPr>
            <a:spLocks noGrp="1"/>
          </p:cNvSpPr>
          <p:nvPr>
            <p:ph idx="1"/>
          </p:nvPr>
        </p:nvSpPr>
        <p:spPr>
          <a:xfrm>
            <a:off x="609600" y="1295400"/>
            <a:ext cx="8229600" cy="4525963"/>
          </a:xfrm>
        </p:spPr>
        <p:txBody>
          <a:bodyPr/>
          <a:lstStyle/>
          <a:p>
            <a:r>
              <a:rPr lang="en-US" dirty="0"/>
              <a:t>The IRB is an oversight committee governed by Federal regulations </a:t>
            </a:r>
            <a:endParaRPr lang="en-US" dirty="0" smtClean="0"/>
          </a:p>
          <a:p>
            <a:pPr marL="0" indent="0">
              <a:buNone/>
            </a:pPr>
            <a:endParaRPr lang="en-US" sz="1200" dirty="0" smtClean="0"/>
          </a:p>
          <a:p>
            <a:r>
              <a:rPr lang="en-US" dirty="0" smtClean="0"/>
              <a:t>Role is to protect </a:t>
            </a:r>
            <a:r>
              <a:rPr lang="en-US" dirty="0"/>
              <a:t>and </a:t>
            </a:r>
            <a:r>
              <a:rPr lang="en-US" dirty="0" smtClean="0"/>
              <a:t>manage </a:t>
            </a:r>
            <a:r>
              <a:rPr lang="en-US" dirty="0"/>
              <a:t>risk to individuals who participate in </a:t>
            </a:r>
            <a:r>
              <a:rPr lang="en-US" dirty="0" smtClean="0"/>
              <a:t>research</a:t>
            </a:r>
          </a:p>
          <a:p>
            <a:pPr marL="0" indent="0">
              <a:buNone/>
            </a:pPr>
            <a:endParaRPr lang="en-US" sz="1200" dirty="0" smtClean="0"/>
          </a:p>
          <a:p>
            <a:r>
              <a:rPr lang="en-US" dirty="0" smtClean="0"/>
              <a:t>There </a:t>
            </a:r>
            <a:r>
              <a:rPr lang="en-US" dirty="0"/>
              <a:t>are many projects for which the regulations do not require IRB review</a:t>
            </a:r>
          </a:p>
          <a:p>
            <a:endParaRPr lang="en-US" dirty="0">
              <a:solidFill>
                <a:srgbClr val="0000FF"/>
              </a:solidFill>
            </a:endParaRPr>
          </a:p>
          <a:p>
            <a:endParaRPr lang="en-US" dirty="0"/>
          </a:p>
        </p:txBody>
      </p:sp>
    </p:spTree>
    <p:extLst>
      <p:ext uri="{BB962C8B-B14F-4D97-AF65-F5344CB8AC3E}">
        <p14:creationId xmlns:p14="http://schemas.microsoft.com/office/powerpoint/2010/main" val="39386521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lstStyle/>
          <a:p>
            <a:r>
              <a:rPr lang="en-US" dirty="0" smtClean="0"/>
              <a:t>PART IV:</a:t>
            </a:r>
            <a:br>
              <a:rPr lang="en-US" dirty="0" smtClean="0"/>
            </a:br>
            <a:r>
              <a:rPr lang="en-US" dirty="0" smtClean="0"/>
              <a:t>What Are The Steps In the Application Process?</a:t>
            </a:r>
            <a:endParaRPr lang="en-US" dirty="0"/>
          </a:p>
        </p:txBody>
      </p:sp>
    </p:spTree>
    <p:extLst>
      <p:ext uri="{BB962C8B-B14F-4D97-AF65-F5344CB8AC3E}">
        <p14:creationId xmlns:p14="http://schemas.microsoft.com/office/powerpoint/2010/main" val="1702734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858103"/>
            <a:ext cx="7886700" cy="994172"/>
          </a:xfrm>
        </p:spPr>
        <p:txBody>
          <a:bodyPr>
            <a:normAutofit/>
          </a:bodyPr>
          <a:lstStyle/>
          <a:p>
            <a:pPr algn="ctr"/>
            <a:r>
              <a:rPr lang="en-US" sz="3600" b="1" dirty="0">
                <a:cs typeface="Arial" panose="020B0604020202020204" pitchFamily="34" charset="0"/>
              </a:rPr>
              <a:t>Research Determination Form</a:t>
            </a:r>
          </a:p>
        </p:txBody>
      </p:sp>
      <p:sp>
        <p:nvSpPr>
          <p:cNvPr id="5" name="Content Placeholder 4"/>
          <p:cNvSpPr>
            <a:spLocks noGrp="1"/>
          </p:cNvSpPr>
          <p:nvPr>
            <p:ph idx="1"/>
          </p:nvPr>
        </p:nvSpPr>
        <p:spPr>
          <a:xfrm>
            <a:off x="533400" y="1679592"/>
            <a:ext cx="7886700" cy="4001609"/>
          </a:xfrm>
        </p:spPr>
        <p:txBody>
          <a:bodyPr>
            <a:normAutofit fontScale="55000" lnSpcReduction="20000"/>
          </a:bodyPr>
          <a:lstStyle/>
          <a:p>
            <a:pPr lvl="0"/>
            <a:r>
              <a:rPr lang="en-US" dirty="0">
                <a:latin typeface="Arial" panose="020B0604020202020204" pitchFamily="34" charset="0"/>
                <a:cs typeface="Arial" panose="020B0604020202020204" pitchFamily="34" charset="0"/>
              </a:rPr>
              <a:t>Use  the </a:t>
            </a:r>
            <a:r>
              <a:rPr lang="en-US" b="1" i="1" dirty="0">
                <a:solidFill>
                  <a:srgbClr val="FF0000"/>
                </a:solidFill>
                <a:latin typeface="Arial" panose="020B0604020202020204" pitchFamily="34" charset="0"/>
                <a:cs typeface="Arial" panose="020B0604020202020204" pitchFamily="34" charset="0"/>
              </a:rPr>
              <a:t>CSU Research Determination Form </a:t>
            </a:r>
            <a:r>
              <a:rPr lang="en-US" dirty="0">
                <a:latin typeface="Arial" panose="020B0604020202020204" pitchFamily="34" charset="0"/>
                <a:cs typeface="Arial" panose="020B0604020202020204" pitchFamily="34" charset="0"/>
              </a:rPr>
              <a:t>and confer with your IRB representative to determine the type of application to submit:</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lvl="1"/>
            <a:r>
              <a:rPr lang="en-US" b="1" dirty="0">
                <a:solidFill>
                  <a:srgbClr val="C00000"/>
                </a:solidFill>
                <a:latin typeface="Arial" panose="020B0604020202020204" pitchFamily="34" charset="0"/>
                <a:cs typeface="Arial" panose="020B0604020202020204" pitchFamily="34" charset="0"/>
              </a:rPr>
              <a:t>Exempt: </a:t>
            </a:r>
            <a:r>
              <a:rPr lang="en-US" dirty="0">
                <a:latin typeface="Arial" panose="020B0604020202020204" pitchFamily="34" charset="0"/>
                <a:cs typeface="Arial" panose="020B0604020202020204" pitchFamily="34" charset="0"/>
              </a:rPr>
              <a:t>Not considered research that involves collecting personal information from human subjects and exposing them to related risks. </a:t>
            </a:r>
            <a:r>
              <a:rPr lang="en-US" dirty="0">
                <a:solidFill>
                  <a:srgbClr val="0000FF"/>
                </a:solidFill>
                <a:latin typeface="Arial" panose="020B0604020202020204" pitchFamily="34" charset="0"/>
                <a:cs typeface="Arial" panose="020B0604020202020204" pitchFamily="34" charset="0"/>
              </a:rPr>
              <a:t> </a:t>
            </a:r>
            <a:r>
              <a:rPr lang="en-US" b="1" dirty="0">
                <a:solidFill>
                  <a:srgbClr val="FF9933"/>
                </a:solidFill>
                <a:latin typeface="Arial" panose="020B0604020202020204" pitchFamily="34" charset="0"/>
                <a:cs typeface="Arial" panose="020B0604020202020204" pitchFamily="34" charset="0"/>
              </a:rPr>
              <a:t>Example:  </a:t>
            </a:r>
            <a:r>
              <a:rPr lang="en-US" dirty="0">
                <a:latin typeface="Arial" panose="020B0604020202020204" pitchFamily="34" charset="0"/>
                <a:cs typeface="Arial" panose="020B0604020202020204" pitchFamily="34" charset="0"/>
              </a:rPr>
              <a:t>A change in an administrative practice.</a:t>
            </a:r>
            <a:r>
              <a:rPr lang="en-US" dirty="0">
                <a:solidFill>
                  <a:srgbClr val="0000FF"/>
                </a:solidFill>
                <a:latin typeface="Arial" panose="020B0604020202020204" pitchFamily="34" charset="0"/>
                <a:cs typeface="Arial" panose="020B0604020202020204" pitchFamily="34" charset="0"/>
              </a:rPr>
              <a:t/>
            </a:r>
            <a:br>
              <a:rPr lang="en-US" dirty="0">
                <a:solidFill>
                  <a:srgbClr val="0000FF"/>
                </a:solidFill>
                <a:latin typeface="Arial" panose="020B0604020202020204" pitchFamily="34" charset="0"/>
                <a:cs typeface="Arial" panose="020B0604020202020204" pitchFamily="34" charset="0"/>
              </a:rPr>
            </a:br>
            <a:endParaRPr lang="en-US" dirty="0">
              <a:solidFill>
                <a:srgbClr val="0000FF"/>
              </a:solidFill>
              <a:latin typeface="Arial" panose="020B0604020202020204" pitchFamily="34" charset="0"/>
              <a:cs typeface="Arial" panose="020B0604020202020204" pitchFamily="34" charset="0"/>
            </a:endParaRPr>
          </a:p>
          <a:p>
            <a:pPr lvl="1"/>
            <a:r>
              <a:rPr lang="en-US" b="1" dirty="0">
                <a:solidFill>
                  <a:srgbClr val="C00000"/>
                </a:solidFill>
                <a:latin typeface="Arial" panose="020B0604020202020204" pitchFamily="34" charset="0"/>
                <a:cs typeface="Arial" panose="020B0604020202020204" pitchFamily="34" charset="0"/>
              </a:rPr>
              <a:t>Expedited:  </a:t>
            </a:r>
            <a:r>
              <a:rPr lang="en-US" dirty="0">
                <a:latin typeface="Arial" panose="020B0604020202020204" pitchFamily="34" charset="0"/>
                <a:cs typeface="Arial" panose="020B0604020202020204" pitchFamily="34" charset="0"/>
              </a:rPr>
              <a:t>Research involving human subjects that is a Class project that is guided by the Professor.</a:t>
            </a:r>
            <a:br>
              <a:rPr lang="en-US" dirty="0">
                <a:latin typeface="Arial" panose="020B0604020202020204" pitchFamily="34" charset="0"/>
                <a:cs typeface="Arial" panose="020B0604020202020204" pitchFamily="34" charset="0"/>
              </a:rPr>
            </a:br>
            <a:r>
              <a:rPr lang="en-US" b="1" dirty="0">
                <a:solidFill>
                  <a:srgbClr val="FF9933"/>
                </a:solidFill>
                <a:latin typeface="Arial" panose="020B0604020202020204" pitchFamily="34" charset="0"/>
                <a:cs typeface="Arial" panose="020B0604020202020204" pitchFamily="34" charset="0"/>
              </a:rPr>
              <a:t>Example:  </a:t>
            </a:r>
            <a:r>
              <a:rPr lang="en-US" dirty="0">
                <a:latin typeface="Arial" panose="020B0604020202020204" pitchFamily="34" charset="0"/>
                <a:cs typeface="Arial" panose="020B0604020202020204" pitchFamily="34" charset="0"/>
              </a:rPr>
              <a:t>Testing a patient education module to produce specific changes in knowledge about the nature and benefits of a new intervention.</a:t>
            </a:r>
            <a:br>
              <a:rPr lang="en-US"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a:p>
            <a:pPr lvl="1"/>
            <a:r>
              <a:rPr lang="en-US" b="1" dirty="0">
                <a:solidFill>
                  <a:srgbClr val="C00000"/>
                </a:solidFill>
                <a:latin typeface="Arial" panose="020B0604020202020204" pitchFamily="34" charset="0"/>
                <a:cs typeface="Arial" panose="020B0604020202020204" pitchFamily="34" charset="0"/>
              </a:rPr>
              <a:t>Full Review:  </a:t>
            </a:r>
            <a:r>
              <a:rPr lang="en-US" dirty="0">
                <a:latin typeface="Arial" panose="020B0604020202020204" pitchFamily="34" charset="0"/>
                <a:cs typeface="Arial" panose="020B0604020202020204" pitchFamily="34" charset="0"/>
              </a:rPr>
              <a:t>Research involving human subjects that is a complex study that involves risks.</a:t>
            </a:r>
            <a:r>
              <a:rPr lang="en-US" dirty="0">
                <a:solidFill>
                  <a:srgbClr val="0000FF"/>
                </a:solidFill>
                <a:latin typeface="Arial" panose="020B0604020202020204" pitchFamily="34" charset="0"/>
                <a:cs typeface="Arial" panose="020B0604020202020204" pitchFamily="34" charset="0"/>
              </a:rPr>
              <a:t/>
            </a:r>
            <a:br>
              <a:rPr lang="en-US" dirty="0">
                <a:solidFill>
                  <a:srgbClr val="0000FF"/>
                </a:solidFill>
                <a:latin typeface="Arial" panose="020B0604020202020204" pitchFamily="34" charset="0"/>
                <a:cs typeface="Arial" panose="020B0604020202020204" pitchFamily="34" charset="0"/>
              </a:rPr>
            </a:br>
            <a:r>
              <a:rPr lang="en-US" b="1" dirty="0">
                <a:solidFill>
                  <a:srgbClr val="FF9933"/>
                </a:solidFill>
                <a:latin typeface="Arial" panose="020B0604020202020204" pitchFamily="34" charset="0"/>
                <a:cs typeface="Arial" panose="020B0604020202020204" pitchFamily="34" charset="0"/>
              </a:rPr>
              <a:t>Example:  </a:t>
            </a:r>
            <a:r>
              <a:rPr lang="en-US" dirty="0">
                <a:latin typeface="Arial" panose="020B0604020202020204" pitchFamily="34" charset="0"/>
                <a:cs typeface="Arial" panose="020B0604020202020204" pitchFamily="34" charset="0"/>
              </a:rPr>
              <a:t>Conducting a study to test a new behavioral intervention among cases as compared to the standard of care among controls to improve health behaviors and reduce disease symptoms.</a:t>
            </a:r>
          </a:p>
        </p:txBody>
      </p:sp>
      <p:sp>
        <p:nvSpPr>
          <p:cNvPr id="2" name="TextBox 1"/>
          <p:cNvSpPr txBox="1"/>
          <p:nvPr/>
        </p:nvSpPr>
        <p:spPr>
          <a:xfrm>
            <a:off x="3130524" y="5691140"/>
            <a:ext cx="3461332" cy="300082"/>
          </a:xfrm>
          <a:prstGeom prst="rect">
            <a:avLst/>
          </a:prstGeom>
          <a:noFill/>
        </p:spPr>
        <p:txBody>
          <a:bodyPr wrap="none" rtlCol="0">
            <a:spAutoFit/>
          </a:bodyPr>
          <a:lstStyle/>
          <a:p>
            <a:r>
              <a:rPr lang="en-US" sz="1350" i="1" dirty="0">
                <a:solidFill>
                  <a:srgbClr val="FF6600"/>
                </a:solidFill>
              </a:rPr>
              <a:t>CSU Research Determination Form url (INSERT)</a:t>
            </a:r>
          </a:p>
        </p:txBody>
      </p:sp>
    </p:spTree>
    <p:extLst>
      <p:ext uri="{BB962C8B-B14F-4D97-AF65-F5344CB8AC3E}">
        <p14:creationId xmlns:p14="http://schemas.microsoft.com/office/powerpoint/2010/main" val="4145891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8927"/>
            <a:ext cx="7886700" cy="1515845"/>
          </a:xfrm>
        </p:spPr>
        <p:txBody>
          <a:bodyPr>
            <a:normAutofit/>
          </a:bodyPr>
          <a:lstStyle/>
          <a:p>
            <a:pPr algn="ctr"/>
            <a:r>
              <a:rPr lang="en-US" sz="3200" dirty="0">
                <a:latin typeface="Arial" panose="020B0604020202020204" pitchFamily="34" charset="0"/>
                <a:cs typeface="Arial" panose="020B0604020202020204" pitchFamily="34" charset="0"/>
              </a:rPr>
              <a:t>How to Submit an Application to the IRB</a:t>
            </a:r>
            <a:br>
              <a:rPr lang="en-US" sz="3200" dirty="0">
                <a:latin typeface="Arial" panose="020B0604020202020204" pitchFamily="34" charset="0"/>
                <a:cs typeface="Arial" panose="020B0604020202020204" pitchFamily="34" charset="0"/>
              </a:rPr>
            </a:br>
            <a:r>
              <a:rPr lang="en-US" sz="1500" b="1" i="1" dirty="0">
                <a:solidFill>
                  <a:srgbClr val="0000FF"/>
                </a:solidFill>
                <a:latin typeface="Arial" panose="020B0604020202020204" pitchFamily="34" charset="0"/>
                <a:cs typeface="Arial" panose="020B0604020202020204" pitchFamily="34" charset="0"/>
              </a:rPr>
              <a:t>Get assistance from your College or Department IRB Rep</a:t>
            </a:r>
          </a:p>
        </p:txBody>
      </p:sp>
      <p:sp>
        <p:nvSpPr>
          <p:cNvPr id="5" name="TextBox 4"/>
          <p:cNvSpPr txBox="1"/>
          <p:nvPr/>
        </p:nvSpPr>
        <p:spPr>
          <a:xfrm>
            <a:off x="200455" y="3770406"/>
            <a:ext cx="2982268" cy="738664"/>
          </a:xfrm>
          <a:prstGeom prst="rect">
            <a:avLst/>
          </a:prstGeom>
          <a:solidFill>
            <a:srgbClr val="FFFF00"/>
          </a:solidFill>
          <a:ln w="28575">
            <a:solidFill>
              <a:srgbClr val="0000FF"/>
            </a:solidFill>
          </a:ln>
        </p:spPr>
        <p:txBody>
          <a:bodyPr wrap="square" rtlCol="0">
            <a:spAutoFit/>
          </a:bodyPr>
          <a:lstStyle/>
          <a:p>
            <a:pPr algn="ctr"/>
            <a:r>
              <a:rPr lang="en-US" sz="1050" dirty="0">
                <a:solidFill>
                  <a:srgbClr val="0000FF"/>
                </a:solidFill>
                <a:latin typeface="Arial" panose="020B0604020202020204" pitchFamily="34" charset="0"/>
                <a:cs typeface="Arial" panose="020B0604020202020204" pitchFamily="34" charset="0"/>
              </a:rPr>
              <a:t>All researchers complete the </a:t>
            </a:r>
            <a:br>
              <a:rPr lang="en-US" sz="1050" dirty="0">
                <a:solidFill>
                  <a:srgbClr val="0000FF"/>
                </a:solidFill>
                <a:latin typeface="Arial" panose="020B0604020202020204" pitchFamily="34" charset="0"/>
                <a:cs typeface="Arial" panose="020B0604020202020204" pitchFamily="34" charset="0"/>
              </a:rPr>
            </a:br>
            <a:r>
              <a:rPr lang="en-US" sz="1050" b="1" i="1" dirty="0">
                <a:solidFill>
                  <a:srgbClr val="0000FF"/>
                </a:solidFill>
                <a:latin typeface="Arial" panose="020B0604020202020204" pitchFamily="34" charset="0"/>
                <a:cs typeface="Arial" panose="020B0604020202020204" pitchFamily="34" charset="0"/>
              </a:rPr>
              <a:t>NIH Protection of Research </a:t>
            </a:r>
            <a:r>
              <a:rPr lang="en-US" sz="1050" b="1" i="1" dirty="0" smtClean="0">
                <a:solidFill>
                  <a:srgbClr val="0000FF"/>
                </a:solidFill>
                <a:latin typeface="Arial" panose="020B0604020202020204" pitchFamily="34" charset="0"/>
                <a:cs typeface="Arial" panose="020B0604020202020204" pitchFamily="34" charset="0"/>
              </a:rPr>
              <a:t>Subjects OR</a:t>
            </a:r>
            <a:r>
              <a:rPr lang="en-US" sz="1050" b="1" i="1" dirty="0">
                <a:solidFill>
                  <a:srgbClr val="0000FF"/>
                </a:solidFill>
                <a:latin typeface="Arial" panose="020B0604020202020204" pitchFamily="34" charset="0"/>
                <a:cs typeface="Arial" panose="020B0604020202020204" pitchFamily="34" charset="0"/>
              </a:rPr>
              <a:t/>
            </a:r>
            <a:br>
              <a:rPr lang="en-US" sz="1050" b="1" i="1" dirty="0">
                <a:solidFill>
                  <a:srgbClr val="0000FF"/>
                </a:solidFill>
                <a:latin typeface="Arial" panose="020B0604020202020204" pitchFamily="34" charset="0"/>
                <a:cs typeface="Arial" panose="020B0604020202020204" pitchFamily="34" charset="0"/>
              </a:rPr>
            </a:br>
            <a:r>
              <a:rPr lang="en-US" sz="1050" b="1" i="1" dirty="0" smtClean="0">
                <a:solidFill>
                  <a:srgbClr val="0000FF"/>
                </a:solidFill>
                <a:latin typeface="Arial" panose="020B0604020202020204" pitchFamily="34" charset="0"/>
                <a:cs typeface="Arial" panose="020B0604020202020204" pitchFamily="34" charset="0"/>
              </a:rPr>
              <a:t>CITI Training  </a:t>
            </a:r>
            <a:r>
              <a:rPr lang="en-US" sz="1050" dirty="0" smtClean="0">
                <a:solidFill>
                  <a:srgbClr val="0000FF"/>
                </a:solidFill>
                <a:latin typeface="Arial" panose="020B0604020202020204" pitchFamily="34" charset="0"/>
                <a:cs typeface="Arial" panose="020B0604020202020204" pitchFamily="34" charset="0"/>
              </a:rPr>
              <a:t>and </a:t>
            </a:r>
            <a:r>
              <a:rPr lang="en-US" sz="1050" dirty="0">
                <a:solidFill>
                  <a:srgbClr val="0000FF"/>
                </a:solidFill>
                <a:latin typeface="Arial" panose="020B0604020202020204" pitchFamily="34" charset="0"/>
                <a:cs typeface="Arial" panose="020B0604020202020204" pitchFamily="34" charset="0"/>
              </a:rPr>
              <a:t>obtain their certificate</a:t>
            </a:r>
          </a:p>
          <a:p>
            <a:pPr algn="ctr"/>
            <a:r>
              <a:rPr lang="en-US" sz="1050" dirty="0">
                <a:solidFill>
                  <a:srgbClr val="0000FF"/>
                </a:solidFill>
                <a:latin typeface="Arial" panose="020B0604020202020204" pitchFamily="34" charset="0"/>
                <a:cs typeface="Arial" panose="020B0604020202020204" pitchFamily="34" charset="0"/>
                <a:hlinkClick r:id="rId2"/>
              </a:rPr>
              <a:t>https://phrp.nihtraining.com/users/login.php</a:t>
            </a:r>
            <a:endParaRPr lang="en-US" sz="1050" dirty="0">
              <a:solidFill>
                <a:srgbClr val="0000FF"/>
              </a:solidFill>
              <a:latin typeface="Arial" panose="020B0604020202020204" pitchFamily="34" charset="0"/>
              <a:cs typeface="Arial" panose="020B0604020202020204" pitchFamily="34" charset="0"/>
            </a:endParaRPr>
          </a:p>
        </p:txBody>
      </p:sp>
      <p:sp>
        <p:nvSpPr>
          <p:cNvPr id="9" name="TextBox 8"/>
          <p:cNvSpPr txBox="1"/>
          <p:nvPr/>
        </p:nvSpPr>
        <p:spPr>
          <a:xfrm>
            <a:off x="200455" y="2789447"/>
            <a:ext cx="2982268" cy="900246"/>
          </a:xfrm>
          <a:prstGeom prst="rect">
            <a:avLst/>
          </a:prstGeom>
          <a:solidFill>
            <a:srgbClr val="FFFF00"/>
          </a:solidFill>
          <a:ln w="28575">
            <a:solidFill>
              <a:srgbClr val="0000FF"/>
            </a:solidFill>
          </a:ln>
        </p:spPr>
        <p:txBody>
          <a:bodyPr wrap="square" rtlCol="0">
            <a:spAutoFit/>
          </a:bodyPr>
          <a:lstStyle/>
          <a:p>
            <a:pPr algn="ctr"/>
            <a:r>
              <a:rPr lang="en-US" sz="1050" dirty="0">
                <a:solidFill>
                  <a:srgbClr val="0000FF"/>
                </a:solidFill>
                <a:latin typeface="Arial" panose="020B0604020202020204" pitchFamily="34" charset="0"/>
                <a:cs typeface="Arial" panose="020B0604020202020204" pitchFamily="34" charset="0"/>
              </a:rPr>
              <a:t>Complete the </a:t>
            </a:r>
            <a:r>
              <a:rPr lang="en-US" sz="1050" b="1" i="1" dirty="0">
                <a:solidFill>
                  <a:srgbClr val="FF99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CSU Research Determination Form</a:t>
            </a:r>
            <a:r>
              <a:rPr lang="en-US" sz="1050" dirty="0">
                <a:solidFill>
                  <a:srgbClr val="0000FF"/>
                </a:solidFill>
                <a:latin typeface="Arial" panose="020B0604020202020204" pitchFamily="34" charset="0"/>
                <a:cs typeface="Arial" panose="020B0604020202020204" pitchFamily="34" charset="0"/>
              </a:rPr>
              <a:t> and consult with your IRB Representative</a:t>
            </a:r>
            <a:br>
              <a:rPr lang="en-US" sz="1050" dirty="0">
                <a:solidFill>
                  <a:srgbClr val="0000FF"/>
                </a:solidFill>
                <a:latin typeface="Arial" panose="020B0604020202020204" pitchFamily="34" charset="0"/>
                <a:cs typeface="Arial" panose="020B0604020202020204" pitchFamily="34" charset="0"/>
              </a:rPr>
            </a:br>
            <a:r>
              <a:rPr lang="en-US" sz="1050" dirty="0">
                <a:solidFill>
                  <a:srgbClr val="0000FF"/>
                </a:solidFill>
                <a:latin typeface="Arial" panose="020B0604020202020204" pitchFamily="34" charset="0"/>
                <a:cs typeface="Arial" panose="020B0604020202020204" pitchFamily="34" charset="0"/>
              </a:rPr>
              <a:t>as needed</a:t>
            </a:r>
            <a:br>
              <a:rPr lang="en-US" sz="1050" dirty="0">
                <a:solidFill>
                  <a:srgbClr val="0000FF"/>
                </a:solidFill>
                <a:latin typeface="Arial" panose="020B0604020202020204" pitchFamily="34" charset="0"/>
                <a:cs typeface="Arial" panose="020B0604020202020204" pitchFamily="34" charset="0"/>
              </a:rPr>
            </a:br>
            <a:r>
              <a:rPr lang="en-US" sz="1050" dirty="0">
                <a:solidFill>
                  <a:srgbClr val="0000FF"/>
                </a:solidFill>
                <a:latin typeface="Arial" panose="020B0604020202020204" pitchFamily="34" charset="0"/>
                <a:cs typeface="Arial" panose="020B0604020202020204" pitchFamily="34" charset="0"/>
              </a:rPr>
              <a:t>[URL]</a:t>
            </a:r>
          </a:p>
        </p:txBody>
      </p:sp>
      <p:sp>
        <p:nvSpPr>
          <p:cNvPr id="21" name="TextBox 20"/>
          <p:cNvSpPr txBox="1"/>
          <p:nvPr/>
        </p:nvSpPr>
        <p:spPr>
          <a:xfrm>
            <a:off x="6865386" y="3306460"/>
            <a:ext cx="2110185" cy="738664"/>
          </a:xfrm>
          <a:prstGeom prst="rect">
            <a:avLst/>
          </a:prstGeom>
          <a:solidFill>
            <a:srgbClr val="FFFF00"/>
          </a:solidFill>
          <a:ln w="28575">
            <a:solidFill>
              <a:srgbClr val="0000FF"/>
            </a:solidFill>
          </a:ln>
        </p:spPr>
        <p:txBody>
          <a:bodyPr wrap="square" rtlCol="0">
            <a:spAutoFit/>
          </a:bodyPr>
          <a:lstStyle/>
          <a:p>
            <a:pPr algn="ctr"/>
            <a:r>
              <a:rPr lang="en-US" sz="1050" dirty="0">
                <a:solidFill>
                  <a:srgbClr val="0000FF"/>
                </a:solidFill>
                <a:latin typeface="Arial" panose="020B0604020202020204" pitchFamily="34" charset="0"/>
                <a:cs typeface="Arial" panose="020B0604020202020204" pitchFamily="34" charset="0"/>
              </a:rPr>
              <a:t>Complete and submit your Application package</a:t>
            </a:r>
            <a:br>
              <a:rPr lang="en-US" sz="1050" dirty="0">
                <a:solidFill>
                  <a:srgbClr val="0000FF"/>
                </a:solidFill>
                <a:latin typeface="Arial" panose="020B0604020202020204" pitchFamily="34" charset="0"/>
                <a:cs typeface="Arial" panose="020B0604020202020204" pitchFamily="34" charset="0"/>
              </a:rPr>
            </a:br>
            <a:r>
              <a:rPr lang="en-US" sz="1050" b="1" i="1" dirty="0">
                <a:solidFill>
                  <a:srgbClr val="0000FF"/>
                </a:solidFill>
                <a:latin typeface="Arial" panose="020B0604020202020204" pitchFamily="34" charset="0"/>
                <a:cs typeface="Arial" panose="020B0604020202020204" pitchFamily="34" charset="0"/>
              </a:rPr>
              <a:t>6 weeks prior to expected</a:t>
            </a:r>
            <a:br>
              <a:rPr lang="en-US" sz="1050" b="1" i="1" dirty="0">
                <a:solidFill>
                  <a:srgbClr val="0000FF"/>
                </a:solidFill>
                <a:latin typeface="Arial" panose="020B0604020202020204" pitchFamily="34" charset="0"/>
                <a:cs typeface="Arial" panose="020B0604020202020204" pitchFamily="34" charset="0"/>
              </a:rPr>
            </a:br>
            <a:r>
              <a:rPr lang="en-US" sz="1050" b="1" i="1" dirty="0">
                <a:solidFill>
                  <a:srgbClr val="0000FF"/>
                </a:solidFill>
                <a:latin typeface="Arial" panose="020B0604020202020204" pitchFamily="34" charset="0"/>
                <a:cs typeface="Arial" panose="020B0604020202020204" pitchFamily="34" charset="0"/>
              </a:rPr>
              <a:t>start date </a:t>
            </a:r>
            <a:r>
              <a:rPr lang="en-US" sz="1050" dirty="0">
                <a:solidFill>
                  <a:srgbClr val="0000FF"/>
                </a:solidFill>
                <a:latin typeface="Arial" panose="020B0604020202020204" pitchFamily="34" charset="0"/>
                <a:cs typeface="Arial" panose="020B0604020202020204" pitchFamily="34" charset="0"/>
              </a:rPr>
              <a:t>to the CSU IRB Chair</a:t>
            </a:r>
          </a:p>
        </p:txBody>
      </p:sp>
      <p:sp>
        <p:nvSpPr>
          <p:cNvPr id="22" name="TextBox 21"/>
          <p:cNvSpPr txBox="1"/>
          <p:nvPr/>
        </p:nvSpPr>
        <p:spPr>
          <a:xfrm>
            <a:off x="6754333" y="4069573"/>
            <a:ext cx="2344481" cy="1384995"/>
          </a:xfrm>
          <a:prstGeom prst="rect">
            <a:avLst/>
          </a:prstGeom>
          <a:noFill/>
        </p:spPr>
        <p:txBody>
          <a:bodyPr wrap="square" rtlCol="0">
            <a:spAutoFit/>
          </a:bodyPr>
          <a:lstStyle/>
          <a:p>
            <a:r>
              <a:rPr lang="en-US" sz="1050" dirty="0">
                <a:solidFill>
                  <a:srgbClr val="0000FF"/>
                </a:solidFill>
                <a:latin typeface="Arial" panose="020B0604020202020204" pitchFamily="34" charset="0"/>
                <a:cs typeface="Arial" panose="020B0604020202020204" pitchFamily="34" charset="0"/>
              </a:rPr>
              <a:t>                   </a:t>
            </a:r>
            <a:r>
              <a:rPr lang="en-US" sz="1050" b="1" u="sng" dirty="0">
                <a:solidFill>
                  <a:srgbClr val="0000FF"/>
                </a:solidFill>
                <a:latin typeface="Arial" panose="020B0604020202020204" pitchFamily="34" charset="0"/>
                <a:cs typeface="Arial" panose="020B0604020202020204" pitchFamily="34" charset="0"/>
              </a:rPr>
              <a:t>Application</a:t>
            </a:r>
            <a:r>
              <a:rPr lang="en-US" sz="1050" dirty="0">
                <a:solidFill>
                  <a:srgbClr val="0000FF"/>
                </a:solidFill>
                <a:latin typeface="Arial" panose="020B0604020202020204" pitchFamily="34" charset="0"/>
                <a:cs typeface="Arial" panose="020B0604020202020204" pitchFamily="34" charset="0"/>
              </a:rPr>
              <a:t/>
            </a:r>
            <a:br>
              <a:rPr lang="en-US" sz="1050" dirty="0">
                <a:solidFill>
                  <a:srgbClr val="0000FF"/>
                </a:solidFill>
                <a:latin typeface="Arial" panose="020B0604020202020204" pitchFamily="34" charset="0"/>
                <a:cs typeface="Arial" panose="020B0604020202020204" pitchFamily="34" charset="0"/>
              </a:rPr>
            </a:br>
            <a:r>
              <a:rPr lang="en-US" sz="1050" b="1" dirty="0">
                <a:solidFill>
                  <a:srgbClr val="FF6600"/>
                </a:solidFill>
                <a:latin typeface="Arial" panose="020B0604020202020204" pitchFamily="34" charset="0"/>
                <a:cs typeface="Arial" panose="020B0604020202020204" pitchFamily="34" charset="0"/>
              </a:rPr>
              <a:t>Student</a:t>
            </a:r>
            <a:r>
              <a:rPr lang="en-US" sz="1050" b="1" dirty="0">
                <a:solidFill>
                  <a:srgbClr val="0000FF"/>
                </a:solidFill>
                <a:latin typeface="Arial" panose="020B0604020202020204" pitchFamily="34" charset="0"/>
                <a:cs typeface="Arial" panose="020B0604020202020204" pitchFamily="34" charset="0"/>
              </a:rPr>
              <a:t>, </a:t>
            </a:r>
            <a:r>
              <a:rPr lang="en-US" sz="1050" b="1" dirty="0">
                <a:solidFill>
                  <a:srgbClr val="FF6600"/>
                </a:solidFill>
                <a:latin typeface="Arial" panose="020B0604020202020204" pitchFamily="34" charset="0"/>
                <a:cs typeface="Arial" panose="020B0604020202020204" pitchFamily="34" charset="0"/>
              </a:rPr>
              <a:t>Expedited </a:t>
            </a:r>
            <a:r>
              <a:rPr lang="en-US" sz="1050" dirty="0">
                <a:solidFill>
                  <a:srgbClr val="0000FF"/>
                </a:solidFill>
                <a:latin typeface="Arial" panose="020B0604020202020204" pitchFamily="34" charset="0"/>
                <a:cs typeface="Arial" panose="020B0604020202020204" pitchFamily="34" charset="0"/>
              </a:rPr>
              <a:t>or </a:t>
            </a:r>
            <a:r>
              <a:rPr lang="en-US" sz="1050" b="1" dirty="0">
                <a:solidFill>
                  <a:srgbClr val="FF6600"/>
                </a:solidFill>
                <a:latin typeface="Arial" panose="020B0604020202020204" pitchFamily="34" charset="0"/>
                <a:cs typeface="Arial" panose="020B0604020202020204" pitchFamily="34" charset="0"/>
              </a:rPr>
              <a:t>Full Review</a:t>
            </a:r>
          </a:p>
          <a:p>
            <a:pPr marL="214313" indent="-214313">
              <a:buFont typeface="Arial" panose="020B0604020202020204" pitchFamily="34" charset="0"/>
              <a:buChar char="•"/>
            </a:pPr>
            <a:r>
              <a:rPr lang="en-US" sz="1050" dirty="0">
                <a:solidFill>
                  <a:srgbClr val="0000FF"/>
                </a:solidFill>
                <a:latin typeface="Arial" panose="020B0604020202020204" pitchFamily="34" charset="0"/>
                <a:cs typeface="Arial" panose="020B0604020202020204" pitchFamily="34" charset="0"/>
              </a:rPr>
              <a:t>Completed form signed by</a:t>
            </a:r>
            <a:br>
              <a:rPr lang="en-US" sz="1050" dirty="0">
                <a:solidFill>
                  <a:srgbClr val="0000FF"/>
                </a:solidFill>
                <a:latin typeface="Arial" panose="020B0604020202020204" pitchFamily="34" charset="0"/>
                <a:cs typeface="Arial" panose="020B0604020202020204" pitchFamily="34" charset="0"/>
              </a:rPr>
            </a:br>
            <a:r>
              <a:rPr lang="en-US" sz="1050" dirty="0">
                <a:solidFill>
                  <a:srgbClr val="0000FF"/>
                </a:solidFill>
                <a:latin typeface="Arial" panose="020B0604020202020204" pitchFamily="34" charset="0"/>
                <a:cs typeface="Arial" panose="020B0604020202020204" pitchFamily="34" charset="0"/>
              </a:rPr>
              <a:t>PI and co-investigators</a:t>
            </a:r>
          </a:p>
          <a:p>
            <a:pPr marL="214313" indent="-214313">
              <a:buFont typeface="Arial" panose="020B0604020202020204" pitchFamily="34" charset="0"/>
              <a:buChar char="•"/>
            </a:pPr>
            <a:r>
              <a:rPr lang="en-US" sz="1050" dirty="0">
                <a:solidFill>
                  <a:srgbClr val="0000FF"/>
                </a:solidFill>
                <a:latin typeface="Arial" panose="020B0604020202020204" pitchFamily="34" charset="0"/>
                <a:cs typeface="Arial" panose="020B0604020202020204" pitchFamily="34" charset="0"/>
              </a:rPr>
              <a:t>Consent form</a:t>
            </a:r>
          </a:p>
          <a:p>
            <a:pPr marL="214313" indent="-214313">
              <a:buFont typeface="Arial" panose="020B0604020202020204" pitchFamily="34" charset="0"/>
              <a:buChar char="•"/>
            </a:pPr>
            <a:r>
              <a:rPr lang="en-US" sz="1050" dirty="0">
                <a:solidFill>
                  <a:srgbClr val="0000FF"/>
                </a:solidFill>
                <a:latin typeface="Arial" panose="020B0604020202020204" pitchFamily="34" charset="0"/>
                <a:cs typeface="Arial" panose="020B0604020202020204" pitchFamily="34" charset="0"/>
              </a:rPr>
              <a:t>Data collection instruments</a:t>
            </a:r>
          </a:p>
          <a:p>
            <a:pPr marL="214313" indent="-214313">
              <a:buFont typeface="Arial" panose="020B0604020202020204" pitchFamily="34" charset="0"/>
              <a:buChar char="•"/>
            </a:pPr>
            <a:r>
              <a:rPr lang="en-US" sz="1050" dirty="0">
                <a:solidFill>
                  <a:srgbClr val="0000FF"/>
                </a:solidFill>
                <a:latin typeface="Arial" panose="020B0604020202020204" pitchFamily="34" charset="0"/>
                <a:cs typeface="Arial" panose="020B0604020202020204" pitchFamily="34" charset="0"/>
              </a:rPr>
              <a:t>Analytic methods</a:t>
            </a:r>
          </a:p>
          <a:p>
            <a:pPr marL="214313" indent="-214313">
              <a:buFont typeface="Arial" panose="020B0604020202020204" pitchFamily="34" charset="0"/>
              <a:buChar char="•"/>
            </a:pPr>
            <a:r>
              <a:rPr lang="en-US" sz="1050" dirty="0">
                <a:solidFill>
                  <a:srgbClr val="0000FF"/>
                </a:solidFill>
                <a:latin typeface="Arial" panose="020B0604020202020204" pitchFamily="34" charset="0"/>
                <a:cs typeface="Arial" panose="020B0604020202020204" pitchFamily="34" charset="0"/>
              </a:rPr>
              <a:t>NIH certificates</a:t>
            </a:r>
          </a:p>
        </p:txBody>
      </p:sp>
      <p:sp>
        <p:nvSpPr>
          <p:cNvPr id="26" name="TextBox 25"/>
          <p:cNvSpPr txBox="1"/>
          <p:nvPr/>
        </p:nvSpPr>
        <p:spPr>
          <a:xfrm>
            <a:off x="3328987" y="5128976"/>
            <a:ext cx="223138" cy="715581"/>
          </a:xfrm>
          <a:prstGeom prst="rect">
            <a:avLst/>
          </a:prstGeom>
          <a:noFill/>
        </p:spPr>
        <p:txBody>
          <a:bodyPr wrap="none" rtlCol="0">
            <a:spAutoFit/>
          </a:bodyPr>
          <a:lstStyle/>
          <a:p>
            <a:r>
              <a:rPr lang="en-US" sz="1350" dirty="0"/>
              <a:t/>
            </a:r>
            <a:br>
              <a:rPr lang="en-US" sz="1350" dirty="0"/>
            </a:br>
            <a:r>
              <a:rPr lang="en-US" sz="1350" dirty="0"/>
              <a:t/>
            </a:r>
            <a:br>
              <a:rPr lang="en-US" sz="1350" dirty="0"/>
            </a:br>
            <a:r>
              <a:rPr lang="en-US" sz="1350" dirty="0"/>
              <a:t> </a:t>
            </a:r>
          </a:p>
        </p:txBody>
      </p:sp>
      <p:sp>
        <p:nvSpPr>
          <p:cNvPr id="3" name="Rectangle 2"/>
          <p:cNvSpPr/>
          <p:nvPr/>
        </p:nvSpPr>
        <p:spPr>
          <a:xfrm>
            <a:off x="3507162" y="2938578"/>
            <a:ext cx="3099089" cy="1451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50" b="1" u="sng" dirty="0">
                <a:solidFill>
                  <a:srgbClr val="0000FF"/>
                </a:solidFill>
                <a:latin typeface="Arial" panose="020B0604020202020204" pitchFamily="34" charset="0"/>
                <a:cs typeface="Arial" panose="020B0604020202020204" pitchFamily="34" charset="0"/>
              </a:rPr>
              <a:t> </a:t>
            </a:r>
            <a:r>
              <a:rPr lang="en-US" sz="1350" b="1" u="sng" dirty="0">
                <a:solidFill>
                  <a:schemeClr val="bg1"/>
                </a:solidFill>
                <a:latin typeface="Arial" panose="020B0604020202020204" pitchFamily="34" charset="0"/>
                <a:cs typeface="Arial" panose="020B0604020202020204" pitchFamily="34" charset="0"/>
              </a:rPr>
              <a:t>Select the Appropriate Application       </a:t>
            </a:r>
            <a:r>
              <a:rPr lang="en-US" sz="1200" b="1" dirty="0">
                <a:solidFill>
                  <a:srgbClr val="FFFF00"/>
                </a:solidFill>
                <a:latin typeface="Arial" panose="020B0604020202020204" pitchFamily="34" charset="0"/>
                <a:cs typeface="Arial" panose="020B0604020202020204" pitchFamily="34" charset="0"/>
              </a:rPr>
              <a:t>Application for Student or Class Project</a:t>
            </a:r>
            <a:br>
              <a:rPr lang="en-US" sz="1200" b="1" dirty="0">
                <a:solidFill>
                  <a:srgbClr val="FFFF00"/>
                </a:solidFill>
                <a:latin typeface="Arial" panose="020B0604020202020204" pitchFamily="34" charset="0"/>
                <a:cs typeface="Arial" panose="020B0604020202020204" pitchFamily="34" charset="0"/>
              </a:rPr>
            </a:br>
            <a:r>
              <a:rPr lang="en-US" sz="1200" b="1" dirty="0">
                <a:solidFill>
                  <a:srgbClr val="FFFF00"/>
                </a:solidFill>
                <a:latin typeface="Arial" panose="020B0604020202020204" pitchFamily="34" charset="0"/>
                <a:cs typeface="Arial" panose="020B0604020202020204" pitchFamily="34" charset="0"/>
              </a:rPr>
              <a:t>Application for Expedited Review</a:t>
            </a:r>
            <a:br>
              <a:rPr lang="en-US" sz="1200" b="1" dirty="0">
                <a:solidFill>
                  <a:srgbClr val="FFFF00"/>
                </a:solidFill>
                <a:latin typeface="Arial" panose="020B0604020202020204" pitchFamily="34" charset="0"/>
                <a:cs typeface="Arial" panose="020B0604020202020204" pitchFamily="34" charset="0"/>
              </a:rPr>
            </a:br>
            <a:r>
              <a:rPr lang="en-US" sz="1200" b="1" dirty="0">
                <a:solidFill>
                  <a:srgbClr val="FFFF00"/>
                </a:solidFill>
                <a:latin typeface="Arial" panose="020B0604020202020204" pitchFamily="34" charset="0"/>
                <a:cs typeface="Arial" panose="020B0604020202020204" pitchFamily="34" charset="0"/>
              </a:rPr>
              <a:t>Application for Full Review</a:t>
            </a:r>
            <a:endParaRPr lang="en-US" sz="1200" b="1" dirty="0">
              <a:solidFill>
                <a:srgbClr val="FFFF00"/>
              </a:solidFill>
            </a:endParaRPr>
          </a:p>
        </p:txBody>
      </p:sp>
      <p:cxnSp>
        <p:nvCxnSpPr>
          <p:cNvPr id="30" name="Straight Arrow Connector 29"/>
          <p:cNvCxnSpPr/>
          <p:nvPr/>
        </p:nvCxnSpPr>
        <p:spPr>
          <a:xfrm>
            <a:off x="3182725" y="3215577"/>
            <a:ext cx="336998" cy="0"/>
          </a:xfrm>
          <a:prstGeom prst="straightConnector1">
            <a:avLst/>
          </a:prstGeom>
          <a:ln w="38100">
            <a:solidFill>
              <a:srgbClr val="0000FF"/>
            </a:solidFill>
            <a:tailEnd type="triangle"/>
          </a:ln>
        </p:spPr>
        <p:style>
          <a:lnRef idx="3">
            <a:schemeClr val="accent1"/>
          </a:lnRef>
          <a:fillRef idx="0">
            <a:schemeClr val="accent1"/>
          </a:fillRef>
          <a:effectRef idx="2">
            <a:schemeClr val="accent1"/>
          </a:effectRef>
          <a:fontRef idx="minor">
            <a:schemeClr val="tx1"/>
          </a:fontRef>
        </p:style>
      </p:cxnSp>
      <p:cxnSp>
        <p:nvCxnSpPr>
          <p:cNvPr id="31" name="Straight Arrow Connector 30"/>
          <p:cNvCxnSpPr>
            <a:cxnSpLocks/>
            <a:stCxn id="9" idx="3"/>
          </p:cNvCxnSpPr>
          <p:nvPr/>
        </p:nvCxnSpPr>
        <p:spPr>
          <a:xfrm>
            <a:off x="3182723" y="4137370"/>
            <a:ext cx="355806" cy="0"/>
          </a:xfrm>
          <a:prstGeom prst="straightConnector1">
            <a:avLst/>
          </a:prstGeom>
          <a:ln w="38100">
            <a:solidFill>
              <a:srgbClr val="0000FF"/>
            </a:solidFill>
            <a:tailEnd type="triangle"/>
          </a:ln>
        </p:spPr>
        <p:style>
          <a:lnRef idx="3">
            <a:schemeClr val="accent1"/>
          </a:lnRef>
          <a:fillRef idx="0">
            <a:schemeClr val="accent1"/>
          </a:fillRef>
          <a:effectRef idx="2">
            <a:schemeClr val="accent1"/>
          </a:effectRef>
          <a:fontRef idx="minor">
            <a:schemeClr val="tx1"/>
          </a:fontRef>
        </p:style>
      </p:cxnSp>
      <p:cxnSp>
        <p:nvCxnSpPr>
          <p:cNvPr id="32" name="Straight Arrow Connector 31"/>
          <p:cNvCxnSpPr>
            <a:cxnSpLocks/>
            <a:stCxn id="3" idx="3"/>
          </p:cNvCxnSpPr>
          <p:nvPr/>
        </p:nvCxnSpPr>
        <p:spPr>
          <a:xfrm>
            <a:off x="6606250" y="3664250"/>
            <a:ext cx="259136" cy="4187"/>
          </a:xfrm>
          <a:prstGeom prst="straightConnector1">
            <a:avLst/>
          </a:prstGeom>
          <a:ln w="38100">
            <a:solidFill>
              <a:srgbClr val="0000FF"/>
            </a:solidFill>
            <a:tailEnd type="triangle"/>
          </a:ln>
        </p:spPr>
        <p:style>
          <a:lnRef idx="3">
            <a:schemeClr val="accent1"/>
          </a:lnRef>
          <a:fillRef idx="0">
            <a:schemeClr val="accent1"/>
          </a:fillRef>
          <a:effectRef idx="2">
            <a:schemeClr val="accent1"/>
          </a:effectRef>
          <a:fontRef idx="minor">
            <a:schemeClr val="tx1"/>
          </a:fontRef>
        </p:style>
      </p:cxnSp>
      <p:sp>
        <p:nvSpPr>
          <p:cNvPr id="34" name="TextBox 33"/>
          <p:cNvSpPr txBox="1"/>
          <p:nvPr/>
        </p:nvSpPr>
        <p:spPr>
          <a:xfrm>
            <a:off x="3519723" y="4457480"/>
            <a:ext cx="3086528" cy="369332"/>
          </a:xfrm>
          <a:prstGeom prst="rect">
            <a:avLst/>
          </a:prstGeom>
          <a:noFill/>
        </p:spPr>
        <p:txBody>
          <a:bodyPr wrap="square" rtlCol="0">
            <a:spAutoFit/>
          </a:bodyPr>
          <a:lstStyle/>
          <a:p>
            <a:pPr algn="ctr"/>
            <a:r>
              <a:rPr lang="en-US" dirty="0">
                <a:solidFill>
                  <a:srgbClr val="FF9933"/>
                </a:solidFill>
                <a:latin typeface="Arial" panose="020B0604020202020204" pitchFamily="34" charset="0"/>
                <a:cs typeface="Arial" panose="020B0604020202020204" pitchFamily="34" charset="0"/>
              </a:rPr>
              <a:t>Handouts (including URLs)</a:t>
            </a:r>
          </a:p>
        </p:txBody>
      </p:sp>
    </p:spTree>
    <p:extLst>
      <p:ext uri="{BB962C8B-B14F-4D97-AF65-F5344CB8AC3E}">
        <p14:creationId xmlns:p14="http://schemas.microsoft.com/office/powerpoint/2010/main" val="14704427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458200" cy="1143000"/>
          </a:xfrm>
        </p:spPr>
        <p:txBody>
          <a:bodyPr>
            <a:normAutofit fontScale="90000"/>
          </a:bodyPr>
          <a:lstStyle/>
          <a:p>
            <a:r>
              <a:rPr lang="en-US" dirty="0" smtClean="0"/>
              <a:t>Contact your IRB rep </a:t>
            </a:r>
            <a:br>
              <a:rPr lang="en-US" dirty="0" smtClean="0"/>
            </a:br>
            <a:r>
              <a:rPr lang="en-US" dirty="0" smtClean="0"/>
              <a:t>for a Determination</a:t>
            </a:r>
            <a:endParaRPr lang="en-US" dirty="0"/>
          </a:p>
        </p:txBody>
      </p:sp>
      <p:sp>
        <p:nvSpPr>
          <p:cNvPr id="3" name="Content Placeholder 2"/>
          <p:cNvSpPr>
            <a:spLocks noGrp="1"/>
          </p:cNvSpPr>
          <p:nvPr>
            <p:ph idx="1"/>
          </p:nvPr>
        </p:nvSpPr>
        <p:spPr/>
        <p:txBody>
          <a:bodyPr>
            <a:normAutofit/>
          </a:bodyPr>
          <a:lstStyle/>
          <a:p>
            <a:r>
              <a:rPr lang="en-US" dirty="0" smtClean="0"/>
              <a:t>Determining whether a project requires IRB oversight can have significant consequences.</a:t>
            </a:r>
          </a:p>
          <a:p>
            <a:endParaRPr lang="en-US" sz="1800" dirty="0" smtClean="0"/>
          </a:p>
          <a:p>
            <a:r>
              <a:rPr lang="en-US" dirty="0" smtClean="0"/>
              <a:t>Unless absolutely sure, it is best to contact the IRB</a:t>
            </a:r>
            <a:endParaRPr lang="en-US" sz="1000" dirty="0" smtClean="0"/>
          </a:p>
          <a:p>
            <a:pPr lvl="1"/>
            <a:r>
              <a:rPr lang="en-US" sz="2400" dirty="0" smtClean="0"/>
              <a:t>Best method is the </a:t>
            </a:r>
            <a:r>
              <a:rPr lang="en-US" sz="2400" dirty="0" smtClean="0">
                <a:hlinkClick r:id="rId3"/>
              </a:rPr>
              <a:t>form on our website </a:t>
            </a:r>
            <a:r>
              <a:rPr lang="en-US" sz="2400" dirty="0" smtClean="0"/>
              <a:t>under “Applications”</a:t>
            </a:r>
          </a:p>
          <a:p>
            <a:pPr lvl="1"/>
            <a:r>
              <a:rPr lang="en-US" sz="2400" dirty="0" smtClean="0"/>
              <a:t>Can always email the main IRB (</a:t>
            </a:r>
            <a:r>
              <a:rPr lang="en-US" sz="2400" dirty="0" smtClean="0">
                <a:hlinkClick r:id="rId4"/>
              </a:rPr>
              <a:t>irb@clayton.edu</a:t>
            </a:r>
            <a:r>
              <a:rPr lang="en-US" sz="2400" dirty="0" smtClean="0"/>
              <a:t>)</a:t>
            </a:r>
            <a:endParaRPr lang="en-US" sz="2400" dirty="0"/>
          </a:p>
        </p:txBody>
      </p:sp>
    </p:spTree>
    <p:extLst>
      <p:ext uri="{BB962C8B-B14F-4D97-AF65-F5344CB8AC3E}">
        <p14:creationId xmlns:p14="http://schemas.microsoft.com/office/powerpoint/2010/main" val="9603496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458200" cy="1143000"/>
          </a:xfrm>
        </p:spPr>
        <p:txBody>
          <a:bodyPr>
            <a:normAutofit fontScale="90000"/>
          </a:bodyPr>
          <a:lstStyle/>
          <a:p>
            <a:r>
              <a:rPr lang="en-US" dirty="0" smtClean="0"/>
              <a:t>Where can I get trained for Protection of Human Research Participants?</a:t>
            </a:r>
            <a:endParaRPr lang="en-US" dirty="0"/>
          </a:p>
        </p:txBody>
      </p:sp>
      <p:sp>
        <p:nvSpPr>
          <p:cNvPr id="3" name="Content Placeholder 2"/>
          <p:cNvSpPr>
            <a:spLocks noGrp="1"/>
          </p:cNvSpPr>
          <p:nvPr>
            <p:ph idx="1"/>
          </p:nvPr>
        </p:nvSpPr>
        <p:spPr>
          <a:xfrm>
            <a:off x="495300" y="1981200"/>
            <a:ext cx="8229600" cy="4525963"/>
          </a:xfrm>
        </p:spPr>
        <p:txBody>
          <a:bodyPr>
            <a:normAutofit/>
          </a:bodyPr>
          <a:lstStyle/>
          <a:p>
            <a:r>
              <a:rPr lang="en-US" dirty="0" smtClean="0"/>
              <a:t>Everyone listed as a PI or co-investigator has to complete the National Institutes of Health (NIH) sponsored training:</a:t>
            </a:r>
            <a:endParaRPr lang="en-US" sz="1800" dirty="0" smtClean="0"/>
          </a:p>
          <a:p>
            <a:pPr lvl="1"/>
            <a:r>
              <a:rPr lang="en-US" dirty="0">
                <a:hlinkClick r:id="rId3"/>
              </a:rPr>
              <a:t>Protecting Human Research </a:t>
            </a:r>
            <a:r>
              <a:rPr lang="en-US" dirty="0" smtClean="0">
                <a:hlinkClick r:id="rId3"/>
              </a:rPr>
              <a:t>Participants (PHRP)</a:t>
            </a:r>
            <a:endParaRPr lang="en-US" dirty="0" smtClean="0"/>
          </a:p>
          <a:p>
            <a:r>
              <a:rPr lang="en-US" dirty="0"/>
              <a:t>Make sure your certificate is less than three years old and include it with your application</a:t>
            </a:r>
          </a:p>
        </p:txBody>
      </p:sp>
    </p:spTree>
    <p:extLst>
      <p:ext uri="{BB962C8B-B14F-4D97-AF65-F5344CB8AC3E}">
        <p14:creationId xmlns:p14="http://schemas.microsoft.com/office/powerpoint/2010/main" val="17154080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73765"/>
            <a:ext cx="8763000" cy="1143000"/>
          </a:xfrm>
        </p:spPr>
        <p:txBody>
          <a:bodyPr>
            <a:normAutofit fontScale="90000"/>
          </a:bodyPr>
          <a:lstStyle/>
          <a:p>
            <a:r>
              <a:rPr lang="en-US" dirty="0"/>
              <a:t>What about </a:t>
            </a:r>
            <a:r>
              <a:rPr lang="en-US" dirty="0" smtClean="0"/>
              <a:t>research continuing  </a:t>
            </a:r>
            <a:r>
              <a:rPr lang="en-US" dirty="0" smtClean="0"/>
              <a:t/>
            </a:r>
            <a:br>
              <a:rPr lang="en-US" dirty="0" smtClean="0"/>
            </a:br>
            <a:r>
              <a:rPr lang="en-US" dirty="0" smtClean="0"/>
              <a:t>beyond </a:t>
            </a:r>
            <a:r>
              <a:rPr lang="en-US" dirty="0"/>
              <a:t>a year?</a:t>
            </a:r>
          </a:p>
        </p:txBody>
      </p:sp>
      <p:sp>
        <p:nvSpPr>
          <p:cNvPr id="3" name="Content Placeholder 2"/>
          <p:cNvSpPr>
            <a:spLocks noGrp="1"/>
          </p:cNvSpPr>
          <p:nvPr>
            <p:ph idx="1"/>
          </p:nvPr>
        </p:nvSpPr>
        <p:spPr>
          <a:xfrm>
            <a:off x="457200" y="1752600"/>
            <a:ext cx="8229600" cy="4525963"/>
          </a:xfrm>
        </p:spPr>
        <p:txBody>
          <a:bodyPr>
            <a:normAutofit/>
          </a:bodyPr>
          <a:lstStyle/>
          <a:p>
            <a:r>
              <a:rPr lang="en-US" sz="2400" b="1" dirty="0">
                <a:latin typeface="Arial" charset="0"/>
                <a:ea typeface="Arial" charset="0"/>
                <a:cs typeface="Arial" charset="0"/>
              </a:rPr>
              <a:t>Continuations (Expedited and Full Reviews)</a:t>
            </a:r>
            <a:endParaRPr lang="en-US" sz="2400" b="1" i="1" dirty="0">
              <a:latin typeface="Arial" charset="0"/>
              <a:ea typeface="Arial" charset="0"/>
              <a:cs typeface="Arial" charset="0"/>
            </a:endParaRPr>
          </a:p>
          <a:p>
            <a:pPr lvl="1"/>
            <a:r>
              <a:rPr lang="en-US" sz="2000" dirty="0">
                <a:latin typeface="Arial" charset="0"/>
                <a:ea typeface="Arial" charset="0"/>
                <a:cs typeface="Arial" charset="0"/>
              </a:rPr>
              <a:t>Twelve months after initial approval, you must submit a continuation form if the study is to continue</a:t>
            </a:r>
          </a:p>
          <a:p>
            <a:pPr lvl="1"/>
            <a:r>
              <a:rPr lang="en-US" sz="2000" dirty="0">
                <a:latin typeface="Arial" charset="0"/>
                <a:ea typeface="Arial" charset="0"/>
                <a:cs typeface="Arial" charset="0"/>
              </a:rPr>
              <a:t>Failure to submit will automatically result in project termination</a:t>
            </a:r>
          </a:p>
          <a:p>
            <a:r>
              <a:rPr lang="en-US" sz="2400" b="1" dirty="0">
                <a:latin typeface="Arial" charset="0"/>
                <a:ea typeface="Arial" charset="0"/>
                <a:cs typeface="Arial" charset="0"/>
              </a:rPr>
              <a:t>Terminations (Expedited and Full Reviews)</a:t>
            </a:r>
          </a:p>
          <a:p>
            <a:pPr lvl="1"/>
            <a:r>
              <a:rPr lang="en-US" sz="2000" dirty="0">
                <a:latin typeface="Arial" charset="0"/>
                <a:ea typeface="Arial" charset="0"/>
                <a:cs typeface="Arial" charset="0"/>
              </a:rPr>
              <a:t>At the end of the study time period, a Termination form must be </a:t>
            </a:r>
            <a:r>
              <a:rPr lang="en-US" sz="2000" dirty="0" smtClean="0">
                <a:latin typeface="Arial" charset="0"/>
                <a:ea typeface="Arial" charset="0"/>
                <a:cs typeface="Arial" charset="0"/>
              </a:rPr>
              <a:t>submitted</a:t>
            </a:r>
            <a:endParaRPr lang="en-US" sz="2000" dirty="0">
              <a:latin typeface="Arial" charset="0"/>
              <a:ea typeface="Arial" charset="0"/>
              <a:cs typeface="Arial" charset="0"/>
            </a:endParaRPr>
          </a:p>
          <a:p>
            <a:r>
              <a:rPr lang="en-US" sz="2400" b="1" dirty="0">
                <a:latin typeface="Arial" charset="0"/>
                <a:ea typeface="Arial" charset="0"/>
                <a:cs typeface="Arial" charset="0"/>
              </a:rPr>
              <a:t>Exempt Studies</a:t>
            </a:r>
          </a:p>
          <a:p>
            <a:pPr lvl="1"/>
            <a:r>
              <a:rPr lang="en-US" sz="2000" dirty="0">
                <a:latin typeface="Arial" charset="0"/>
                <a:ea typeface="Arial" charset="0"/>
                <a:cs typeface="Arial" charset="0"/>
              </a:rPr>
              <a:t>Not subject to monitoring, no requirement for continuation or termination</a:t>
            </a:r>
          </a:p>
          <a:p>
            <a:pPr lvl="1"/>
            <a:r>
              <a:rPr lang="en-US" sz="2000" dirty="0">
                <a:latin typeface="Arial" charset="0"/>
                <a:ea typeface="Arial" charset="0"/>
                <a:cs typeface="Arial" charset="0"/>
              </a:rPr>
              <a:t>If protocol changes result in risk factor changes, new application is required</a:t>
            </a:r>
          </a:p>
          <a:p>
            <a:pPr lvl="1"/>
            <a:endParaRPr lang="en-US" sz="2000" dirty="0">
              <a:latin typeface="Arial" charset="0"/>
              <a:ea typeface="Arial" charset="0"/>
              <a:cs typeface="Arial" charset="0"/>
            </a:endParaRPr>
          </a:p>
        </p:txBody>
      </p:sp>
    </p:spTree>
    <p:extLst>
      <p:ext uri="{BB962C8B-B14F-4D97-AF65-F5344CB8AC3E}">
        <p14:creationId xmlns:p14="http://schemas.microsoft.com/office/powerpoint/2010/main" val="12210105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748" y="685800"/>
            <a:ext cx="8763000" cy="1143000"/>
          </a:xfrm>
        </p:spPr>
        <p:txBody>
          <a:bodyPr>
            <a:normAutofit fontScale="90000"/>
          </a:bodyPr>
          <a:lstStyle/>
          <a:p>
            <a:r>
              <a:rPr lang="en-US" dirty="0" smtClean="0"/>
              <a:t>IRB Audits of </a:t>
            </a:r>
            <a:r>
              <a:rPr lang="en-US" dirty="0"/>
              <a:t>Approved Research Studies</a:t>
            </a:r>
          </a:p>
        </p:txBody>
      </p:sp>
      <p:sp>
        <p:nvSpPr>
          <p:cNvPr id="3" name="Content Placeholder 2"/>
          <p:cNvSpPr>
            <a:spLocks noGrp="1"/>
          </p:cNvSpPr>
          <p:nvPr>
            <p:ph idx="1"/>
          </p:nvPr>
        </p:nvSpPr>
        <p:spPr>
          <a:xfrm>
            <a:off x="533400" y="1752600"/>
            <a:ext cx="8229600" cy="4525963"/>
          </a:xfrm>
        </p:spPr>
        <p:txBody>
          <a:bodyPr>
            <a:normAutofit fontScale="92500" lnSpcReduction="10000"/>
          </a:bodyPr>
          <a:lstStyle/>
          <a:p>
            <a:r>
              <a:rPr lang="en-US" dirty="0" smtClean="0"/>
              <a:t>For </a:t>
            </a:r>
            <a:r>
              <a:rPr lang="en-US" dirty="0"/>
              <a:t>active </a:t>
            </a:r>
            <a:r>
              <a:rPr lang="en-US" dirty="0" smtClean="0"/>
              <a:t>expedited and full-review studies, </a:t>
            </a:r>
            <a:r>
              <a:rPr lang="en-US" dirty="0" smtClean="0"/>
              <a:t>studies are randomly selected each semester</a:t>
            </a:r>
            <a:r>
              <a:rPr lang="en-US" dirty="0" smtClean="0"/>
              <a:t>:</a:t>
            </a:r>
            <a:endParaRPr lang="en-US" dirty="0"/>
          </a:p>
          <a:p>
            <a:pPr lvl="1"/>
            <a:r>
              <a:rPr lang="en-US" dirty="0"/>
              <a:t>IRB representatives review the approved protocol and go over the current study with the Investigator using a check-list to determine if:</a:t>
            </a:r>
          </a:p>
          <a:p>
            <a:pPr lvl="1"/>
            <a:r>
              <a:rPr lang="en-US" dirty="0"/>
              <a:t>The scope or mission has changed—if so, a NEW application must be submitted before the research can </a:t>
            </a:r>
            <a:r>
              <a:rPr lang="en-US" dirty="0" smtClean="0"/>
              <a:t>continue</a:t>
            </a:r>
            <a:endParaRPr lang="en-US" dirty="0"/>
          </a:p>
          <a:p>
            <a:pPr lvl="1"/>
            <a:r>
              <a:rPr lang="en-US" dirty="0"/>
              <a:t>If the scope has not changed, but the timeline has been extended, MUST be resubmitted to the IRB for an </a:t>
            </a:r>
            <a:r>
              <a:rPr lang="en-US" dirty="0" smtClean="0"/>
              <a:t>extension</a:t>
            </a:r>
            <a:endParaRPr lang="en-US" dirty="0"/>
          </a:p>
          <a:p>
            <a:endParaRPr lang="en-US" dirty="0"/>
          </a:p>
        </p:txBody>
      </p:sp>
    </p:spTree>
    <p:extLst>
      <p:ext uri="{BB962C8B-B14F-4D97-AF65-F5344CB8AC3E}">
        <p14:creationId xmlns:p14="http://schemas.microsoft.com/office/powerpoint/2010/main" val="12320504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Bevel 4"/>
          <p:cNvSpPr/>
          <p:nvPr/>
        </p:nvSpPr>
        <p:spPr>
          <a:xfrm>
            <a:off x="457200" y="4664700"/>
            <a:ext cx="3810000" cy="1066800"/>
          </a:xfrm>
          <a:prstGeom prst="bevel">
            <a:avLst>
              <a:gd name="adj" fmla="val 395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272092" y="1295400"/>
            <a:ext cx="6957508" cy="2590800"/>
          </a:xfrm>
        </p:spPr>
        <p:txBody>
          <a:bodyPr>
            <a:normAutofit lnSpcReduction="10000"/>
          </a:bodyPr>
          <a:lstStyle/>
          <a:p>
            <a:pPr marL="0" indent="0">
              <a:spcBef>
                <a:spcPts val="0"/>
              </a:spcBef>
              <a:spcAft>
                <a:spcPts val="300"/>
              </a:spcAft>
              <a:buNone/>
            </a:pPr>
            <a:r>
              <a:rPr lang="en-US" dirty="0" smtClean="0"/>
              <a:t>For additional questions:</a:t>
            </a:r>
          </a:p>
          <a:p>
            <a:pPr marL="514350" indent="-514350">
              <a:spcBef>
                <a:spcPts val="0"/>
              </a:spcBef>
              <a:spcAft>
                <a:spcPts val="300"/>
              </a:spcAft>
              <a:buAutoNum type="arabicPeriod"/>
            </a:pPr>
            <a:r>
              <a:rPr lang="en-US" dirty="0" smtClean="0"/>
              <a:t>Contact your college IRB rep, or </a:t>
            </a:r>
          </a:p>
          <a:p>
            <a:pPr marL="514350" indent="-514350">
              <a:spcBef>
                <a:spcPts val="0"/>
              </a:spcBef>
              <a:spcAft>
                <a:spcPts val="300"/>
              </a:spcAft>
              <a:buAutoNum type="arabicPeriod"/>
            </a:pPr>
            <a:r>
              <a:rPr lang="en-US" dirty="0"/>
              <a:t>E</a:t>
            </a:r>
            <a:r>
              <a:rPr lang="en-US" dirty="0" smtClean="0"/>
              <a:t>mail </a:t>
            </a:r>
            <a:r>
              <a:rPr lang="en-US" dirty="0" smtClean="0">
                <a:hlinkClick r:id="rId3"/>
              </a:rPr>
              <a:t>irb@clayton.edu</a:t>
            </a:r>
            <a:r>
              <a:rPr lang="en-US" dirty="0" smtClean="0"/>
              <a:t>, or</a:t>
            </a:r>
          </a:p>
          <a:p>
            <a:pPr marL="514350" indent="-514350">
              <a:spcBef>
                <a:spcPts val="0"/>
              </a:spcBef>
              <a:spcAft>
                <a:spcPts val="300"/>
              </a:spcAft>
              <a:buAutoNum type="arabicPeriod"/>
            </a:pPr>
            <a:r>
              <a:rPr lang="en-US" dirty="0"/>
              <a:t>V</a:t>
            </a:r>
            <a:r>
              <a:rPr lang="en-US" dirty="0" smtClean="0"/>
              <a:t>isit our website at:</a:t>
            </a:r>
          </a:p>
          <a:p>
            <a:pPr marL="0" indent="0">
              <a:spcBef>
                <a:spcPts val="0"/>
              </a:spcBef>
              <a:spcAft>
                <a:spcPts val="300"/>
              </a:spcAft>
              <a:buNone/>
            </a:pPr>
            <a:r>
              <a:rPr lang="en-US" dirty="0" smtClean="0">
                <a:hlinkClick r:id="rId4"/>
              </a:rPr>
              <a:t>http://www.clayton.edu/provost/irb</a:t>
            </a:r>
            <a:endParaRPr lang="en-US" dirty="0"/>
          </a:p>
          <a:p>
            <a:pPr marL="0" indent="0">
              <a:spcBef>
                <a:spcPts val="0"/>
              </a:spcBef>
              <a:spcAft>
                <a:spcPts val="300"/>
              </a:spcAft>
              <a:buNone/>
            </a:pPr>
            <a:endParaRPr lang="en-US" sz="1900" dirty="0" smtClean="0"/>
          </a:p>
        </p:txBody>
      </p:sp>
      <p:sp>
        <p:nvSpPr>
          <p:cNvPr id="4" name="Slide Number Placeholder 3"/>
          <p:cNvSpPr>
            <a:spLocks noGrp="1"/>
          </p:cNvSpPr>
          <p:nvPr>
            <p:ph type="sldNum" sz="quarter" idx="12"/>
          </p:nvPr>
        </p:nvSpPr>
        <p:spPr/>
        <p:txBody>
          <a:bodyPr/>
          <a:lstStyle/>
          <a:p>
            <a:endParaRPr lang="en-US" dirty="0"/>
          </a:p>
        </p:txBody>
      </p:sp>
      <p:sp>
        <p:nvSpPr>
          <p:cNvPr id="6" name="TextBox 5"/>
          <p:cNvSpPr txBox="1"/>
          <p:nvPr/>
        </p:nvSpPr>
        <p:spPr>
          <a:xfrm>
            <a:off x="543339" y="4651448"/>
            <a:ext cx="3637722" cy="1269578"/>
          </a:xfrm>
          <a:prstGeom prst="rect">
            <a:avLst/>
          </a:prstGeom>
          <a:noFill/>
        </p:spPr>
        <p:txBody>
          <a:bodyPr wrap="square" rtlCol="0">
            <a:spAutoFit/>
          </a:bodyPr>
          <a:lstStyle/>
          <a:p>
            <a:pPr>
              <a:spcAft>
                <a:spcPts val="300"/>
              </a:spcAft>
            </a:pPr>
            <a:r>
              <a:rPr lang="en-US" sz="1400" dirty="0" smtClean="0"/>
              <a:t>Acknowledgement: This </a:t>
            </a:r>
            <a:r>
              <a:rPr lang="en-US" sz="1400" dirty="0"/>
              <a:t>presentation is based </a:t>
            </a:r>
            <a:r>
              <a:rPr lang="en-US" sz="1400" dirty="0" smtClean="0"/>
              <a:t>in part on </a:t>
            </a:r>
            <a:r>
              <a:rPr lang="en-US" sz="1400" dirty="0"/>
              <a:t>IRB overview training provided by Emory University, and retrieved on 4/11/2017 from: </a:t>
            </a:r>
            <a:r>
              <a:rPr lang="en-US" sz="1400" dirty="0">
                <a:hlinkClick r:id="rId5"/>
              </a:rPr>
              <a:t>https://tinyurl.com/ksz5vmj</a:t>
            </a:r>
            <a:r>
              <a:rPr lang="en-US" sz="1400" dirty="0"/>
              <a:t> </a:t>
            </a:r>
          </a:p>
          <a:p>
            <a:endParaRPr lang="en-US" dirty="0"/>
          </a:p>
        </p:txBody>
      </p:sp>
    </p:spTree>
    <p:extLst>
      <p:ext uri="{BB962C8B-B14F-4D97-AF65-F5344CB8AC3E}">
        <p14:creationId xmlns:p14="http://schemas.microsoft.com/office/powerpoint/2010/main" val="16166326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2667000"/>
            <a:ext cx="2819400" cy="1362075"/>
          </a:xfrm>
        </p:spPr>
        <p:txBody>
          <a:bodyPr/>
          <a:lstStyle/>
          <a:p>
            <a:r>
              <a:rPr lang="en-US" dirty="0" smtClean="0"/>
              <a:t>Part V:</a:t>
            </a:r>
            <a:r>
              <a:rPr lang="en-US" dirty="0" smtClean="0"/>
              <a:t/>
            </a:r>
            <a:br>
              <a:rPr lang="en-US" dirty="0" smtClean="0"/>
            </a:br>
            <a:r>
              <a:rPr lang="en-US" dirty="0" smtClean="0"/>
              <a:t>EXAMPLES</a:t>
            </a:r>
            <a:endParaRPr lang="en-US" dirty="0"/>
          </a:p>
        </p:txBody>
      </p:sp>
    </p:spTree>
    <p:extLst>
      <p:ext uri="{BB962C8B-B14F-4D97-AF65-F5344CB8AC3E}">
        <p14:creationId xmlns:p14="http://schemas.microsoft.com/office/powerpoint/2010/main" val="20691752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Case Series</a:t>
            </a:r>
            <a:endParaRPr lang="en-US" dirty="0"/>
          </a:p>
        </p:txBody>
      </p:sp>
      <p:sp>
        <p:nvSpPr>
          <p:cNvPr id="3" name="Content Placeholder 2"/>
          <p:cNvSpPr>
            <a:spLocks noGrp="1"/>
          </p:cNvSpPr>
          <p:nvPr>
            <p:ph idx="1"/>
          </p:nvPr>
        </p:nvSpPr>
        <p:spPr>
          <a:xfrm>
            <a:off x="381000" y="1600200"/>
            <a:ext cx="8610600" cy="3962400"/>
          </a:xfrm>
        </p:spPr>
        <p:txBody>
          <a:bodyPr>
            <a:normAutofit fontScale="85000" lnSpcReduction="20000"/>
          </a:bodyPr>
          <a:lstStyle/>
          <a:p>
            <a:r>
              <a:rPr lang="en-US" dirty="0" smtClean="0"/>
              <a:t>Involves reporting or presenting information on particular, individual cases.</a:t>
            </a:r>
          </a:p>
          <a:p>
            <a:r>
              <a:rPr lang="en-US" dirty="0" smtClean="0"/>
              <a:t>General approach is that a case series of 5 or fewer cases is </a:t>
            </a:r>
            <a:r>
              <a:rPr lang="en-US" u="sng" dirty="0" smtClean="0"/>
              <a:t>not</a:t>
            </a:r>
            <a:r>
              <a:rPr lang="en-US" dirty="0" smtClean="0"/>
              <a:t> research</a:t>
            </a:r>
          </a:p>
          <a:p>
            <a:pPr lvl="1"/>
            <a:r>
              <a:rPr lang="en-US" dirty="0" smtClean="0"/>
              <a:t>Refers to whether it is generalizable</a:t>
            </a:r>
          </a:p>
          <a:p>
            <a:pPr lvl="1"/>
            <a:r>
              <a:rPr lang="en-US" dirty="0" smtClean="0"/>
              <a:t>HIPAA regulations should still be considered</a:t>
            </a:r>
          </a:p>
          <a:p>
            <a:pPr lvl="1"/>
            <a:r>
              <a:rPr lang="en-US" dirty="0" smtClean="0"/>
              <a:t>Series of 6 or more is like generalizable research, and IRB would likely review</a:t>
            </a:r>
          </a:p>
          <a:p>
            <a:endParaRPr lang="en-US" dirty="0"/>
          </a:p>
          <a:p>
            <a:r>
              <a:rPr lang="en-US" u="sng" dirty="0" smtClean="0">
                <a:solidFill>
                  <a:schemeClr val="tx2">
                    <a:lumMod val="90000"/>
                  </a:schemeClr>
                </a:solidFill>
              </a:rPr>
              <a:t>No</a:t>
            </a:r>
            <a:r>
              <a:rPr lang="en-US" dirty="0" smtClean="0">
                <a:solidFill>
                  <a:schemeClr val="tx2">
                    <a:lumMod val="90000"/>
                  </a:schemeClr>
                </a:solidFill>
              </a:rPr>
              <a:t>, generally not research, unless series is &gt;5 cases</a:t>
            </a:r>
            <a:endParaRPr lang="en-US" dirty="0">
              <a:solidFill>
                <a:schemeClr val="tx2">
                  <a:lumMod val="90000"/>
                </a:schemeClr>
              </a:solidFill>
            </a:endParaRPr>
          </a:p>
        </p:txBody>
      </p:sp>
    </p:spTree>
    <p:extLst>
      <p:ext uri="{BB962C8B-B14F-4D97-AF65-F5344CB8AC3E}">
        <p14:creationId xmlns:p14="http://schemas.microsoft.com/office/powerpoint/2010/main" val="834425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IRB?</a:t>
            </a:r>
            <a:endParaRPr lang="en-US" dirty="0"/>
          </a:p>
        </p:txBody>
      </p:sp>
      <p:sp>
        <p:nvSpPr>
          <p:cNvPr id="3" name="Content Placeholder 2"/>
          <p:cNvSpPr>
            <a:spLocks noGrp="1"/>
          </p:cNvSpPr>
          <p:nvPr>
            <p:ph idx="1"/>
          </p:nvPr>
        </p:nvSpPr>
        <p:spPr/>
        <p:txBody>
          <a:bodyPr>
            <a:normAutofit/>
          </a:bodyPr>
          <a:lstStyle/>
          <a:p>
            <a:r>
              <a:rPr lang="en-US" dirty="0" smtClean="0"/>
              <a:t>Anyone engaged in </a:t>
            </a:r>
            <a:r>
              <a:rPr lang="en-US" u="sng" dirty="0" smtClean="0"/>
              <a:t>human subjects</a:t>
            </a:r>
            <a:r>
              <a:rPr lang="en-US" dirty="0" smtClean="0"/>
              <a:t> research at CSU must comply with regulations and policies for protecting participants. </a:t>
            </a:r>
            <a:r>
              <a:rPr lang="en-US" sz="1800" i="1" dirty="0" smtClean="0"/>
              <a:t>	</a:t>
            </a:r>
          </a:p>
          <a:p>
            <a:pPr marL="457200" lvl="1" indent="0">
              <a:buNone/>
            </a:pPr>
            <a:r>
              <a:rPr lang="en-US" i="1" dirty="0"/>
              <a:t>	</a:t>
            </a:r>
            <a:r>
              <a:rPr lang="en-US" i="1" dirty="0" smtClean="0"/>
              <a:t>These include, but are not limited to:</a:t>
            </a:r>
          </a:p>
          <a:p>
            <a:pPr lvl="3"/>
            <a:r>
              <a:rPr lang="en-US" dirty="0" smtClean="0">
                <a:hlinkClick r:id="rId3"/>
              </a:rPr>
              <a:t>45 CFR 46</a:t>
            </a:r>
            <a:r>
              <a:rPr lang="en-US" dirty="0" smtClean="0"/>
              <a:t>, DHHS</a:t>
            </a:r>
          </a:p>
          <a:p>
            <a:pPr lvl="3"/>
            <a:r>
              <a:rPr lang="en-US" dirty="0" smtClean="0">
                <a:hlinkClick r:id="rId4"/>
              </a:rPr>
              <a:t>21 CFR 56</a:t>
            </a:r>
            <a:r>
              <a:rPr lang="en-US" dirty="0" smtClean="0"/>
              <a:t>, </a:t>
            </a:r>
            <a:r>
              <a:rPr lang="en-US" dirty="0" smtClean="0">
                <a:hlinkClick r:id="rId5"/>
              </a:rPr>
              <a:t>21 CFR 50</a:t>
            </a:r>
            <a:r>
              <a:rPr lang="en-US" dirty="0" smtClean="0"/>
              <a:t>, </a:t>
            </a:r>
            <a:r>
              <a:rPr lang="en-US" dirty="0" smtClean="0">
                <a:hlinkClick r:id="rId6"/>
              </a:rPr>
              <a:t>21 CFR 312</a:t>
            </a:r>
            <a:r>
              <a:rPr lang="en-US" dirty="0" smtClean="0"/>
              <a:t>, </a:t>
            </a:r>
            <a:r>
              <a:rPr lang="en-US" dirty="0" smtClean="0">
                <a:hlinkClick r:id=""/>
              </a:rPr>
              <a:t>21 CFR 812</a:t>
            </a:r>
            <a:r>
              <a:rPr lang="en-US" dirty="0" smtClean="0"/>
              <a:t>, FDA</a:t>
            </a:r>
          </a:p>
          <a:p>
            <a:pPr lvl="3"/>
            <a:r>
              <a:rPr lang="en-US" dirty="0" smtClean="0">
                <a:hlinkClick r:id="rId7"/>
              </a:rPr>
              <a:t>CSU IRB </a:t>
            </a:r>
            <a:r>
              <a:rPr lang="en-US" dirty="0">
                <a:hlinkClick r:id="rId7"/>
              </a:rPr>
              <a:t>Policies &amp; </a:t>
            </a:r>
            <a:r>
              <a:rPr lang="en-US" dirty="0" smtClean="0">
                <a:hlinkClick r:id="rId7"/>
              </a:rPr>
              <a:t>Procedures</a:t>
            </a:r>
            <a:endParaRPr lang="en-US" dirty="0" smtClean="0"/>
          </a:p>
          <a:p>
            <a:pPr lvl="3"/>
            <a:r>
              <a:rPr lang="en-US" dirty="0" smtClean="0"/>
              <a:t>Ethical Principles in the Belmont Report</a:t>
            </a:r>
          </a:p>
          <a:p>
            <a:pPr lvl="3"/>
            <a:r>
              <a:rPr lang="en-US" dirty="0" smtClean="0"/>
              <a:t>VA and DOD policies and regulations</a:t>
            </a:r>
            <a:endParaRPr lang="en-US" dirty="0"/>
          </a:p>
        </p:txBody>
      </p:sp>
    </p:spTree>
    <p:extLst>
      <p:ext uri="{BB962C8B-B14F-4D97-AF65-F5344CB8AC3E}">
        <p14:creationId xmlns:p14="http://schemas.microsoft.com/office/powerpoint/2010/main" val="13097415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Registry study</a:t>
            </a:r>
            <a:endParaRPr lang="en-US" dirty="0"/>
          </a:p>
        </p:txBody>
      </p:sp>
      <p:sp>
        <p:nvSpPr>
          <p:cNvPr id="5" name="Content Placeholder 2"/>
          <p:cNvSpPr>
            <a:spLocks noGrp="1"/>
          </p:cNvSpPr>
          <p:nvPr>
            <p:ph idx="1"/>
          </p:nvPr>
        </p:nvSpPr>
        <p:spPr>
          <a:xfrm>
            <a:off x="685800" y="1447800"/>
            <a:ext cx="7772400" cy="4038599"/>
          </a:xfrm>
        </p:spPr>
        <p:txBody>
          <a:bodyPr>
            <a:normAutofit fontScale="77500" lnSpcReduction="20000"/>
          </a:bodyPr>
          <a:lstStyle/>
          <a:p>
            <a:r>
              <a:rPr lang="en-US" dirty="0" smtClean="0"/>
              <a:t>Registry housed within USG or affiliate, and contains any identifiers, IRB would review</a:t>
            </a:r>
          </a:p>
          <a:p>
            <a:r>
              <a:rPr lang="en-US" dirty="0" smtClean="0"/>
              <a:t>Outside of USG, if we are just asked to contribute, the IRB may not need to review</a:t>
            </a:r>
          </a:p>
          <a:p>
            <a:pPr lvl="1"/>
            <a:r>
              <a:rPr lang="en-US" dirty="0" smtClean="0"/>
              <a:t>Must be no way for central Registry admin to link CSU data to identifiers; it is acceptable for CSU personnel to do that linkage</a:t>
            </a:r>
          </a:p>
          <a:p>
            <a:r>
              <a:rPr lang="en-US" dirty="0" smtClean="0"/>
              <a:t>Consent can be tricky, consult the IRB to avoid having unnecessary restrictions on data later</a:t>
            </a:r>
          </a:p>
          <a:p>
            <a:pPr marL="68580" indent="0">
              <a:buNone/>
            </a:pPr>
            <a:endParaRPr lang="en-US" dirty="0" smtClean="0"/>
          </a:p>
          <a:p>
            <a:r>
              <a:rPr lang="en-US" u="sng" dirty="0" smtClean="0">
                <a:solidFill>
                  <a:schemeClr val="tx2">
                    <a:lumMod val="90000"/>
                  </a:schemeClr>
                </a:solidFill>
              </a:rPr>
              <a:t>May</a:t>
            </a:r>
            <a:r>
              <a:rPr lang="en-US" dirty="0" smtClean="0">
                <a:solidFill>
                  <a:schemeClr val="tx2">
                    <a:lumMod val="90000"/>
                  </a:schemeClr>
                </a:solidFill>
              </a:rPr>
              <a:t> be human subjects research, depends where it is housed and the identifiability of data</a:t>
            </a:r>
            <a:endParaRPr lang="en-US" dirty="0">
              <a:solidFill>
                <a:schemeClr val="tx2">
                  <a:lumMod val="90000"/>
                </a:schemeClr>
              </a:solidFill>
            </a:endParaRPr>
          </a:p>
        </p:txBody>
      </p:sp>
      <p:sp>
        <p:nvSpPr>
          <p:cNvPr id="4" name="TextBox 3"/>
          <p:cNvSpPr txBox="1"/>
          <p:nvPr/>
        </p:nvSpPr>
        <p:spPr>
          <a:xfrm rot="1718194">
            <a:off x="7692940" y="424254"/>
            <a:ext cx="1299458" cy="646331"/>
          </a:xfrm>
          <a:prstGeom prst="rect">
            <a:avLst/>
          </a:prstGeom>
          <a:solidFill>
            <a:srgbClr val="FFC000"/>
          </a:solidFill>
        </p:spPr>
        <p:txBody>
          <a:bodyPr wrap="none" rtlCol="0">
            <a:spAutoFit/>
          </a:bodyPr>
          <a:lstStyle/>
          <a:p>
            <a:pPr algn="ctr"/>
            <a:r>
              <a:rPr lang="en-US" b="1" smtClean="0"/>
              <a:t>Uncommon</a:t>
            </a:r>
            <a:br>
              <a:rPr lang="en-US" b="1" smtClean="0"/>
            </a:br>
            <a:r>
              <a:rPr lang="en-US" b="1" smtClean="0"/>
              <a:t>at CSU</a:t>
            </a:r>
            <a:endParaRPr lang="en-US" b="1" dirty="0"/>
          </a:p>
        </p:txBody>
      </p:sp>
    </p:spTree>
    <p:extLst>
      <p:ext uri="{BB962C8B-B14F-4D97-AF65-F5344CB8AC3E}">
        <p14:creationId xmlns:p14="http://schemas.microsoft.com/office/powerpoint/2010/main" val="16338042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May be online surveys or in-person, designed to gather and analyze data to investigate a question</a:t>
            </a:r>
          </a:p>
          <a:p>
            <a:r>
              <a:rPr lang="en-US" dirty="0" smtClean="0"/>
              <a:t>What if it’s anonymous?</a:t>
            </a:r>
          </a:p>
          <a:p>
            <a:pPr lvl="1"/>
            <a:r>
              <a:rPr lang="en-US" dirty="0" smtClean="0"/>
              <a:t>Still involves human subjects, because it meets the interaction element, whether it has identifiable information doesn’t matter</a:t>
            </a:r>
          </a:p>
          <a:p>
            <a:pPr lvl="1"/>
            <a:r>
              <a:rPr lang="en-US" dirty="0" smtClean="0"/>
              <a:t>It might, however, have an impact on the type of IRB review it has</a:t>
            </a:r>
          </a:p>
          <a:p>
            <a:endParaRPr lang="en-US" dirty="0"/>
          </a:p>
          <a:p>
            <a:r>
              <a:rPr lang="en-US" u="sng" dirty="0">
                <a:solidFill>
                  <a:schemeClr val="tx2">
                    <a:lumMod val="90000"/>
                  </a:schemeClr>
                </a:solidFill>
              </a:rPr>
              <a:t>Yes</a:t>
            </a:r>
            <a:r>
              <a:rPr lang="en-US" dirty="0">
                <a:solidFill>
                  <a:schemeClr val="tx2">
                    <a:lumMod val="90000"/>
                  </a:schemeClr>
                </a:solidFill>
              </a:rPr>
              <a:t>, it’s research; </a:t>
            </a:r>
            <a:r>
              <a:rPr lang="en-US" dirty="0" smtClean="0">
                <a:solidFill>
                  <a:schemeClr val="tx2">
                    <a:lumMod val="90000"/>
                  </a:schemeClr>
                </a:solidFill>
              </a:rPr>
              <a:t>and </a:t>
            </a:r>
            <a:r>
              <a:rPr lang="en-US" u="sng" dirty="0" smtClean="0">
                <a:solidFill>
                  <a:schemeClr val="tx2">
                    <a:lumMod val="90000"/>
                  </a:schemeClr>
                </a:solidFill>
              </a:rPr>
              <a:t>Yes</a:t>
            </a:r>
            <a:r>
              <a:rPr lang="en-US" dirty="0" smtClean="0">
                <a:solidFill>
                  <a:schemeClr val="tx2">
                    <a:lumMod val="90000"/>
                  </a:schemeClr>
                </a:solidFill>
              </a:rPr>
              <a:t> with human subjects.</a:t>
            </a:r>
            <a:endParaRPr lang="en-US" dirty="0">
              <a:solidFill>
                <a:schemeClr val="tx2">
                  <a:lumMod val="90000"/>
                </a:schemeClr>
              </a:solidFill>
            </a:endParaRPr>
          </a:p>
        </p:txBody>
      </p:sp>
      <p:sp>
        <p:nvSpPr>
          <p:cNvPr id="4" name="TextBox 3"/>
          <p:cNvSpPr txBox="1"/>
          <p:nvPr/>
        </p:nvSpPr>
        <p:spPr>
          <a:xfrm rot="1718194">
            <a:off x="7587782" y="424254"/>
            <a:ext cx="1509772" cy="646331"/>
          </a:xfrm>
          <a:prstGeom prst="rect">
            <a:avLst/>
          </a:prstGeom>
          <a:solidFill>
            <a:srgbClr val="FFC000"/>
          </a:solidFill>
        </p:spPr>
        <p:txBody>
          <a:bodyPr wrap="none" rtlCol="0">
            <a:spAutoFit/>
          </a:bodyPr>
          <a:lstStyle/>
          <a:p>
            <a:pPr algn="ctr"/>
            <a:r>
              <a:rPr lang="en-US" b="1" dirty="0" smtClean="0"/>
              <a:t>Very common</a:t>
            </a:r>
            <a:br>
              <a:rPr lang="en-US" b="1" dirty="0" smtClean="0"/>
            </a:br>
            <a:r>
              <a:rPr lang="en-US" b="1" dirty="0" smtClean="0"/>
              <a:t>at CSU!</a:t>
            </a:r>
            <a:endParaRPr lang="en-US" b="1" dirty="0"/>
          </a:p>
        </p:txBody>
      </p:sp>
    </p:spTree>
    <p:extLst>
      <p:ext uri="{BB962C8B-B14F-4D97-AF65-F5344CB8AC3E}">
        <p14:creationId xmlns:p14="http://schemas.microsoft.com/office/powerpoint/2010/main" val="18208529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Clear as mud? Same here!</a:t>
            </a:r>
            <a:endParaRPr lang="en-US" dirty="0"/>
          </a:p>
        </p:txBody>
      </p:sp>
      <p:sp>
        <p:nvSpPr>
          <p:cNvPr id="3" name="Content Placeholder 2"/>
          <p:cNvSpPr>
            <a:spLocks noGrp="1"/>
          </p:cNvSpPr>
          <p:nvPr>
            <p:ph idx="1"/>
          </p:nvPr>
        </p:nvSpPr>
        <p:spPr>
          <a:xfrm>
            <a:off x="152400" y="1600200"/>
            <a:ext cx="8839200" cy="4572000"/>
          </a:xfrm>
        </p:spPr>
        <p:txBody>
          <a:bodyPr>
            <a:normAutofit fontScale="85000" lnSpcReduction="10000"/>
          </a:bodyPr>
          <a:lstStyle/>
          <a:p>
            <a:r>
              <a:rPr lang="en-US" dirty="0" smtClean="0"/>
              <a:t>The regulations leave plenty of ambiguity and whether a particular project needs IRB oversight is not obvious</a:t>
            </a:r>
          </a:p>
          <a:p>
            <a:pPr lvl="1"/>
            <a:r>
              <a:rPr lang="en-US" dirty="0" smtClean="0"/>
              <a:t>Depends on particularities, often there are exceptions</a:t>
            </a:r>
          </a:p>
          <a:p>
            <a:endParaRPr lang="en-US" dirty="0"/>
          </a:p>
          <a:p>
            <a:r>
              <a:rPr lang="en-US" dirty="0" smtClean="0"/>
              <a:t>TAKEAWAY:</a:t>
            </a:r>
          </a:p>
          <a:p>
            <a:pPr lvl="1"/>
            <a:r>
              <a:rPr lang="en-US" u="sng" dirty="0" smtClean="0">
                <a:solidFill>
                  <a:schemeClr val="tx2"/>
                </a:solidFill>
              </a:rPr>
              <a:t>Submit your project to the IRB for an official determination</a:t>
            </a:r>
          </a:p>
          <a:p>
            <a:pPr lvl="1"/>
            <a:r>
              <a:rPr lang="en-US" dirty="0" smtClean="0"/>
              <a:t>Determination request form on the IRB website is quick and convenient, not nearly as involved as an IRB submission.</a:t>
            </a:r>
          </a:p>
          <a:p>
            <a:pPr lvl="1"/>
            <a:r>
              <a:rPr lang="en-US" dirty="0" smtClean="0"/>
              <a:t>IRB is an independent body from Provost; decision appeal to IRB full board is final</a:t>
            </a:r>
          </a:p>
          <a:p>
            <a:pPr lvl="1"/>
            <a:r>
              <a:rPr lang="en-US" dirty="0" smtClean="0"/>
              <a:t>See our </a:t>
            </a:r>
            <a:r>
              <a:rPr lang="en-US" dirty="0" smtClean="0">
                <a:hlinkClick r:id="rId3"/>
              </a:rPr>
              <a:t>Policy and Guidelines </a:t>
            </a:r>
            <a:r>
              <a:rPr lang="en-US" dirty="0" smtClean="0"/>
              <a:t>document for details</a:t>
            </a:r>
          </a:p>
          <a:p>
            <a:pPr lvl="1"/>
            <a:endParaRPr lang="en-US" dirty="0" smtClean="0"/>
          </a:p>
        </p:txBody>
      </p:sp>
    </p:spTree>
    <p:extLst>
      <p:ext uri="{BB962C8B-B14F-4D97-AF65-F5344CB8AC3E}">
        <p14:creationId xmlns:p14="http://schemas.microsoft.com/office/powerpoint/2010/main" val="708240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Evaluation</a:t>
            </a:r>
            <a:endParaRPr lang="en-US" dirty="0"/>
          </a:p>
        </p:txBody>
      </p:sp>
      <p:sp>
        <p:nvSpPr>
          <p:cNvPr id="3" name="Content Placeholder 2"/>
          <p:cNvSpPr>
            <a:spLocks noGrp="1"/>
          </p:cNvSpPr>
          <p:nvPr>
            <p:ph idx="1"/>
          </p:nvPr>
        </p:nvSpPr>
        <p:spPr>
          <a:xfrm>
            <a:off x="685800" y="1600201"/>
            <a:ext cx="7848600" cy="3733800"/>
          </a:xfrm>
        </p:spPr>
        <p:txBody>
          <a:bodyPr>
            <a:normAutofit fontScale="85000" lnSpcReduction="10000"/>
          </a:bodyPr>
          <a:lstStyle/>
          <a:p>
            <a:r>
              <a:rPr lang="en-US" dirty="0" smtClean="0"/>
              <a:t>Typically an evaluation of an Emory process, or else an invitation to evaluate an external project</a:t>
            </a:r>
          </a:p>
          <a:p>
            <a:pPr lvl="1"/>
            <a:r>
              <a:rPr lang="en-US" dirty="0" smtClean="0"/>
              <a:t>e.g. public health activity overseas </a:t>
            </a:r>
          </a:p>
          <a:p>
            <a:r>
              <a:rPr lang="en-US" dirty="0" smtClean="0"/>
              <a:t>Look at intent and aims</a:t>
            </a:r>
            <a:r>
              <a:rPr lang="en-US" dirty="0"/>
              <a:t>;</a:t>
            </a:r>
            <a:r>
              <a:rPr lang="en-US" dirty="0" smtClean="0"/>
              <a:t> designed to be generalizable?</a:t>
            </a:r>
          </a:p>
          <a:p>
            <a:r>
              <a:rPr lang="en-US" dirty="0" smtClean="0"/>
              <a:t>Publication doesn’t necessarily imply </a:t>
            </a:r>
            <a:r>
              <a:rPr lang="en-US" i="1" dirty="0" smtClean="0"/>
              <a:t>research</a:t>
            </a:r>
            <a:endParaRPr lang="en-US" dirty="0" smtClean="0"/>
          </a:p>
          <a:p>
            <a:endParaRPr lang="en-US" dirty="0"/>
          </a:p>
          <a:p>
            <a:r>
              <a:rPr lang="en-US" u="sng" dirty="0">
                <a:solidFill>
                  <a:schemeClr val="tx2">
                    <a:lumMod val="90000"/>
                  </a:schemeClr>
                </a:solidFill>
              </a:rPr>
              <a:t>No</a:t>
            </a:r>
            <a:r>
              <a:rPr lang="en-US" dirty="0" smtClean="0">
                <a:solidFill>
                  <a:schemeClr val="tx2">
                    <a:lumMod val="90000"/>
                  </a:schemeClr>
                </a:solidFill>
              </a:rPr>
              <a:t>, </a:t>
            </a:r>
            <a:r>
              <a:rPr lang="en-US" dirty="0">
                <a:solidFill>
                  <a:schemeClr val="tx2">
                    <a:lumMod val="90000"/>
                  </a:schemeClr>
                </a:solidFill>
              </a:rPr>
              <a:t>not </a:t>
            </a:r>
            <a:r>
              <a:rPr lang="en-US" dirty="0" smtClean="0">
                <a:solidFill>
                  <a:schemeClr val="tx2">
                    <a:lumMod val="90000"/>
                  </a:schemeClr>
                </a:solidFill>
              </a:rPr>
              <a:t>research</a:t>
            </a:r>
            <a:r>
              <a:rPr lang="en-US" dirty="0">
                <a:solidFill>
                  <a:schemeClr val="tx2">
                    <a:lumMod val="90000"/>
                  </a:schemeClr>
                </a:solidFill>
              </a:rPr>
              <a:t> </a:t>
            </a:r>
            <a:r>
              <a:rPr lang="en-US" dirty="0" smtClean="0">
                <a:solidFill>
                  <a:schemeClr val="tx2">
                    <a:lumMod val="90000"/>
                  </a:schemeClr>
                </a:solidFill>
              </a:rPr>
              <a:t>if not designed to be generalizable</a:t>
            </a:r>
            <a:endParaRPr lang="en-US" dirty="0">
              <a:solidFill>
                <a:schemeClr val="tx2">
                  <a:lumMod val="90000"/>
                </a:schemeClr>
              </a:solidFill>
            </a:endParaRPr>
          </a:p>
        </p:txBody>
      </p:sp>
      <p:sp>
        <p:nvSpPr>
          <p:cNvPr id="4" name="TextBox 3"/>
          <p:cNvSpPr txBox="1"/>
          <p:nvPr/>
        </p:nvSpPr>
        <p:spPr>
          <a:xfrm rot="1718194">
            <a:off x="7587782" y="424254"/>
            <a:ext cx="1509772" cy="646331"/>
          </a:xfrm>
          <a:prstGeom prst="rect">
            <a:avLst/>
          </a:prstGeom>
          <a:solidFill>
            <a:srgbClr val="FFC000"/>
          </a:solidFill>
        </p:spPr>
        <p:txBody>
          <a:bodyPr wrap="none" rtlCol="0">
            <a:spAutoFit/>
          </a:bodyPr>
          <a:lstStyle/>
          <a:p>
            <a:pPr algn="ctr"/>
            <a:r>
              <a:rPr lang="en-US" b="1" dirty="0" smtClean="0"/>
              <a:t>Very common</a:t>
            </a:r>
            <a:br>
              <a:rPr lang="en-US" b="1" dirty="0" smtClean="0"/>
            </a:br>
            <a:r>
              <a:rPr lang="en-US" b="1" dirty="0" smtClean="0"/>
              <a:t>at CSU!</a:t>
            </a:r>
            <a:endParaRPr lang="en-US" b="1" dirty="0"/>
          </a:p>
        </p:txBody>
      </p:sp>
    </p:spTree>
    <p:extLst>
      <p:ext uri="{BB962C8B-B14F-4D97-AF65-F5344CB8AC3E}">
        <p14:creationId xmlns:p14="http://schemas.microsoft.com/office/powerpoint/2010/main" val="18437285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Assurance / </a:t>
            </a:r>
            <a:br>
              <a:rPr lang="en-US" dirty="0" smtClean="0"/>
            </a:br>
            <a:r>
              <a:rPr lang="en-US" dirty="0" smtClean="0"/>
              <a:t>Improvement</a:t>
            </a:r>
            <a:endParaRPr lang="en-US" dirty="0"/>
          </a:p>
        </p:txBody>
      </p:sp>
      <p:sp>
        <p:nvSpPr>
          <p:cNvPr id="5" name="Content Placeholder 2"/>
          <p:cNvSpPr>
            <a:spLocks noGrp="1"/>
          </p:cNvSpPr>
          <p:nvPr>
            <p:ph idx="1"/>
          </p:nvPr>
        </p:nvSpPr>
        <p:spPr>
          <a:xfrm>
            <a:off x="685800" y="1676400"/>
            <a:ext cx="7772400" cy="4038600"/>
          </a:xfrm>
        </p:spPr>
        <p:txBody>
          <a:bodyPr>
            <a:normAutofit fontScale="85000" lnSpcReduction="20000"/>
          </a:bodyPr>
          <a:lstStyle/>
          <a:p>
            <a:r>
              <a:rPr lang="en-US" dirty="0" smtClean="0"/>
              <a:t>Designed to improve a specific program or process</a:t>
            </a:r>
          </a:p>
          <a:p>
            <a:pPr lvl="1"/>
            <a:r>
              <a:rPr lang="en-US" dirty="0" smtClean="0"/>
              <a:t>Often includes obtaining data to measure effectiveness</a:t>
            </a:r>
          </a:p>
          <a:p>
            <a:pPr lvl="1"/>
            <a:r>
              <a:rPr lang="en-US" dirty="0" smtClean="0"/>
              <a:t>e.g. customer surveys, effectiveness of in-house initiatives, course evaluations, curriculum development</a:t>
            </a:r>
          </a:p>
          <a:p>
            <a:r>
              <a:rPr lang="en-US" dirty="0" smtClean="0"/>
              <a:t>May look exactly like scientific method behind research, the distinction can be tricky</a:t>
            </a:r>
          </a:p>
          <a:p>
            <a:pPr lvl="1"/>
            <a:r>
              <a:rPr lang="en-US" dirty="0" smtClean="0"/>
              <a:t>Consider </a:t>
            </a:r>
            <a:r>
              <a:rPr lang="en-US" i="1" dirty="0" smtClean="0"/>
              <a:t>specificity</a:t>
            </a:r>
            <a:r>
              <a:rPr lang="en-US" dirty="0" smtClean="0"/>
              <a:t> of project</a:t>
            </a:r>
          </a:p>
          <a:p>
            <a:pPr lvl="1"/>
            <a:r>
              <a:rPr lang="en-US" dirty="0" smtClean="0"/>
              <a:t>Publication does not necessary imply research</a:t>
            </a:r>
          </a:p>
          <a:p>
            <a:pPr marL="468630" lvl="1" indent="0">
              <a:buNone/>
            </a:pPr>
            <a:endParaRPr lang="en-US" dirty="0" smtClean="0"/>
          </a:p>
          <a:p>
            <a:r>
              <a:rPr lang="en-US" u="sng" dirty="0">
                <a:solidFill>
                  <a:schemeClr val="tx2">
                    <a:lumMod val="90000"/>
                  </a:schemeClr>
                </a:solidFill>
              </a:rPr>
              <a:t>No</a:t>
            </a:r>
            <a:r>
              <a:rPr lang="en-US" dirty="0">
                <a:solidFill>
                  <a:schemeClr val="tx2">
                    <a:lumMod val="90000"/>
                  </a:schemeClr>
                </a:solidFill>
              </a:rPr>
              <a:t>, not research if not designed to be generalizable</a:t>
            </a:r>
            <a:endParaRPr lang="en-US" dirty="0" smtClean="0"/>
          </a:p>
        </p:txBody>
      </p:sp>
      <p:sp>
        <p:nvSpPr>
          <p:cNvPr id="4" name="TextBox 3"/>
          <p:cNvSpPr txBox="1"/>
          <p:nvPr/>
        </p:nvSpPr>
        <p:spPr>
          <a:xfrm rot="1718194">
            <a:off x="7816722" y="424254"/>
            <a:ext cx="1051891" cy="646331"/>
          </a:xfrm>
          <a:prstGeom prst="rect">
            <a:avLst/>
          </a:prstGeom>
          <a:solidFill>
            <a:srgbClr val="FFC000"/>
          </a:solidFill>
        </p:spPr>
        <p:txBody>
          <a:bodyPr wrap="none" rtlCol="0">
            <a:spAutoFit/>
          </a:bodyPr>
          <a:lstStyle/>
          <a:p>
            <a:pPr algn="ctr"/>
            <a:r>
              <a:rPr lang="en-US" b="1" dirty="0"/>
              <a:t>C</a:t>
            </a:r>
            <a:r>
              <a:rPr lang="en-US" b="1" dirty="0" smtClean="0"/>
              <a:t>ommon</a:t>
            </a:r>
            <a:br>
              <a:rPr lang="en-US" b="1" dirty="0" smtClean="0"/>
            </a:br>
            <a:r>
              <a:rPr lang="en-US" b="1" dirty="0" smtClean="0"/>
              <a:t>at CSU</a:t>
            </a:r>
            <a:endParaRPr lang="en-US" b="1" dirty="0"/>
          </a:p>
        </p:txBody>
      </p:sp>
    </p:spTree>
    <p:extLst>
      <p:ext uri="{BB962C8B-B14F-4D97-AF65-F5344CB8AC3E}">
        <p14:creationId xmlns:p14="http://schemas.microsoft.com/office/powerpoint/2010/main" val="6995119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Health Practice</a:t>
            </a:r>
            <a:endParaRPr lang="en-US" dirty="0"/>
          </a:p>
        </p:txBody>
      </p:sp>
      <p:sp>
        <p:nvSpPr>
          <p:cNvPr id="3" name="Content Placeholder 2"/>
          <p:cNvSpPr>
            <a:spLocks noGrp="1"/>
          </p:cNvSpPr>
          <p:nvPr>
            <p:ph idx="1"/>
          </p:nvPr>
        </p:nvSpPr>
        <p:spPr>
          <a:xfrm>
            <a:off x="685800" y="1600200"/>
            <a:ext cx="8001000" cy="3962399"/>
          </a:xfrm>
        </p:spPr>
        <p:txBody>
          <a:bodyPr>
            <a:normAutofit fontScale="85000" lnSpcReduction="10000"/>
          </a:bodyPr>
          <a:lstStyle/>
          <a:p>
            <a:r>
              <a:rPr lang="en-US" dirty="0" smtClean="0"/>
              <a:t>Purpose is to improve health (preventing disease or injury) or to improve a public health program</a:t>
            </a:r>
          </a:p>
          <a:p>
            <a:r>
              <a:rPr lang="en-US" dirty="0" smtClean="0"/>
              <a:t>Key is the </a:t>
            </a:r>
            <a:r>
              <a:rPr lang="en-US" i="1" dirty="0" smtClean="0"/>
              <a:t>intent</a:t>
            </a:r>
            <a:r>
              <a:rPr lang="en-US" dirty="0" smtClean="0"/>
              <a:t>; designed to be generalizable? </a:t>
            </a:r>
          </a:p>
          <a:p>
            <a:pPr lvl="1"/>
            <a:r>
              <a:rPr lang="en-US" dirty="0" smtClean="0"/>
              <a:t>Opportunity for </a:t>
            </a:r>
            <a:r>
              <a:rPr lang="en-US" i="1" dirty="0" smtClean="0"/>
              <a:t>research</a:t>
            </a:r>
            <a:r>
              <a:rPr lang="en-US" dirty="0" smtClean="0"/>
              <a:t> may arise, concurrent with the practice</a:t>
            </a:r>
            <a:endParaRPr lang="en-US" i="1" dirty="0" smtClean="0"/>
          </a:p>
          <a:p>
            <a:pPr lvl="1"/>
            <a:r>
              <a:rPr lang="en-US" dirty="0" smtClean="0"/>
              <a:t>Collaborators’ affiliation can be clue (e.g. health </a:t>
            </a:r>
            <a:r>
              <a:rPr lang="en-US" dirty="0" err="1" smtClean="0"/>
              <a:t>dept</a:t>
            </a:r>
            <a:r>
              <a:rPr lang="en-US" dirty="0" smtClean="0"/>
              <a:t>/ministry/bureau) </a:t>
            </a:r>
          </a:p>
          <a:p>
            <a:pPr lvl="1"/>
            <a:endParaRPr lang="en-US" dirty="0"/>
          </a:p>
          <a:p>
            <a:r>
              <a:rPr lang="en-US" u="sng" dirty="0">
                <a:solidFill>
                  <a:schemeClr val="tx2">
                    <a:lumMod val="90000"/>
                  </a:schemeClr>
                </a:solidFill>
              </a:rPr>
              <a:t>No</a:t>
            </a:r>
            <a:r>
              <a:rPr lang="en-US" dirty="0">
                <a:solidFill>
                  <a:schemeClr val="tx2">
                    <a:lumMod val="90000"/>
                  </a:schemeClr>
                </a:solidFill>
              </a:rPr>
              <a:t>, not research if </a:t>
            </a:r>
            <a:r>
              <a:rPr lang="en-US" dirty="0" smtClean="0">
                <a:solidFill>
                  <a:schemeClr val="tx2">
                    <a:lumMod val="90000"/>
                  </a:schemeClr>
                </a:solidFill>
              </a:rPr>
              <a:t>not designed </a:t>
            </a:r>
            <a:r>
              <a:rPr lang="en-US" dirty="0">
                <a:solidFill>
                  <a:schemeClr val="tx2">
                    <a:lumMod val="90000"/>
                  </a:schemeClr>
                </a:solidFill>
              </a:rPr>
              <a:t>to be </a:t>
            </a:r>
            <a:r>
              <a:rPr lang="en-US" dirty="0" smtClean="0">
                <a:solidFill>
                  <a:schemeClr val="tx2">
                    <a:lumMod val="90000"/>
                  </a:schemeClr>
                </a:solidFill>
              </a:rPr>
              <a:t>generalizable</a:t>
            </a:r>
            <a:endParaRPr lang="en-US" dirty="0">
              <a:solidFill>
                <a:schemeClr val="tx2">
                  <a:lumMod val="90000"/>
                </a:schemeClr>
              </a:solidFill>
            </a:endParaRPr>
          </a:p>
        </p:txBody>
      </p:sp>
    </p:spTree>
    <p:extLst>
      <p:ext uri="{BB962C8B-B14F-4D97-AF65-F5344CB8AC3E}">
        <p14:creationId xmlns:p14="http://schemas.microsoft.com/office/powerpoint/2010/main" val="10101242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Vitro Diagnostic Device</a:t>
            </a:r>
            <a:endParaRPr lang="en-US" dirty="0"/>
          </a:p>
        </p:txBody>
      </p:sp>
      <p:sp>
        <p:nvSpPr>
          <p:cNvPr id="5" name="Content Placeholder 2"/>
          <p:cNvSpPr>
            <a:spLocks noGrp="1"/>
          </p:cNvSpPr>
          <p:nvPr>
            <p:ph idx="1"/>
          </p:nvPr>
        </p:nvSpPr>
        <p:spPr>
          <a:xfrm>
            <a:off x="381000" y="1295400"/>
            <a:ext cx="8534400" cy="4419600"/>
          </a:xfrm>
        </p:spPr>
        <p:txBody>
          <a:bodyPr>
            <a:normAutofit fontScale="70000" lnSpcReduction="20000"/>
          </a:bodyPr>
          <a:lstStyle/>
          <a:p>
            <a:r>
              <a:rPr lang="en-US" dirty="0" smtClean="0"/>
              <a:t>An instrument</a:t>
            </a:r>
            <a:r>
              <a:rPr lang="en-US" dirty="0"/>
              <a:t>, apparatus, implement, machine, contrivance, implant, </a:t>
            </a:r>
            <a:r>
              <a:rPr lang="en-US" i="1" dirty="0"/>
              <a:t>in vitro</a:t>
            </a:r>
            <a:r>
              <a:rPr lang="en-US" dirty="0"/>
              <a:t> reagent, or other </a:t>
            </a:r>
            <a:r>
              <a:rPr lang="en-US" dirty="0" smtClean="0"/>
              <a:t>related </a:t>
            </a:r>
            <a:r>
              <a:rPr lang="en-US" dirty="0"/>
              <a:t>article, including any </a:t>
            </a:r>
            <a:r>
              <a:rPr lang="en-US" dirty="0" smtClean="0"/>
              <a:t>component, which is:</a:t>
            </a:r>
          </a:p>
          <a:p>
            <a:pPr lvl="1"/>
            <a:r>
              <a:rPr lang="en-US" sz="2300" dirty="0" smtClean="0"/>
              <a:t>Recognized in National Formulary, U.S. Pharmacopeia, or supplement to them;</a:t>
            </a:r>
          </a:p>
          <a:p>
            <a:pPr lvl="1"/>
            <a:r>
              <a:rPr lang="en-US" sz="2300" dirty="0" smtClean="0"/>
              <a:t>Intended for use in diagnosis, cure, treatment, prevention of disease; </a:t>
            </a:r>
            <a:r>
              <a:rPr lang="en-US" sz="2300" u="sng" dirty="0" smtClean="0"/>
              <a:t>or</a:t>
            </a:r>
          </a:p>
          <a:p>
            <a:pPr lvl="1"/>
            <a:r>
              <a:rPr lang="en-US" sz="2300" dirty="0" smtClean="0"/>
              <a:t>Intended to affect structure/function </a:t>
            </a:r>
            <a:r>
              <a:rPr lang="en-US" sz="2300" dirty="0"/>
              <a:t>of  the body of man or other </a:t>
            </a:r>
            <a:r>
              <a:rPr lang="en-US" sz="2300" dirty="0" smtClean="0"/>
              <a:t>animals; and</a:t>
            </a:r>
          </a:p>
          <a:p>
            <a:pPr marL="468630" lvl="1" indent="0">
              <a:buNone/>
            </a:pPr>
            <a:r>
              <a:rPr lang="en-US" sz="2300" dirty="0" smtClean="0"/>
              <a:t>Does not achieve intended purpose through chemical action and is not dependent upon being metabolized.	   </a:t>
            </a:r>
            <a:r>
              <a:rPr lang="en-US" sz="1800" i="1" dirty="0" smtClean="0">
                <a:hlinkClick r:id="rId3"/>
              </a:rPr>
              <a:t>21 CFR 809.3(a) paraphrased</a:t>
            </a:r>
            <a:r>
              <a:rPr lang="en-US" sz="1800" dirty="0" smtClean="0"/>
              <a:t> </a:t>
            </a:r>
            <a:endParaRPr lang="en-US" sz="2300" dirty="0" smtClean="0"/>
          </a:p>
          <a:p>
            <a:pPr marL="468630" lvl="1" indent="0">
              <a:buNone/>
            </a:pPr>
            <a:endParaRPr lang="en-US" dirty="0" smtClean="0"/>
          </a:p>
          <a:p>
            <a:r>
              <a:rPr lang="en-US" dirty="0" smtClean="0"/>
              <a:t>IVD study seems like ‘not human subjects’ but if study is a clinical investigation per the FDA, it </a:t>
            </a:r>
            <a:r>
              <a:rPr lang="en-US" b="1" dirty="0" smtClean="0"/>
              <a:t>must</a:t>
            </a:r>
            <a:r>
              <a:rPr lang="en-US" dirty="0" smtClean="0"/>
              <a:t> be reviewed by the IRB</a:t>
            </a:r>
          </a:p>
          <a:p>
            <a:pPr lvl="1"/>
            <a:r>
              <a:rPr lang="en-US" sz="2300" dirty="0" smtClean="0"/>
              <a:t>Recall FDA definition of </a:t>
            </a:r>
            <a:r>
              <a:rPr lang="en-US" sz="2300" i="1" dirty="0" smtClean="0"/>
              <a:t>human subject</a:t>
            </a:r>
          </a:p>
          <a:p>
            <a:endParaRPr lang="en-US" dirty="0"/>
          </a:p>
          <a:p>
            <a:r>
              <a:rPr lang="en-US" u="sng" dirty="0" smtClean="0">
                <a:solidFill>
                  <a:schemeClr val="tx2">
                    <a:lumMod val="90000"/>
                  </a:schemeClr>
                </a:solidFill>
              </a:rPr>
              <a:t>Yes</a:t>
            </a:r>
            <a:r>
              <a:rPr lang="en-US" dirty="0" smtClean="0">
                <a:solidFill>
                  <a:schemeClr val="tx2">
                    <a:lumMod val="90000"/>
                  </a:schemeClr>
                </a:solidFill>
              </a:rPr>
              <a:t>, research; and </a:t>
            </a:r>
            <a:r>
              <a:rPr lang="en-US" u="sng" dirty="0" smtClean="0">
                <a:solidFill>
                  <a:schemeClr val="tx2">
                    <a:lumMod val="90000"/>
                  </a:schemeClr>
                </a:solidFill>
              </a:rPr>
              <a:t>Yes</a:t>
            </a:r>
            <a:r>
              <a:rPr lang="en-US" dirty="0" smtClean="0">
                <a:solidFill>
                  <a:schemeClr val="tx2">
                    <a:lumMod val="90000"/>
                  </a:schemeClr>
                </a:solidFill>
              </a:rPr>
              <a:t> human subjects (but depends on definitions, recommend you consult the IRB)</a:t>
            </a:r>
            <a:endParaRPr lang="en-US" dirty="0">
              <a:solidFill>
                <a:schemeClr val="tx2">
                  <a:lumMod val="90000"/>
                </a:schemeClr>
              </a:solidFill>
            </a:endParaRPr>
          </a:p>
        </p:txBody>
      </p:sp>
      <p:sp>
        <p:nvSpPr>
          <p:cNvPr id="4" name="TextBox 3"/>
          <p:cNvSpPr txBox="1"/>
          <p:nvPr/>
        </p:nvSpPr>
        <p:spPr>
          <a:xfrm rot="1718194">
            <a:off x="7692940" y="424254"/>
            <a:ext cx="1299458" cy="646331"/>
          </a:xfrm>
          <a:prstGeom prst="rect">
            <a:avLst/>
          </a:prstGeom>
          <a:solidFill>
            <a:srgbClr val="FFC000"/>
          </a:solidFill>
        </p:spPr>
        <p:txBody>
          <a:bodyPr wrap="none" rtlCol="0">
            <a:spAutoFit/>
          </a:bodyPr>
          <a:lstStyle/>
          <a:p>
            <a:pPr algn="ctr"/>
            <a:r>
              <a:rPr lang="en-US" b="1" smtClean="0"/>
              <a:t>Uncommon</a:t>
            </a:r>
            <a:br>
              <a:rPr lang="en-US" b="1" smtClean="0"/>
            </a:br>
            <a:r>
              <a:rPr lang="en-US" b="1" smtClean="0"/>
              <a:t>at CSU</a:t>
            </a:r>
            <a:endParaRPr lang="en-US" b="1" dirty="0"/>
          </a:p>
        </p:txBody>
      </p:sp>
    </p:spTree>
    <p:extLst>
      <p:ext uri="{BB962C8B-B14F-4D97-AF65-F5344CB8AC3E}">
        <p14:creationId xmlns:p14="http://schemas.microsoft.com/office/powerpoint/2010/main" val="708959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Who Does the IRB Protect?</a:t>
            </a:r>
            <a:endParaRPr lang="en-US" dirty="0"/>
          </a:p>
        </p:txBody>
      </p:sp>
      <p:sp>
        <p:nvSpPr>
          <p:cNvPr id="3" name="Content Placeholder 2"/>
          <p:cNvSpPr>
            <a:spLocks noGrp="1"/>
          </p:cNvSpPr>
          <p:nvPr>
            <p:ph idx="1"/>
          </p:nvPr>
        </p:nvSpPr>
        <p:spPr>
          <a:xfrm>
            <a:off x="685800" y="1525484"/>
            <a:ext cx="8229600" cy="3604936"/>
          </a:xfrm>
        </p:spPr>
        <p:txBody>
          <a:bodyPr/>
          <a:lstStyle/>
          <a:p>
            <a:pPr marL="0" indent="0">
              <a:buNone/>
            </a:pPr>
            <a:r>
              <a:rPr lang="en-US" dirty="0"/>
              <a:t>Institutional </a:t>
            </a:r>
            <a:r>
              <a:rPr lang="en-US" dirty="0" smtClean="0"/>
              <a:t>IRBs Protect…</a:t>
            </a:r>
            <a:endParaRPr lang="en-US" dirty="0"/>
          </a:p>
          <a:p>
            <a:r>
              <a:rPr lang="en-US" dirty="0"/>
              <a:t>R</a:t>
            </a:r>
            <a:r>
              <a:rPr lang="en-US" dirty="0" smtClean="0"/>
              <a:t>esearch </a:t>
            </a:r>
            <a:r>
              <a:rPr lang="en-US" dirty="0"/>
              <a:t>participants</a:t>
            </a:r>
          </a:p>
          <a:p>
            <a:r>
              <a:rPr lang="en-US" dirty="0"/>
              <a:t>V</a:t>
            </a:r>
            <a:r>
              <a:rPr lang="en-US" dirty="0" smtClean="0"/>
              <a:t>ulnerable </a:t>
            </a:r>
            <a:r>
              <a:rPr lang="en-US" dirty="0"/>
              <a:t>populations </a:t>
            </a:r>
          </a:p>
          <a:p>
            <a:r>
              <a:rPr lang="en-US" dirty="0" smtClean="0"/>
              <a:t>Researchers </a:t>
            </a:r>
            <a:r>
              <a:rPr lang="en-US" dirty="0"/>
              <a:t>from unintended errors</a:t>
            </a:r>
          </a:p>
          <a:p>
            <a:r>
              <a:rPr lang="en-US" dirty="0"/>
              <a:t>T</a:t>
            </a:r>
            <a:r>
              <a:rPr lang="en-US" dirty="0" smtClean="0"/>
              <a:t>he </a:t>
            </a:r>
            <a:r>
              <a:rPr lang="en-US" dirty="0"/>
              <a:t>University’s reputation and Federal funding status</a:t>
            </a:r>
          </a:p>
          <a:p>
            <a:pPr marL="0" indent="0">
              <a:buNone/>
            </a:pPr>
            <a:endParaRPr lang="en-US" dirty="0"/>
          </a:p>
        </p:txBody>
      </p:sp>
      <p:grpSp>
        <p:nvGrpSpPr>
          <p:cNvPr id="4" name="Group 3"/>
          <p:cNvGrpSpPr/>
          <p:nvPr/>
        </p:nvGrpSpPr>
        <p:grpSpPr>
          <a:xfrm>
            <a:off x="965898" y="4979504"/>
            <a:ext cx="7212203" cy="1804964"/>
            <a:chOff x="2730799" y="4646140"/>
            <a:chExt cx="7901472" cy="2002278"/>
          </a:xfrm>
        </p:grpSpPr>
        <p:grpSp>
          <p:nvGrpSpPr>
            <p:cNvPr id="5" name="Group 4"/>
            <p:cNvGrpSpPr/>
            <p:nvPr/>
          </p:nvGrpSpPr>
          <p:grpSpPr>
            <a:xfrm>
              <a:off x="2730799" y="4646140"/>
              <a:ext cx="7901472" cy="2002278"/>
              <a:chOff x="1777637" y="4547370"/>
              <a:chExt cx="9080313" cy="2310630"/>
            </a:xfrm>
          </p:grpSpPr>
          <p:pic>
            <p:nvPicPr>
              <p:cNvPr id="7" name="Picture 2"/>
              <p:cNvPicPr>
                <a:picLocks noChangeAspect="1" noChangeArrowheads="1"/>
              </p:cNvPicPr>
              <p:nvPr/>
            </p:nvPicPr>
            <p:blipFill>
              <a:blip r:embed="rId2" cstate="print"/>
              <a:srcRect/>
              <a:stretch>
                <a:fillRect/>
              </a:stretch>
            </p:blipFill>
            <p:spPr bwMode="auto">
              <a:xfrm>
                <a:off x="7968927" y="4547370"/>
                <a:ext cx="2889023" cy="2292876"/>
              </a:xfrm>
              <a:prstGeom prst="rect">
                <a:avLst/>
              </a:prstGeom>
              <a:noFill/>
              <a:ln w="9525">
                <a:noFill/>
                <a:miter lim="800000"/>
                <a:headEnd/>
                <a:tailEnd/>
              </a:ln>
            </p:spPr>
          </p:pic>
          <p:pic>
            <p:nvPicPr>
              <p:cNvPr id="8" name="Picture 3"/>
              <p:cNvPicPr>
                <a:picLocks noChangeAspect="1" noChangeArrowheads="1"/>
              </p:cNvPicPr>
              <p:nvPr/>
            </p:nvPicPr>
            <p:blipFill>
              <a:blip r:embed="rId3" cstate="print"/>
              <a:srcRect/>
              <a:stretch>
                <a:fillRect/>
              </a:stretch>
            </p:blipFill>
            <p:spPr bwMode="auto">
              <a:xfrm>
                <a:off x="1777637" y="4547370"/>
                <a:ext cx="3143713" cy="2310630"/>
              </a:xfrm>
              <a:prstGeom prst="rect">
                <a:avLst/>
              </a:prstGeom>
              <a:noFill/>
              <a:ln w="9525">
                <a:noFill/>
                <a:miter lim="800000"/>
                <a:headEnd/>
                <a:tailEnd/>
              </a:ln>
            </p:spPr>
          </p:pic>
        </p:grpSp>
        <p:pic>
          <p:nvPicPr>
            <p:cNvPr id="6" name="Picture 4" descr="Image resul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6382" y="4646140"/>
              <a:ext cx="2651929" cy="200227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8195507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886700" cy="994172"/>
          </a:xfrm>
        </p:spPr>
        <p:txBody>
          <a:bodyPr/>
          <a:lstStyle/>
          <a:p>
            <a:r>
              <a:rPr lang="en-US" dirty="0" smtClean="0">
                <a:cs typeface="Arial" panose="020B0604020202020204" pitchFamily="34" charset="0"/>
              </a:rPr>
              <a:t>Who are </a:t>
            </a:r>
            <a:r>
              <a:rPr lang="en-US" dirty="0">
                <a:cs typeface="Arial" panose="020B0604020202020204" pitchFamily="34" charset="0"/>
              </a:rPr>
              <a:t>Vulnerable </a:t>
            </a:r>
            <a:r>
              <a:rPr lang="en-US" dirty="0" smtClean="0">
                <a:cs typeface="Arial" panose="020B0604020202020204" pitchFamily="34" charset="0"/>
              </a:rPr>
              <a:t>Populations?</a:t>
            </a:r>
            <a:endParaRPr lang="en-US" dirty="0">
              <a:cs typeface="Arial" panose="020B0604020202020204" pitchFamily="34" charset="0"/>
            </a:endParaRPr>
          </a:p>
        </p:txBody>
      </p:sp>
      <p:sp>
        <p:nvSpPr>
          <p:cNvPr id="3" name="Content Placeholder 2"/>
          <p:cNvSpPr>
            <a:spLocks noGrp="1"/>
          </p:cNvSpPr>
          <p:nvPr>
            <p:ph idx="1"/>
          </p:nvPr>
        </p:nvSpPr>
        <p:spPr>
          <a:xfrm>
            <a:off x="990600" y="1451372"/>
            <a:ext cx="7886700" cy="4559160"/>
          </a:xfrm>
          <a:noFill/>
        </p:spPr>
        <p:txBody>
          <a:bodyPr>
            <a:normAutofit fontScale="85000" lnSpcReduction="20000"/>
          </a:bodyPr>
          <a:lstStyle/>
          <a:p>
            <a:r>
              <a:rPr lang="en-US" dirty="0">
                <a:latin typeface="+mj-lt"/>
                <a:cs typeface="Arial" panose="020B0604020202020204" pitchFamily="34" charset="0"/>
              </a:rPr>
              <a:t>D</a:t>
            </a:r>
            <a:r>
              <a:rPr lang="en-US" dirty="0" smtClean="0">
                <a:latin typeface="+mj-lt"/>
                <a:cs typeface="Arial" panose="020B0604020202020204" pitchFamily="34" charset="0"/>
              </a:rPr>
              <a:t>isadvantaged </a:t>
            </a:r>
            <a:r>
              <a:rPr lang="en-US" dirty="0">
                <a:latin typeface="+mj-lt"/>
                <a:cs typeface="Arial" panose="020B0604020202020204" pitchFamily="34" charset="0"/>
              </a:rPr>
              <a:t>groups whose freedom and capacity to protect themselves from inherent risks is reduced</a:t>
            </a:r>
          </a:p>
          <a:p>
            <a:pPr lvl="1"/>
            <a:r>
              <a:rPr lang="en-US" dirty="0">
                <a:latin typeface="+mj-lt"/>
                <a:cs typeface="Arial" panose="020B0604020202020204" pitchFamily="34" charset="0"/>
              </a:rPr>
              <a:t>Children</a:t>
            </a:r>
          </a:p>
          <a:p>
            <a:pPr lvl="1"/>
            <a:r>
              <a:rPr lang="en-US" dirty="0">
                <a:latin typeface="+mj-lt"/>
                <a:cs typeface="Arial" panose="020B0604020202020204" pitchFamily="34" charset="0"/>
              </a:rPr>
              <a:t>Pregnant women</a:t>
            </a:r>
          </a:p>
          <a:p>
            <a:pPr lvl="1"/>
            <a:r>
              <a:rPr lang="en-US" dirty="0">
                <a:latin typeface="+mj-lt"/>
                <a:cs typeface="Arial" panose="020B0604020202020204" pitchFamily="34" charset="0"/>
              </a:rPr>
              <a:t>Fetuses</a:t>
            </a:r>
          </a:p>
          <a:p>
            <a:pPr lvl="1"/>
            <a:r>
              <a:rPr lang="en-US" dirty="0">
                <a:latin typeface="+mj-lt"/>
                <a:cs typeface="Arial" panose="020B0604020202020204" pitchFamily="34" charset="0"/>
              </a:rPr>
              <a:t>Prisoners</a:t>
            </a:r>
          </a:p>
          <a:p>
            <a:pPr lvl="1"/>
            <a:r>
              <a:rPr lang="en-US" dirty="0">
                <a:latin typeface="+mj-lt"/>
                <a:cs typeface="Arial" panose="020B0604020202020204" pitchFamily="34" charset="0"/>
              </a:rPr>
              <a:t>Employees</a:t>
            </a:r>
          </a:p>
          <a:p>
            <a:pPr lvl="1"/>
            <a:r>
              <a:rPr lang="en-US" dirty="0">
                <a:latin typeface="+mj-lt"/>
                <a:cs typeface="Arial" panose="020B0604020202020204" pitchFamily="34" charset="0"/>
              </a:rPr>
              <a:t>Military persons</a:t>
            </a:r>
          </a:p>
          <a:p>
            <a:pPr lvl="1"/>
            <a:r>
              <a:rPr lang="en-US" dirty="0">
                <a:latin typeface="+mj-lt"/>
                <a:cs typeface="Arial" panose="020B0604020202020204" pitchFamily="34" charset="0"/>
              </a:rPr>
              <a:t>Terminally ill</a:t>
            </a:r>
          </a:p>
          <a:p>
            <a:pPr lvl="1"/>
            <a:r>
              <a:rPr lang="en-US" dirty="0">
                <a:latin typeface="+mj-lt"/>
                <a:cs typeface="Arial" panose="020B0604020202020204" pitchFamily="34" charset="0"/>
              </a:rPr>
              <a:t>Physically and intellectually challenged</a:t>
            </a:r>
          </a:p>
          <a:p>
            <a:pPr lvl="1"/>
            <a:r>
              <a:rPr lang="en-US" dirty="0">
                <a:latin typeface="+mj-lt"/>
                <a:cs typeface="Arial" panose="020B0604020202020204" pitchFamily="34" charset="0"/>
              </a:rPr>
              <a:t>Institutionalized</a:t>
            </a:r>
          </a:p>
          <a:p>
            <a:pPr lvl="1"/>
            <a:r>
              <a:rPr lang="en-US" dirty="0">
                <a:latin typeface="+mj-lt"/>
                <a:cs typeface="Arial" panose="020B0604020202020204" pitchFamily="34" charset="0"/>
              </a:rPr>
              <a:t>Economically and educationally disabled</a:t>
            </a:r>
          </a:p>
          <a:p>
            <a:pPr lvl="1"/>
            <a:endParaRPr lang="en-US" dirty="0">
              <a:solidFill>
                <a:srgbClr val="0000FF"/>
              </a:solidFill>
              <a:latin typeface="+mj-lt"/>
              <a:cs typeface="Arial" panose="020B0604020202020204" pitchFamily="34" charset="0"/>
            </a:endParaRPr>
          </a:p>
          <a:p>
            <a:pPr lvl="1"/>
            <a:endParaRPr lang="en-US" dirty="0">
              <a:solidFill>
                <a:srgbClr val="0000FF"/>
              </a:solidFill>
            </a:endParaRPr>
          </a:p>
          <a:p>
            <a:pPr lvl="1"/>
            <a:endParaRPr lang="en-US" dirty="0"/>
          </a:p>
        </p:txBody>
      </p:sp>
    </p:spTree>
    <p:extLst>
      <p:ext uri="{BB962C8B-B14F-4D97-AF65-F5344CB8AC3E}">
        <p14:creationId xmlns:p14="http://schemas.microsoft.com/office/powerpoint/2010/main" val="142044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886700" cy="994172"/>
          </a:xfrm>
        </p:spPr>
        <p:txBody>
          <a:bodyPr/>
          <a:lstStyle/>
          <a:p>
            <a:r>
              <a:rPr lang="en-US" dirty="0" smtClean="0">
                <a:cs typeface="Arial" panose="020B0604020202020204" pitchFamily="34" charset="0"/>
              </a:rPr>
              <a:t>Who are </a:t>
            </a:r>
            <a:r>
              <a:rPr lang="en-US" dirty="0">
                <a:cs typeface="Arial" panose="020B0604020202020204" pitchFamily="34" charset="0"/>
              </a:rPr>
              <a:t>Vulnerable </a:t>
            </a:r>
            <a:r>
              <a:rPr lang="en-US" dirty="0" smtClean="0">
                <a:cs typeface="Arial" panose="020B0604020202020204" pitchFamily="34" charset="0"/>
              </a:rPr>
              <a:t>Populations?</a:t>
            </a:r>
            <a:endParaRPr lang="en-US" dirty="0">
              <a:cs typeface="Arial" panose="020B0604020202020204" pitchFamily="34" charset="0"/>
            </a:endParaRPr>
          </a:p>
        </p:txBody>
      </p:sp>
      <p:sp>
        <p:nvSpPr>
          <p:cNvPr id="3" name="Content Placeholder 2"/>
          <p:cNvSpPr>
            <a:spLocks noGrp="1"/>
          </p:cNvSpPr>
          <p:nvPr>
            <p:ph idx="1"/>
          </p:nvPr>
        </p:nvSpPr>
        <p:spPr>
          <a:xfrm>
            <a:off x="990600" y="1030486"/>
            <a:ext cx="7886700" cy="4559160"/>
          </a:xfrm>
          <a:noFill/>
        </p:spPr>
        <p:txBody>
          <a:bodyPr>
            <a:normAutofit/>
          </a:bodyPr>
          <a:lstStyle/>
          <a:p>
            <a:pPr marL="457200" lvl="1" indent="0">
              <a:buNone/>
            </a:pPr>
            <a:endParaRPr lang="en-US" dirty="0">
              <a:solidFill>
                <a:srgbClr val="0000FF"/>
              </a:solidFill>
              <a:latin typeface="+mj-lt"/>
              <a:cs typeface="Arial" panose="020B0604020202020204" pitchFamily="34" charset="0"/>
            </a:endParaRPr>
          </a:p>
          <a:p>
            <a:pPr>
              <a:lnSpc>
                <a:spcPct val="120000"/>
              </a:lnSpc>
            </a:pPr>
            <a:r>
              <a:rPr lang="en-US" dirty="0">
                <a:latin typeface="+mj-lt"/>
                <a:cs typeface="Arial" panose="020B0604020202020204" pitchFamily="34" charset="0"/>
              </a:rPr>
              <a:t>Due to their circumstances, such groups may </a:t>
            </a:r>
            <a:r>
              <a:rPr lang="en-US" dirty="0" smtClean="0">
                <a:latin typeface="+mj-lt"/>
                <a:cs typeface="Arial" panose="020B0604020202020204" pitchFamily="34" charset="0"/>
              </a:rPr>
              <a:t>feel that </a:t>
            </a:r>
            <a:r>
              <a:rPr lang="en-US" dirty="0">
                <a:latin typeface="+mj-lt"/>
                <a:cs typeface="Arial" panose="020B0604020202020204" pitchFamily="34" charset="0"/>
              </a:rPr>
              <a:t>they must participate even if not voluntarily, or can be coerced by the expectation of benefits received or withheld</a:t>
            </a:r>
          </a:p>
          <a:p>
            <a:pPr>
              <a:lnSpc>
                <a:spcPct val="120000"/>
              </a:lnSpc>
            </a:pPr>
            <a:r>
              <a:rPr lang="en-US" dirty="0">
                <a:latin typeface="+mj-lt"/>
                <a:cs typeface="Arial" panose="020B0604020202020204" pitchFamily="34" charset="0"/>
              </a:rPr>
              <a:t>Special considerations and heightened protection is therefore required</a:t>
            </a:r>
          </a:p>
          <a:p>
            <a:pPr lvl="1"/>
            <a:endParaRPr lang="en-US" dirty="0">
              <a:solidFill>
                <a:srgbClr val="0000FF"/>
              </a:solidFill>
            </a:endParaRPr>
          </a:p>
          <a:p>
            <a:pPr lvl="1"/>
            <a:endParaRPr lang="en-US" dirty="0"/>
          </a:p>
        </p:txBody>
      </p:sp>
    </p:spTree>
    <p:extLst>
      <p:ext uri="{BB962C8B-B14F-4D97-AF65-F5344CB8AC3E}">
        <p14:creationId xmlns:p14="http://schemas.microsoft.com/office/powerpoint/2010/main" val="3761735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6767"/>
            <a:ext cx="8039100" cy="767321"/>
          </a:xfrm>
        </p:spPr>
        <p:txBody>
          <a:bodyPr>
            <a:normAutofit/>
          </a:bodyPr>
          <a:lstStyle/>
          <a:p>
            <a:r>
              <a:rPr lang="en-US" sz="2400" dirty="0" smtClean="0">
                <a:latin typeface="Arial" panose="020B0604020202020204" pitchFamily="34" charset="0"/>
                <a:cs typeface="Arial" panose="020B0604020202020204" pitchFamily="34" charset="0"/>
              </a:rPr>
              <a:t>Examples of</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Why Human Protection is Necessary</a:t>
            </a:r>
            <a:endParaRPr lang="en-US" sz="2400" dirty="0">
              <a:latin typeface="Arial" panose="020B0604020202020204" pitchFamily="34" charset="0"/>
              <a:cs typeface="Arial" panose="020B0604020202020204" pitchFamily="34" charset="0"/>
            </a:endParaRPr>
          </a:p>
        </p:txBody>
      </p:sp>
      <p:graphicFrame>
        <p:nvGraphicFramePr>
          <p:cNvPr id="16" name="Content Placeholder 8"/>
          <p:cNvGraphicFramePr>
            <a:graphicFrameLocks noGrp="1"/>
          </p:cNvGraphicFramePr>
          <p:nvPr>
            <p:ph idx="1"/>
            <p:extLst>
              <p:ext uri="{D42A27DB-BD31-4B8C-83A1-F6EECF244321}">
                <p14:modId xmlns:p14="http://schemas.microsoft.com/office/powerpoint/2010/main" val="1239900199"/>
              </p:ext>
            </p:extLst>
          </p:nvPr>
        </p:nvGraphicFramePr>
        <p:xfrm>
          <a:off x="914399" y="1295401"/>
          <a:ext cx="8032900" cy="4643770"/>
        </p:xfrm>
        <a:graphic>
          <a:graphicData uri="http://schemas.openxmlformats.org/drawingml/2006/table">
            <a:tbl>
              <a:tblPr firstRow="1" bandRow="1">
                <a:tableStyleId>{5C22544A-7EE6-4342-B048-85BDC9FD1C3A}</a:tableStyleId>
              </a:tblPr>
              <a:tblGrid>
                <a:gridCol w="2969548">
                  <a:extLst>
                    <a:ext uri="{9D8B030D-6E8A-4147-A177-3AD203B41FA5}">
                      <a16:colId xmlns:a16="http://schemas.microsoft.com/office/drawing/2014/main" val="3097809914"/>
                    </a:ext>
                  </a:extLst>
                </a:gridCol>
                <a:gridCol w="2385719">
                  <a:extLst>
                    <a:ext uri="{9D8B030D-6E8A-4147-A177-3AD203B41FA5}">
                      <a16:colId xmlns:a16="http://schemas.microsoft.com/office/drawing/2014/main" val="50490151"/>
                    </a:ext>
                  </a:extLst>
                </a:gridCol>
                <a:gridCol w="2677633">
                  <a:extLst>
                    <a:ext uri="{9D8B030D-6E8A-4147-A177-3AD203B41FA5}">
                      <a16:colId xmlns:a16="http://schemas.microsoft.com/office/drawing/2014/main" val="690717227"/>
                    </a:ext>
                  </a:extLst>
                </a:gridCol>
              </a:tblGrid>
              <a:tr h="560175">
                <a:tc>
                  <a:txBody>
                    <a:bodyPr/>
                    <a:lstStyle/>
                    <a:p>
                      <a:pPr algn="ctr"/>
                      <a:r>
                        <a:rPr lang="en-US" sz="1500" dirty="0">
                          <a:latin typeface="Arial" panose="020B0604020202020204" pitchFamily="34" charset="0"/>
                          <a:cs typeface="Arial" panose="020B0604020202020204" pitchFamily="34" charset="0"/>
                        </a:rPr>
                        <a:t>Trigger Event</a:t>
                      </a:r>
                    </a:p>
                  </a:txBody>
                  <a:tcPr marL="68580" marR="68580" marT="34290" marB="34290" anchor="ctr"/>
                </a:tc>
                <a:tc>
                  <a:txBody>
                    <a:bodyPr/>
                    <a:lstStyle/>
                    <a:p>
                      <a:pPr algn="ctr"/>
                      <a:r>
                        <a:rPr lang="en-US" sz="1500" dirty="0">
                          <a:latin typeface="Arial" panose="020B0604020202020204" pitchFamily="34" charset="0"/>
                          <a:cs typeface="Arial" panose="020B0604020202020204" pitchFamily="34" charset="0"/>
                        </a:rPr>
                        <a:t>Ethical / Process Protection</a:t>
                      </a:r>
                    </a:p>
                  </a:txBody>
                  <a:tcPr marL="68580" marR="68580" marT="34290" marB="34290" anchor="ctr"/>
                </a:tc>
                <a:tc>
                  <a:txBody>
                    <a:bodyPr/>
                    <a:lstStyle/>
                    <a:p>
                      <a:pPr algn="ctr"/>
                      <a:r>
                        <a:rPr lang="en-US" sz="1500" dirty="0">
                          <a:latin typeface="Arial" panose="020B0604020202020204" pitchFamily="34" charset="0"/>
                          <a:cs typeface="Arial" panose="020B0604020202020204" pitchFamily="34" charset="0"/>
                        </a:rPr>
                        <a:t>Legal / Procedural Response</a:t>
                      </a:r>
                    </a:p>
                  </a:txBody>
                  <a:tcPr marL="68580" marR="68580" marT="34290" marB="34290" anchor="ctr"/>
                </a:tc>
                <a:extLst>
                  <a:ext uri="{0D108BD9-81ED-4DB2-BD59-A6C34878D82A}">
                    <a16:rowId xmlns:a16="http://schemas.microsoft.com/office/drawing/2014/main" val="4152262883"/>
                  </a:ext>
                </a:extLst>
              </a:tr>
              <a:tr h="527701">
                <a:tc>
                  <a:txBody>
                    <a:bodyPr/>
                    <a:lstStyle/>
                    <a:p>
                      <a:r>
                        <a:rPr lang="en-US" sz="1400" dirty="0">
                          <a:solidFill>
                            <a:schemeClr val="tx1"/>
                          </a:solidFill>
                          <a:latin typeface="Arial" panose="020B0604020202020204" pitchFamily="34" charset="0"/>
                          <a:cs typeface="Arial" panose="020B0604020202020204" pitchFamily="34" charset="0"/>
                        </a:rPr>
                        <a:t>Nazi Experiments 1939-44</a:t>
                      </a:r>
                    </a:p>
                  </a:txBody>
                  <a:tcPr marL="68580" marR="68580" marT="34290" marB="34290" anchor="ctr"/>
                </a:tc>
                <a:tc>
                  <a:txBody>
                    <a:bodyPr/>
                    <a:lstStyle/>
                    <a:p>
                      <a:r>
                        <a:rPr lang="en-US" sz="1400" dirty="0">
                          <a:solidFill>
                            <a:schemeClr val="tx1"/>
                          </a:solidFill>
                          <a:latin typeface="Arial" panose="020B0604020202020204" pitchFamily="34" charset="0"/>
                          <a:cs typeface="Arial" panose="020B0604020202020204" pitchFamily="34" charset="0"/>
                        </a:rPr>
                        <a:t>Autonomy, beneficence, consent, benefits &gt; risks </a:t>
                      </a:r>
                    </a:p>
                  </a:txBody>
                  <a:tcPr marL="68580" marR="68580" marT="34290" marB="34290" anchor="ctr"/>
                </a:tc>
                <a:tc>
                  <a:txBody>
                    <a:bodyPr/>
                    <a:lstStyle/>
                    <a:p>
                      <a:r>
                        <a:rPr lang="en-US" sz="1400" dirty="0">
                          <a:solidFill>
                            <a:schemeClr val="tx1"/>
                          </a:solidFill>
                          <a:latin typeface="Arial" panose="020B0604020202020204" pitchFamily="34" charset="0"/>
                          <a:cs typeface="Arial" panose="020B0604020202020204" pitchFamily="34" charset="0"/>
                        </a:rPr>
                        <a:t>Nuremberg Code 1947</a:t>
                      </a:r>
                    </a:p>
                  </a:txBody>
                  <a:tcPr marL="68580" marR="68580" marT="34290" marB="34290" anchor="ctr"/>
                </a:tc>
                <a:extLst>
                  <a:ext uri="{0D108BD9-81ED-4DB2-BD59-A6C34878D82A}">
                    <a16:rowId xmlns:a16="http://schemas.microsoft.com/office/drawing/2014/main" val="4094954738"/>
                  </a:ext>
                </a:extLst>
              </a:tr>
              <a:tr h="2800875">
                <a:tc>
                  <a:txBody>
                    <a:bodyPr/>
                    <a:lstStyle/>
                    <a:p>
                      <a:r>
                        <a:rPr lang="en-US" sz="1400" dirty="0">
                          <a:solidFill>
                            <a:schemeClr val="tx1"/>
                          </a:solidFill>
                          <a:latin typeface="Arial" panose="020B0604020202020204" pitchFamily="34" charset="0"/>
                          <a:cs typeface="Arial" panose="020B0604020202020204" pitchFamily="34" charset="0"/>
                        </a:rPr>
                        <a:t>Tuskegee Syphilis Study 1932-72</a:t>
                      </a:r>
                    </a:p>
                    <a:p>
                      <a:endParaRPr lang="en-US" sz="1400" dirty="0">
                        <a:solidFill>
                          <a:schemeClr val="tx1"/>
                        </a:solidFill>
                        <a:latin typeface="Arial" panose="020B0604020202020204" pitchFamily="34" charset="0"/>
                        <a:cs typeface="Arial" panose="020B0604020202020204" pitchFamily="34" charset="0"/>
                      </a:endParaRPr>
                    </a:p>
                    <a:p>
                      <a:r>
                        <a:rPr lang="en-US" sz="1400" dirty="0">
                          <a:solidFill>
                            <a:schemeClr val="tx1"/>
                          </a:solidFill>
                          <a:latin typeface="Arial" panose="020B0604020202020204" pitchFamily="34" charset="0"/>
                          <a:cs typeface="Arial" panose="020B0604020202020204" pitchFamily="34" charset="0"/>
                        </a:rPr>
                        <a:t>Thalidomide Tragedy 1962</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Milgram Study 1963</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Secret Human Radiation Experiments (U.S.) 1944-74</a:t>
                      </a:r>
                    </a:p>
                    <a:p>
                      <a:endParaRPr lang="en-US" sz="1400" dirty="0">
                        <a:solidFill>
                          <a:schemeClr val="tx1"/>
                        </a:solidFill>
                        <a:latin typeface="Arial" panose="020B0604020202020204" pitchFamily="34" charset="0"/>
                        <a:cs typeface="Arial" panose="020B0604020202020204" pitchFamily="34" charset="0"/>
                      </a:endParaRPr>
                    </a:p>
                    <a:p>
                      <a:r>
                        <a:rPr lang="en-US" sz="1400" dirty="0">
                          <a:solidFill>
                            <a:schemeClr val="tx1"/>
                          </a:solidFill>
                          <a:latin typeface="Arial" panose="020B0604020202020204" pitchFamily="34" charset="0"/>
                          <a:cs typeface="Arial" panose="020B0604020202020204" pitchFamily="34" charset="0"/>
                        </a:rPr>
                        <a:t>Gene Transfer Participant Death 1999</a:t>
                      </a:r>
                    </a:p>
                  </a:txBody>
                  <a:tcPr marL="68580" marR="68580" marT="34290" marB="34290" anchor="ctr"/>
                </a:tc>
                <a:tc>
                  <a:txBody>
                    <a:bodyPr/>
                    <a:lstStyle/>
                    <a:p>
                      <a:r>
                        <a:rPr lang="en-US" sz="1400" dirty="0">
                          <a:solidFill>
                            <a:schemeClr val="tx1"/>
                          </a:solidFill>
                          <a:latin typeface="Arial" panose="020B0604020202020204" pitchFamily="34" charset="0"/>
                          <a:cs typeface="Arial" panose="020B0604020202020204" pitchFamily="34" charset="0"/>
                        </a:rPr>
                        <a:t>Scope creep</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Informed consent</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Voluntary participation</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Benefits &gt; risks</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Right to withdraw</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Privacy, confidentiality</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Independent review Community perspective Monitoring</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Protection of the vulnerable</a:t>
                      </a:r>
                      <a:br>
                        <a:rPr lang="en-US" sz="1400" dirty="0">
                          <a:solidFill>
                            <a:schemeClr val="tx1"/>
                          </a:solidFill>
                          <a:latin typeface="Arial" panose="020B0604020202020204" pitchFamily="34" charset="0"/>
                          <a:cs typeface="Arial" panose="020B0604020202020204" pitchFamily="34" charset="0"/>
                        </a:rPr>
                      </a:br>
                      <a:endParaRPr lang="en-US" sz="1400" dirty="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r>
                        <a:rPr lang="en-US" sz="1400" dirty="0">
                          <a:solidFill>
                            <a:schemeClr val="tx1"/>
                          </a:solidFill>
                          <a:latin typeface="Arial" panose="020B0604020202020204" pitchFamily="34" charset="0"/>
                          <a:cs typeface="Arial" panose="020B0604020202020204" pitchFamily="34" charset="0"/>
                        </a:rPr>
                        <a:t>National Commission for Protection of Human Subjects of Biomedical and Behavioral Research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1974 (NIH); 1975 (CDC)</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Belmont Report 1979</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Common Law 1991</a:t>
                      </a:r>
                    </a:p>
                  </a:txBody>
                  <a:tcPr marL="68580" marR="68580" marT="34290" marB="34290" anchor="ctr"/>
                </a:tc>
                <a:extLst>
                  <a:ext uri="{0D108BD9-81ED-4DB2-BD59-A6C34878D82A}">
                    <a16:rowId xmlns:a16="http://schemas.microsoft.com/office/drawing/2014/main" val="215884640"/>
                  </a:ext>
                </a:extLst>
              </a:tr>
              <a:tr h="755019">
                <a:tc>
                  <a:txBody>
                    <a:bodyPr/>
                    <a:lstStyle/>
                    <a:p>
                      <a:endParaRPr lang="en-US" sz="1400" dirty="0">
                        <a:solidFill>
                          <a:schemeClr val="tx1"/>
                        </a:solidFill>
                        <a:latin typeface="Arial" panose="020B0604020202020204" pitchFamily="34" charset="0"/>
                        <a:cs typeface="Arial" panose="020B0604020202020204" pitchFamily="34" charset="0"/>
                      </a:endParaRPr>
                    </a:p>
                    <a:p>
                      <a:r>
                        <a:rPr lang="en-US" sz="1400" dirty="0">
                          <a:solidFill>
                            <a:schemeClr val="tx1"/>
                          </a:solidFill>
                          <a:latin typeface="Arial" panose="020B0604020202020204" pitchFamily="34" charset="0"/>
                          <a:cs typeface="Arial" panose="020B0604020202020204" pitchFamily="34" charset="0"/>
                        </a:rPr>
                        <a:t>Tuskegee Syphilis Study</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Guatemala Syphilis Study</a:t>
                      </a:r>
                    </a:p>
                  </a:txBody>
                  <a:tcPr marL="68580" marR="68580" marT="34290" marB="34290" anchor="ctr"/>
                </a:tc>
                <a:tc>
                  <a:txBody>
                    <a:bodyPr/>
                    <a:lstStyle/>
                    <a:p>
                      <a:endParaRPr lang="en-US" sz="1400">
                        <a:solidFill>
                          <a:schemeClr val="tx1"/>
                        </a:solidFill>
                        <a:latin typeface="Arial" panose="020B0604020202020204" pitchFamily="34" charset="0"/>
                        <a:cs typeface="Arial" panose="020B0604020202020204" pitchFamily="34" charset="0"/>
                      </a:endParaRPr>
                    </a:p>
                  </a:txBody>
                  <a:tcPr marL="68580" marR="68580" marT="34290" marB="34290" anchor="ctr"/>
                </a:tc>
                <a:tc>
                  <a:txBody>
                    <a:bodyPr/>
                    <a:lstStyle/>
                    <a:p>
                      <a:r>
                        <a:rPr lang="en-US" sz="1400" u="sng" dirty="0">
                          <a:solidFill>
                            <a:schemeClr val="tx1"/>
                          </a:solidFill>
                          <a:latin typeface="Arial" panose="020B0604020202020204" pitchFamily="34" charset="0"/>
                          <a:cs typeface="Arial" panose="020B0604020202020204" pitchFamily="34" charset="0"/>
                        </a:rPr>
                        <a:t>Presidential Apologies</a:t>
                      </a:r>
                      <a:r>
                        <a:rPr lang="en-US" sz="1400" dirty="0">
                          <a:solidFill>
                            <a:schemeClr val="tx1"/>
                          </a:solidFill>
                          <a:latin typeface="Arial" panose="020B0604020202020204" pitchFamily="34" charset="0"/>
                          <a:cs typeface="Arial" panose="020B0604020202020204" pitchFamily="34" charset="0"/>
                        </a:rPr>
                        <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1997 Clinton</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2011 Obama</a:t>
                      </a:r>
                    </a:p>
                  </a:txBody>
                  <a:tcPr marL="68580" marR="68580" marT="34290" marB="34290" anchor="ctr"/>
                </a:tc>
                <a:extLst>
                  <a:ext uri="{0D108BD9-81ED-4DB2-BD59-A6C34878D82A}">
                    <a16:rowId xmlns:a16="http://schemas.microsoft.com/office/drawing/2014/main" val="3462495795"/>
                  </a:ext>
                </a:extLst>
              </a:tr>
            </a:tbl>
          </a:graphicData>
        </a:graphic>
      </p:graphicFrame>
    </p:spTree>
    <p:extLst>
      <p:ext uri="{BB962C8B-B14F-4D97-AF65-F5344CB8AC3E}">
        <p14:creationId xmlns:p14="http://schemas.microsoft.com/office/powerpoint/2010/main" val="1891544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343900" cy="994172"/>
          </a:xfrm>
        </p:spPr>
        <p:txBody>
          <a:bodyPr>
            <a:noAutofit/>
          </a:bodyPr>
          <a:lstStyle/>
          <a:p>
            <a:r>
              <a:rPr lang="en-US" sz="3600" dirty="0" smtClean="0">
                <a:latin typeface="+mn-lt"/>
                <a:cs typeface="Arial" panose="020B0604020202020204" pitchFamily="34" charset="0"/>
              </a:rPr>
              <a:t>How does the IRB protect Human Subjects?</a:t>
            </a:r>
            <a:endParaRPr lang="en-US" sz="3600" dirty="0">
              <a:latin typeface="+mn-lt"/>
              <a:cs typeface="Arial" panose="020B0604020202020204" pitchFamily="34" charset="0"/>
            </a:endParaRPr>
          </a:p>
        </p:txBody>
      </p:sp>
      <p:sp>
        <p:nvSpPr>
          <p:cNvPr id="3" name="Content Placeholder 2"/>
          <p:cNvSpPr>
            <a:spLocks noGrp="1"/>
          </p:cNvSpPr>
          <p:nvPr>
            <p:ph idx="1"/>
          </p:nvPr>
        </p:nvSpPr>
        <p:spPr>
          <a:xfrm>
            <a:off x="914400" y="1752600"/>
            <a:ext cx="7886700" cy="4162490"/>
          </a:xfrm>
          <a:noFill/>
        </p:spPr>
        <p:txBody>
          <a:bodyPr>
            <a:normAutofit fontScale="92500" lnSpcReduction="10000"/>
          </a:bodyPr>
          <a:lstStyle/>
          <a:p>
            <a:r>
              <a:rPr lang="en-US" dirty="0">
                <a:latin typeface="Arial" panose="020B0604020202020204" pitchFamily="34" charset="0"/>
                <a:cs typeface="Arial" panose="020B0604020202020204" pitchFamily="34" charset="0"/>
              </a:rPr>
              <a:t>Advise faculty about the conduct of ethical and responsible research</a:t>
            </a:r>
          </a:p>
          <a:p>
            <a:r>
              <a:rPr lang="en-US" dirty="0">
                <a:latin typeface="Arial" panose="020B0604020202020204" pitchFamily="34" charset="0"/>
                <a:cs typeface="Arial" panose="020B0604020202020204" pitchFamily="34" charset="0"/>
              </a:rPr>
              <a:t>Safeguard against researcher errors that can result in dire legal consequences to the researcher and the institution</a:t>
            </a:r>
          </a:p>
          <a:p>
            <a:r>
              <a:rPr lang="en-US" dirty="0">
                <a:latin typeface="Arial" panose="020B0604020202020204" pitchFamily="34" charset="0"/>
                <a:cs typeface="Arial" panose="020B0604020202020204" pitchFamily="34" charset="0"/>
              </a:rPr>
              <a:t>Provide a layer of oversight that ensures that the institution’s reputation as well as its funding status are protected from ethical </a:t>
            </a:r>
            <a:r>
              <a:rPr lang="en-US" dirty="0" smtClean="0">
                <a:latin typeface="Arial" panose="020B0604020202020204" pitchFamily="34" charset="0"/>
                <a:cs typeface="Arial" panose="020B0604020202020204" pitchFamily="34" charset="0"/>
              </a:rPr>
              <a:t>violations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0188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DMR</Template>
  <TotalTime>629</TotalTime>
  <Words>2467</Words>
  <Application>Microsoft Office PowerPoint</Application>
  <PresentationFormat>On-screen Show (4:3)</PresentationFormat>
  <Paragraphs>324</Paragraphs>
  <Slides>46</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Wingdings</vt:lpstr>
      <vt:lpstr>DMR</vt:lpstr>
      <vt:lpstr>Clayton State University Institutional Review Board (IRB) Essentials</vt:lpstr>
      <vt:lpstr>PART I: What is an IRB? Who Does IRB Protect? </vt:lpstr>
      <vt:lpstr>What is an IRB?</vt:lpstr>
      <vt:lpstr>What is an IRB?</vt:lpstr>
      <vt:lpstr>Who Does the IRB Protect?</vt:lpstr>
      <vt:lpstr>Who are Vulnerable Populations?</vt:lpstr>
      <vt:lpstr>Who are Vulnerable Populations?</vt:lpstr>
      <vt:lpstr>Examples of Why Human Protection is Necessary</vt:lpstr>
      <vt:lpstr>How does the IRB protect Human Subjects?</vt:lpstr>
      <vt:lpstr>How does the IRB protect Human Subjects?</vt:lpstr>
      <vt:lpstr>How does the IRB protect Human Subjects?</vt:lpstr>
      <vt:lpstr>PART II: Who Should Submit? When to Submit? What to Submit?</vt:lpstr>
      <vt:lpstr>Who should submit an IRB application?</vt:lpstr>
      <vt:lpstr>When should you submit an application to the IRB?</vt:lpstr>
      <vt:lpstr>When should you submit an application  to the IRB?</vt:lpstr>
      <vt:lpstr>When should you submit an application  to the IRB?</vt:lpstr>
      <vt:lpstr>PART III: How to Determine if Your Study Needs Review</vt:lpstr>
      <vt:lpstr>When is IRB review required?</vt:lpstr>
      <vt:lpstr>Human Subjects Research</vt:lpstr>
      <vt:lpstr>Human Subjects Research</vt:lpstr>
      <vt:lpstr>Human Subjects Research</vt:lpstr>
      <vt:lpstr>De-identified Dataset</vt:lpstr>
      <vt:lpstr>Note on “De-identified”</vt:lpstr>
      <vt:lpstr>Human Subjects Research</vt:lpstr>
      <vt:lpstr>Human Subjects Research</vt:lpstr>
      <vt:lpstr>Human Subjects Research</vt:lpstr>
      <vt:lpstr>Human Subjects Research</vt:lpstr>
      <vt:lpstr>Human Subjects Research</vt:lpstr>
      <vt:lpstr>Retrospective Chart Review</vt:lpstr>
      <vt:lpstr>PART IV: What Are The Steps In the Application Process?</vt:lpstr>
      <vt:lpstr>Research Determination Form</vt:lpstr>
      <vt:lpstr>How to Submit an Application to the IRB Get assistance from your College or Department IRB Rep</vt:lpstr>
      <vt:lpstr>Contact your IRB rep  for a Determination</vt:lpstr>
      <vt:lpstr>Where can I get trained for Protection of Human Research Participants?</vt:lpstr>
      <vt:lpstr>What about research continuing   beyond a year?</vt:lpstr>
      <vt:lpstr>IRB Audits of Approved Research Studies</vt:lpstr>
      <vt:lpstr>Questions?</vt:lpstr>
      <vt:lpstr>Part V: EXAMPLES</vt:lpstr>
      <vt:lpstr>Case Study / Case Series</vt:lpstr>
      <vt:lpstr>Registry study</vt:lpstr>
      <vt:lpstr>Surveys</vt:lpstr>
      <vt:lpstr>Clear as mud? Same here!</vt:lpstr>
      <vt:lpstr>Program Evaluation</vt:lpstr>
      <vt:lpstr>Quality Assurance /  Improvement</vt:lpstr>
      <vt:lpstr>Public Health Practice</vt:lpstr>
      <vt:lpstr>In Vitro Diagnostic Device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Charlie Harris</cp:lastModifiedBy>
  <cp:revision>39</cp:revision>
  <cp:lastPrinted>2017-04-14T14:49:21Z</cp:lastPrinted>
  <dcterms:created xsi:type="dcterms:W3CDTF">2014-03-18T19:38:06Z</dcterms:created>
  <dcterms:modified xsi:type="dcterms:W3CDTF">2017-04-15T02:10:22Z</dcterms:modified>
</cp:coreProperties>
</file>