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29"/>
  </p:notesMasterIdLst>
  <p:sldIdLst>
    <p:sldId id="477" r:id="rId5"/>
    <p:sldId id="769" r:id="rId6"/>
    <p:sldId id="450" r:id="rId7"/>
    <p:sldId id="451" r:id="rId8"/>
    <p:sldId id="452" r:id="rId9"/>
    <p:sldId id="779" r:id="rId10"/>
    <p:sldId id="453" r:id="rId11"/>
    <p:sldId id="780" r:id="rId12"/>
    <p:sldId id="781" r:id="rId13"/>
    <p:sldId id="478" r:id="rId14"/>
    <p:sldId id="481" r:id="rId15"/>
    <p:sldId id="782" r:id="rId16"/>
    <p:sldId id="783" r:id="rId17"/>
    <p:sldId id="784" r:id="rId18"/>
    <p:sldId id="787" r:id="rId19"/>
    <p:sldId id="788" r:id="rId20"/>
    <p:sldId id="772" r:id="rId21"/>
    <p:sldId id="773" r:id="rId22"/>
    <p:sldId id="785" r:id="rId23"/>
    <p:sldId id="789" r:id="rId24"/>
    <p:sldId id="316" r:id="rId25"/>
    <p:sldId id="317" r:id="rId26"/>
    <p:sldId id="318" r:id="rId27"/>
    <p:sldId id="475" r:id="rId28"/>
  </p:sldIdLst>
  <p:sldSz cx="10058400" cy="7772400"/>
  <p:notesSz cx="7077075" cy="9363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Template" id="{BB08D3D0-BB84-4185-BC54-B2138E5C5BE1}">
          <p14:sldIdLst>
            <p14:sldId id="477"/>
            <p14:sldId id="769"/>
            <p14:sldId id="450"/>
            <p14:sldId id="451"/>
            <p14:sldId id="452"/>
            <p14:sldId id="779"/>
            <p14:sldId id="453"/>
            <p14:sldId id="780"/>
            <p14:sldId id="781"/>
            <p14:sldId id="478"/>
            <p14:sldId id="481"/>
            <p14:sldId id="782"/>
            <p14:sldId id="783"/>
            <p14:sldId id="784"/>
            <p14:sldId id="787"/>
            <p14:sldId id="788"/>
            <p14:sldId id="772"/>
            <p14:sldId id="773"/>
            <p14:sldId id="785"/>
            <p14:sldId id="789"/>
            <p14:sldId id="316"/>
            <p14:sldId id="317"/>
            <p14:sldId id="318"/>
            <p14:sldId id="475"/>
          </p14:sldIdLst>
        </p14:section>
      </p14:sectionLst>
    </p:ext>
    <p:ext uri="{EFAFB233-063F-42B5-8137-9DF3F51BA10A}">
      <p15:sldGuideLst xmlns:p15="http://schemas.microsoft.com/office/powerpoint/2012/main">
        <p15:guide id="1" orient="horz" pos="4608">
          <p15:clr>
            <a:srgbClr val="A4A3A4"/>
          </p15:clr>
        </p15:guide>
        <p15:guide id="2" orient="horz" pos="1488">
          <p15:clr>
            <a:srgbClr val="A4A3A4"/>
          </p15:clr>
        </p15:guide>
        <p15:guide id="3" orient="horz" pos="288">
          <p15:clr>
            <a:srgbClr val="A4A3A4"/>
          </p15:clr>
        </p15:guide>
        <p15:guide id="4" pos="5904">
          <p15:clr>
            <a:srgbClr val="A4A3A4"/>
          </p15:clr>
        </p15:guide>
        <p15:guide id="5" pos="3168">
          <p15:clr>
            <a:srgbClr val="A4A3A4"/>
          </p15:clr>
        </p15:guide>
        <p15:guide id="6" pos="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ooley" initials="a" lastIdx="14" clrIdx="0"/>
  <p:cmAuthor id="1" name="RBHK" initials="R"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F7F7F"/>
    <a:srgbClr val="0096DB"/>
    <a:srgbClr val="0096D6"/>
    <a:srgbClr val="FDEA33"/>
    <a:srgbClr val="00B5AD"/>
    <a:srgbClr val="004B8D"/>
    <a:srgbClr val="BEBEBE"/>
    <a:srgbClr val="DEDEDE"/>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25179-A86B-43AB-B302-5ACCCB46F057}" v="674" dt="2019-04-23T19:50:59.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150" autoAdjust="0"/>
    <p:restoredTop sz="92125" autoAdjust="0"/>
  </p:normalViewPr>
  <p:slideViewPr>
    <p:cSldViewPr>
      <p:cViewPr varScale="1">
        <p:scale>
          <a:sx n="99" d="100"/>
          <a:sy n="99" d="100"/>
        </p:scale>
        <p:origin x="2292" y="84"/>
      </p:cViewPr>
      <p:guideLst>
        <p:guide orient="horz" pos="4608"/>
        <p:guide orient="horz" pos="1488"/>
        <p:guide orient="horz" pos="288"/>
        <p:guide pos="5904"/>
        <p:guide pos="3168"/>
        <p:guide pos="4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8154"/>
          </a:xfrm>
          <a:prstGeom prst="rect">
            <a:avLst/>
          </a:prstGeom>
        </p:spPr>
        <p:txBody>
          <a:bodyPr vert="horz" lIns="94390" tIns="47194" rIns="94390" bIns="47194" rtlCol="0"/>
          <a:lstStyle>
            <a:lvl1pPr algn="l">
              <a:defRPr sz="1200"/>
            </a:lvl1pPr>
          </a:lstStyle>
          <a:p>
            <a:endParaRPr lang="en-US" dirty="0"/>
          </a:p>
        </p:txBody>
      </p:sp>
      <p:sp>
        <p:nvSpPr>
          <p:cNvPr id="3" name="Date Placeholder 2"/>
          <p:cNvSpPr>
            <a:spLocks noGrp="1"/>
          </p:cNvSpPr>
          <p:nvPr>
            <p:ph type="dt" idx="1"/>
          </p:nvPr>
        </p:nvSpPr>
        <p:spPr>
          <a:xfrm>
            <a:off x="4008705" y="1"/>
            <a:ext cx="3066733" cy="468154"/>
          </a:xfrm>
          <a:prstGeom prst="rect">
            <a:avLst/>
          </a:prstGeom>
        </p:spPr>
        <p:txBody>
          <a:bodyPr vert="horz" lIns="94390" tIns="47194" rIns="94390" bIns="47194" rtlCol="0"/>
          <a:lstStyle>
            <a:lvl1pPr algn="r">
              <a:defRPr sz="1200"/>
            </a:lvl1pPr>
          </a:lstStyle>
          <a:p>
            <a:fld id="{BBE2F66F-4D9E-46B9-90FA-2F653756E8C5}" type="datetimeFigureOut">
              <a:rPr lang="en-US" smtClean="0"/>
              <a:pPr/>
              <a:t>5/31/2019</a:t>
            </a:fld>
            <a:endParaRPr lang="en-US" dirty="0"/>
          </a:p>
        </p:txBody>
      </p:sp>
      <p:sp>
        <p:nvSpPr>
          <p:cNvPr id="4" name="Slide Image Placeholder 3"/>
          <p:cNvSpPr>
            <a:spLocks noGrp="1" noRot="1" noChangeAspect="1"/>
          </p:cNvSpPr>
          <p:nvPr>
            <p:ph type="sldImg" idx="2"/>
          </p:nvPr>
        </p:nvSpPr>
        <p:spPr>
          <a:xfrm>
            <a:off x="1265238" y="701675"/>
            <a:ext cx="4546600" cy="3513138"/>
          </a:xfrm>
          <a:prstGeom prst="rect">
            <a:avLst/>
          </a:prstGeom>
          <a:noFill/>
          <a:ln w="12700">
            <a:solidFill>
              <a:prstClr val="black"/>
            </a:solidFill>
          </a:ln>
        </p:spPr>
        <p:txBody>
          <a:bodyPr vert="horz" lIns="94390" tIns="47194" rIns="94390" bIns="47194" rtlCol="0" anchor="ctr"/>
          <a:lstStyle/>
          <a:p>
            <a:endParaRPr lang="en-US" dirty="0"/>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4390" tIns="47194" rIns="94390" bIns="471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4390" tIns="47194" rIns="94390" bIns="471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4390" tIns="47194" rIns="94390" bIns="47194" rtlCol="0" anchor="b"/>
          <a:lstStyle>
            <a:lvl1pPr algn="r">
              <a:defRPr sz="1200"/>
            </a:lvl1pPr>
          </a:lstStyle>
          <a:p>
            <a:fld id="{CDB51E30-3A0A-4414-8A45-B1DE33CCED22}" type="slidenum">
              <a:rPr lang="en-US" smtClean="0"/>
              <a:pPr/>
              <a:t>‹#›</a:t>
            </a:fld>
            <a:endParaRPr lang="en-US" dirty="0"/>
          </a:p>
        </p:txBody>
      </p:sp>
    </p:spTree>
    <p:extLst>
      <p:ext uri="{BB962C8B-B14F-4D97-AF65-F5344CB8AC3E}">
        <p14:creationId xmlns:p14="http://schemas.microsoft.com/office/powerpoint/2010/main" val="68654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01675"/>
            <a:ext cx="4543425" cy="3511550"/>
          </a:xfrm>
        </p:spPr>
      </p:sp>
      <p:sp>
        <p:nvSpPr>
          <p:cNvPr id="3" name="Notes Placeholder 2"/>
          <p:cNvSpPr>
            <a:spLocks noGrp="1"/>
          </p:cNvSpPr>
          <p:nvPr>
            <p:ph type="body" idx="1"/>
          </p:nvPr>
        </p:nvSpPr>
        <p:spPr/>
        <p:txBody>
          <a:bodyPr>
            <a:normAutofit/>
          </a:bodyPr>
          <a:lstStyle/>
          <a:p>
            <a:r>
              <a:rPr lang="en-US" baseline="0" dirty="0"/>
              <a:t>Welcome and introductions</a:t>
            </a:r>
          </a:p>
          <a:p>
            <a:pPr defTabSz="469682">
              <a:defRPr/>
            </a:pPr>
            <a:endParaRPr lang="en-US" baseline="0" dirty="0"/>
          </a:p>
          <a:p>
            <a:pPr defTabSz="469682">
              <a:defRPr/>
            </a:pPr>
            <a:endParaRPr lang="en-US" baseline="0" dirty="0"/>
          </a:p>
          <a:p>
            <a:pPr defTabSz="469682">
              <a:defRPr/>
            </a:pPr>
            <a:r>
              <a:rPr lang="en-US" baseline="0" dirty="0"/>
              <a:t>Note: This presentation is about education trends and research, not SES as an organization. Consider using the SES one-page overview as a handout to accompany this presentation. </a:t>
            </a:r>
            <a:endParaRPr lang="en-US" dirty="0"/>
          </a:p>
        </p:txBody>
      </p:sp>
      <p:sp>
        <p:nvSpPr>
          <p:cNvPr id="4" name="Slide Number Placeholder 3"/>
          <p:cNvSpPr>
            <a:spLocks noGrp="1"/>
          </p:cNvSpPr>
          <p:nvPr>
            <p:ph type="sldNum" sz="quarter" idx="10"/>
          </p:nvPr>
        </p:nvSpPr>
        <p:spPr/>
        <p:txBody>
          <a:bodyPr/>
          <a:lstStyle/>
          <a:p>
            <a:fld id="{644334D5-B5DB-004B-8DB1-262A6E43A63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01675"/>
            <a:ext cx="4543425" cy="3511550"/>
          </a:xfrm>
        </p:spPr>
      </p:sp>
      <p:sp>
        <p:nvSpPr>
          <p:cNvPr id="3" name="Notes Placeholder 2"/>
          <p:cNvSpPr>
            <a:spLocks noGrp="1"/>
          </p:cNvSpPr>
          <p:nvPr>
            <p:ph type="body" idx="1"/>
          </p:nvPr>
        </p:nvSpPr>
        <p:spPr/>
        <p:txBody>
          <a:bodyPr>
            <a:normAutofit/>
          </a:bodyPr>
          <a:lstStyle/>
          <a:p>
            <a:r>
              <a:rPr lang="en-US" dirty="0"/>
              <a:t>Ideal</a:t>
            </a:r>
            <a:r>
              <a:rPr lang="en-US" baseline="0" dirty="0"/>
              <a:t> ecosystem</a:t>
            </a:r>
          </a:p>
          <a:p>
            <a:pPr marL="293172" indent="-293172">
              <a:buFontTx/>
              <a:buChar char="•"/>
            </a:pPr>
            <a:r>
              <a:rPr lang="en-US" dirty="0"/>
              <a:t>Pedagogy [or teaching strategies]</a:t>
            </a:r>
          </a:p>
          <a:p>
            <a:pPr marL="293172" indent="-293172">
              <a:buFontTx/>
              <a:buChar char="•"/>
            </a:pPr>
            <a:r>
              <a:rPr lang="en-US" dirty="0"/>
              <a:t>Technology as a tool to support pedagogy</a:t>
            </a:r>
          </a:p>
          <a:p>
            <a:pPr marL="293172" indent="-293172">
              <a:buFontTx/>
              <a:buChar char="•"/>
            </a:pPr>
            <a:r>
              <a:rPr lang="en-US" dirty="0"/>
              <a:t>Space as a tool to support both</a:t>
            </a:r>
          </a:p>
          <a:p>
            <a:endParaRPr lang="en-US" dirty="0"/>
          </a:p>
        </p:txBody>
      </p:sp>
      <p:sp>
        <p:nvSpPr>
          <p:cNvPr id="4" name="Slide Number Placeholder 3"/>
          <p:cNvSpPr>
            <a:spLocks noGrp="1"/>
          </p:cNvSpPr>
          <p:nvPr>
            <p:ph type="sldNum" sz="quarter" idx="10"/>
          </p:nvPr>
        </p:nvSpPr>
        <p:spPr/>
        <p:txBody>
          <a:bodyPr/>
          <a:lstStyle/>
          <a:p>
            <a:fld id="{C2E6CD6F-144B-4C44-BD46-F52C2763F734}"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01675"/>
            <a:ext cx="4543425" cy="3511550"/>
          </a:xfrm>
        </p:spPr>
      </p:sp>
      <p:sp>
        <p:nvSpPr>
          <p:cNvPr id="3" name="Notes Placeholder 2"/>
          <p:cNvSpPr>
            <a:spLocks noGrp="1"/>
          </p:cNvSpPr>
          <p:nvPr>
            <p:ph type="body" idx="1"/>
          </p:nvPr>
        </p:nvSpPr>
        <p:spPr/>
        <p:txBody>
          <a:bodyPr/>
          <a:lstStyle/>
          <a:p>
            <a:pPr defTabSz="469682">
              <a:defRPr/>
            </a:pPr>
            <a:r>
              <a:rPr lang="en-US" dirty="0"/>
              <a:t>Considering these three areas, think about what challenges your institution is facing?</a:t>
            </a:r>
          </a:p>
          <a:p>
            <a:pPr defTabSz="469682">
              <a:defRPr/>
            </a:pPr>
            <a:endParaRPr lang="en-US" dirty="0"/>
          </a:p>
          <a:p>
            <a:pPr defTabSz="469682">
              <a:defRPr/>
            </a:pPr>
            <a:r>
              <a:rPr lang="en-US" dirty="0"/>
              <a:t>OR </a:t>
            </a:r>
          </a:p>
          <a:p>
            <a:pPr defTabSz="469682">
              <a:defRPr/>
            </a:pPr>
            <a:endParaRPr lang="en-US" dirty="0"/>
          </a:p>
          <a:p>
            <a:pPr defTabSz="469682">
              <a:defRPr/>
            </a:pPr>
            <a:r>
              <a:rPr lang="en-US" dirty="0"/>
              <a:t>Why is all of this important?</a:t>
            </a:r>
          </a:p>
          <a:p>
            <a:pPr defTabSz="469682">
              <a:defRPr/>
            </a:pPr>
            <a:endParaRPr lang="en-US" dirty="0"/>
          </a:p>
          <a:p>
            <a:pPr defTabSz="469682">
              <a:defRPr/>
            </a:pPr>
            <a:r>
              <a:rPr lang="en-US" dirty="0"/>
              <a:t>[No group input, but have them start to think about these issues]</a:t>
            </a:r>
          </a:p>
          <a:p>
            <a:endParaRPr lang="en-US" dirty="0"/>
          </a:p>
        </p:txBody>
      </p:sp>
      <p:sp>
        <p:nvSpPr>
          <p:cNvPr id="4" name="Slide Number Placeholder 3"/>
          <p:cNvSpPr>
            <a:spLocks noGrp="1"/>
          </p:cNvSpPr>
          <p:nvPr>
            <p:ph type="sldNum" sz="quarter" idx="10"/>
          </p:nvPr>
        </p:nvSpPr>
        <p:spPr/>
        <p:txBody>
          <a:bodyPr/>
          <a:lstStyle/>
          <a:p>
            <a:fld id="{3B9C7353-AD26-3A4A-873B-98799F82261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2653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7F7F7F"/>
                </a:solidFill>
                <a:latin typeface="Arial"/>
                <a:cs typeface="Arial"/>
              </a:rPr>
              <a:t>As a student, as a teacher, as a superintendent, as a college president, leverage space as a tool to improve learning and student success…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232B3D2-3FE5-488E-BDB6-BF5D998B46BA}" type="slidenum">
              <a:rPr lang="en-US" smtClean="0"/>
              <a:pPr>
                <a:defRPr/>
              </a:pPr>
              <a:t>21</a:t>
            </a:fld>
            <a:endParaRPr lang="en-US"/>
          </a:p>
        </p:txBody>
      </p:sp>
    </p:spTree>
    <p:extLst>
      <p:ext uri="{BB962C8B-B14F-4D97-AF65-F5344CB8AC3E}">
        <p14:creationId xmlns:p14="http://schemas.microsoft.com/office/powerpoint/2010/main" val="311168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7F7F7F"/>
                </a:solidFill>
                <a:latin typeface="Arial"/>
                <a:cs typeface="Arial"/>
              </a:rPr>
              <a:t>As a student, as a teacher, as a superintendent, as a college president, leverage space as a tool to improve learning and student success…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232B3D2-3FE5-488E-BDB6-BF5D998B46BA}" type="slidenum">
              <a:rPr lang="en-US" smtClean="0"/>
              <a:pPr>
                <a:defRPr/>
              </a:pPr>
              <a:t>22</a:t>
            </a:fld>
            <a:endParaRPr lang="en-US"/>
          </a:p>
        </p:txBody>
      </p:sp>
    </p:spTree>
    <p:extLst>
      <p:ext uri="{BB962C8B-B14F-4D97-AF65-F5344CB8AC3E}">
        <p14:creationId xmlns:p14="http://schemas.microsoft.com/office/powerpoint/2010/main" val="254996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7F7F7F"/>
                </a:solidFill>
                <a:latin typeface="Arial"/>
                <a:cs typeface="Arial"/>
              </a:rPr>
              <a:t>As a student, as a teacher, as a superintendent, as a college president, leverage space as a tool to improve learning and student success…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232B3D2-3FE5-488E-BDB6-BF5D998B46BA}" type="slidenum">
              <a:rPr lang="en-US" smtClean="0"/>
              <a:pPr>
                <a:defRPr/>
              </a:pPr>
              <a:t>23</a:t>
            </a:fld>
            <a:endParaRPr lang="en-US"/>
          </a:p>
        </p:txBody>
      </p:sp>
    </p:spTree>
    <p:extLst>
      <p:ext uri="{BB962C8B-B14F-4D97-AF65-F5344CB8AC3E}">
        <p14:creationId xmlns:p14="http://schemas.microsoft.com/office/powerpoint/2010/main" val="336199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17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4"/>
            <a:ext cx="8549640" cy="1666028"/>
          </a:xfrm>
          <a:prstGeom prst="rect">
            <a:avLst/>
          </a:prstGeom>
        </p:spPr>
        <p:txBody>
          <a:bodyPr lIns="101882" tIns="50941" rIns="101882" bIns="50941"/>
          <a:lstStyle/>
          <a:p>
            <a:r>
              <a:rPr lang="en-US"/>
              <a:t>Click to edit Master title style</a:t>
            </a:r>
          </a:p>
        </p:txBody>
      </p:sp>
      <p:sp>
        <p:nvSpPr>
          <p:cNvPr id="3" name="Subtitle 2"/>
          <p:cNvSpPr>
            <a:spLocks noGrp="1"/>
          </p:cNvSpPr>
          <p:nvPr>
            <p:ph type="subTitle" idx="1"/>
          </p:nvPr>
        </p:nvSpPr>
        <p:spPr>
          <a:xfrm>
            <a:off x="1508760" y="4404360"/>
            <a:ext cx="7040880" cy="1986280"/>
          </a:xfrm>
          <a:prstGeom prst="rect">
            <a:avLst/>
          </a:prstGeom>
        </p:spPr>
        <p:txBody>
          <a:bodyPr lIns="101882" tIns="50941" rIns="101882" bIns="50941"/>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5"/>
            <a:ext cx="2346960" cy="413808"/>
          </a:xfrm>
          <a:prstGeom prst="rect">
            <a:avLst/>
          </a:prstGeom>
        </p:spPr>
        <p:txBody>
          <a:bodyPr lIns="101882" tIns="50941" rIns="101882" bIns="50941"/>
          <a:lstStyle/>
          <a:p>
            <a:fld id="{2FE923B6-E1BB-EA4C-A971-CD1E75F1973A}" type="datetimeFigureOut">
              <a:rPr lang="en-US" smtClean="0">
                <a:solidFill>
                  <a:prstClr val="black">
                    <a:tint val="75000"/>
                  </a:prstClr>
                </a:solidFill>
              </a:rPr>
              <a:pPr/>
              <a:t>5/31/2019</a:t>
            </a:fld>
            <a:endParaRPr lang="en-US">
              <a:solidFill>
                <a:prstClr val="black">
                  <a:tint val="75000"/>
                </a:prstClr>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lIns="101882" tIns="50941" rIns="101882" bIns="50941"/>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208520" y="7203865"/>
            <a:ext cx="2346960" cy="413808"/>
          </a:xfrm>
          <a:prstGeom prst="rect">
            <a:avLst/>
          </a:prstGeom>
        </p:spPr>
        <p:txBody>
          <a:bodyPr lIns="101882" tIns="50941" rIns="101882" bIns="50941"/>
          <a:lstStyle/>
          <a:p>
            <a:fld id="{FD4838DF-FB54-8F4E-8D36-BF3E2FEBA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35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7564120" y="7282375"/>
            <a:ext cx="2346960" cy="413808"/>
          </a:xfrm>
          <a:prstGeom prst="rect">
            <a:avLst/>
          </a:prstGeom>
        </p:spPr>
        <p:txBody>
          <a:bodyPr vert="horz" lIns="101882" tIns="50941" rIns="101882" bIns="50941" rtlCol="0" anchor="ctr"/>
          <a:lstStyle>
            <a:lvl1pPr algn="r">
              <a:defRPr sz="900" b="0">
                <a:solidFill>
                  <a:schemeClr val="tx1">
                    <a:tint val="75000"/>
                  </a:schemeClr>
                </a:solidFill>
              </a:defRPr>
            </a:lvl1pPr>
          </a:lstStyle>
          <a:p>
            <a:fld id="{A6D28EF8-2A7F-9142-828A-7E625EE80B79}" type="slidenum">
              <a:rPr lang="en-US" smtClean="0"/>
              <a:pPr/>
              <a:t>‹#›</a:t>
            </a:fld>
            <a:endParaRPr lang="en-US" dirty="0"/>
          </a:p>
        </p:txBody>
      </p:sp>
    </p:spTree>
    <p:extLst>
      <p:ext uri="{BB962C8B-B14F-4D97-AF65-F5344CB8AC3E}">
        <p14:creationId xmlns:p14="http://schemas.microsoft.com/office/powerpoint/2010/main" val="4130527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8750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marL="0" algn="l" defTabSz="909499" rtl="0" eaLnBrk="1" latinLnBrk="0" hangingPunct="1">
        <a:spcBef>
          <a:spcPct val="0"/>
        </a:spcBef>
        <a:buNone/>
        <a:tabLst/>
        <a:defRPr kumimoji="0" lang="en-US" sz="2400" b="1" i="0" u="none" strike="noStrike" kern="1200" cap="all" spc="0" normalizeH="0" baseline="0" noProof="0" dirty="0">
          <a:ln>
            <a:noFill/>
          </a:ln>
          <a:solidFill>
            <a:srgbClr val="0096DB"/>
          </a:solidFill>
          <a:effectLst/>
          <a:uLnTx/>
          <a:uFillTx/>
          <a:latin typeface="+mn-lt"/>
          <a:ea typeface="+mn-ea"/>
          <a:cs typeface="+mn-cs"/>
        </a:defRPr>
      </a:lvl1pPr>
    </p:titleStyle>
    <p:bodyStyle>
      <a:lvl1pPr marL="341062" indent="-341062" algn="l" defTabSz="909499"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1pPr>
      <a:lvl2pPr marL="202654"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613628" indent="-201236"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816281" indent="-202653"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1228674" indent="-412393"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499" rtl="0" eaLnBrk="1" latinLnBrk="0" hangingPunct="1">
        <a:defRPr sz="1800" kern="1200">
          <a:solidFill>
            <a:schemeClr val="tx1"/>
          </a:solidFill>
          <a:latin typeface="+mn-lt"/>
          <a:ea typeface="+mn-ea"/>
          <a:cs typeface="+mn-cs"/>
        </a:defRPr>
      </a:lvl1pPr>
      <a:lvl2pPr marL="454750" algn="l" defTabSz="909499" rtl="0" eaLnBrk="1" latinLnBrk="0" hangingPunct="1">
        <a:defRPr sz="1800" kern="1200">
          <a:solidFill>
            <a:schemeClr val="tx1"/>
          </a:solidFill>
          <a:latin typeface="+mn-lt"/>
          <a:ea typeface="+mn-ea"/>
          <a:cs typeface="+mn-cs"/>
        </a:defRPr>
      </a:lvl2pPr>
      <a:lvl3pPr marL="909499" algn="l" defTabSz="909499" rtl="0" eaLnBrk="1" latinLnBrk="0" hangingPunct="1">
        <a:defRPr sz="1800" kern="1200">
          <a:solidFill>
            <a:schemeClr val="tx1"/>
          </a:solidFill>
          <a:latin typeface="+mn-lt"/>
          <a:ea typeface="+mn-ea"/>
          <a:cs typeface="+mn-cs"/>
        </a:defRPr>
      </a:lvl3pPr>
      <a:lvl4pPr marL="1364251" algn="l" defTabSz="909499" rtl="0" eaLnBrk="1" latinLnBrk="0" hangingPunct="1">
        <a:defRPr sz="1800" kern="1200">
          <a:solidFill>
            <a:schemeClr val="tx1"/>
          </a:solidFill>
          <a:latin typeface="+mn-lt"/>
          <a:ea typeface="+mn-ea"/>
          <a:cs typeface="+mn-cs"/>
        </a:defRPr>
      </a:lvl4pPr>
      <a:lvl5pPr marL="1819001" algn="l" defTabSz="909499" rtl="0" eaLnBrk="1" latinLnBrk="0" hangingPunct="1">
        <a:defRPr sz="1800" kern="1200">
          <a:solidFill>
            <a:schemeClr val="tx1"/>
          </a:solidFill>
          <a:latin typeface="+mn-lt"/>
          <a:ea typeface="+mn-ea"/>
          <a:cs typeface="+mn-cs"/>
        </a:defRPr>
      </a:lvl5pPr>
      <a:lvl6pPr marL="2273750" algn="l" defTabSz="909499" rtl="0" eaLnBrk="1" latinLnBrk="0" hangingPunct="1">
        <a:defRPr sz="1800" kern="1200">
          <a:solidFill>
            <a:schemeClr val="tx1"/>
          </a:solidFill>
          <a:latin typeface="+mn-lt"/>
          <a:ea typeface="+mn-ea"/>
          <a:cs typeface="+mn-cs"/>
        </a:defRPr>
      </a:lvl6pPr>
      <a:lvl7pPr marL="2728500" algn="l" defTabSz="909499" rtl="0" eaLnBrk="1" latinLnBrk="0" hangingPunct="1">
        <a:defRPr sz="1800" kern="1200">
          <a:solidFill>
            <a:schemeClr val="tx1"/>
          </a:solidFill>
          <a:latin typeface="+mn-lt"/>
          <a:ea typeface="+mn-ea"/>
          <a:cs typeface="+mn-cs"/>
        </a:defRPr>
      </a:lvl7pPr>
      <a:lvl8pPr marL="3183250" algn="l" defTabSz="909499" rtl="0" eaLnBrk="1" latinLnBrk="0" hangingPunct="1">
        <a:defRPr sz="1800" kern="1200">
          <a:solidFill>
            <a:schemeClr val="tx1"/>
          </a:solidFill>
          <a:latin typeface="+mn-lt"/>
          <a:ea typeface="+mn-ea"/>
          <a:cs typeface="+mn-cs"/>
        </a:defRPr>
      </a:lvl8pPr>
      <a:lvl9pPr marL="3638001" algn="l" defTabSz="9094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272" y="1472195"/>
            <a:ext cx="8666921" cy="3119700"/>
          </a:xfrm>
          <a:prstGeom prst="rect">
            <a:avLst/>
          </a:prstGeom>
          <a:noFill/>
        </p:spPr>
        <p:txBody>
          <a:bodyPr wrap="square" lIns="0" tIns="0" rIns="0" bIns="0" rtlCol="0">
            <a:spAutoFit/>
          </a:bodyPr>
          <a:lstStyle/>
          <a:p>
            <a:pPr>
              <a:lnSpc>
                <a:spcPts val="8290"/>
              </a:lnSpc>
            </a:pPr>
            <a:r>
              <a:rPr lang="en-US" sz="6600" spc="-557" dirty="0">
                <a:solidFill>
                  <a:prstClr val="white">
                    <a:lumMod val="65000"/>
                  </a:prstClr>
                </a:solidFill>
                <a:latin typeface="Arial"/>
                <a:cs typeface="Arial"/>
              </a:rPr>
              <a:t>Active Learning </a:t>
            </a:r>
          </a:p>
          <a:p>
            <a:pPr>
              <a:lnSpc>
                <a:spcPts val="8290"/>
              </a:lnSpc>
            </a:pPr>
            <a:r>
              <a:rPr lang="en-US" sz="6600" spc="-557" dirty="0">
                <a:solidFill>
                  <a:prstClr val="white">
                    <a:lumMod val="65000"/>
                  </a:prstClr>
                </a:solidFill>
                <a:latin typeface="Arial"/>
                <a:cs typeface="Arial"/>
              </a:rPr>
              <a:t>Classroom Workshop</a:t>
            </a:r>
          </a:p>
          <a:p>
            <a:pPr>
              <a:lnSpc>
                <a:spcPts val="8290"/>
              </a:lnSpc>
            </a:pPr>
            <a:r>
              <a:rPr lang="en-US" sz="3600" spc="-557" dirty="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Summary Report</a:t>
            </a:r>
          </a:p>
        </p:txBody>
      </p:sp>
      <p:sp>
        <p:nvSpPr>
          <p:cNvPr id="7" name="TextBox 6"/>
          <p:cNvSpPr txBox="1"/>
          <p:nvPr/>
        </p:nvSpPr>
        <p:spPr>
          <a:xfrm>
            <a:off x="609600" y="4904803"/>
            <a:ext cx="6318601" cy="886397"/>
          </a:xfrm>
          <a:prstGeom prst="rect">
            <a:avLst/>
          </a:prstGeom>
          <a:noFill/>
        </p:spPr>
        <p:txBody>
          <a:bodyPr wrap="square" lIns="0" tIns="0" rIns="0" bIns="0" rtlCol="0">
            <a:spAutoFit/>
          </a:bodyPr>
          <a:lstStyle/>
          <a:p>
            <a:pPr>
              <a:lnSpc>
                <a:spcPct val="80000"/>
              </a:lnSpc>
            </a:pPr>
            <a:r>
              <a:rPr lang="en-US" sz="3600" spc="-223" dirty="0">
                <a:solidFill>
                  <a:srgbClr val="4BC7E7"/>
                </a:solidFill>
                <a:latin typeface="Arial"/>
                <a:cs typeface="Arial"/>
              </a:rPr>
              <a:t>Clayton State University</a:t>
            </a:r>
          </a:p>
          <a:p>
            <a:pPr>
              <a:lnSpc>
                <a:spcPct val="80000"/>
              </a:lnSpc>
            </a:pPr>
            <a:r>
              <a:rPr lang="en-US" sz="3600" spc="-223" dirty="0">
                <a:solidFill>
                  <a:srgbClr val="4BC7E7"/>
                </a:solidFill>
                <a:latin typeface="Arial"/>
                <a:cs typeface="Arial"/>
              </a:rPr>
              <a:t>April 11, 2019</a:t>
            </a:r>
          </a:p>
        </p:txBody>
      </p:sp>
      <p:pic>
        <p:nvPicPr>
          <p:cNvPr id="3074" name="Picture 2" descr="C:\Users\LRANEY\Google Drive\Education\SES\SC_EDU_424_LG_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183" y="6386373"/>
            <a:ext cx="2863291" cy="108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4505" y="1137075"/>
            <a:ext cx="5785781" cy="5961108"/>
          </a:xfrm>
          <a:prstGeom prst="rect">
            <a:avLst/>
          </a:prstGeom>
        </p:spPr>
      </p:pic>
      <p:sp>
        <p:nvSpPr>
          <p:cNvPr id="6" name="Title 5"/>
          <p:cNvSpPr txBox="1">
            <a:spLocks/>
          </p:cNvSpPr>
          <p:nvPr/>
        </p:nvSpPr>
        <p:spPr bwMode="auto">
          <a:xfrm>
            <a:off x="432511" y="1282339"/>
            <a:ext cx="7444334" cy="3683361"/>
          </a:xfrm>
          <a:prstGeom prst="rect">
            <a:avLst/>
          </a:prstGeom>
          <a:noFill/>
          <a:ln w="9525">
            <a:noFill/>
            <a:miter lim="800000"/>
            <a:headEnd/>
            <a:tailEnd/>
          </a:ln>
          <a:effectLst/>
        </p:spPr>
        <p:txBody>
          <a:bodyPr vert="horz" wrap="square" lIns="101882" tIns="0" rIns="101882" bIns="0" numCol="1" anchor="ctr" anchorCtr="0" compatLnSpc="1">
            <a:prstTxWarp prst="textNoShape">
              <a:avLst/>
            </a:prstTxWarp>
          </a:bodyPr>
          <a:lstStyle/>
          <a:p>
            <a:pPr fontAlgn="base">
              <a:lnSpc>
                <a:spcPct val="80000"/>
              </a:lnSpc>
              <a:spcBef>
                <a:spcPct val="0"/>
              </a:spcBef>
              <a:spcAft>
                <a:spcPct val="0"/>
              </a:spcAft>
              <a:defRPr/>
            </a:pPr>
            <a:r>
              <a:rPr lang="en-US" sz="5300" kern="500" spc="-167" dirty="0">
                <a:solidFill>
                  <a:srgbClr val="0095D4"/>
                </a:solidFill>
                <a:latin typeface="Arial" panose="020B0604020202020204" pitchFamily="34" charset="0"/>
                <a:cs typeface="Arial" panose="020B0604020202020204" pitchFamily="34" charset="0"/>
              </a:rPr>
              <a:t>a</a:t>
            </a:r>
            <a:r>
              <a:rPr lang="en-US" sz="5300" b="1" kern="500" spc="-167" dirty="0">
                <a:solidFill>
                  <a:srgbClr val="0095D4"/>
                </a:solidFill>
                <a:latin typeface="Arial" panose="020B0604020202020204" pitchFamily="34" charset="0"/>
                <a:cs typeface="Arial" panose="020B0604020202020204" pitchFamily="34" charset="0"/>
              </a:rPr>
              <a:t> new </a:t>
            </a:r>
            <a:br>
              <a:rPr lang="en-US" sz="5300" b="1" kern="500" spc="-167" dirty="0">
                <a:solidFill>
                  <a:srgbClr val="0095D4"/>
                </a:solidFill>
                <a:latin typeface="Arial" panose="020B0604020202020204" pitchFamily="34" charset="0"/>
                <a:cs typeface="Arial" panose="020B0604020202020204" pitchFamily="34" charset="0"/>
              </a:rPr>
            </a:br>
            <a:r>
              <a:rPr lang="en-US" sz="5300" b="1" kern="500" spc="-167" dirty="0">
                <a:solidFill>
                  <a:srgbClr val="0095D4"/>
                </a:solidFill>
                <a:latin typeface="Arial" panose="020B0604020202020204" pitchFamily="34" charset="0"/>
                <a:cs typeface="Arial" panose="020B0604020202020204" pitchFamily="34" charset="0"/>
              </a:rPr>
              <a:t>ecosystem </a:t>
            </a:r>
            <a:br>
              <a:rPr lang="en-US" sz="5300" b="1" kern="500" spc="-167" dirty="0">
                <a:solidFill>
                  <a:srgbClr val="0095D4"/>
                </a:solidFill>
                <a:latin typeface="Arial" panose="020B0604020202020204" pitchFamily="34" charset="0"/>
                <a:cs typeface="Arial" panose="020B0604020202020204" pitchFamily="34" charset="0"/>
              </a:rPr>
            </a:br>
            <a:r>
              <a:rPr lang="en-US" sz="5300" b="1" kern="500" spc="-167" dirty="0">
                <a:solidFill>
                  <a:srgbClr val="0095D4"/>
                </a:solidFill>
                <a:latin typeface="Arial" panose="020B0604020202020204" pitchFamily="34" charset="0"/>
                <a:cs typeface="Arial" panose="020B0604020202020204" pitchFamily="34" charset="0"/>
              </a:rPr>
              <a:t>of </a:t>
            </a:r>
            <a:r>
              <a:rPr lang="en-US" sz="5300" kern="500" spc="-167" dirty="0">
                <a:solidFill>
                  <a:srgbClr val="0095D4"/>
                </a:solidFill>
                <a:latin typeface="Arial" panose="020B0604020202020204" pitchFamily="34" charset="0"/>
                <a:cs typeface="Arial" panose="020B0604020202020204" pitchFamily="34" charset="0"/>
              </a:rPr>
              <a:t>active </a:t>
            </a:r>
            <a:br>
              <a:rPr lang="en-US" sz="5300" kern="500" spc="-167" dirty="0">
                <a:solidFill>
                  <a:srgbClr val="0095D4"/>
                </a:solidFill>
                <a:latin typeface="Arial" panose="020B0604020202020204" pitchFamily="34" charset="0"/>
                <a:cs typeface="Arial" panose="020B0604020202020204" pitchFamily="34" charset="0"/>
              </a:rPr>
            </a:br>
            <a:r>
              <a:rPr lang="en-US" sz="5300" kern="500" spc="-167" dirty="0">
                <a:solidFill>
                  <a:srgbClr val="0095D4"/>
                </a:solidFill>
                <a:latin typeface="Arial" panose="020B0604020202020204" pitchFamily="34" charset="0"/>
                <a:cs typeface="Arial" panose="020B0604020202020204" pitchFamily="34" charset="0"/>
              </a:rPr>
              <a:t>learning</a:t>
            </a:r>
            <a:endParaRPr lang="en-US" sz="5300" b="1" kern="500" spc="-167" dirty="0">
              <a:solidFill>
                <a:srgbClr val="0095D4"/>
              </a:solidFill>
              <a:latin typeface="Arial" panose="020B0604020202020204" pitchFamily="34" charset="0"/>
              <a:cs typeface="Arial" panose="020B0604020202020204" pitchFamily="34" charset="0"/>
            </a:endParaRPr>
          </a:p>
        </p:txBody>
      </p:sp>
      <p:sp>
        <p:nvSpPr>
          <p:cNvPr id="9" name="Rectangle 8"/>
          <p:cNvSpPr/>
          <p:nvPr/>
        </p:nvSpPr>
        <p:spPr>
          <a:xfrm>
            <a:off x="434746" y="512402"/>
            <a:ext cx="7323081" cy="383695"/>
          </a:xfrm>
          <a:prstGeom prst="rect">
            <a:avLst/>
          </a:prstGeom>
        </p:spPr>
        <p:txBody>
          <a:bodyPr wrap="square" lIns="101882" tIns="50941" rIns="101882" bIns="50941">
            <a:spAutoFit/>
          </a:bodyPr>
          <a:lstStyle/>
          <a:p>
            <a:r>
              <a:rPr lang="en-US" sz="1800" dirty="0">
                <a:solidFill>
                  <a:schemeClr val="bg1">
                    <a:lumMod val="50000"/>
                  </a:schemeClr>
                </a:solidFill>
              </a:rPr>
              <a:t>HUMAN-CENTERED DESIGN PROCESS</a:t>
            </a:r>
          </a:p>
        </p:txBody>
      </p:sp>
      <p:sp>
        <p:nvSpPr>
          <p:cNvPr id="2" name="Slide Number Placeholder 1"/>
          <p:cNvSpPr>
            <a:spLocks noGrp="1"/>
          </p:cNvSpPr>
          <p:nvPr>
            <p:ph type="sldNum" sz="quarter" idx="4"/>
          </p:nvPr>
        </p:nvSpPr>
        <p:spPr/>
        <p:txBody>
          <a:bodyPr/>
          <a:lstStyle/>
          <a:p>
            <a:fld id="{EF36AEC8-6F7D-AE4D-A1A8-EF33EA76B21F}" type="slidenum">
              <a:rPr lang="en-US" smtClean="0"/>
              <a:pPr/>
              <a:t>10</a:t>
            </a:fld>
            <a:endParaRPr lang="en-US"/>
          </a:p>
        </p:txBody>
      </p:sp>
    </p:spTree>
    <p:extLst>
      <p:ext uri="{BB962C8B-B14F-4D97-AF65-F5344CB8AC3E}">
        <p14:creationId xmlns:p14="http://schemas.microsoft.com/office/powerpoint/2010/main" val="209888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6412" y="542765"/>
            <a:ext cx="7993142" cy="1333983"/>
          </a:xfrm>
          <a:prstGeom prst="rect">
            <a:avLst/>
          </a:prstGeom>
        </p:spPr>
        <p:txBody>
          <a:bodyPr wrap="none" lIns="101882" tIns="50941" rIns="101882" bIns="50941">
            <a:spAutoFit/>
          </a:bodyPr>
          <a:lstStyle/>
          <a:p>
            <a:r>
              <a:rPr lang="en-US" sz="4000" dirty="0">
                <a:solidFill>
                  <a:prstClr val="white">
                    <a:lumMod val="50000"/>
                  </a:prstClr>
                </a:solidFill>
                <a:latin typeface="Arial"/>
                <a:cs typeface="Arial" pitchFamily="34" charset="0"/>
              </a:rPr>
              <a:t>what challenges/opportunities are </a:t>
            </a:r>
          </a:p>
          <a:p>
            <a:r>
              <a:rPr lang="en-US" sz="4000" dirty="0">
                <a:solidFill>
                  <a:prstClr val="white">
                    <a:lumMod val="50000"/>
                  </a:prstClr>
                </a:solidFill>
                <a:latin typeface="Arial"/>
                <a:cs typeface="Arial" pitchFamily="34" charset="0"/>
              </a:rPr>
              <a:t>you facing?</a:t>
            </a:r>
          </a:p>
        </p:txBody>
      </p:sp>
      <p:pic>
        <p:nvPicPr>
          <p:cNvPr id="13" name="Picture 12" descr="3350SES_ppt graphic_FINAL.jpg"/>
          <p:cNvPicPr>
            <a:picLocks noChangeAspect="1"/>
          </p:cNvPicPr>
          <p:nvPr/>
        </p:nvPicPr>
        <p:blipFill rotWithShape="1">
          <a:blip r:embed="rId3">
            <a:extLst>
              <a:ext uri="{28A0092B-C50C-407E-A947-70E740481C1C}">
                <a14:useLocalDpi xmlns:a14="http://schemas.microsoft.com/office/drawing/2010/main" val="0"/>
              </a:ext>
            </a:extLst>
          </a:blip>
          <a:srcRect l="5691" t="48483" r="5005" b="8486"/>
          <a:stretch/>
        </p:blipFill>
        <p:spPr>
          <a:xfrm>
            <a:off x="582930" y="3131532"/>
            <a:ext cx="8972550" cy="3344488"/>
          </a:xfrm>
          <a:prstGeom prst="rect">
            <a:avLst/>
          </a:prstGeom>
        </p:spPr>
      </p:pic>
    </p:spTree>
    <p:extLst>
      <p:ext uri="{BB962C8B-B14F-4D97-AF65-F5344CB8AC3E}">
        <p14:creationId xmlns:p14="http://schemas.microsoft.com/office/powerpoint/2010/main" val="422419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a room&#10;&#10;Description generated with very high confidence">
            <a:extLst>
              <a:ext uri="{FF2B5EF4-FFF2-40B4-BE49-F238E27FC236}">
                <a16:creationId xmlns:a16="http://schemas.microsoft.com/office/drawing/2014/main" id="{E6A52598-4517-4F18-ADB1-C9843F694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14" y="2057400"/>
            <a:ext cx="4064000" cy="3048000"/>
          </a:xfrm>
          <a:prstGeom prst="rect">
            <a:avLst/>
          </a:prstGeom>
        </p:spPr>
      </p:pic>
      <p:pic>
        <p:nvPicPr>
          <p:cNvPr id="7" name="Picture 6" descr="A picture containing many, refrigerator, different&#10;&#10;Description generated with high confidence">
            <a:extLst>
              <a:ext uri="{FF2B5EF4-FFF2-40B4-BE49-F238E27FC236}">
                <a16:creationId xmlns:a16="http://schemas.microsoft.com/office/drawing/2014/main" id="{2B170A44-660D-4119-9144-4DE1AA4D1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95650" y="895350"/>
            <a:ext cx="7772400" cy="5829300"/>
          </a:xfrm>
          <a:prstGeom prst="rect">
            <a:avLst/>
          </a:prstGeom>
        </p:spPr>
      </p:pic>
    </p:spTree>
    <p:extLst>
      <p:ext uri="{BB962C8B-B14F-4D97-AF65-F5344CB8AC3E}">
        <p14:creationId xmlns:p14="http://schemas.microsoft.com/office/powerpoint/2010/main" val="31079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frigerator&#10;&#10;Description generated with high confidence">
            <a:extLst>
              <a:ext uri="{FF2B5EF4-FFF2-40B4-BE49-F238E27FC236}">
                <a16:creationId xmlns:a16="http://schemas.microsoft.com/office/drawing/2014/main" id="{BBBB077F-00B0-4824-8C81-11C1F0C7A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62498" y="976436"/>
            <a:ext cx="7772400" cy="5858196"/>
          </a:xfrm>
          <a:prstGeom prst="rect">
            <a:avLst/>
          </a:prstGeom>
        </p:spPr>
      </p:pic>
      <p:pic>
        <p:nvPicPr>
          <p:cNvPr id="12" name="Picture 11" descr="A picture containing indoor, person, wall, floor&#10;&#10;Description generated with very high confidence">
            <a:extLst>
              <a:ext uri="{FF2B5EF4-FFF2-40B4-BE49-F238E27FC236}">
                <a16:creationId xmlns:a16="http://schemas.microsoft.com/office/drawing/2014/main" id="{042AC049-32FC-480A-9F18-9A991F819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6725" y="1914525"/>
            <a:ext cx="4953000" cy="3714750"/>
          </a:xfrm>
          <a:prstGeom prst="rect">
            <a:avLst/>
          </a:prstGeom>
        </p:spPr>
      </p:pic>
    </p:spTree>
    <p:extLst>
      <p:ext uri="{BB962C8B-B14F-4D97-AF65-F5344CB8AC3E}">
        <p14:creationId xmlns:p14="http://schemas.microsoft.com/office/powerpoint/2010/main" val="184198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room&#10;&#10;Description generated with high confidence">
            <a:extLst>
              <a:ext uri="{FF2B5EF4-FFF2-40B4-BE49-F238E27FC236}">
                <a16:creationId xmlns:a16="http://schemas.microsoft.com/office/drawing/2014/main" id="{8A59A9BE-333A-4165-8E3E-3960A8298C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9400" y="438673"/>
            <a:ext cx="4673600" cy="3505200"/>
          </a:xfrm>
          <a:prstGeom prst="rect">
            <a:avLst/>
          </a:prstGeom>
        </p:spPr>
      </p:pic>
      <p:pic>
        <p:nvPicPr>
          <p:cNvPr id="7" name="Picture 6" descr="A picture containing text&#10;&#10;Description generated with very high confidence">
            <a:extLst>
              <a:ext uri="{FF2B5EF4-FFF2-40B4-BE49-F238E27FC236}">
                <a16:creationId xmlns:a16="http://schemas.microsoft.com/office/drawing/2014/main" id="{FB97DD80-465A-44C4-8757-74DEC28AC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64722" y="966171"/>
            <a:ext cx="7772400" cy="5829300"/>
          </a:xfrm>
          <a:prstGeom prst="rect">
            <a:avLst/>
          </a:prstGeom>
        </p:spPr>
      </p:pic>
      <p:pic>
        <p:nvPicPr>
          <p:cNvPr id="9" name="Picture 8" descr="A group of people standing in a room&#10;&#10;Description generated with very high confidence">
            <a:extLst>
              <a:ext uri="{FF2B5EF4-FFF2-40B4-BE49-F238E27FC236}">
                <a16:creationId xmlns:a16="http://schemas.microsoft.com/office/drawing/2014/main" id="{1EF64ED1-D3CA-453F-A510-F0277F184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9" y="4528073"/>
            <a:ext cx="4216400" cy="3162300"/>
          </a:xfrm>
          <a:prstGeom prst="rect">
            <a:avLst/>
          </a:prstGeom>
        </p:spPr>
      </p:pic>
    </p:spTree>
    <p:extLst>
      <p:ext uri="{BB962C8B-B14F-4D97-AF65-F5344CB8AC3E}">
        <p14:creationId xmlns:p14="http://schemas.microsoft.com/office/powerpoint/2010/main" val="108212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0BF011-5D4B-4B05-BB65-744B92927212}"/>
              </a:ext>
            </a:extLst>
          </p:cNvPr>
          <p:cNvSpPr txBox="1"/>
          <p:nvPr/>
        </p:nvSpPr>
        <p:spPr>
          <a:xfrm>
            <a:off x="304800" y="457200"/>
            <a:ext cx="9296400" cy="7386627"/>
          </a:xfrm>
          <a:prstGeom prst="rect">
            <a:avLst/>
          </a:prstGeom>
        </p:spPr>
        <p:txBody>
          <a:bodyPr vert="horz" wrap="square" lIns="91429" tIns="45715" rIns="91429" bIns="45715" rtlCol="0" anchor="t" anchorCtr="0">
            <a:spAutoFit/>
          </a:bodyPr>
          <a:lstStyle/>
          <a:p>
            <a:pPr>
              <a:spcAft>
                <a:spcPts val="1800"/>
              </a:spcAft>
              <a:buClr>
                <a:srgbClr val="0090CA"/>
              </a:buClr>
            </a:pPr>
            <a:r>
              <a:rPr lang="en-US" sz="3600" spc="-223" dirty="0">
                <a:solidFill>
                  <a:srgbClr val="4BC7E7"/>
                </a:solidFill>
                <a:latin typeface="Arial"/>
                <a:cs typeface="Arial"/>
              </a:rPr>
              <a:t>ACTIVE LEARNING Discussion :</a:t>
            </a:r>
          </a:p>
          <a:p>
            <a:endParaRPr lang="en-US" dirty="0"/>
          </a:p>
          <a:p>
            <a:pPr marL="342900" lvl="0" indent="-342900">
              <a:buFont typeface="Arial" panose="020B0604020202020204" pitchFamily="34" charset="0"/>
              <a:buChar char="•"/>
            </a:pPr>
            <a:r>
              <a:rPr lang="en-US" dirty="0"/>
              <a:t>Case study – sociology, psychology, business use different case studies and use them to teach</a:t>
            </a:r>
          </a:p>
          <a:p>
            <a:pPr marL="342900" lvl="0" indent="-342900">
              <a:buFont typeface="Arial" panose="020B0604020202020204" pitchFamily="34" charset="0"/>
              <a:buChar char="•"/>
            </a:pPr>
            <a:r>
              <a:rPr lang="en-US" dirty="0"/>
              <a:t>Simulate courtroom in government class to go over the curriculum</a:t>
            </a:r>
          </a:p>
          <a:p>
            <a:pPr marL="342900" lvl="0" indent="-342900">
              <a:buFont typeface="Arial" panose="020B0604020202020204" pitchFamily="34" charset="0"/>
              <a:buChar char="•"/>
            </a:pPr>
            <a:r>
              <a:rPr lang="en-US" dirty="0"/>
              <a:t>Experiments – economics – experiment to simulate real life</a:t>
            </a:r>
          </a:p>
          <a:p>
            <a:pPr marL="342900" lvl="0" indent="-342900">
              <a:buFont typeface="Arial" panose="020B0604020202020204" pitchFamily="34" charset="0"/>
              <a:buChar char="•"/>
            </a:pPr>
            <a:r>
              <a:rPr lang="en-US" dirty="0"/>
              <a:t>Problem solving skills – solve problems in class and use resources outside class too</a:t>
            </a:r>
          </a:p>
          <a:p>
            <a:pPr marL="342900" lvl="0" indent="-342900">
              <a:buFont typeface="Arial" panose="020B0604020202020204" pitchFamily="34" charset="0"/>
              <a:buChar char="•"/>
            </a:pPr>
            <a:r>
              <a:rPr lang="en-US" dirty="0"/>
              <a:t>Class participation – make sure everyone participating and awake</a:t>
            </a:r>
          </a:p>
          <a:p>
            <a:pPr marL="342900" lvl="0" indent="-342900">
              <a:buFont typeface="Arial" panose="020B0604020202020204" pitchFamily="34" charset="0"/>
              <a:buChar char="•"/>
            </a:pPr>
            <a:r>
              <a:rPr lang="en-US" dirty="0"/>
              <a:t>Less reading, more activities – too many books to read for some classes – how do you balance assignments and activities?</a:t>
            </a:r>
          </a:p>
          <a:p>
            <a:pPr marL="342900" lvl="0" indent="-342900">
              <a:buFont typeface="Arial" panose="020B0604020202020204" pitchFamily="34" charset="0"/>
              <a:buChar char="•"/>
            </a:pPr>
            <a:r>
              <a:rPr lang="en-US" dirty="0"/>
              <a:t>Community engaged learning – get everyone involved</a:t>
            </a:r>
          </a:p>
          <a:p>
            <a:pPr marL="342900" lvl="0" indent="-342900">
              <a:buFont typeface="Arial" panose="020B0604020202020204" pitchFamily="34" charset="0"/>
              <a:buChar char="•"/>
            </a:pPr>
            <a:r>
              <a:rPr lang="en-US" dirty="0"/>
              <a:t>Learn anywhere anytime – all accessible</a:t>
            </a:r>
          </a:p>
          <a:p>
            <a:pPr marL="342900" lvl="0" indent="-342900">
              <a:buFont typeface="Arial" panose="020B0604020202020204" pitchFamily="34" charset="0"/>
              <a:buChar char="•"/>
            </a:pPr>
            <a:r>
              <a:rPr lang="en-US" dirty="0"/>
              <a:t>Internships to apply learnings</a:t>
            </a:r>
          </a:p>
          <a:p>
            <a:pPr marL="342900" lvl="0" indent="-342900">
              <a:buFont typeface="Arial" panose="020B0604020202020204" pitchFamily="34" charset="0"/>
              <a:buChar char="•"/>
            </a:pPr>
            <a:r>
              <a:rPr lang="en-US" dirty="0"/>
              <a:t>Think, pair, share – break down</a:t>
            </a:r>
          </a:p>
          <a:p>
            <a:pPr marL="342900" lvl="0" indent="-342900">
              <a:buFont typeface="Arial" panose="020B0604020202020204" pitchFamily="34" charset="0"/>
              <a:buChar char="•"/>
            </a:pPr>
            <a:r>
              <a:rPr lang="en-US" dirty="0"/>
              <a:t>Participate – fun points to participate – you will earn made up points but people want these points and will throw out points</a:t>
            </a:r>
          </a:p>
          <a:p>
            <a:pPr marL="342900" lvl="0" indent="-342900">
              <a:buFont typeface="Arial" panose="020B0604020202020204" pitchFamily="34" charset="0"/>
              <a:buChar char="•"/>
            </a:pPr>
            <a:r>
              <a:rPr lang="en-US" dirty="0"/>
              <a:t>More tutoring, closer to students – in dorms and in school buildings – ways to get help</a:t>
            </a:r>
          </a:p>
          <a:p>
            <a:pPr marL="342900" lvl="0" indent="-342900">
              <a:buFont typeface="Arial" panose="020B0604020202020204" pitchFamily="34" charset="0"/>
              <a:buChar char="•"/>
            </a:pPr>
            <a:r>
              <a:rPr lang="en-US" dirty="0"/>
              <a:t>Application real world learning</a:t>
            </a:r>
          </a:p>
          <a:p>
            <a:pPr>
              <a:spcAft>
                <a:spcPts val="1800"/>
              </a:spcAft>
              <a:buClr>
                <a:srgbClr val="0090CA"/>
              </a:buClr>
            </a:pPr>
            <a:endParaRPr lang="en-US" sz="1400" dirty="0">
              <a:solidFill>
                <a:srgbClr val="191919"/>
              </a:solidFill>
              <a:latin typeface="Arial" pitchFamily="34" charset="0"/>
              <a:cs typeface="Arial" pitchFamily="34" charset="0"/>
            </a:endParaRPr>
          </a:p>
          <a:p>
            <a:pPr>
              <a:spcAft>
                <a:spcPts val="1800"/>
              </a:spcAft>
              <a:buClr>
                <a:srgbClr val="0090CA"/>
              </a:buClr>
            </a:pPr>
            <a:endParaRPr lang="en-US" sz="1400" dirty="0">
              <a:solidFill>
                <a:srgbClr val="191919"/>
              </a:solidFill>
              <a:latin typeface="Arial" pitchFamily="34" charset="0"/>
              <a:cs typeface="Arial" pitchFamily="34" charset="0"/>
            </a:endParaRPr>
          </a:p>
        </p:txBody>
      </p:sp>
    </p:spTree>
    <p:extLst>
      <p:ext uri="{BB962C8B-B14F-4D97-AF65-F5344CB8AC3E}">
        <p14:creationId xmlns:p14="http://schemas.microsoft.com/office/powerpoint/2010/main" val="282459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0BF011-5D4B-4B05-BB65-744B92927212}"/>
              </a:ext>
            </a:extLst>
          </p:cNvPr>
          <p:cNvSpPr txBox="1"/>
          <p:nvPr/>
        </p:nvSpPr>
        <p:spPr>
          <a:xfrm>
            <a:off x="304800" y="457200"/>
            <a:ext cx="9296400" cy="6771074"/>
          </a:xfrm>
          <a:prstGeom prst="rect">
            <a:avLst/>
          </a:prstGeom>
        </p:spPr>
        <p:txBody>
          <a:bodyPr vert="horz" wrap="square" lIns="91429" tIns="45715" rIns="91429" bIns="45715" rtlCol="0" anchor="t" anchorCtr="0">
            <a:spAutoFit/>
          </a:bodyPr>
          <a:lstStyle/>
          <a:p>
            <a:pPr>
              <a:spcAft>
                <a:spcPts val="1800"/>
              </a:spcAft>
              <a:buClr>
                <a:srgbClr val="0090CA"/>
              </a:buClr>
            </a:pPr>
            <a:r>
              <a:rPr lang="en-US" sz="3600" spc="-223" dirty="0">
                <a:solidFill>
                  <a:srgbClr val="4BC7E7"/>
                </a:solidFill>
                <a:latin typeface="Arial"/>
                <a:cs typeface="Arial"/>
              </a:rPr>
              <a:t>PEDAGOGY Discussion :</a:t>
            </a:r>
          </a:p>
          <a:p>
            <a:endParaRPr lang="en-US" dirty="0"/>
          </a:p>
          <a:p>
            <a:pPr marL="342900" lvl="0" indent="-342900">
              <a:buFont typeface="Arial" panose="020B0604020202020204" pitchFamily="34" charset="0"/>
              <a:buChar char="•"/>
            </a:pPr>
            <a:r>
              <a:rPr lang="en-US" dirty="0"/>
              <a:t>Add clickers for feedback</a:t>
            </a:r>
          </a:p>
          <a:p>
            <a:pPr marL="342900" lvl="0" indent="-342900">
              <a:buFont typeface="Arial" panose="020B0604020202020204" pitchFamily="34" charset="0"/>
              <a:buChar char="•"/>
            </a:pPr>
            <a:r>
              <a:rPr lang="en-US" dirty="0"/>
              <a:t>Learn how your students like to learn – provide students different strategies to learn</a:t>
            </a:r>
          </a:p>
          <a:p>
            <a:pPr marL="342900" lvl="0" indent="-342900">
              <a:buFont typeface="Arial" panose="020B0604020202020204" pitchFamily="34" charset="0"/>
              <a:buChar char="•"/>
            </a:pPr>
            <a:r>
              <a:rPr lang="en-US" dirty="0"/>
              <a:t>Team based learning for a semester to reinforce learning</a:t>
            </a:r>
          </a:p>
          <a:p>
            <a:pPr marL="342900" lvl="0" indent="-342900">
              <a:buFont typeface="Arial" panose="020B0604020202020204" pitchFamily="34" charset="0"/>
              <a:buChar char="•"/>
            </a:pPr>
            <a:r>
              <a:rPr lang="en-US" dirty="0"/>
              <a:t>Relatable topics – make sure they know other things outside of the class – like know about different authors out there</a:t>
            </a:r>
          </a:p>
          <a:p>
            <a:pPr marL="342900" lvl="0" indent="-342900">
              <a:buFont typeface="Arial" panose="020B0604020202020204" pitchFamily="34" charset="0"/>
              <a:buChar char="•"/>
            </a:pPr>
            <a:r>
              <a:rPr lang="en-US" dirty="0"/>
              <a:t>Culture based learning – different cultures into learning to appreciate more</a:t>
            </a:r>
          </a:p>
          <a:p>
            <a:pPr marL="342900" lvl="0" indent="-342900">
              <a:buFont typeface="Arial" panose="020B0604020202020204" pitchFamily="34" charset="0"/>
              <a:buChar char="•"/>
            </a:pPr>
            <a:r>
              <a:rPr lang="en-US" dirty="0"/>
              <a:t>Active listening – listen and understand it – focus on what the teacher is saying, teacher to not focus on getting through agenda and more so on listening</a:t>
            </a:r>
          </a:p>
          <a:p>
            <a:pPr marL="342900" lvl="0" indent="-342900">
              <a:buFont typeface="Arial" panose="020B0604020202020204" pitchFamily="34" charset="0"/>
              <a:buChar char="•"/>
            </a:pPr>
            <a:r>
              <a:rPr lang="en-US" dirty="0"/>
              <a:t>No chalk and talk – just lecturing</a:t>
            </a:r>
          </a:p>
          <a:p>
            <a:pPr marL="342900" lvl="0" indent="-342900">
              <a:buFont typeface="Arial" panose="020B0604020202020204" pitchFamily="34" charset="0"/>
              <a:buChar char="•"/>
            </a:pPr>
            <a:r>
              <a:rPr lang="en-US" dirty="0"/>
              <a:t>Challenge of content – how can we get what they need to learn before get more active</a:t>
            </a:r>
          </a:p>
          <a:p>
            <a:pPr marL="342900" lvl="0" indent="-342900">
              <a:buFont typeface="Arial" panose="020B0604020202020204" pitchFamily="34" charset="0"/>
              <a:buChar char="•"/>
            </a:pPr>
            <a:r>
              <a:rPr lang="en-US" dirty="0"/>
              <a:t>Teachers should come out and physically be active in the space</a:t>
            </a:r>
          </a:p>
          <a:p>
            <a:pPr marL="342900" lvl="0" indent="-342900">
              <a:buFont typeface="Arial" panose="020B0604020202020204" pitchFamily="34" charset="0"/>
              <a:buChar char="•"/>
            </a:pPr>
            <a:r>
              <a:rPr lang="en-US" dirty="0"/>
              <a:t>No podiums or whiteboards being blocked by projection screen</a:t>
            </a:r>
          </a:p>
          <a:p>
            <a:pPr marL="342900" lvl="0" indent="-342900">
              <a:buFont typeface="Arial" panose="020B0604020202020204" pitchFamily="34" charset="0"/>
              <a:buChar char="•"/>
            </a:pPr>
            <a:r>
              <a:rPr lang="en-US" dirty="0"/>
              <a:t>Relatability – so can put in real life</a:t>
            </a:r>
          </a:p>
          <a:p>
            <a:pPr>
              <a:spcAft>
                <a:spcPts val="1800"/>
              </a:spcAft>
              <a:buClr>
                <a:srgbClr val="0090CA"/>
              </a:buClr>
            </a:pPr>
            <a:endParaRPr lang="en-US" sz="1400" dirty="0">
              <a:solidFill>
                <a:srgbClr val="191919"/>
              </a:solidFill>
              <a:latin typeface="Arial" pitchFamily="34" charset="0"/>
              <a:cs typeface="Arial" pitchFamily="34" charset="0"/>
            </a:endParaRPr>
          </a:p>
          <a:p>
            <a:pPr>
              <a:spcAft>
                <a:spcPts val="1800"/>
              </a:spcAft>
              <a:buClr>
                <a:srgbClr val="0090CA"/>
              </a:buClr>
            </a:pPr>
            <a:endParaRPr lang="en-US" sz="1400" dirty="0">
              <a:solidFill>
                <a:srgbClr val="191919"/>
              </a:solidFill>
              <a:latin typeface="Arial" pitchFamily="34" charset="0"/>
              <a:cs typeface="Arial" pitchFamily="34" charset="0"/>
            </a:endParaRPr>
          </a:p>
        </p:txBody>
      </p:sp>
    </p:spTree>
    <p:extLst>
      <p:ext uri="{BB962C8B-B14F-4D97-AF65-F5344CB8AC3E}">
        <p14:creationId xmlns:p14="http://schemas.microsoft.com/office/powerpoint/2010/main" val="103572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0BF011-5D4B-4B05-BB65-744B92927212}"/>
              </a:ext>
            </a:extLst>
          </p:cNvPr>
          <p:cNvSpPr txBox="1"/>
          <p:nvPr/>
        </p:nvSpPr>
        <p:spPr>
          <a:xfrm>
            <a:off x="304800" y="457200"/>
            <a:ext cx="9296400" cy="8002181"/>
          </a:xfrm>
          <a:prstGeom prst="rect">
            <a:avLst/>
          </a:prstGeom>
        </p:spPr>
        <p:txBody>
          <a:bodyPr vert="horz" wrap="square" lIns="91429" tIns="45715" rIns="91429" bIns="45715" rtlCol="0" anchor="t" anchorCtr="0">
            <a:spAutoFit/>
          </a:bodyPr>
          <a:lstStyle/>
          <a:p>
            <a:pPr>
              <a:spcAft>
                <a:spcPts val="1800"/>
              </a:spcAft>
              <a:buClr>
                <a:srgbClr val="0090CA"/>
              </a:buClr>
            </a:pPr>
            <a:r>
              <a:rPr lang="en-US" sz="3600" spc="-223" dirty="0">
                <a:solidFill>
                  <a:srgbClr val="4BC7E7"/>
                </a:solidFill>
                <a:latin typeface="Arial"/>
                <a:cs typeface="Arial"/>
              </a:rPr>
              <a:t>TECHNOLOGY Discussion :</a:t>
            </a:r>
          </a:p>
          <a:p>
            <a:pPr marL="342900" lvl="0" indent="-342900">
              <a:buFont typeface="Arial" panose="020B0604020202020204" pitchFamily="34" charset="0"/>
              <a:buChar char="•"/>
            </a:pPr>
            <a:r>
              <a:rPr lang="en-US" dirty="0"/>
              <a:t>More outlets</a:t>
            </a:r>
          </a:p>
          <a:p>
            <a:pPr marL="342900" lvl="0" indent="-342900">
              <a:buFont typeface="Arial" panose="020B0604020202020204" pitchFamily="34" charset="0"/>
              <a:buChar char="•"/>
            </a:pPr>
            <a:r>
              <a:rPr lang="en-US" dirty="0"/>
              <a:t>Tablets easier to scribe on</a:t>
            </a:r>
          </a:p>
          <a:p>
            <a:pPr marL="342900" lvl="0" indent="-342900">
              <a:buFont typeface="Arial" panose="020B0604020202020204" pitchFamily="34" charset="0"/>
              <a:buChar char="•"/>
            </a:pPr>
            <a:r>
              <a:rPr lang="en-US" dirty="0" err="1"/>
              <a:t>Wifi</a:t>
            </a:r>
            <a:r>
              <a:rPr lang="en-US" dirty="0"/>
              <a:t> in classrooms – technology is taking over </a:t>
            </a:r>
          </a:p>
          <a:p>
            <a:pPr marL="342900" lvl="0" indent="-342900">
              <a:buFont typeface="Arial" panose="020B0604020202020204" pitchFamily="34" charset="0"/>
              <a:buChar char="•"/>
            </a:pPr>
            <a:r>
              <a:rPr lang="en-US" dirty="0"/>
              <a:t>Have textbooks on time – have analog and turn it digital</a:t>
            </a:r>
          </a:p>
          <a:p>
            <a:pPr marL="342900" lvl="0" indent="-342900">
              <a:buFont typeface="Arial" panose="020B0604020202020204" pitchFamily="34" charset="0"/>
              <a:buChar char="•"/>
            </a:pPr>
            <a:r>
              <a:rPr lang="en-US" dirty="0"/>
              <a:t>Whiteboards on wheels and appropriate markers/erasers</a:t>
            </a:r>
          </a:p>
          <a:p>
            <a:pPr marL="342900" lvl="0" indent="-342900">
              <a:buFont typeface="Arial" panose="020B0604020202020204" pitchFamily="34" charset="0"/>
              <a:buChar char="•"/>
            </a:pPr>
            <a:r>
              <a:rPr lang="en-US" dirty="0"/>
              <a:t>Connectivity – Bluetooth access or cable connectors appropriate</a:t>
            </a:r>
          </a:p>
          <a:p>
            <a:pPr marL="342900" lvl="0" indent="-342900">
              <a:buFont typeface="Arial" panose="020B0604020202020204" pitchFamily="34" charset="0"/>
              <a:buChar char="•"/>
            </a:pPr>
            <a:r>
              <a:rPr lang="en-US" dirty="0"/>
              <a:t>Mac or PC – platform compatibility</a:t>
            </a:r>
          </a:p>
          <a:p>
            <a:pPr marL="342900" lvl="0" indent="-342900">
              <a:buFont typeface="Arial" panose="020B0604020202020204" pitchFamily="34" charset="0"/>
              <a:buChar char="•"/>
            </a:pPr>
            <a:r>
              <a:rPr lang="en-US" dirty="0"/>
              <a:t>Old school/new – </a:t>
            </a:r>
            <a:r>
              <a:rPr lang="en-US" dirty="0" err="1"/>
              <a:t>dvd</a:t>
            </a:r>
            <a:r>
              <a:rPr lang="en-US" dirty="0"/>
              <a:t> players don’t work, downloadable books</a:t>
            </a:r>
          </a:p>
          <a:p>
            <a:pPr marL="342900" lvl="0" indent="-342900">
              <a:buFont typeface="Arial" panose="020B0604020202020204" pitchFamily="34" charset="0"/>
              <a:buChar char="•"/>
            </a:pPr>
            <a:r>
              <a:rPr lang="en-US" dirty="0"/>
              <a:t>More computer labs around campus and the library is not 24 hours (people lose chargers or get virus)</a:t>
            </a:r>
          </a:p>
          <a:p>
            <a:pPr marL="342900" lvl="0" indent="-342900">
              <a:buFont typeface="Arial" panose="020B0604020202020204" pitchFamily="34" charset="0"/>
              <a:buChar char="•"/>
            </a:pPr>
            <a:r>
              <a:rPr lang="en-US" dirty="0"/>
              <a:t>More quiz and activity prep – people don’t know how to study on their own – teacher should go over things</a:t>
            </a:r>
          </a:p>
          <a:p>
            <a:pPr marL="342900" lvl="0" indent="-342900">
              <a:buFont typeface="Arial" panose="020B0604020202020204" pitchFamily="34" charset="0"/>
              <a:buChar char="•"/>
            </a:pPr>
            <a:r>
              <a:rPr lang="en-US" dirty="0"/>
              <a:t>Mics in the classrooms because they don’t talk loud enough</a:t>
            </a:r>
          </a:p>
          <a:p>
            <a:pPr marL="342900" lvl="0" indent="-342900">
              <a:buFont typeface="Arial" panose="020B0604020202020204" pitchFamily="34" charset="0"/>
              <a:buChar char="•"/>
            </a:pPr>
            <a:r>
              <a:rPr lang="en-US" dirty="0"/>
              <a:t>Use of smartphones – use apps on phone to interact like with polling or make chemical model in augmented reality – organization/planning – my101 to keep yourself accountable – app that tells you things to do</a:t>
            </a:r>
          </a:p>
          <a:p>
            <a:pPr marL="342900" lvl="0" indent="-342900">
              <a:buFont typeface="Arial" panose="020B0604020202020204" pitchFamily="34" charset="0"/>
              <a:buChar char="•"/>
            </a:pPr>
            <a:r>
              <a:rPr lang="en-US" dirty="0"/>
              <a:t>Put all apps in phone so can interact through it – Classmate has made an app that did multiple tasks in one (have textbook, etc.)…not actually developed by that person – </a:t>
            </a:r>
            <a:r>
              <a:rPr lang="en-US" dirty="0" err="1"/>
              <a:t>Edmoto</a:t>
            </a:r>
            <a:r>
              <a:rPr lang="en-US" dirty="0"/>
              <a:t> app </a:t>
            </a:r>
          </a:p>
          <a:p>
            <a:endParaRPr lang="en-US" dirty="0"/>
          </a:p>
          <a:p>
            <a:endParaRPr lang="en-US" dirty="0"/>
          </a:p>
          <a:p>
            <a:pPr>
              <a:spcAft>
                <a:spcPts val="1800"/>
              </a:spcAft>
              <a:buClr>
                <a:srgbClr val="0090CA"/>
              </a:buClr>
            </a:pPr>
            <a:endParaRPr lang="en-US" sz="1400" dirty="0">
              <a:solidFill>
                <a:srgbClr val="191919"/>
              </a:solidFill>
              <a:latin typeface="Arial" pitchFamily="34" charset="0"/>
              <a:cs typeface="Arial" pitchFamily="34" charset="0"/>
            </a:endParaRPr>
          </a:p>
          <a:p>
            <a:pPr>
              <a:spcAft>
                <a:spcPts val="1800"/>
              </a:spcAft>
              <a:buClr>
                <a:srgbClr val="0090CA"/>
              </a:buClr>
            </a:pPr>
            <a:endParaRPr lang="en-US" sz="1400" dirty="0">
              <a:solidFill>
                <a:srgbClr val="191919"/>
              </a:solidFill>
              <a:latin typeface="Arial" pitchFamily="34" charset="0"/>
              <a:cs typeface="Arial" pitchFamily="34" charset="0"/>
            </a:endParaRPr>
          </a:p>
        </p:txBody>
      </p:sp>
    </p:spTree>
    <p:extLst>
      <p:ext uri="{BB962C8B-B14F-4D97-AF65-F5344CB8AC3E}">
        <p14:creationId xmlns:p14="http://schemas.microsoft.com/office/powerpoint/2010/main" val="228959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0BF011-5D4B-4B05-BB65-744B92927212}"/>
              </a:ext>
            </a:extLst>
          </p:cNvPr>
          <p:cNvSpPr txBox="1"/>
          <p:nvPr/>
        </p:nvSpPr>
        <p:spPr>
          <a:xfrm>
            <a:off x="304800" y="457200"/>
            <a:ext cx="9296400" cy="7863681"/>
          </a:xfrm>
          <a:prstGeom prst="rect">
            <a:avLst/>
          </a:prstGeom>
        </p:spPr>
        <p:txBody>
          <a:bodyPr vert="horz" wrap="square" lIns="91429" tIns="45715" rIns="91429" bIns="45715" rtlCol="0" anchor="t" anchorCtr="0">
            <a:spAutoFit/>
          </a:bodyPr>
          <a:lstStyle/>
          <a:p>
            <a:pPr>
              <a:spcAft>
                <a:spcPts val="1800"/>
              </a:spcAft>
              <a:buClr>
                <a:srgbClr val="0090CA"/>
              </a:buClr>
            </a:pPr>
            <a:r>
              <a:rPr lang="en-US" sz="3600" spc="-223" dirty="0">
                <a:solidFill>
                  <a:srgbClr val="4BC7E7"/>
                </a:solidFill>
                <a:latin typeface="Arial"/>
                <a:cs typeface="Arial"/>
              </a:rPr>
              <a:t>SPACE Discussion :</a:t>
            </a:r>
          </a:p>
          <a:p>
            <a:pPr marL="342900" lvl="0" indent="-342900">
              <a:buFont typeface="Arial" panose="020B0604020202020204" pitchFamily="34" charset="0"/>
              <a:buChar char="•"/>
            </a:pPr>
            <a:r>
              <a:rPr lang="en-US" dirty="0"/>
              <a:t>Color scheme that sets positive mood – fun colors</a:t>
            </a:r>
          </a:p>
          <a:p>
            <a:pPr marL="342900" lvl="0" indent="-342900">
              <a:buFont typeface="Arial" panose="020B0604020202020204" pitchFamily="34" charset="0"/>
              <a:buChar char="•"/>
            </a:pPr>
            <a:r>
              <a:rPr lang="en-US" dirty="0"/>
              <a:t>Desk and chairs that make the class flow</a:t>
            </a:r>
          </a:p>
          <a:p>
            <a:pPr marL="342900" lvl="0" indent="-342900">
              <a:buFont typeface="Arial" panose="020B0604020202020204" pitchFamily="34" charset="0"/>
              <a:buChar char="•"/>
            </a:pPr>
            <a:r>
              <a:rPr lang="en-US" dirty="0"/>
              <a:t>Various writing surfaces- like a tabletop and painted walls</a:t>
            </a:r>
          </a:p>
          <a:p>
            <a:pPr marL="342900" lvl="0" indent="-342900">
              <a:buFont typeface="Arial" panose="020B0604020202020204" pitchFamily="34" charset="0"/>
              <a:buChar char="•"/>
            </a:pPr>
            <a:r>
              <a:rPr lang="en-US" dirty="0"/>
              <a:t>Modular walls</a:t>
            </a:r>
          </a:p>
          <a:p>
            <a:pPr marL="342900" lvl="0" indent="-342900">
              <a:buFont typeface="Arial" panose="020B0604020202020204" pitchFamily="34" charset="0"/>
              <a:buChar char="•"/>
            </a:pPr>
            <a:r>
              <a:rPr lang="en-US" dirty="0"/>
              <a:t>Build smart classrooms</a:t>
            </a:r>
          </a:p>
          <a:p>
            <a:pPr marL="342900" lvl="0" indent="-342900">
              <a:buFont typeface="Arial" panose="020B0604020202020204" pitchFamily="34" charset="0"/>
              <a:buChar char="•"/>
            </a:pPr>
            <a:r>
              <a:rPr lang="en-US" dirty="0"/>
              <a:t>Distance and local students interact</a:t>
            </a:r>
          </a:p>
          <a:p>
            <a:pPr marL="342900" lvl="0" indent="-342900">
              <a:buFont typeface="Arial" panose="020B0604020202020204" pitchFamily="34" charset="0"/>
              <a:buChar char="•"/>
            </a:pPr>
            <a:r>
              <a:rPr lang="en-US" dirty="0"/>
              <a:t>Cannot write on classroom boards because black and put in work order</a:t>
            </a:r>
          </a:p>
          <a:p>
            <a:pPr marL="342900" lvl="0" indent="-342900">
              <a:buFont typeface="Arial" panose="020B0604020202020204" pitchFamily="34" charset="0"/>
              <a:buChar char="•"/>
            </a:pPr>
            <a:r>
              <a:rPr lang="en-US" dirty="0"/>
              <a:t>Erase classroom borders – People work in cafes in laptop and not distracting to have other activity around – learning happens everywhere</a:t>
            </a:r>
          </a:p>
          <a:p>
            <a:pPr marL="342900" lvl="0" indent="-342900">
              <a:buFont typeface="Arial" panose="020B0604020202020204" pitchFamily="34" charset="0"/>
              <a:buChar char="•"/>
            </a:pPr>
            <a:r>
              <a:rPr lang="en-US" dirty="0"/>
              <a:t>Students not having enough seats</a:t>
            </a:r>
          </a:p>
          <a:p>
            <a:pPr marL="342900" lvl="0" indent="-342900">
              <a:buFont typeface="Arial" panose="020B0604020202020204" pitchFamily="34" charset="0"/>
              <a:buChar char="•"/>
            </a:pPr>
            <a:r>
              <a:rPr lang="en-US" dirty="0"/>
              <a:t>Flexible and movable</a:t>
            </a:r>
          </a:p>
          <a:p>
            <a:pPr marL="342900" lvl="0" indent="-342900">
              <a:buFont typeface="Arial" panose="020B0604020202020204" pitchFamily="34" charset="0"/>
              <a:buChar char="•"/>
            </a:pPr>
            <a:r>
              <a:rPr lang="en-US" dirty="0"/>
              <a:t>Different departments work differently – need to design spaces for the different learning pathways</a:t>
            </a:r>
          </a:p>
          <a:p>
            <a:pPr marL="342900" lvl="0" indent="-342900">
              <a:buFont typeface="Arial" panose="020B0604020202020204" pitchFamily="34" charset="0"/>
              <a:buChar char="•"/>
            </a:pPr>
            <a:r>
              <a:rPr lang="en-US" dirty="0"/>
              <a:t>Right size room for the right class – 5-8 students in a lecture hall</a:t>
            </a:r>
          </a:p>
          <a:p>
            <a:pPr marL="342900" lvl="0" indent="-342900">
              <a:buFont typeface="Arial" panose="020B0604020202020204" pitchFamily="34" charset="0"/>
              <a:buChar char="•"/>
            </a:pPr>
            <a:r>
              <a:rPr lang="en-US" dirty="0"/>
              <a:t>More space between rows so teachers can interact</a:t>
            </a:r>
          </a:p>
          <a:p>
            <a:pPr marL="342900" lvl="0" indent="-342900">
              <a:buFont typeface="Arial" panose="020B0604020202020204" pitchFamily="34" charset="0"/>
              <a:buChar char="•"/>
            </a:pPr>
            <a:r>
              <a:rPr lang="en-US" dirty="0"/>
              <a:t>Move the back row and front row – back row not engaged</a:t>
            </a:r>
          </a:p>
          <a:p>
            <a:pPr marL="342900" lvl="0" indent="-342900">
              <a:buFont typeface="Arial" panose="020B0604020202020204" pitchFamily="34" charset="0"/>
              <a:buChar char="•"/>
            </a:pPr>
            <a:r>
              <a:rPr lang="en-US" dirty="0"/>
              <a:t>Doors and closures – teacher at the front and student late and has to walk past the teacher…awkward</a:t>
            </a:r>
          </a:p>
          <a:p>
            <a:pPr marL="342900" lvl="0" indent="-342900">
              <a:buFont typeface="Arial" panose="020B0604020202020204" pitchFamily="34" charset="0"/>
              <a:buChar char="•"/>
            </a:pPr>
            <a:r>
              <a:rPr lang="en-US" dirty="0"/>
              <a:t>Cabinets and wires and podium – podium/teacher is in the corner …go wireless so they can interact better</a:t>
            </a:r>
          </a:p>
          <a:p>
            <a:endParaRPr lang="en-US" dirty="0"/>
          </a:p>
          <a:p>
            <a:endParaRPr lang="en-US" dirty="0"/>
          </a:p>
          <a:p>
            <a:pPr>
              <a:spcAft>
                <a:spcPts val="1800"/>
              </a:spcAft>
              <a:buClr>
                <a:srgbClr val="0090CA"/>
              </a:buClr>
            </a:pPr>
            <a:endParaRPr lang="en-US" sz="1400" dirty="0">
              <a:solidFill>
                <a:srgbClr val="191919"/>
              </a:solidFill>
              <a:latin typeface="Arial" pitchFamily="34" charset="0"/>
              <a:cs typeface="Arial" pitchFamily="34" charset="0"/>
            </a:endParaRPr>
          </a:p>
        </p:txBody>
      </p:sp>
    </p:spTree>
    <p:extLst>
      <p:ext uri="{BB962C8B-B14F-4D97-AF65-F5344CB8AC3E}">
        <p14:creationId xmlns:p14="http://schemas.microsoft.com/office/powerpoint/2010/main" val="416367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uple of people that are standing in a room&#10;&#10;Description generated with very high confidence">
            <a:extLst>
              <a:ext uri="{FF2B5EF4-FFF2-40B4-BE49-F238E27FC236}">
                <a16:creationId xmlns:a16="http://schemas.microsoft.com/office/drawing/2014/main" id="{09AFB56F-7A1C-4DA1-AEE3-021922400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172162"/>
            <a:ext cx="6248400" cy="4686300"/>
          </a:xfrm>
          <a:prstGeom prst="rect">
            <a:avLst/>
          </a:prstGeom>
        </p:spPr>
      </p:pic>
      <p:pic>
        <p:nvPicPr>
          <p:cNvPr id="5" name="Picture 4" descr="A group of people standing in front of a store&#10;&#10;Description generated with very high confidence">
            <a:extLst>
              <a:ext uri="{FF2B5EF4-FFF2-40B4-BE49-F238E27FC236}">
                <a16:creationId xmlns:a16="http://schemas.microsoft.com/office/drawing/2014/main" id="{2B9773E8-5D52-4B56-B73F-478E9970D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685" y="-16136"/>
            <a:ext cx="6015915" cy="4511936"/>
          </a:xfrm>
          <a:prstGeom prst="rect">
            <a:avLst/>
          </a:prstGeom>
        </p:spPr>
      </p:pic>
      <p:sp>
        <p:nvSpPr>
          <p:cNvPr id="8" name="TextBox 7">
            <a:extLst>
              <a:ext uri="{FF2B5EF4-FFF2-40B4-BE49-F238E27FC236}">
                <a16:creationId xmlns:a16="http://schemas.microsoft.com/office/drawing/2014/main" id="{1A8188B2-0D98-4A53-BBFF-0075FDF69AF8}"/>
              </a:ext>
            </a:extLst>
          </p:cNvPr>
          <p:cNvSpPr txBox="1"/>
          <p:nvPr/>
        </p:nvSpPr>
        <p:spPr>
          <a:xfrm>
            <a:off x="304800" y="762000"/>
            <a:ext cx="3429000" cy="584765"/>
          </a:xfrm>
          <a:prstGeom prst="rect">
            <a:avLst/>
          </a:prstGeom>
        </p:spPr>
        <p:txBody>
          <a:bodyPr vert="horz" wrap="square" lIns="91429" tIns="45715" rIns="91429" bIns="45715" rtlCol="0" anchor="t" anchorCtr="0">
            <a:spAutoFit/>
          </a:bodyPr>
          <a:lstStyle/>
          <a:p>
            <a:pPr>
              <a:spcAft>
                <a:spcPts val="1800"/>
              </a:spcAft>
              <a:buClr>
                <a:srgbClr val="0090CA"/>
              </a:buClr>
            </a:pPr>
            <a:r>
              <a:rPr lang="en-US" sz="3200" dirty="0">
                <a:solidFill>
                  <a:schemeClr val="bg2"/>
                </a:solidFill>
                <a:latin typeface="Arial" pitchFamily="34" charset="0"/>
                <a:cs typeface="Arial" pitchFamily="34" charset="0"/>
              </a:rPr>
              <a:t>Multi-voting</a:t>
            </a:r>
          </a:p>
        </p:txBody>
      </p:sp>
    </p:spTree>
    <p:extLst>
      <p:ext uri="{BB962C8B-B14F-4D97-AF65-F5344CB8AC3E}">
        <p14:creationId xmlns:p14="http://schemas.microsoft.com/office/powerpoint/2010/main" val="6562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762A0-8D3E-4C00-8B61-ECA9AC7BEB96}"/>
              </a:ext>
            </a:extLst>
          </p:cNvPr>
          <p:cNvSpPr/>
          <p:nvPr/>
        </p:nvSpPr>
        <p:spPr>
          <a:xfrm>
            <a:off x="4832350" y="2286000"/>
            <a:ext cx="5073650" cy="4764381"/>
          </a:xfrm>
          <a:prstGeom prst="rect">
            <a:avLst/>
          </a:prstGeom>
        </p:spPr>
        <p:txBody>
          <a:bodyPr wrap="square">
            <a:spAutoFit/>
          </a:bodyPr>
          <a:lstStyle/>
          <a:p>
            <a:r>
              <a:rPr lang="en-US" sz="1650" b="1" dirty="0">
                <a:latin typeface="Tahoma" panose="020B0604030504040204" pitchFamily="34" charset="0"/>
                <a:ea typeface="Calibri" panose="020F0502020204030204" pitchFamily="34" charset="0"/>
                <a:cs typeface="Times New Roman" panose="02020603050405020304" pitchFamily="18" charset="0"/>
              </a:rPr>
              <a:t>*</a:t>
            </a:r>
            <a:r>
              <a:rPr lang="en-US" sz="1650" i="1" dirty="0">
                <a:latin typeface="Tahoma" panose="020B0604030504040204" pitchFamily="34" charset="0"/>
                <a:ea typeface="Calibri" panose="020F0502020204030204" pitchFamily="34" charset="0"/>
                <a:cs typeface="Times New Roman" panose="02020603050405020304" pitchFamily="18" charset="0"/>
              </a:rPr>
              <a:t>Classroom Discovery Exercise</a:t>
            </a:r>
            <a:r>
              <a:rPr lang="en-US" sz="1650" dirty="0">
                <a:latin typeface="Tahoma" panose="020B0604030504040204" pitchFamily="34" charset="0"/>
                <a:ea typeface="Calibri" panose="020F0502020204030204" pitchFamily="34" charset="0"/>
                <a:cs typeface="Times New Roman" panose="02020603050405020304" pitchFamily="18" charset="0"/>
              </a:rPr>
              <a:t>:</a:t>
            </a:r>
            <a:r>
              <a:rPr lang="en-US" sz="1650" b="1" dirty="0">
                <a:latin typeface="Tahoma" panose="020B0604030504040204" pitchFamily="34" charset="0"/>
                <a:ea typeface="Calibri" panose="020F0502020204030204" pitchFamily="34" charset="0"/>
                <a:cs typeface="Times New Roman" panose="02020603050405020304" pitchFamily="18" charset="0"/>
              </a:rPr>
              <a:t>  Poster based group activity prioritizing the classroom issues most relevant to Clayton State University </a:t>
            </a:r>
          </a:p>
          <a:p>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a:t>
            </a:r>
            <a:r>
              <a:rPr lang="en-US" sz="1650" i="1" dirty="0">
                <a:latin typeface="Tahoma" panose="020B0604030504040204" pitchFamily="34" charset="0"/>
                <a:ea typeface="Calibri" panose="020F0502020204030204" pitchFamily="34" charset="0"/>
                <a:cs typeface="Times New Roman" panose="02020603050405020304" pitchFamily="18" charset="0"/>
              </a:rPr>
              <a:t>Brief share of research on the key trends and classroom issues colleges and universities face today:</a:t>
            </a:r>
            <a:r>
              <a:rPr lang="en-US" sz="1650" b="1" dirty="0">
                <a:latin typeface="Tahoma" panose="020B0604030504040204" pitchFamily="34" charset="0"/>
                <a:ea typeface="Calibri" panose="020F0502020204030204" pitchFamily="34" charset="0"/>
                <a:cs typeface="Times New Roman" panose="02020603050405020304" pitchFamily="18" charset="0"/>
              </a:rPr>
              <a:t>  Introduce the value of the Active Learning Ecosystem – Pedagogy, Technology, Space</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dirty="0">
                <a:latin typeface="Tahoma" panose="020B0604030504040204" pitchFamily="34" charset="0"/>
                <a:ea typeface="Calibri" panose="020F0502020204030204" pitchFamily="34" charset="0"/>
                <a:cs typeface="Times New Roman" panose="02020603050405020304" pitchFamily="18" charset="0"/>
              </a:rPr>
              <a:t> </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a:t>
            </a:r>
            <a:r>
              <a:rPr lang="en-US" sz="1650" i="1" dirty="0">
                <a:latin typeface="Tahoma" panose="020B0604030504040204" pitchFamily="34" charset="0"/>
                <a:ea typeface="Calibri" panose="020F0502020204030204" pitchFamily="34" charset="0"/>
                <a:cs typeface="Times New Roman" panose="02020603050405020304" pitchFamily="18" charset="0"/>
              </a:rPr>
              <a:t>Group activity and share around the Active Learning Ecosystem – Pedagogy, Technology, Space:</a:t>
            </a:r>
            <a:r>
              <a:rPr lang="en-US" sz="1650" b="1" dirty="0">
                <a:latin typeface="Tahoma" panose="020B0604030504040204" pitchFamily="34" charset="0"/>
                <a:ea typeface="Calibri" panose="020F0502020204030204" pitchFamily="34" charset="0"/>
                <a:cs typeface="Times New Roman" panose="02020603050405020304" pitchFamily="18" charset="0"/>
              </a:rPr>
              <a:t>  Discuss what opportunities and challenges that </a:t>
            </a:r>
            <a:r>
              <a:rPr lang="en-US" sz="1650" b="1" dirty="0" smtClean="0">
                <a:latin typeface="Tahoma" panose="020B0604030504040204" pitchFamily="34" charset="0"/>
                <a:ea typeface="Calibri" panose="020F0502020204030204" pitchFamily="34" charset="0"/>
                <a:cs typeface="Times New Roman" panose="02020603050405020304" pitchFamily="18" charset="0"/>
              </a:rPr>
              <a:t>CSU </a:t>
            </a:r>
            <a:r>
              <a:rPr lang="en-US" sz="1650" b="1" dirty="0">
                <a:latin typeface="Tahoma" panose="020B0604030504040204" pitchFamily="34" charset="0"/>
                <a:ea typeface="Calibri" panose="020F0502020204030204" pitchFamily="34" charset="0"/>
                <a:cs typeface="Times New Roman" panose="02020603050405020304" pitchFamily="18" charset="0"/>
              </a:rPr>
              <a:t>has with these key elements today</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 </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*trending </a:t>
            </a:r>
            <a:r>
              <a:rPr lang="en-US" sz="1650" i="1" dirty="0">
                <a:latin typeface="Tahoma" panose="020B0604030504040204" pitchFamily="34" charset="0"/>
                <a:ea typeface="Calibri" panose="020F0502020204030204" pitchFamily="34" charset="0"/>
                <a:cs typeface="Times New Roman" panose="02020603050405020304" pitchFamily="18" charset="0"/>
              </a:rPr>
              <a:t>Classroom Design Application review</a:t>
            </a:r>
            <a:endParaRPr lang="en-US" sz="1155" b="1" dirty="0">
              <a:solidFill>
                <a:schemeClr val="accent1"/>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37D754A-AB99-43AD-BB38-8140F339883E}"/>
              </a:ext>
            </a:extLst>
          </p:cNvPr>
          <p:cNvSpPr txBox="1"/>
          <p:nvPr/>
        </p:nvSpPr>
        <p:spPr>
          <a:xfrm>
            <a:off x="4485662" y="838200"/>
            <a:ext cx="5039338" cy="523220"/>
          </a:xfrm>
          <a:prstGeom prst="rect">
            <a:avLst/>
          </a:prstGeom>
          <a:noFill/>
        </p:spPr>
        <p:txBody>
          <a:bodyPr wrap="square" rtlCol="0">
            <a:spAutoFit/>
          </a:bodyPr>
          <a:lstStyle/>
          <a:p>
            <a:pPr algn="ctr"/>
            <a:r>
              <a:rPr lang="en-US" sz="2800" b="1" dirty="0">
                <a:solidFill>
                  <a:schemeClr val="accent1"/>
                </a:solidFill>
                <a:latin typeface="Tahoma" panose="020B0604030504040204" pitchFamily="34" charset="0"/>
                <a:cs typeface="Times New Roman" panose="02020603050405020304" pitchFamily="18" charset="0"/>
              </a:rPr>
              <a:t>Workshop Overview:</a:t>
            </a:r>
          </a:p>
        </p:txBody>
      </p:sp>
      <p:pic>
        <p:nvPicPr>
          <p:cNvPr id="4" name="Picture 3">
            <a:extLst>
              <a:ext uri="{FF2B5EF4-FFF2-40B4-BE49-F238E27FC236}">
                <a16:creationId xmlns:a16="http://schemas.microsoft.com/office/drawing/2014/main" id="{2F80BD1B-7F32-46C6-9C7E-B1283EFB9B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0170" y="4459096"/>
            <a:ext cx="4216600" cy="3048000"/>
          </a:xfrm>
          <a:prstGeom prst="rect">
            <a:avLst/>
          </a:prstGeom>
        </p:spPr>
      </p:pic>
      <p:pic>
        <p:nvPicPr>
          <p:cNvPr id="6" name="Picture 5" descr="A group of people sitting at a table in a room&#10;&#10;Description generated with very high confidence">
            <a:extLst>
              <a:ext uri="{FF2B5EF4-FFF2-40B4-BE49-F238E27FC236}">
                <a16:creationId xmlns:a16="http://schemas.microsoft.com/office/drawing/2014/main" id="{DBD460AF-A8A5-4416-B50F-613D6D45A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82" y="914400"/>
            <a:ext cx="4165688" cy="3124266"/>
          </a:xfrm>
          <a:prstGeom prst="rect">
            <a:avLst/>
          </a:prstGeom>
        </p:spPr>
      </p:pic>
    </p:spTree>
    <p:extLst>
      <p:ext uri="{BB962C8B-B14F-4D97-AF65-F5344CB8AC3E}">
        <p14:creationId xmlns:p14="http://schemas.microsoft.com/office/powerpoint/2010/main" val="383538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surface&#10;&#10;Description generated with high confidence">
            <a:extLst>
              <a:ext uri="{FF2B5EF4-FFF2-40B4-BE49-F238E27FC236}">
                <a16:creationId xmlns:a16="http://schemas.microsoft.com/office/drawing/2014/main" id="{5F38572C-34C3-4E7C-A268-9D95D8733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14300"/>
            <a:ext cx="10109200" cy="7581900"/>
          </a:xfrm>
          <a:prstGeom prst="rect">
            <a:avLst/>
          </a:prstGeom>
        </p:spPr>
      </p:pic>
    </p:spTree>
    <p:extLst>
      <p:ext uri="{BB962C8B-B14F-4D97-AF65-F5344CB8AC3E}">
        <p14:creationId xmlns:p14="http://schemas.microsoft.com/office/powerpoint/2010/main" val="382607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52" t="5476" r="1752" b="5476"/>
          <a:stretch/>
        </p:blipFill>
        <p:spPr>
          <a:xfrm>
            <a:off x="1257302" y="1057275"/>
            <a:ext cx="7543799" cy="5657850"/>
          </a:xfrm>
          <a:prstGeom prst="rect">
            <a:avLst/>
          </a:prstGeom>
          <a:solidFill>
            <a:schemeClr val="bg2"/>
          </a:solidFill>
        </p:spPr>
      </p:pic>
      <p:sp>
        <p:nvSpPr>
          <p:cNvPr id="6" name="Title 6"/>
          <p:cNvSpPr txBox="1">
            <a:spLocks/>
          </p:cNvSpPr>
          <p:nvPr/>
        </p:nvSpPr>
        <p:spPr>
          <a:xfrm>
            <a:off x="1565950" y="2740829"/>
            <a:ext cx="6920927" cy="2181478"/>
          </a:xfrm>
          <a:prstGeom prst="rect">
            <a:avLst/>
          </a:prstGeom>
        </p:spPr>
        <p:txBody>
          <a:bodyPr anchor="ctr"/>
          <a:lstStyle/>
          <a:p>
            <a:pPr algn="ctr" defTabSz="377190">
              <a:lnSpc>
                <a:spcPct val="90000"/>
              </a:lnSpc>
              <a:spcBef>
                <a:spcPct val="0"/>
              </a:spcBef>
              <a:defRPr/>
            </a:pPr>
            <a:r>
              <a:rPr lang="en-US" sz="3630" spc="-83" dirty="0">
                <a:solidFill>
                  <a:schemeClr val="bg1"/>
                </a:solidFill>
                <a:latin typeface="Arial"/>
                <a:ea typeface="+mj-ea"/>
                <a:cs typeface="Arial"/>
              </a:rPr>
              <a:t>space impacts behavior…</a:t>
            </a:r>
            <a:endParaRPr lang="en-US" sz="3630" b="1" spc="-83" dirty="0">
              <a:solidFill>
                <a:schemeClr val="bg1"/>
              </a:solidFill>
              <a:latin typeface="Arial"/>
              <a:ea typeface="+mj-ea"/>
              <a:cs typeface="Arial"/>
            </a:endParaRPr>
          </a:p>
        </p:txBody>
      </p:sp>
    </p:spTree>
    <p:extLst>
      <p:ext uri="{BB962C8B-B14F-4D97-AF65-F5344CB8AC3E}">
        <p14:creationId xmlns:p14="http://schemas.microsoft.com/office/powerpoint/2010/main" val="340834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52" t="5476" r="1752" b="5476"/>
          <a:stretch/>
        </p:blipFill>
        <p:spPr>
          <a:xfrm>
            <a:off x="1257302" y="1057275"/>
            <a:ext cx="7543799" cy="5657850"/>
          </a:xfrm>
          <a:prstGeom prst="rect">
            <a:avLst/>
          </a:prstGeom>
          <a:solidFill>
            <a:schemeClr val="bg2"/>
          </a:solidFill>
        </p:spPr>
      </p:pic>
      <p:sp>
        <p:nvSpPr>
          <p:cNvPr id="6" name="Title 6"/>
          <p:cNvSpPr txBox="1">
            <a:spLocks/>
          </p:cNvSpPr>
          <p:nvPr/>
        </p:nvSpPr>
        <p:spPr>
          <a:xfrm>
            <a:off x="1565950" y="2740829"/>
            <a:ext cx="6920927" cy="2181478"/>
          </a:xfrm>
          <a:prstGeom prst="rect">
            <a:avLst/>
          </a:prstGeom>
        </p:spPr>
        <p:txBody>
          <a:bodyPr anchor="ctr"/>
          <a:lstStyle/>
          <a:p>
            <a:pPr algn="ctr" defTabSz="377190">
              <a:lnSpc>
                <a:spcPct val="90000"/>
              </a:lnSpc>
              <a:spcBef>
                <a:spcPct val="0"/>
              </a:spcBef>
              <a:defRPr/>
            </a:pPr>
            <a:r>
              <a:rPr lang="en-US" sz="3630" spc="-83" dirty="0">
                <a:solidFill>
                  <a:schemeClr val="bg1"/>
                </a:solidFill>
                <a:latin typeface="Arial"/>
                <a:ea typeface="+mj-ea"/>
                <a:cs typeface="Arial"/>
              </a:rPr>
              <a:t>…and new behaviors are needed to support better learning</a:t>
            </a:r>
            <a:endParaRPr lang="en-US" sz="3630" b="1" spc="-83" dirty="0">
              <a:solidFill>
                <a:schemeClr val="bg1"/>
              </a:solidFill>
              <a:latin typeface="Arial"/>
              <a:ea typeface="+mj-ea"/>
              <a:cs typeface="Arial"/>
            </a:endParaRPr>
          </a:p>
        </p:txBody>
      </p:sp>
    </p:spTree>
    <p:extLst>
      <p:ext uri="{BB962C8B-B14F-4D97-AF65-F5344CB8AC3E}">
        <p14:creationId xmlns:p14="http://schemas.microsoft.com/office/powerpoint/2010/main" val="305768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52" t="5476" r="1752" b="5476"/>
          <a:stretch/>
        </p:blipFill>
        <p:spPr>
          <a:xfrm>
            <a:off x="1257302" y="1057275"/>
            <a:ext cx="7543799" cy="5657850"/>
          </a:xfrm>
          <a:prstGeom prst="rect">
            <a:avLst/>
          </a:prstGeom>
          <a:solidFill>
            <a:schemeClr val="bg2"/>
          </a:solidFill>
        </p:spPr>
      </p:pic>
      <p:sp>
        <p:nvSpPr>
          <p:cNvPr id="6" name="Title 6"/>
          <p:cNvSpPr txBox="1">
            <a:spLocks/>
          </p:cNvSpPr>
          <p:nvPr/>
        </p:nvSpPr>
        <p:spPr>
          <a:xfrm>
            <a:off x="1565950" y="2740829"/>
            <a:ext cx="6920927" cy="2181478"/>
          </a:xfrm>
          <a:prstGeom prst="rect">
            <a:avLst/>
          </a:prstGeom>
        </p:spPr>
        <p:txBody>
          <a:bodyPr anchor="ctr"/>
          <a:lstStyle/>
          <a:p>
            <a:pPr algn="ctr" defTabSz="377190">
              <a:lnSpc>
                <a:spcPct val="90000"/>
              </a:lnSpc>
              <a:spcBef>
                <a:spcPct val="0"/>
              </a:spcBef>
              <a:defRPr/>
            </a:pPr>
            <a:r>
              <a:rPr lang="en-US" sz="3630" spc="-83" dirty="0">
                <a:solidFill>
                  <a:schemeClr val="bg1"/>
                </a:solidFill>
                <a:latin typeface="Arial"/>
                <a:ea typeface="+mj-ea"/>
                <a:cs typeface="Arial"/>
              </a:rPr>
              <a:t>h</a:t>
            </a:r>
            <a:r>
              <a:rPr lang="en-US" sz="3630" b="1" spc="-83" dirty="0">
                <a:solidFill>
                  <a:schemeClr val="bg1"/>
                </a:solidFill>
                <a:latin typeface="Arial"/>
                <a:ea typeface="+mj-ea"/>
                <a:cs typeface="Arial"/>
              </a:rPr>
              <a:t>ow</a:t>
            </a:r>
            <a:r>
              <a:rPr lang="en-US" sz="3630" spc="-83" dirty="0">
                <a:solidFill>
                  <a:schemeClr val="bg1"/>
                </a:solidFill>
                <a:latin typeface="Arial"/>
                <a:ea typeface="+mj-ea"/>
                <a:cs typeface="Arial"/>
              </a:rPr>
              <a:t> might you</a:t>
            </a:r>
            <a:r>
              <a:rPr lang="en-US" sz="3630" b="1" spc="-83" dirty="0">
                <a:solidFill>
                  <a:schemeClr val="bg1"/>
                </a:solidFill>
                <a:latin typeface="Arial"/>
                <a:ea typeface="+mj-ea"/>
                <a:cs typeface="Arial"/>
              </a:rPr>
              <a:t> leverage your learning spaces as a strategic tool to improve student success?</a:t>
            </a:r>
          </a:p>
        </p:txBody>
      </p:sp>
    </p:spTree>
    <p:extLst>
      <p:ext uri="{BB962C8B-B14F-4D97-AF65-F5344CB8AC3E}">
        <p14:creationId xmlns:p14="http://schemas.microsoft.com/office/powerpoint/2010/main" val="407079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 y="7174369"/>
            <a:ext cx="186531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fld id="{B726EB82-585A-48B5-9CC0-BBCC17FDBB71}" type="datetime1">
              <a:rPr kumimoji="0" lang="en-US" sz="800" b="0" i="0" u="none" strike="noStrike" cap="none" normalizeH="0" baseline="0" smtClean="0">
                <a:ln>
                  <a:noFill/>
                </a:ln>
                <a:solidFill>
                  <a:srgbClr val="6C6F70"/>
                </a:solidFill>
                <a:effectLst/>
                <a:latin typeface="Arial" pitchFamily="34" charset="0"/>
                <a:ea typeface="Calibri" pitchFamily="34"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pPr>
              <a:t>5/31/2019</a:t>
            </a:fld>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Steelcase Inc.</a:t>
            </a:r>
            <a:endParaRPr kumimoji="0" lang="en-US" sz="1100" b="0" i="0" u="none" strike="noStrike" cap="none" normalizeH="0" baseline="0" dirty="0">
              <a:ln>
                <a:noFill/>
              </a:ln>
              <a:solidFill>
                <a:srgbClr val="6C6F70"/>
              </a:solidFill>
              <a:effectLst/>
              <a:latin typeface="Arial" pitchFamily="34" charset="0"/>
            </a:endParaRPr>
          </a:p>
        </p:txBody>
      </p:sp>
      <p:sp>
        <p:nvSpPr>
          <p:cNvPr id="4" name="Rectangle 3"/>
          <p:cNvSpPr/>
          <p:nvPr/>
        </p:nvSpPr>
        <p:spPr>
          <a:xfrm>
            <a:off x="0" y="7239000"/>
            <a:ext cx="835818"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800" dirty="0">
              <a:solidFill>
                <a:srgbClr val="6C6F70"/>
              </a:solidFill>
            </a:endParaRPr>
          </a:p>
        </p:txBody>
      </p:sp>
      <p:sp>
        <p:nvSpPr>
          <p:cNvPr id="5" name="TextBox 4"/>
          <p:cNvSpPr txBox="1"/>
          <p:nvPr/>
        </p:nvSpPr>
        <p:spPr>
          <a:xfrm>
            <a:off x="611981" y="7181850"/>
            <a:ext cx="259985" cy="215433"/>
          </a:xfrm>
          <a:prstGeom prst="rect">
            <a:avLst/>
          </a:prstGeom>
        </p:spPr>
        <p:txBody>
          <a:bodyPr vert="horz" wrap="none" lIns="91429" tIns="45715" rIns="91429" bIns="45715" rtlCol="0" anchor="t" anchorCtr="0">
            <a:spAutoFit/>
          </a:bodyPr>
          <a:lstStyle/>
          <a:p>
            <a:pPr>
              <a:spcAft>
                <a:spcPts val="1800"/>
              </a:spcAft>
              <a:buClr>
                <a:srgbClr val="0090CA"/>
              </a:buClr>
            </a:pPr>
            <a:r>
              <a:rPr lang="en-US" sz="800" baseline="0" dirty="0">
                <a:solidFill>
                  <a:srgbClr val="6C6F70"/>
                </a:solidFill>
                <a:latin typeface="Arial" pitchFamily="34" charset="0"/>
                <a:cs typeface="Arial" pitchFamily="34" charset="0"/>
              </a:rPr>
              <a:t>©</a:t>
            </a:r>
          </a:p>
        </p:txBody>
      </p:sp>
      <p:pic>
        <p:nvPicPr>
          <p:cNvPr id="7" name="Picture 2" descr="C:\Users\LRANEY\Google Drive\Education\SES\SC_EDU_424_LG_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2410409"/>
            <a:ext cx="4953000" cy="181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3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5867400" y="3124200"/>
            <a:ext cx="3499936" cy="3048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800" b="1" kern="1200" cap="all" baseline="0">
                <a:solidFill>
                  <a:srgbClr val="0096DB"/>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solidFill>
                  <a:srgbClr val="4BC7E7"/>
                </a:solidFill>
              </a:rPr>
              <a:t>contents include</a:t>
            </a:r>
          </a:p>
        </p:txBody>
      </p:sp>
      <p:sp>
        <p:nvSpPr>
          <p:cNvPr id="11" name="Title 1"/>
          <p:cNvSpPr txBox="1">
            <a:spLocks/>
          </p:cNvSpPr>
          <p:nvPr/>
        </p:nvSpPr>
        <p:spPr>
          <a:xfrm>
            <a:off x="609600" y="853440"/>
            <a:ext cx="8686800" cy="365760"/>
          </a:xfrm>
          <a:prstGeom prst="rect">
            <a:avLst/>
          </a:prstGeom>
        </p:spPr>
        <p:txBody>
          <a:bodyPr anchor="b" anchorCtr="0">
            <a:noAutofit/>
          </a:bodyPr>
          <a:lstStyle>
            <a:lvl1pPr marL="0" algn="l" defTabSz="909499" rtl="0" eaLnBrk="1" latinLnBrk="0" hangingPunct="1">
              <a:spcBef>
                <a:spcPct val="0"/>
              </a:spcBef>
              <a:buNone/>
              <a:tabLst/>
              <a:defRPr kumimoji="0" lang="en-US" sz="2400" b="1" i="0" u="none" strike="noStrike" kern="1200" cap="all" spc="0" normalizeH="0" baseline="0" noProof="0">
                <a:ln>
                  <a:noFill/>
                </a:ln>
                <a:solidFill>
                  <a:srgbClr val="0096DB"/>
                </a:solidFill>
                <a:effectLst/>
                <a:uLnTx/>
                <a:uFillTx/>
                <a:latin typeface="+mn-lt"/>
                <a:ea typeface="+mn-ea"/>
                <a:cs typeface="+mn-cs"/>
              </a:defRPr>
            </a:lvl1pPr>
          </a:lstStyle>
          <a:p>
            <a:r>
              <a:rPr lang="en-US" cap="none" dirty="0">
                <a:solidFill>
                  <a:srgbClr val="4BC7E7"/>
                </a:solidFill>
              </a:rPr>
              <a:t>discovery exercise discussion summary</a:t>
            </a:r>
          </a:p>
        </p:txBody>
      </p:sp>
      <p:sp>
        <p:nvSpPr>
          <p:cNvPr id="12" name="L-Shape 11"/>
          <p:cNvSpPr/>
          <p:nvPr/>
        </p:nvSpPr>
        <p:spPr>
          <a:xfrm rot="5400000">
            <a:off x="700605" y="1792963"/>
            <a:ext cx="360040" cy="360040"/>
          </a:xfrm>
          <a:prstGeom prst="corner">
            <a:avLst>
              <a:gd name="adj1" fmla="val 39931"/>
              <a:gd name="adj2" fmla="val 37562"/>
            </a:avLst>
          </a:prstGeom>
          <a:solidFill>
            <a:srgbClr val="D9D9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mn-cs"/>
            </a:endParaRPr>
          </a:p>
        </p:txBody>
      </p:sp>
      <p:sp>
        <p:nvSpPr>
          <p:cNvPr id="16" name="Text Placeholder 3"/>
          <p:cNvSpPr txBox="1">
            <a:spLocks/>
          </p:cNvSpPr>
          <p:nvPr/>
        </p:nvSpPr>
        <p:spPr>
          <a:xfrm>
            <a:off x="914400" y="1981200"/>
            <a:ext cx="3733800" cy="3471672"/>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kern="120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In a </a:t>
            </a:r>
            <a:r>
              <a:rPr lang="en-US" b="1" dirty="0">
                <a:solidFill>
                  <a:srgbClr val="6C6F70"/>
                </a:solidFill>
              </a:rPr>
              <a:t>Discovery Exercise </a:t>
            </a:r>
            <a:r>
              <a:rPr lang="en-US" dirty="0">
                <a:solidFill>
                  <a:srgbClr val="6C6F70"/>
                </a:solidFill>
              </a:rPr>
              <a:t>discussion, we explored a broad range of classroom issues. Our goal was to prioritize and align on the top issues that impact your institution. We discussed the physical space implications of each and opportunities to explicitly support students and instructors within your institution.</a:t>
            </a:r>
          </a:p>
          <a:p>
            <a:r>
              <a:rPr lang="en-US" dirty="0">
                <a:solidFill>
                  <a:srgbClr val="6C6F70"/>
                </a:solidFill>
              </a:rPr>
              <a:t>Within this document, we have summarized the issues that were identified as the highest priorities. Let’s review the discussion and understand  potential next steps.</a:t>
            </a:r>
          </a:p>
        </p:txBody>
      </p:sp>
      <p:sp>
        <p:nvSpPr>
          <p:cNvPr id="17" name="Text Placeholder 3"/>
          <p:cNvSpPr txBox="1">
            <a:spLocks/>
          </p:cNvSpPr>
          <p:nvPr/>
        </p:nvSpPr>
        <p:spPr>
          <a:xfrm>
            <a:off x="5867400" y="3505200"/>
            <a:ext cx="3505200" cy="3741738"/>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Intent</a:t>
            </a:r>
          </a:p>
          <a:p>
            <a:r>
              <a:rPr lang="en-US" dirty="0">
                <a:solidFill>
                  <a:srgbClr val="6C6F70"/>
                </a:solidFill>
              </a:rPr>
              <a:t>Issues and priorities</a:t>
            </a:r>
          </a:p>
          <a:p>
            <a:r>
              <a:rPr lang="en-US" dirty="0">
                <a:solidFill>
                  <a:srgbClr val="6C6F70"/>
                </a:solidFill>
              </a:rPr>
              <a:t>Space implications and next steps</a:t>
            </a:r>
          </a:p>
        </p:txBody>
      </p:sp>
      <p:cxnSp>
        <p:nvCxnSpPr>
          <p:cNvPr id="21" name="Straight Connector 20"/>
          <p:cNvCxnSpPr/>
          <p:nvPr/>
        </p:nvCxnSpPr>
        <p:spPr>
          <a:xfrm flipH="1">
            <a:off x="5934476" y="3453014"/>
            <a:ext cx="3432860" cy="0"/>
          </a:xfrm>
          <a:prstGeom prst="line">
            <a:avLst/>
          </a:prstGeom>
          <a:ln w="9525" cmpd="sng">
            <a:solidFill>
              <a:srgbClr val="D9D9D9"/>
            </a:solidFill>
          </a:ln>
          <a:effectLst/>
        </p:spPr>
        <p:style>
          <a:lnRef idx="1">
            <a:schemeClr val="dk1"/>
          </a:lnRef>
          <a:fillRef idx="0">
            <a:schemeClr val="dk1"/>
          </a:fillRef>
          <a:effectRef idx="0">
            <a:schemeClr val="dk1"/>
          </a:effectRef>
          <a:fontRef idx="minor">
            <a:schemeClr val="tx1"/>
          </a:fontRef>
        </p:style>
      </p:cxnSp>
      <p:sp>
        <p:nvSpPr>
          <p:cNvPr id="22" name="L-Shape 21"/>
          <p:cNvSpPr/>
          <p:nvPr/>
        </p:nvSpPr>
        <p:spPr>
          <a:xfrm rot="16200000">
            <a:off x="4267200" y="4572000"/>
            <a:ext cx="936104" cy="936104"/>
          </a:xfrm>
          <a:prstGeom prst="corner">
            <a:avLst>
              <a:gd name="adj1" fmla="val 39931"/>
              <a:gd name="adj2" fmla="val 37562"/>
            </a:avLst>
          </a:prstGeom>
          <a:solidFill>
            <a:srgbClr val="D9D9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angle 1"/>
          <p:cNvSpPr>
            <a:spLocks noChangeArrowheads="1"/>
          </p:cNvSpPr>
          <p:nvPr/>
        </p:nvSpPr>
        <p:spPr bwMode="auto">
          <a:xfrm>
            <a:off x="6628332" y="7252156"/>
            <a:ext cx="282046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all" normalizeH="0" dirty="0">
                <a:ln>
                  <a:noFill/>
                </a:ln>
                <a:solidFill>
                  <a:srgbClr val="6C6F70"/>
                </a:solidFill>
                <a:effectLst/>
                <a:latin typeface="Arial" pitchFamily="34" charset="0"/>
                <a:ea typeface="Calibri" pitchFamily="34" charset="0"/>
                <a:cs typeface="Times New Roman" pitchFamily="18" charset="0"/>
              </a:rPr>
              <a:t>Discovery Exercise</a:t>
            </a:r>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  Education</a:t>
            </a:r>
            <a:endParaRPr kumimoji="0" lang="en-US" sz="1100" b="0" i="0" u="none" strike="noStrike" cap="none" normalizeH="0" baseline="0" dirty="0">
              <a:ln>
                <a:noFill/>
              </a:ln>
              <a:solidFill>
                <a:srgbClr val="6C6F70"/>
              </a:solidFill>
              <a:effectLst/>
              <a:latin typeface="Arial" pitchFamily="34" charset="0"/>
            </a:endParaRPr>
          </a:p>
        </p:txBody>
      </p:sp>
    </p:spTree>
    <p:extLst>
      <p:ext uri="{BB962C8B-B14F-4D97-AF65-F5344CB8AC3E}">
        <p14:creationId xmlns:p14="http://schemas.microsoft.com/office/powerpoint/2010/main" val="170272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l="2500" t="2211" b="12483"/>
          <a:stretch>
            <a:fillRect/>
          </a:stretch>
        </p:blipFill>
        <p:spPr bwMode="auto">
          <a:xfrm>
            <a:off x="6096000" y="1828800"/>
            <a:ext cx="3276600" cy="3827387"/>
          </a:xfrm>
          <a:prstGeom prst="rect">
            <a:avLst/>
          </a:prstGeom>
          <a:noFill/>
          <a:ln w="9525">
            <a:noFill/>
            <a:miter lim="800000"/>
            <a:headEnd/>
            <a:tailEnd/>
          </a:ln>
          <a:effectLst/>
        </p:spPr>
      </p:pic>
      <p:sp>
        <p:nvSpPr>
          <p:cNvPr id="7" name="Text Placeholder 3"/>
          <p:cNvSpPr txBox="1">
            <a:spLocks/>
          </p:cNvSpPr>
          <p:nvPr/>
        </p:nvSpPr>
        <p:spPr>
          <a:xfrm>
            <a:off x="609600" y="1752600"/>
            <a:ext cx="86868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400" b="1" kern="1200" cap="all"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solidFill>
                  <a:srgbClr val="6C6F70"/>
                </a:solidFill>
              </a:rPr>
              <a:t>prioritizing classroom issues</a:t>
            </a:r>
          </a:p>
        </p:txBody>
      </p:sp>
      <p:sp>
        <p:nvSpPr>
          <p:cNvPr id="8" name="Text Placeholder 3"/>
          <p:cNvSpPr txBox="1">
            <a:spLocks/>
          </p:cNvSpPr>
          <p:nvPr/>
        </p:nvSpPr>
        <p:spPr>
          <a:xfrm>
            <a:off x="609600" y="1981200"/>
            <a:ext cx="4419600" cy="3810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Students, technology and pedagogies are ever-changing, yet the classroom hasn’t changed for decades. The learning places that served us well for years may be out of sync with our needs.  The Discovery Exercise allows you to step outside of the flow of change. </a:t>
            </a:r>
          </a:p>
          <a:p>
            <a:r>
              <a:rPr lang="en-US" dirty="0">
                <a:solidFill>
                  <a:srgbClr val="6C6F70"/>
                </a:solidFill>
              </a:rPr>
              <a:t>Our discussion included:</a:t>
            </a:r>
          </a:p>
          <a:p>
            <a:pPr marL="173038" indent="-173038">
              <a:buClr>
                <a:srgbClr val="6C6F70"/>
              </a:buClr>
              <a:buFont typeface="Arial" pitchFamily="34" charset="0"/>
              <a:buChar char="•"/>
            </a:pPr>
            <a:r>
              <a:rPr lang="en-US" dirty="0">
                <a:solidFill>
                  <a:srgbClr val="6C6F70"/>
                </a:solidFill>
              </a:rPr>
              <a:t>Identification of key classroom issues and priorities that may be impacting your institution</a:t>
            </a:r>
          </a:p>
          <a:p>
            <a:pPr marL="173038" indent="-173038">
              <a:buClr>
                <a:srgbClr val="6C6F70"/>
              </a:buClr>
              <a:buFont typeface="Arial" pitchFamily="34" charset="0"/>
              <a:buChar char="•"/>
            </a:pPr>
            <a:r>
              <a:rPr lang="en-US" dirty="0">
                <a:solidFill>
                  <a:srgbClr val="6C6F70"/>
                </a:solidFill>
              </a:rPr>
              <a:t>Determination of the importance of 16 workplace statements. Each participant ranked their top </a:t>
            </a:r>
            <a:br>
              <a:rPr lang="en-US" dirty="0">
                <a:solidFill>
                  <a:srgbClr val="6C6F70"/>
                </a:solidFill>
              </a:rPr>
            </a:br>
            <a:r>
              <a:rPr lang="en-US" dirty="0">
                <a:solidFill>
                  <a:srgbClr val="6C6F70"/>
                </a:solidFill>
              </a:rPr>
              <a:t>five statements.</a:t>
            </a:r>
          </a:p>
          <a:p>
            <a:pPr marL="173038" indent="-173038">
              <a:buClr>
                <a:srgbClr val="6C6F70"/>
              </a:buClr>
              <a:buFont typeface="Arial" pitchFamily="34" charset="0"/>
              <a:buChar char="•"/>
            </a:pPr>
            <a:r>
              <a:rPr lang="en-US" dirty="0">
                <a:solidFill>
                  <a:srgbClr val="6C6F70"/>
                </a:solidFill>
              </a:rPr>
              <a:t>A dialogue regarding the top 5 statements for the </a:t>
            </a:r>
            <a:br>
              <a:rPr lang="en-US" dirty="0">
                <a:solidFill>
                  <a:srgbClr val="6C6F70"/>
                </a:solidFill>
              </a:rPr>
            </a:br>
            <a:r>
              <a:rPr lang="en-US" dirty="0">
                <a:solidFill>
                  <a:srgbClr val="6C6F70"/>
                </a:solidFill>
              </a:rPr>
              <a:t>collective group</a:t>
            </a:r>
          </a:p>
          <a:p>
            <a:r>
              <a:rPr lang="en-US" dirty="0">
                <a:solidFill>
                  <a:srgbClr val="6C6F70"/>
                </a:solidFill>
              </a:rPr>
              <a:t>A group discussion helped us understand the results and discover key insights for your institution. </a:t>
            </a:r>
          </a:p>
        </p:txBody>
      </p:sp>
      <p:sp>
        <p:nvSpPr>
          <p:cNvPr id="9" name="Text Placeholder 3"/>
          <p:cNvSpPr txBox="1">
            <a:spLocks/>
          </p:cNvSpPr>
          <p:nvPr/>
        </p:nvSpPr>
        <p:spPr>
          <a:xfrm>
            <a:off x="609600" y="1143000"/>
            <a:ext cx="86868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600" b="1" kern="1200" cap="all" baseline="0">
                <a:solidFill>
                  <a:srgbClr val="6C6F70"/>
                </a:solidFill>
                <a:latin typeface="Arial" pitchFamily="34" charset="0"/>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t>intent</a:t>
            </a:r>
          </a:p>
        </p:txBody>
      </p:sp>
      <p:sp>
        <p:nvSpPr>
          <p:cNvPr id="10" name="Title 1"/>
          <p:cNvSpPr txBox="1">
            <a:spLocks/>
          </p:cNvSpPr>
          <p:nvPr/>
        </p:nvSpPr>
        <p:spPr>
          <a:xfrm>
            <a:off x="609600" y="853440"/>
            <a:ext cx="8686800" cy="365760"/>
          </a:xfrm>
          <a:prstGeom prst="rect">
            <a:avLst/>
          </a:prstGeom>
        </p:spPr>
        <p:txBody>
          <a:bodyPr anchor="b" anchorCtr="0">
            <a:noAutofit/>
          </a:bodyPr>
          <a:lstStyle>
            <a:lvl1pPr marL="0" algn="l" defTabSz="909499" rtl="0" eaLnBrk="1" latinLnBrk="0" hangingPunct="1">
              <a:spcBef>
                <a:spcPct val="0"/>
              </a:spcBef>
              <a:buNone/>
              <a:tabLst/>
              <a:defRPr kumimoji="0" lang="en-US" sz="2400" b="1" i="0" u="none" strike="noStrike" kern="1200" cap="all" spc="0" normalizeH="0" baseline="0" noProof="0">
                <a:ln>
                  <a:noFill/>
                </a:ln>
                <a:solidFill>
                  <a:srgbClr val="0096DB"/>
                </a:solidFill>
                <a:effectLst/>
                <a:uLnTx/>
                <a:uFillTx/>
                <a:latin typeface="+mn-lt"/>
                <a:ea typeface="+mn-ea"/>
                <a:cs typeface="+mn-cs"/>
              </a:defRPr>
            </a:lvl1pPr>
          </a:lstStyle>
          <a:p>
            <a:r>
              <a:rPr lang="en-US" cap="none" dirty="0">
                <a:solidFill>
                  <a:srgbClr val="4BC7E7"/>
                </a:solidFill>
              </a:rPr>
              <a:t>discovery exercise </a:t>
            </a:r>
          </a:p>
        </p:txBody>
      </p:sp>
      <p:sp>
        <p:nvSpPr>
          <p:cNvPr id="11" name="Rectangle 1"/>
          <p:cNvSpPr>
            <a:spLocks noChangeArrowheads="1"/>
          </p:cNvSpPr>
          <p:nvPr/>
        </p:nvSpPr>
        <p:spPr bwMode="auto">
          <a:xfrm>
            <a:off x="6628332" y="7252156"/>
            <a:ext cx="282046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all" normalizeH="0" dirty="0">
                <a:ln>
                  <a:noFill/>
                </a:ln>
                <a:solidFill>
                  <a:srgbClr val="6C6F70"/>
                </a:solidFill>
                <a:effectLst/>
                <a:latin typeface="Arial" pitchFamily="34" charset="0"/>
                <a:ea typeface="Calibri" pitchFamily="34" charset="0"/>
                <a:cs typeface="Times New Roman" pitchFamily="18" charset="0"/>
              </a:rPr>
              <a:t>Discovery Exercise</a:t>
            </a:r>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  Education</a:t>
            </a:r>
            <a:endParaRPr kumimoji="0" lang="en-US" sz="1100" b="0" i="0" u="none" strike="noStrike" cap="none" normalizeH="0" baseline="0" dirty="0">
              <a:ln>
                <a:noFill/>
              </a:ln>
              <a:solidFill>
                <a:srgbClr val="6C6F70"/>
              </a:solidFill>
              <a:effectLst/>
              <a:latin typeface="Arial" pitchFamily="34" charset="0"/>
            </a:endParaRPr>
          </a:p>
        </p:txBody>
      </p:sp>
      <p:sp>
        <p:nvSpPr>
          <p:cNvPr id="12" name="Text Placeholder 3"/>
          <p:cNvSpPr txBox="1">
            <a:spLocks/>
          </p:cNvSpPr>
          <p:nvPr/>
        </p:nvSpPr>
        <p:spPr>
          <a:xfrm>
            <a:off x="6019800" y="5656187"/>
            <a:ext cx="32766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2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Photo of a Discovery Exercise poster</a:t>
            </a:r>
          </a:p>
        </p:txBody>
      </p:sp>
    </p:spTree>
    <p:extLst>
      <p:ext uri="{BB962C8B-B14F-4D97-AF65-F5344CB8AC3E}">
        <p14:creationId xmlns:p14="http://schemas.microsoft.com/office/powerpoint/2010/main" val="35248902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15" y="335280"/>
            <a:ext cx="9417051" cy="7132320"/>
          </a:xfrm>
          <a:prstGeom prst="rect">
            <a:avLst/>
          </a:prstGeom>
          <a:solidFill>
            <a:srgbClr val="4BC7E7"/>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6" tIns="50938" rIns="101876" bIns="50938" rtlCol="0" anchor="ctr"/>
          <a:lstStyle/>
          <a:p>
            <a:pPr algn="ctr" defTabSz="1018759"/>
            <a:endParaRPr lang="en-US" dirty="0">
              <a:solidFill>
                <a:srgbClr val="00489A"/>
              </a:solidFill>
            </a:endParaRPr>
          </a:p>
        </p:txBody>
      </p:sp>
      <p:sp>
        <p:nvSpPr>
          <p:cNvPr id="3" name="Title 1"/>
          <p:cNvSpPr txBox="1">
            <a:spLocks/>
          </p:cNvSpPr>
          <p:nvPr/>
        </p:nvSpPr>
        <p:spPr>
          <a:xfrm>
            <a:off x="696913" y="3439180"/>
            <a:ext cx="8668383" cy="523220"/>
          </a:xfrm>
          <a:prstGeom prst="rect">
            <a:avLst/>
          </a:prstGeom>
        </p:spPr>
        <p:txBody>
          <a:bodyPr wrap="square" anchor="b" anchorCtr="0">
            <a:spAutoFit/>
          </a:bodyPr>
          <a:lstStyle>
            <a:lvl1pPr marL="0" algn="r" defTabSz="1018759" rtl="0" eaLnBrk="1" latinLnBrk="0" hangingPunct="1">
              <a:spcBef>
                <a:spcPct val="0"/>
              </a:spcBef>
              <a:buNone/>
              <a:tabLst/>
              <a:defRPr kumimoji="0" lang="en-US" sz="2800" b="1" i="0" u="none" strike="noStrike" kern="1200" cap="all" spc="-100" normalizeH="0" baseline="0" noProof="0" dirty="0">
                <a:ln>
                  <a:noFill/>
                </a:ln>
                <a:solidFill>
                  <a:srgbClr val="191919"/>
                </a:solidFill>
                <a:effectLst/>
                <a:uLnTx/>
                <a:uFillTx/>
                <a:latin typeface="Arial" pitchFamily="34" charset="0"/>
                <a:ea typeface="+mn-ea"/>
                <a:cs typeface="+mn-cs"/>
              </a:defRPr>
            </a:lvl1pPr>
          </a:lstStyle>
          <a:p>
            <a:r>
              <a:rPr lang="en-US" cap="none" dirty="0">
                <a:solidFill>
                  <a:schemeClr val="bg1"/>
                </a:solidFill>
              </a:rPr>
              <a:t>issues and priorities</a:t>
            </a:r>
          </a:p>
        </p:txBody>
      </p:sp>
    </p:spTree>
    <p:extLst>
      <p:ext uri="{BB962C8B-B14F-4D97-AF65-F5344CB8AC3E}">
        <p14:creationId xmlns:p14="http://schemas.microsoft.com/office/powerpoint/2010/main" val="268976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AB702D-C458-4DF7-8D19-53EC18C71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52475" y="1209675"/>
            <a:ext cx="6629400" cy="4972050"/>
          </a:xfrm>
          <a:prstGeom prst="rect">
            <a:avLst/>
          </a:prstGeom>
        </p:spPr>
      </p:pic>
      <p:pic>
        <p:nvPicPr>
          <p:cNvPr id="5" name="Picture 4" descr="A close up of a device&#10;&#10;Description generated with high confidence">
            <a:extLst>
              <a:ext uri="{FF2B5EF4-FFF2-40B4-BE49-F238E27FC236}">
                <a16:creationId xmlns:a16="http://schemas.microsoft.com/office/drawing/2014/main" id="{38538C93-12C2-4922-AD15-B0B28458A0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21715" y="1209675"/>
            <a:ext cx="6629400" cy="4972050"/>
          </a:xfrm>
          <a:prstGeom prst="rect">
            <a:avLst/>
          </a:prstGeom>
        </p:spPr>
      </p:pic>
    </p:spTree>
    <p:extLst>
      <p:ext uri="{BB962C8B-B14F-4D97-AF65-F5344CB8AC3E}">
        <p14:creationId xmlns:p14="http://schemas.microsoft.com/office/powerpoint/2010/main" val="367346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609600" y="1752600"/>
            <a:ext cx="44196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400" b="1" kern="1200" cap="all"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cap="none" dirty="0">
                <a:solidFill>
                  <a:srgbClr val="6C6F70"/>
                </a:solidFill>
              </a:rPr>
              <a:t>The most significant issues </a:t>
            </a:r>
            <a:br>
              <a:rPr lang="en-US" sz="1600" cap="none" dirty="0">
                <a:solidFill>
                  <a:srgbClr val="6C6F70"/>
                </a:solidFill>
              </a:rPr>
            </a:br>
            <a:r>
              <a:rPr lang="en-US" sz="1600" cap="none" dirty="0">
                <a:solidFill>
                  <a:srgbClr val="6C6F70"/>
                </a:solidFill>
              </a:rPr>
              <a:t>identified include:</a:t>
            </a:r>
          </a:p>
          <a:p>
            <a:endParaRPr lang="en-US" cap="none" dirty="0">
              <a:solidFill>
                <a:srgbClr val="6C6F70"/>
              </a:solidFill>
            </a:endParaRPr>
          </a:p>
          <a:p>
            <a:endParaRPr lang="en-US" cap="none" dirty="0">
              <a:solidFill>
                <a:srgbClr val="6C6F70"/>
              </a:solidFill>
            </a:endParaRPr>
          </a:p>
          <a:p>
            <a:endParaRPr lang="en-US" cap="none" dirty="0">
              <a:solidFill>
                <a:srgbClr val="6C6F70"/>
              </a:solidFill>
            </a:endParaRPr>
          </a:p>
          <a:p>
            <a:endParaRPr lang="en-US" cap="none" dirty="0">
              <a:solidFill>
                <a:srgbClr val="6C6F70"/>
              </a:solidFill>
            </a:endParaRPr>
          </a:p>
        </p:txBody>
      </p:sp>
      <p:sp>
        <p:nvSpPr>
          <p:cNvPr id="11" name="Text Placeholder 3"/>
          <p:cNvSpPr txBox="1">
            <a:spLocks/>
          </p:cNvSpPr>
          <p:nvPr/>
        </p:nvSpPr>
        <p:spPr>
          <a:xfrm>
            <a:off x="609600" y="2819400"/>
            <a:ext cx="4419600" cy="5334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6C6F70"/>
                </a:solidFill>
              </a:rPr>
              <a:t>1. (tie) </a:t>
            </a:r>
            <a:r>
              <a:rPr lang="en-US" b="1" dirty="0">
                <a:solidFill>
                  <a:schemeClr val="accent5"/>
                </a:solidFill>
              </a:rPr>
              <a:t>Flexible Learning:  </a:t>
            </a:r>
            <a:r>
              <a:rPr lang="en-US" b="1" dirty="0">
                <a:solidFill>
                  <a:srgbClr val="6C6F70"/>
                </a:solidFill>
              </a:rPr>
              <a:t>Present faculty and students flexibility, choice and control within learning spaces</a:t>
            </a:r>
            <a:endParaRPr lang="en-US" dirty="0">
              <a:solidFill>
                <a:srgbClr val="6C6F70"/>
              </a:solidFill>
            </a:endParaRPr>
          </a:p>
          <a:p>
            <a:r>
              <a:rPr lang="en-US" b="1" dirty="0">
                <a:solidFill>
                  <a:srgbClr val="6C6F70"/>
                </a:solidFill>
              </a:rPr>
              <a:t>1. (tie)</a:t>
            </a:r>
            <a:r>
              <a:rPr lang="en-US" b="1" dirty="0">
                <a:solidFill>
                  <a:schemeClr val="accent5"/>
                </a:solidFill>
              </a:rPr>
              <a:t> The 4 C’s:  </a:t>
            </a:r>
            <a:r>
              <a:rPr lang="en-US" b="1" dirty="0">
                <a:solidFill>
                  <a:srgbClr val="6C6F70"/>
                </a:solidFill>
              </a:rPr>
              <a:t>Promote creativity, communication, collaboration and critical thinking skills necessary for 21</a:t>
            </a:r>
            <a:r>
              <a:rPr lang="en-US" b="1" baseline="30000" dirty="0">
                <a:solidFill>
                  <a:srgbClr val="6C6F70"/>
                </a:solidFill>
              </a:rPr>
              <a:t>st</a:t>
            </a:r>
            <a:r>
              <a:rPr lang="en-US" b="1" dirty="0">
                <a:solidFill>
                  <a:srgbClr val="6C6F70"/>
                </a:solidFill>
              </a:rPr>
              <a:t> century learners </a:t>
            </a:r>
            <a:endParaRPr lang="en-US" dirty="0">
              <a:solidFill>
                <a:srgbClr val="6C6F70"/>
              </a:solidFill>
            </a:endParaRPr>
          </a:p>
          <a:p>
            <a:r>
              <a:rPr lang="en-US" b="1" dirty="0">
                <a:solidFill>
                  <a:srgbClr val="6C6F70"/>
                </a:solidFill>
              </a:rPr>
              <a:t>2. (tie) </a:t>
            </a:r>
            <a:r>
              <a:rPr lang="en-US" b="1" dirty="0">
                <a:solidFill>
                  <a:schemeClr val="accent5"/>
                </a:solidFill>
              </a:rPr>
              <a:t>Support Tailored Learning:  </a:t>
            </a:r>
            <a:r>
              <a:rPr lang="en-US" b="1" dirty="0">
                <a:solidFill>
                  <a:srgbClr val="6C6F70"/>
                </a:solidFill>
              </a:rPr>
              <a:t>Provide students individual learning paths that are tailored to their individual needs and interests.</a:t>
            </a:r>
            <a:endParaRPr lang="en-US" dirty="0">
              <a:solidFill>
                <a:srgbClr val="6C6F70"/>
              </a:solidFill>
            </a:endParaRPr>
          </a:p>
          <a:p>
            <a:r>
              <a:rPr lang="en-US" b="1" dirty="0">
                <a:solidFill>
                  <a:srgbClr val="6C6F70"/>
                </a:solidFill>
              </a:rPr>
              <a:t>2. (tie) </a:t>
            </a:r>
            <a:r>
              <a:rPr lang="en-US" b="1" dirty="0">
                <a:solidFill>
                  <a:schemeClr val="accent5"/>
                </a:solidFill>
              </a:rPr>
              <a:t>Learning Zones:  </a:t>
            </a:r>
            <a:r>
              <a:rPr lang="en-US" b="1" dirty="0">
                <a:solidFill>
                  <a:srgbClr val="6C6F70"/>
                </a:solidFill>
              </a:rPr>
              <a:t>Present choices for students to use a variety of learning spaces that meet their needs and preferences.</a:t>
            </a:r>
          </a:p>
          <a:p>
            <a:r>
              <a:rPr lang="en-US" b="1" dirty="0">
                <a:solidFill>
                  <a:srgbClr val="6C6F70"/>
                </a:solidFill>
              </a:rPr>
              <a:t>5. </a:t>
            </a:r>
            <a:r>
              <a:rPr lang="en-US" b="1" dirty="0">
                <a:solidFill>
                  <a:schemeClr val="accent5"/>
                </a:solidFill>
              </a:rPr>
              <a:t>Project Based Learning: </a:t>
            </a:r>
            <a:r>
              <a:rPr lang="en-US" b="1" dirty="0">
                <a:solidFill>
                  <a:srgbClr val="6C6F70"/>
                </a:solidFill>
              </a:rPr>
              <a:t>Give students the opportunity to learn through authentic project based learning experiences.</a:t>
            </a:r>
          </a:p>
          <a:p>
            <a:r>
              <a:rPr lang="en-US" dirty="0">
                <a:solidFill>
                  <a:srgbClr val="6C6F70"/>
                </a:solidFill>
              </a:rPr>
              <a:t>.</a:t>
            </a:r>
          </a:p>
        </p:txBody>
      </p:sp>
      <p:sp>
        <p:nvSpPr>
          <p:cNvPr id="12" name="Text Placeholder 3"/>
          <p:cNvSpPr txBox="1">
            <a:spLocks/>
          </p:cNvSpPr>
          <p:nvPr/>
        </p:nvSpPr>
        <p:spPr>
          <a:xfrm>
            <a:off x="609600" y="1143000"/>
            <a:ext cx="86868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600" b="1" kern="1200" cap="all" baseline="0">
                <a:solidFill>
                  <a:srgbClr val="6C6F70"/>
                </a:solidFill>
                <a:latin typeface="Arial" pitchFamily="34" charset="0"/>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t>issues and priorities</a:t>
            </a:r>
          </a:p>
        </p:txBody>
      </p:sp>
      <p:sp>
        <p:nvSpPr>
          <p:cNvPr id="13" name="Title 1"/>
          <p:cNvSpPr txBox="1">
            <a:spLocks/>
          </p:cNvSpPr>
          <p:nvPr/>
        </p:nvSpPr>
        <p:spPr>
          <a:xfrm>
            <a:off x="609600" y="853440"/>
            <a:ext cx="8686800" cy="365760"/>
          </a:xfrm>
          <a:prstGeom prst="rect">
            <a:avLst/>
          </a:prstGeom>
        </p:spPr>
        <p:txBody>
          <a:bodyPr anchor="b" anchorCtr="0">
            <a:noAutofit/>
          </a:bodyPr>
          <a:lstStyle>
            <a:lvl1pPr marL="0" algn="l" defTabSz="909499" rtl="0" eaLnBrk="1" latinLnBrk="0" hangingPunct="1">
              <a:spcBef>
                <a:spcPct val="0"/>
              </a:spcBef>
              <a:buNone/>
              <a:tabLst/>
              <a:defRPr kumimoji="0" lang="en-US" sz="2400" b="1" i="0" u="none" strike="noStrike" kern="1200" cap="all" spc="0" normalizeH="0" baseline="0" noProof="0">
                <a:ln>
                  <a:noFill/>
                </a:ln>
                <a:solidFill>
                  <a:srgbClr val="0096DB"/>
                </a:solidFill>
                <a:effectLst/>
                <a:uLnTx/>
                <a:uFillTx/>
                <a:latin typeface="+mn-lt"/>
                <a:ea typeface="+mn-ea"/>
                <a:cs typeface="+mn-cs"/>
              </a:defRPr>
            </a:lvl1pPr>
          </a:lstStyle>
          <a:p>
            <a:r>
              <a:rPr lang="en-US" cap="none" dirty="0">
                <a:solidFill>
                  <a:srgbClr val="4BC7E7"/>
                </a:solidFill>
              </a:rPr>
              <a:t>discovery exercise discussion</a:t>
            </a:r>
          </a:p>
        </p:txBody>
      </p:sp>
      <p:sp>
        <p:nvSpPr>
          <p:cNvPr id="15" name="Text Placeholder 3"/>
          <p:cNvSpPr txBox="1">
            <a:spLocks/>
          </p:cNvSpPr>
          <p:nvPr/>
        </p:nvSpPr>
        <p:spPr>
          <a:xfrm>
            <a:off x="5225667" y="6324600"/>
            <a:ext cx="4146933"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2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6C6F70"/>
              </a:solidFill>
            </a:endParaRPr>
          </a:p>
        </p:txBody>
      </p:sp>
      <p:sp>
        <p:nvSpPr>
          <p:cNvPr id="16" name="Rectangle 1"/>
          <p:cNvSpPr>
            <a:spLocks noChangeArrowheads="1"/>
          </p:cNvSpPr>
          <p:nvPr/>
        </p:nvSpPr>
        <p:spPr bwMode="auto">
          <a:xfrm>
            <a:off x="6628332" y="7252156"/>
            <a:ext cx="282046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all" normalizeH="0" dirty="0">
                <a:ln>
                  <a:noFill/>
                </a:ln>
                <a:solidFill>
                  <a:srgbClr val="6C6F70"/>
                </a:solidFill>
                <a:effectLst/>
                <a:latin typeface="Arial" pitchFamily="34" charset="0"/>
                <a:ea typeface="Calibri" pitchFamily="34" charset="0"/>
                <a:cs typeface="Times New Roman" pitchFamily="18" charset="0"/>
              </a:rPr>
              <a:t>Discovery Exercise</a:t>
            </a:r>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  Education</a:t>
            </a:r>
            <a:endParaRPr kumimoji="0" lang="en-US" sz="1100" b="0" i="0" u="none" strike="noStrike" cap="none" normalizeH="0" baseline="0" dirty="0">
              <a:ln>
                <a:noFill/>
              </a:ln>
              <a:solidFill>
                <a:srgbClr val="6C6F70"/>
              </a:solidFill>
              <a:effectLst/>
              <a:latin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093" y="1497563"/>
            <a:ext cx="4876800" cy="4285271"/>
          </a:xfrm>
          <a:prstGeom prst="rect">
            <a:avLst/>
          </a:prstGeom>
        </p:spPr>
      </p:pic>
    </p:spTree>
    <p:extLst>
      <p:ext uri="{BB962C8B-B14F-4D97-AF65-F5344CB8AC3E}">
        <p14:creationId xmlns:p14="http://schemas.microsoft.com/office/powerpoint/2010/main" val="99095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324A0A-6530-4E88-BFCB-DF1C8375B138}"/>
              </a:ext>
            </a:extLst>
          </p:cNvPr>
          <p:cNvSpPr/>
          <p:nvPr/>
        </p:nvSpPr>
        <p:spPr>
          <a:xfrm>
            <a:off x="304800" y="916156"/>
            <a:ext cx="9296400" cy="6186309"/>
          </a:xfrm>
          <a:prstGeom prst="rect">
            <a:avLst/>
          </a:prstGeom>
        </p:spPr>
        <p:txBody>
          <a:bodyPr wrap="square">
            <a:spAutoFit/>
          </a:bodyPr>
          <a:lstStyle/>
          <a:p>
            <a:pPr marL="457200" indent="-457200">
              <a:buAutoNum type="arabicPeriod"/>
            </a:pPr>
            <a:r>
              <a:rPr lang="en-US" b="1" dirty="0">
                <a:solidFill>
                  <a:srgbClr val="6C6F70"/>
                </a:solidFill>
              </a:rPr>
              <a:t>(tie) </a:t>
            </a:r>
            <a:r>
              <a:rPr lang="en-US" b="1" dirty="0">
                <a:solidFill>
                  <a:schemeClr val="accent5"/>
                </a:solidFill>
              </a:rPr>
              <a:t>Flexible Learning:  </a:t>
            </a:r>
            <a:r>
              <a:rPr lang="en-US" b="1" dirty="0">
                <a:solidFill>
                  <a:srgbClr val="6C6F70"/>
                </a:solidFill>
              </a:rPr>
              <a:t>Present faculty and students flexibility, choice and control within learning spaces</a:t>
            </a:r>
          </a:p>
          <a:p>
            <a:pPr marL="457200" indent="-457200">
              <a:buAutoNum type="arabicPeriod"/>
            </a:pPr>
            <a:endParaRPr lang="en-US" b="1" dirty="0">
              <a:solidFill>
                <a:srgbClr val="6C6F70"/>
              </a:solidFill>
            </a:endParaRPr>
          </a:p>
          <a:p>
            <a:pPr lvl="1"/>
            <a:r>
              <a:rPr lang="en-US" sz="1600" b="1" dirty="0">
                <a:solidFill>
                  <a:srgbClr val="7030A0"/>
                </a:solidFill>
              </a:rPr>
              <a:t>Discussion:</a:t>
            </a:r>
            <a:r>
              <a:rPr lang="en-US" sz="1600" dirty="0">
                <a:solidFill>
                  <a:srgbClr val="7030A0"/>
                </a:solidFill>
              </a:rPr>
              <a:t>	</a:t>
            </a:r>
          </a:p>
          <a:p>
            <a:pPr lvl="1"/>
            <a:r>
              <a:rPr lang="en-US" sz="1600" dirty="0">
                <a:solidFill>
                  <a:srgbClr val="7030A0"/>
                </a:solidFill>
              </a:rPr>
              <a:t>*May need to be configured differently on the activity or how a student is emotionally feeling – need to adapt to day-to-day</a:t>
            </a:r>
          </a:p>
          <a:p>
            <a:pPr lvl="1"/>
            <a:r>
              <a:rPr lang="en-US" sz="1600" dirty="0">
                <a:solidFill>
                  <a:srgbClr val="7030A0"/>
                </a:solidFill>
              </a:rPr>
              <a:t>*Needs to be flexible space – open depending on the task – be modular – different subjects use the same spaces. </a:t>
            </a:r>
          </a:p>
          <a:p>
            <a:pPr lvl="1"/>
            <a:r>
              <a:rPr lang="en-US" sz="1600" dirty="0">
                <a:solidFill>
                  <a:srgbClr val="7030A0"/>
                </a:solidFill>
              </a:rPr>
              <a:t>*Student agrees – difference between traditional students and those that may have more going on in their lives.</a:t>
            </a:r>
          </a:p>
          <a:p>
            <a:pPr lvl="1"/>
            <a:r>
              <a:rPr lang="en-US" sz="1600" dirty="0">
                <a:solidFill>
                  <a:srgbClr val="7030A0"/>
                </a:solidFill>
              </a:rPr>
              <a:t>*Want to break out and need to rearrange room – these tables should 	have wheels so can reconfigure.</a:t>
            </a:r>
          </a:p>
          <a:p>
            <a:pPr lvl="1"/>
            <a:endParaRPr lang="en-US" sz="1600" b="1" dirty="0">
              <a:solidFill>
                <a:srgbClr val="7030A0"/>
              </a:solidFill>
            </a:endParaRPr>
          </a:p>
          <a:p>
            <a:pPr marL="457200" indent="-457200">
              <a:buAutoNum type="arabicPeriod"/>
            </a:pPr>
            <a:r>
              <a:rPr lang="en-US" b="1" dirty="0">
                <a:solidFill>
                  <a:srgbClr val="6C6F70"/>
                </a:solidFill>
              </a:rPr>
              <a:t>(tie)</a:t>
            </a:r>
            <a:r>
              <a:rPr lang="en-US" b="1" dirty="0">
                <a:solidFill>
                  <a:schemeClr val="accent5"/>
                </a:solidFill>
              </a:rPr>
              <a:t> The 4 C’s:  </a:t>
            </a:r>
            <a:r>
              <a:rPr lang="en-US" b="1" dirty="0">
                <a:solidFill>
                  <a:srgbClr val="6C6F70"/>
                </a:solidFill>
              </a:rPr>
              <a:t>Promote creativity, communication, collaboration and critical thinking skills necessary for 21</a:t>
            </a:r>
            <a:r>
              <a:rPr lang="en-US" b="1" baseline="30000" dirty="0">
                <a:solidFill>
                  <a:srgbClr val="6C6F70"/>
                </a:solidFill>
              </a:rPr>
              <a:t>st</a:t>
            </a:r>
            <a:r>
              <a:rPr lang="en-US" b="1" dirty="0">
                <a:solidFill>
                  <a:srgbClr val="6C6F70"/>
                </a:solidFill>
              </a:rPr>
              <a:t> century learners </a:t>
            </a:r>
          </a:p>
          <a:p>
            <a:pPr marL="457200" indent="-457200">
              <a:buAutoNum type="arabicPeriod"/>
            </a:pPr>
            <a:endParaRPr lang="en-US" b="1" dirty="0">
              <a:solidFill>
                <a:srgbClr val="6C6F70"/>
              </a:solidFill>
            </a:endParaRPr>
          </a:p>
          <a:p>
            <a:pPr lvl="1"/>
            <a:r>
              <a:rPr lang="en-US" sz="1600" b="1" dirty="0">
                <a:solidFill>
                  <a:srgbClr val="7030A0"/>
                </a:solidFill>
              </a:rPr>
              <a:t>Discussion:	</a:t>
            </a:r>
          </a:p>
          <a:p>
            <a:pPr lvl="1"/>
            <a:r>
              <a:rPr lang="en-US" sz="1600" dirty="0">
                <a:solidFill>
                  <a:srgbClr val="7030A0"/>
                </a:solidFill>
              </a:rPr>
              <a:t>*Student – people who drop out are those that can’t be committed to the learning environment. Can’t talk confidently and can’t think critically because classrooms not helping it.</a:t>
            </a:r>
          </a:p>
          <a:p>
            <a:pPr lvl="1"/>
            <a:r>
              <a:rPr lang="en-US" sz="1600" dirty="0">
                <a:solidFill>
                  <a:srgbClr val="7030A0"/>
                </a:solidFill>
              </a:rPr>
              <a:t>*Try to teach them confidence. Struggle to get them to realize why they teach them these things – get imposter syndrome where students don’t think they know stuff.</a:t>
            </a:r>
          </a:p>
          <a:p>
            <a:pPr lvl="1"/>
            <a:endParaRPr lang="en-US" sz="1600" dirty="0">
              <a:solidFill>
                <a:srgbClr val="7030A0"/>
              </a:solidFill>
            </a:endParaRPr>
          </a:p>
          <a:p>
            <a:pPr marL="457200" indent="-457200">
              <a:buAutoNum type="arabicPeriod"/>
            </a:pPr>
            <a:endParaRPr lang="en-US" dirty="0">
              <a:solidFill>
                <a:srgbClr val="6C6F70"/>
              </a:solidFill>
            </a:endParaRPr>
          </a:p>
        </p:txBody>
      </p:sp>
    </p:spTree>
    <p:extLst>
      <p:ext uri="{BB962C8B-B14F-4D97-AF65-F5344CB8AC3E}">
        <p14:creationId xmlns:p14="http://schemas.microsoft.com/office/powerpoint/2010/main" val="223857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EA528-AE2B-43F4-8852-395EE4668772}"/>
              </a:ext>
            </a:extLst>
          </p:cNvPr>
          <p:cNvSpPr/>
          <p:nvPr/>
        </p:nvSpPr>
        <p:spPr>
          <a:xfrm>
            <a:off x="381000" y="177493"/>
            <a:ext cx="8991600" cy="7294305"/>
          </a:xfrm>
          <a:prstGeom prst="rect">
            <a:avLst/>
          </a:prstGeom>
        </p:spPr>
        <p:txBody>
          <a:bodyPr wrap="square">
            <a:spAutoFit/>
          </a:bodyPr>
          <a:lstStyle/>
          <a:p>
            <a:r>
              <a:rPr lang="en-US" b="1" dirty="0">
                <a:solidFill>
                  <a:srgbClr val="6C6F70"/>
                </a:solidFill>
              </a:rPr>
              <a:t>2. (tie) </a:t>
            </a:r>
            <a:r>
              <a:rPr lang="en-US" b="1" dirty="0">
                <a:solidFill>
                  <a:schemeClr val="accent5"/>
                </a:solidFill>
              </a:rPr>
              <a:t>Support Tailored Learning:  </a:t>
            </a:r>
            <a:r>
              <a:rPr lang="en-US" b="1" dirty="0">
                <a:solidFill>
                  <a:srgbClr val="6C6F70"/>
                </a:solidFill>
              </a:rPr>
              <a:t>Provide students individual learning        paths that are tailored to their individual needs and interests.</a:t>
            </a:r>
          </a:p>
          <a:p>
            <a:endParaRPr lang="en-US" b="1" dirty="0">
              <a:solidFill>
                <a:srgbClr val="6C6F70"/>
              </a:solidFill>
            </a:endParaRPr>
          </a:p>
          <a:p>
            <a:pPr lvl="1"/>
            <a:r>
              <a:rPr lang="en-US" sz="1600" b="1" dirty="0">
                <a:solidFill>
                  <a:srgbClr val="7030A0"/>
                </a:solidFill>
              </a:rPr>
              <a:t>Discussion: 	 </a:t>
            </a:r>
          </a:p>
          <a:p>
            <a:pPr lvl="1"/>
            <a:r>
              <a:rPr lang="en-US" sz="1600" dirty="0">
                <a:solidFill>
                  <a:srgbClr val="7030A0"/>
                </a:solidFill>
              </a:rPr>
              <a:t>*Have to take classes you “need” but are bored.</a:t>
            </a:r>
          </a:p>
          <a:p>
            <a:pPr lvl="1"/>
            <a:r>
              <a:rPr lang="en-US" sz="1600" dirty="0">
                <a:solidFill>
                  <a:srgbClr val="7030A0"/>
                </a:solidFill>
              </a:rPr>
              <a:t>*Not understanding why have to take these core classes.</a:t>
            </a:r>
          </a:p>
          <a:p>
            <a:pPr lvl="1"/>
            <a:r>
              <a:rPr lang="en-US" sz="1600" dirty="0">
                <a:solidFill>
                  <a:srgbClr val="7030A0"/>
                </a:solidFill>
              </a:rPr>
              <a:t>*Teachers don’t prioritize you because they know you aren’t in the major.</a:t>
            </a:r>
          </a:p>
          <a:p>
            <a:pPr lvl="1"/>
            <a:r>
              <a:rPr lang="en-US" sz="1600" dirty="0">
                <a:solidFill>
                  <a:srgbClr val="7030A0"/>
                </a:solidFill>
              </a:rPr>
              <a:t>*Different students learn in different ways. – Project versus online versus lecture, etc. 	– Need to consider all these.</a:t>
            </a:r>
          </a:p>
          <a:p>
            <a:pPr lvl="1"/>
            <a:r>
              <a:rPr lang="en-US" sz="1600" dirty="0">
                <a:solidFill>
                  <a:srgbClr val="7030A0"/>
                </a:solidFill>
              </a:rPr>
              <a:t>*Have students ranging from high school to 70s – different needs – some just learning for enjoyment</a:t>
            </a:r>
            <a:r>
              <a:rPr lang="en-US" dirty="0"/>
              <a:t>.</a:t>
            </a:r>
          </a:p>
          <a:p>
            <a:endParaRPr lang="en-US" b="1" dirty="0">
              <a:solidFill>
                <a:srgbClr val="6C6F70"/>
              </a:solidFill>
            </a:endParaRPr>
          </a:p>
          <a:p>
            <a:r>
              <a:rPr lang="en-US" b="1" dirty="0">
                <a:solidFill>
                  <a:srgbClr val="6C6F70"/>
                </a:solidFill>
              </a:rPr>
              <a:t>	</a:t>
            </a:r>
            <a:endParaRPr lang="en-US" dirty="0">
              <a:solidFill>
                <a:srgbClr val="6C6F70"/>
              </a:solidFill>
            </a:endParaRPr>
          </a:p>
          <a:p>
            <a:r>
              <a:rPr lang="en-US" b="1" dirty="0">
                <a:solidFill>
                  <a:srgbClr val="6C6F70"/>
                </a:solidFill>
              </a:rPr>
              <a:t>2. (tie) </a:t>
            </a:r>
            <a:r>
              <a:rPr lang="en-US" b="1" dirty="0">
                <a:solidFill>
                  <a:schemeClr val="accent5"/>
                </a:solidFill>
              </a:rPr>
              <a:t>Learning Zones:  </a:t>
            </a:r>
            <a:r>
              <a:rPr lang="en-US" b="1" dirty="0">
                <a:solidFill>
                  <a:srgbClr val="6C6F70"/>
                </a:solidFill>
              </a:rPr>
              <a:t>Present choices for students to use a variety of learning spaces that meet their needs and preferences.</a:t>
            </a:r>
          </a:p>
          <a:p>
            <a:endParaRPr lang="en-US" b="1" dirty="0">
              <a:solidFill>
                <a:srgbClr val="6C6F70"/>
              </a:solidFill>
            </a:endParaRPr>
          </a:p>
          <a:p>
            <a:pPr lvl="1"/>
            <a:r>
              <a:rPr lang="en-US" sz="1600" b="1" dirty="0">
                <a:solidFill>
                  <a:srgbClr val="7030A0"/>
                </a:solidFill>
              </a:rPr>
              <a:t>Discussion:</a:t>
            </a:r>
          </a:p>
          <a:p>
            <a:pPr lvl="1"/>
            <a:r>
              <a:rPr lang="en-US" sz="1600" dirty="0">
                <a:solidFill>
                  <a:srgbClr val="7030A0"/>
                </a:solidFill>
              </a:rPr>
              <a:t>*Ability for students to find a place elsewhere to discuss work.</a:t>
            </a:r>
          </a:p>
          <a:p>
            <a:pPr lvl="1"/>
            <a:r>
              <a:rPr lang="en-US" sz="1600" dirty="0">
                <a:solidFill>
                  <a:srgbClr val="7030A0"/>
                </a:solidFill>
              </a:rPr>
              <a:t>*Student – varied ages – have to find a common meeting ground because live different places, athletes, jobs – Where and when to meet</a:t>
            </a:r>
          </a:p>
          <a:p>
            <a:pPr lvl="1"/>
            <a:r>
              <a:rPr lang="en-US" sz="1600" dirty="0">
                <a:solidFill>
                  <a:srgbClr val="7030A0"/>
                </a:solidFill>
              </a:rPr>
              <a:t>*College of business has areas to study, so don’t have to go to a library – want more of this</a:t>
            </a:r>
          </a:p>
          <a:p>
            <a:pPr lvl="1"/>
            <a:r>
              <a:rPr lang="en-US" sz="1600" dirty="0">
                <a:solidFill>
                  <a:srgbClr val="7030A0"/>
                </a:solidFill>
              </a:rPr>
              <a:t>*Student – Suggested they have class outside</a:t>
            </a:r>
          </a:p>
          <a:p>
            <a:pPr lvl="1"/>
            <a:r>
              <a:rPr lang="en-US" sz="1600" dirty="0">
                <a:solidFill>
                  <a:srgbClr val="7030A0"/>
                </a:solidFill>
              </a:rPr>
              <a:t>*Learning in day of technology – choice to work where want to.</a:t>
            </a:r>
          </a:p>
          <a:p>
            <a:endParaRPr lang="en-US" b="1" dirty="0">
              <a:solidFill>
                <a:srgbClr val="6C6F70"/>
              </a:solidFill>
            </a:endParaRPr>
          </a:p>
          <a:p>
            <a:r>
              <a:rPr lang="en-US" b="1" dirty="0">
                <a:solidFill>
                  <a:srgbClr val="6C6F70"/>
                </a:solidFill>
              </a:rPr>
              <a:t>5. </a:t>
            </a:r>
            <a:r>
              <a:rPr lang="en-US" b="1" dirty="0">
                <a:solidFill>
                  <a:schemeClr val="accent5"/>
                </a:solidFill>
              </a:rPr>
              <a:t>Project Based Learning: </a:t>
            </a:r>
            <a:r>
              <a:rPr lang="en-US" b="1" dirty="0">
                <a:solidFill>
                  <a:srgbClr val="6C6F70"/>
                </a:solidFill>
              </a:rPr>
              <a:t>Give students the opportunity to learn through authentic project based learning experiences.</a:t>
            </a:r>
          </a:p>
        </p:txBody>
      </p:sp>
    </p:spTree>
    <p:extLst>
      <p:ext uri="{BB962C8B-B14F-4D97-AF65-F5344CB8AC3E}">
        <p14:creationId xmlns:p14="http://schemas.microsoft.com/office/powerpoint/2010/main" val="42222244"/>
      </p:ext>
    </p:extLst>
  </p:cSld>
  <p:clrMapOvr>
    <a:masterClrMapping/>
  </p:clrMapOvr>
</p:sld>
</file>

<file path=ppt/theme/theme1.xml><?xml version="1.0" encoding="utf-8"?>
<a:theme xmlns:a="http://schemas.openxmlformats.org/drawingml/2006/main" name="Steelcase">
  <a:themeElements>
    <a:clrScheme name="Steelcase Brand Colors (PRINT)">
      <a:dk1>
        <a:srgbClr val="191919"/>
      </a:dk1>
      <a:lt1>
        <a:srgbClr val="FFFFFF"/>
      </a:lt1>
      <a:dk2>
        <a:srgbClr val="404040"/>
      </a:dk2>
      <a:lt2>
        <a:srgbClr val="0096DB"/>
      </a:lt2>
      <a:accent1>
        <a:srgbClr val="0039A6"/>
      </a:accent1>
      <a:accent2>
        <a:srgbClr val="F4AA00"/>
      </a:accent2>
      <a:accent3>
        <a:srgbClr val="C9DD0A"/>
      </a:accent3>
      <a:accent4>
        <a:srgbClr val="3D9B35"/>
      </a:accent4>
      <a:accent5>
        <a:srgbClr val="50C8E8"/>
      </a:accent5>
      <a:accent6>
        <a:srgbClr val="292929"/>
      </a:accent6>
      <a:hlink>
        <a:srgbClr val="404040"/>
      </a:hlink>
      <a:folHlink>
        <a:srgbClr val="7F7F7F"/>
      </a:folHlink>
    </a:clrScheme>
    <a:fontScheme name="Play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29" tIns="45715" rIns="91429" bIns="45715" rtlCol="0" anchor="t" anchorCtr="0"/>
      <a:lstStyle>
        <a:defPPr>
          <a:spcAft>
            <a:spcPts val="1800"/>
          </a:spcAft>
          <a:buClr>
            <a:srgbClr val="0090CA"/>
          </a:buClr>
          <a:defRPr sz="1400" dirty="0" smtClean="0">
            <a:solidFill>
              <a:srgbClr val="191919"/>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90D330377D964DA93747F75E6D0DC8" ma:contentTypeVersion="0" ma:contentTypeDescription="Create a new document." ma:contentTypeScope="" ma:versionID="c14a39b332e036026dea967af5875fb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F0B41-B139-486E-9897-1FEBF87CC378}">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41B6AAA0-B227-4D99-BA06-4B3FA25C0D7F}">
  <ds:schemaRefs>
    <ds:schemaRef ds:uri="http://schemas.microsoft.com/sharepoint/v3/contenttype/forms"/>
  </ds:schemaRefs>
</ds:datastoreItem>
</file>

<file path=customXml/itemProps3.xml><?xml version="1.0" encoding="utf-8"?>
<ds:datastoreItem xmlns:ds="http://schemas.openxmlformats.org/officeDocument/2006/customXml" ds:itemID="{FF5EE06D-46FE-4A2B-AF50-4447DCD8A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209</TotalTime>
  <Words>1272</Words>
  <Application>Microsoft Office PowerPoint</Application>
  <PresentationFormat>Custom</PresentationFormat>
  <Paragraphs>176</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Tahoma</vt:lpstr>
      <vt:lpstr>Times New Roman</vt:lpstr>
      <vt:lpstr>Verdana</vt:lpstr>
      <vt:lpstr>Steelcase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Steelcase,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Bev Rosser</dc:creator>
  <cp:lastModifiedBy>Priti Bhatia</cp:lastModifiedBy>
  <cp:revision>191</cp:revision>
  <cp:lastPrinted>2013-08-07T04:29:40Z</cp:lastPrinted>
  <dcterms:created xsi:type="dcterms:W3CDTF">2013-01-18T18:59:44Z</dcterms:created>
  <dcterms:modified xsi:type="dcterms:W3CDTF">2019-05-31T15:04:05Z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0x0101008590D330377D964DA93747F75E6D0DC8</vt:lpwstr>
  </property>
</Properties>
</file>