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71" r:id="rId3"/>
    <p:sldId id="272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/>
    <p:restoredTop sz="89250"/>
  </p:normalViewPr>
  <p:slideViewPr>
    <p:cSldViewPr snapToGrid="0" snapToObjects="1">
      <p:cViewPr varScale="1">
        <p:scale>
          <a:sx n="190" d="100"/>
          <a:sy n="190" d="100"/>
        </p:scale>
        <p:origin x="13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7853-97B7-9B4E-AE33-1454A87526FC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D17DB-DB3E-F04F-A6DE-D8CEB933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newtemplate_Page_09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904" y="2130425"/>
            <a:ext cx="618429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5243" y="3886200"/>
            <a:ext cx="56997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1629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5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5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6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778" y="6522700"/>
            <a:ext cx="1763305" cy="274324"/>
          </a:xfrm>
        </p:spPr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2901" y="6508984"/>
            <a:ext cx="2393058" cy="3017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5778" y="6508984"/>
            <a:ext cx="1763305" cy="301756"/>
          </a:xfrm>
        </p:spPr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7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0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6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0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newtemplate_Page_10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F80-8586-4348-B115-F1714EE9A6C5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B32C8-9368-2A48-ACF3-68CD96EB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5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Planning Update</a:t>
            </a:r>
            <a:br>
              <a:rPr lang="en-US" dirty="0"/>
            </a:br>
            <a:r>
              <a:rPr lang="en-US" dirty="0"/>
              <a:t>Group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Support Systems for Innovations in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6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F6B8-123C-674B-981E-3726E490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       Group 5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2BA5E-0E64-5A49-BAC2-DEC31A9F0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Priority:</a:t>
            </a:r>
          </a:p>
          <a:p>
            <a:pPr lvl="1"/>
            <a:r>
              <a:rPr lang="en-US" dirty="0"/>
              <a:t>Advance innovation in experiential teaching styles, methods of delivery, and research </a:t>
            </a:r>
          </a:p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Identify, develop, and implement mechanisms and programs to support:</a:t>
            </a:r>
          </a:p>
          <a:p>
            <a:pPr lvl="2"/>
            <a:r>
              <a:rPr lang="en-US" dirty="0"/>
              <a:t>Faculty professional development</a:t>
            </a:r>
          </a:p>
          <a:p>
            <a:pPr lvl="2"/>
            <a:r>
              <a:rPr lang="en-US" dirty="0"/>
              <a:t>Adoption of innovative sustainable pedagogy</a:t>
            </a:r>
          </a:p>
          <a:p>
            <a:pPr lvl="2"/>
            <a:r>
              <a:rPr lang="en-US" dirty="0"/>
              <a:t>Support the scholarship of teaching and learning. </a:t>
            </a:r>
          </a:p>
        </p:txBody>
      </p:sp>
    </p:spTree>
    <p:extLst>
      <p:ext uri="{BB962C8B-B14F-4D97-AF65-F5344CB8AC3E}">
        <p14:creationId xmlns:p14="http://schemas.microsoft.com/office/powerpoint/2010/main" val="2737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Completed Year 2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Development of Survey Instrument</a:t>
            </a:r>
          </a:p>
          <a:p>
            <a:pPr lvl="1"/>
            <a:r>
              <a:rPr lang="en-US" dirty="0"/>
              <a:t>Usage of High Impact Practices </a:t>
            </a:r>
          </a:p>
          <a:p>
            <a:pPr lvl="1"/>
            <a:r>
              <a:rPr lang="en-US" dirty="0"/>
              <a:t>Perceived Impediments</a:t>
            </a:r>
          </a:p>
          <a:p>
            <a:r>
              <a:rPr lang="en-US" dirty="0"/>
              <a:t>Provided Professional Development Workshops</a:t>
            </a:r>
          </a:p>
          <a:p>
            <a:r>
              <a:rPr lang="en-US" dirty="0"/>
              <a:t>Collaborated with academic programs to develop and certify online courses via quality matters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3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69D54-98E8-BC4E-B413-962782EF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				Year 2 Benchmark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A75BC2-A41D-AE48-9CFC-F57C97828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79647"/>
              </p:ext>
            </p:extLst>
          </p:nvPr>
        </p:nvGraphicFramePr>
        <p:xfrm>
          <a:off x="688615" y="1600199"/>
          <a:ext cx="7920125" cy="40354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5775">
                  <a:extLst>
                    <a:ext uri="{9D8B030D-6E8A-4147-A177-3AD203B41FA5}">
                      <a16:colId xmlns:a16="http://schemas.microsoft.com/office/drawing/2014/main" val="3284077129"/>
                    </a:ext>
                  </a:extLst>
                </a:gridCol>
                <a:gridCol w="3606960">
                  <a:extLst>
                    <a:ext uri="{9D8B030D-6E8A-4147-A177-3AD203B41FA5}">
                      <a16:colId xmlns:a16="http://schemas.microsoft.com/office/drawing/2014/main" val="358829572"/>
                    </a:ext>
                  </a:extLst>
                </a:gridCol>
                <a:gridCol w="1577950">
                  <a:extLst>
                    <a:ext uri="{9D8B030D-6E8A-4147-A177-3AD203B41FA5}">
                      <a16:colId xmlns:a16="http://schemas.microsoft.com/office/drawing/2014/main" val="2024989872"/>
                    </a:ext>
                  </a:extLst>
                </a:gridCol>
                <a:gridCol w="1241554">
                  <a:extLst>
                    <a:ext uri="{9D8B030D-6E8A-4147-A177-3AD203B41FA5}">
                      <a16:colId xmlns:a16="http://schemas.microsoft.com/office/drawing/2014/main" val="954813746"/>
                    </a:ext>
                  </a:extLst>
                </a:gridCol>
                <a:gridCol w="1227886">
                  <a:extLst>
                    <a:ext uri="{9D8B030D-6E8A-4147-A177-3AD203B41FA5}">
                      <a16:colId xmlns:a16="http://schemas.microsoft.com/office/drawing/2014/main" val="930798901"/>
                    </a:ext>
                  </a:extLst>
                </a:gridCol>
              </a:tblGrid>
              <a:tr h="356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Success Measure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Goal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2016-2017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2017-2018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3770063363"/>
                  </a:ext>
                </a:extLst>
              </a:tr>
              <a:tr h="61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of development opportunities offered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per 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 </a:t>
                      </a:r>
                      <a:endParaRPr lang="en-US" sz="1000" dirty="0">
                        <a:effectLst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2230074788"/>
                  </a:ext>
                </a:extLst>
              </a:tr>
              <a:tr h="61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% of participants find that the workshops or programs useful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80% per program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80% </a:t>
                      </a:r>
                      <a:endParaRPr lang="en-US" sz="1000" dirty="0">
                        <a:effectLst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1022927365"/>
                  </a:ext>
                </a:extLst>
              </a:tr>
              <a:tr h="188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of courses containing High Impact Practices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2% increase per 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Fall 2018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4158697843"/>
                  </a:ext>
                </a:extLst>
              </a:tr>
              <a:tr h="330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 of undergraduate students experiencing High Impact Practices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5% increase per year (2018-2021)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Fall 2018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2013478835"/>
                  </a:ext>
                </a:extLst>
              </a:tr>
              <a:tr h="330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of students obtaining a C or better in High Impact Practice project courses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2% increase per 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Fall 2018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2541050363"/>
                  </a:ext>
                </a:extLst>
              </a:tr>
              <a:tr h="796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 of pedagogical research projects per year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3% increase per 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12/29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(41% of approved proposals were pedagogical)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7/14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(50% of approved proposals were pedagogical)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3061194931"/>
                  </a:ext>
                </a:extLst>
              </a:tr>
              <a:tr h="47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of submitted publications and presentations focused on the Scholarship of Teaching and Learning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3% increase per 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32*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(Preliminary)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3652791660"/>
                  </a:ext>
                </a:extLst>
              </a:tr>
              <a:tr h="330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Establishment of faculty awards that parallel those offered by the Board of Regents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Completed by 2020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 progress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 progress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14" marR="61914" marT="23151" marB="23151" anchor="ctr"/>
                </a:tc>
                <a:extLst>
                  <a:ext uri="{0D108BD9-81ED-4DB2-BD59-A6C34878D82A}">
                    <a16:rowId xmlns:a16="http://schemas.microsoft.com/office/drawing/2014/main" val="803857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77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4069-6B01-6F48-8C2E-66D82F40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Year 3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50027-B46F-A146-820C-C2312BF53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Develop Interventions to Address Impediments</a:t>
            </a:r>
          </a:p>
          <a:p>
            <a:pPr lvl="1"/>
            <a:r>
              <a:rPr lang="en-US" dirty="0"/>
              <a:t>Survey implementation and analysis</a:t>
            </a:r>
          </a:p>
          <a:p>
            <a:pPr lvl="1"/>
            <a:r>
              <a:rPr lang="en-US" dirty="0"/>
              <a:t>Faculty and/or Dept. Chair focus groups</a:t>
            </a:r>
          </a:p>
          <a:p>
            <a:r>
              <a:rPr lang="en-US"/>
              <a:t>Development </a:t>
            </a:r>
            <a:r>
              <a:rPr lang="en-US" dirty="0"/>
              <a:t>of support mechanisms to enhance learning across courses offered at the 2000/3000 level</a:t>
            </a:r>
          </a:p>
          <a:p>
            <a:r>
              <a:rPr lang="en-US" dirty="0"/>
              <a:t>Continue to support sustainable online course development</a:t>
            </a:r>
          </a:p>
        </p:txBody>
      </p:sp>
    </p:spTree>
    <p:extLst>
      <p:ext uri="{BB962C8B-B14F-4D97-AF65-F5344CB8AC3E}">
        <p14:creationId xmlns:p14="http://schemas.microsoft.com/office/powerpoint/2010/main" val="137847624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ar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977CA68BDCB49B3C0A8EADC71D4B7" ma:contentTypeVersion="2" ma:contentTypeDescription="Create a new document." ma:contentTypeScope="" ma:versionID="2620d0269d94480c1b1023ac044ef24a">
  <xsd:schema xmlns:xsd="http://www.w3.org/2001/XMLSchema" xmlns:xs="http://www.w3.org/2001/XMLSchema" xmlns:p="http://schemas.microsoft.com/office/2006/metadata/properties" xmlns:ns2="6d3c241e-218a-4d75-88a5-a27f0c33e433" targetNamespace="http://schemas.microsoft.com/office/2006/metadata/properties" ma:root="true" ma:fieldsID="b388a1bbfd6671d0b23a1ceadfa13913" ns2:_="">
    <xsd:import namespace="6d3c241e-218a-4d75-88a5-a27f0c33e4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241e-218a-4d75-88a5-a27f0c33e4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D51550-BA08-4A8A-A32B-3B0CD82CE91E}"/>
</file>

<file path=customXml/itemProps2.xml><?xml version="1.0" encoding="utf-8"?>
<ds:datastoreItem xmlns:ds="http://schemas.openxmlformats.org/officeDocument/2006/customXml" ds:itemID="{A61CA22D-FE17-466C-9342-6E7E2B27AA29}"/>
</file>

<file path=customXml/itemProps3.xml><?xml version="1.0" encoding="utf-8"?>
<ds:datastoreItem xmlns:ds="http://schemas.openxmlformats.org/officeDocument/2006/customXml" ds:itemID="{1F500453-B14E-4299-AAF2-7B4D7097D508}"/>
</file>

<file path=docProps/app.xml><?xml version="1.0" encoding="utf-8"?>
<Properties xmlns="http://schemas.openxmlformats.org/officeDocument/2006/extended-properties" xmlns:vt="http://schemas.openxmlformats.org/officeDocument/2006/docPropsVTypes">
  <Template>ColorBar_ppt</Template>
  <TotalTime>403</TotalTime>
  <Words>313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ColorBar_ppt</vt:lpstr>
      <vt:lpstr>Strategic Planning Update Group 5</vt:lpstr>
      <vt:lpstr>        Group 5 Description</vt:lpstr>
      <vt:lpstr>Completed Year 2 Goals</vt:lpstr>
      <vt:lpstr>    Year 2 Benchmark</vt:lpstr>
      <vt:lpstr>Year 3 Goals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5A</dc:title>
  <dc:creator>Justin Mays</dc:creator>
  <cp:lastModifiedBy>Jill Lane</cp:lastModifiedBy>
  <cp:revision>30</cp:revision>
  <dcterms:created xsi:type="dcterms:W3CDTF">2017-06-27T12:17:30Z</dcterms:created>
  <dcterms:modified xsi:type="dcterms:W3CDTF">2018-06-14T20:20:45Z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0x010100876977CA68BDCB49B3C0A8EADC71D4B7</vt:lpwstr>
  </property>
</Properties>
</file>