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1" r:id="rId3"/>
    <p:sldId id="283" r:id="rId4"/>
    <p:sldId id="263" r:id="rId5"/>
    <p:sldId id="279" r:id="rId6"/>
    <p:sldId id="286" r:id="rId7"/>
    <p:sldId id="285" r:id="rId8"/>
    <p:sldId id="282" r:id="rId9"/>
    <p:sldId id="287" r:id="rId10"/>
    <p:sldId id="288"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31" d="100"/>
          <a:sy n="131" d="100"/>
        </p:scale>
        <p:origin x="4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Average Course Load Carried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950918635170603E-2"/>
          <c:y val="0.29989683581219012"/>
          <c:w val="0.86604636920384948"/>
          <c:h val="0.61655402449693786"/>
        </c:manualLayout>
      </c:layout>
      <c:barChart>
        <c:barDir val="col"/>
        <c:grouping val="clustered"/>
        <c:varyColors val="0"/>
        <c:ser>
          <c:idx val="0"/>
          <c:order val="0"/>
          <c:tx>
            <c:strRef>
              <c:f>'Course Load'!$A$2</c:f>
              <c:strCache>
                <c:ptCount val="1"/>
                <c:pt idx="0">
                  <c:v>Pell W/C</c:v>
                </c:pt>
              </c:strCache>
            </c:strRef>
          </c:tx>
          <c:spPr>
            <a:solidFill>
              <a:schemeClr val="accent1"/>
            </a:solidFill>
            <a:ln>
              <a:noFill/>
            </a:ln>
            <a:effectLst/>
          </c:spPr>
          <c:invertIfNegative val="0"/>
          <c:cat>
            <c:strRef>
              <c:f>'Course Load'!$B$1:$H$1</c:f>
              <c:strCache>
                <c:ptCount val="7"/>
                <c:pt idx="0">
                  <c:v>Fall 2011</c:v>
                </c:pt>
                <c:pt idx="1">
                  <c:v>Fall 2012</c:v>
                </c:pt>
                <c:pt idx="2">
                  <c:v>Fall 2013</c:v>
                </c:pt>
                <c:pt idx="3">
                  <c:v>Fall 2014</c:v>
                </c:pt>
                <c:pt idx="4">
                  <c:v>Fall 2015</c:v>
                </c:pt>
                <c:pt idx="5">
                  <c:v>Fall 2016</c:v>
                </c:pt>
                <c:pt idx="6">
                  <c:v>Fall 2107</c:v>
                </c:pt>
              </c:strCache>
            </c:strRef>
          </c:cat>
          <c:val>
            <c:numRef>
              <c:f>'Course Load'!$B$2:$H$2</c:f>
              <c:numCache>
                <c:formatCode>0.00</c:formatCode>
                <c:ptCount val="7"/>
                <c:pt idx="0">
                  <c:v>11.57</c:v>
                </c:pt>
                <c:pt idx="1">
                  <c:v>11.37</c:v>
                </c:pt>
                <c:pt idx="2">
                  <c:v>11.3</c:v>
                </c:pt>
                <c:pt idx="3">
                  <c:v>11.27</c:v>
                </c:pt>
                <c:pt idx="4">
                  <c:v>11.22</c:v>
                </c:pt>
                <c:pt idx="5">
                  <c:v>10.43</c:v>
                </c:pt>
                <c:pt idx="6">
                  <c:v>10.29</c:v>
                </c:pt>
              </c:numCache>
            </c:numRef>
          </c:val>
          <c:extLst>
            <c:ext xmlns:c16="http://schemas.microsoft.com/office/drawing/2014/chart" uri="{C3380CC4-5D6E-409C-BE32-E72D297353CC}">
              <c16:uniqueId val="{00000000-9423-6C49-B99B-E757DA3A3C60}"/>
            </c:ext>
          </c:extLst>
        </c:ser>
        <c:ser>
          <c:idx val="1"/>
          <c:order val="1"/>
          <c:tx>
            <c:strRef>
              <c:f>'Course Load'!$A$3</c:f>
              <c:strCache>
                <c:ptCount val="1"/>
                <c:pt idx="0">
                  <c:v>Pell W/O C</c:v>
                </c:pt>
              </c:strCache>
            </c:strRef>
          </c:tx>
          <c:spPr>
            <a:solidFill>
              <a:schemeClr val="accent2"/>
            </a:solidFill>
            <a:ln>
              <a:noFill/>
            </a:ln>
            <a:effectLst/>
          </c:spPr>
          <c:invertIfNegative val="0"/>
          <c:cat>
            <c:strRef>
              <c:f>'Course Load'!$B$1:$H$1</c:f>
              <c:strCache>
                <c:ptCount val="7"/>
                <c:pt idx="0">
                  <c:v>Fall 2011</c:v>
                </c:pt>
                <c:pt idx="1">
                  <c:v>Fall 2012</c:v>
                </c:pt>
                <c:pt idx="2">
                  <c:v>Fall 2013</c:v>
                </c:pt>
                <c:pt idx="3">
                  <c:v>Fall 2014</c:v>
                </c:pt>
                <c:pt idx="4">
                  <c:v>Fall 2015</c:v>
                </c:pt>
                <c:pt idx="5">
                  <c:v>Fall 2016</c:v>
                </c:pt>
                <c:pt idx="6">
                  <c:v>Fall 2107</c:v>
                </c:pt>
              </c:strCache>
            </c:strRef>
          </c:cat>
          <c:val>
            <c:numRef>
              <c:f>'Course Load'!$B$3:$H$3</c:f>
              <c:numCache>
                <c:formatCode>General</c:formatCode>
                <c:ptCount val="7"/>
                <c:pt idx="0">
                  <c:v>12.65</c:v>
                </c:pt>
                <c:pt idx="1">
                  <c:v>12.81</c:v>
                </c:pt>
                <c:pt idx="2">
                  <c:v>12.91</c:v>
                </c:pt>
                <c:pt idx="3">
                  <c:v>12.93</c:v>
                </c:pt>
                <c:pt idx="4">
                  <c:v>12.97</c:v>
                </c:pt>
                <c:pt idx="5">
                  <c:v>12.05</c:v>
                </c:pt>
                <c:pt idx="6">
                  <c:v>12.47</c:v>
                </c:pt>
              </c:numCache>
            </c:numRef>
          </c:val>
          <c:extLst>
            <c:ext xmlns:c16="http://schemas.microsoft.com/office/drawing/2014/chart" uri="{C3380CC4-5D6E-409C-BE32-E72D297353CC}">
              <c16:uniqueId val="{00000001-9423-6C49-B99B-E757DA3A3C60}"/>
            </c:ext>
          </c:extLst>
        </c:ser>
        <c:ser>
          <c:idx val="2"/>
          <c:order val="2"/>
          <c:tx>
            <c:strRef>
              <c:f>'Course Load'!$A$4</c:f>
              <c:strCache>
                <c:ptCount val="1"/>
                <c:pt idx="0">
                  <c:v>Boost</c:v>
                </c:pt>
              </c:strCache>
            </c:strRef>
          </c:tx>
          <c:spPr>
            <a:solidFill>
              <a:srgbClr val="FF0000"/>
            </a:solidFill>
            <a:ln>
              <a:noFill/>
            </a:ln>
            <a:effectLst/>
          </c:spPr>
          <c:invertIfNegative val="0"/>
          <c:cat>
            <c:strRef>
              <c:f>'Course Load'!$B$1:$H$1</c:f>
              <c:strCache>
                <c:ptCount val="7"/>
                <c:pt idx="0">
                  <c:v>Fall 2011</c:v>
                </c:pt>
                <c:pt idx="1">
                  <c:v>Fall 2012</c:v>
                </c:pt>
                <c:pt idx="2">
                  <c:v>Fall 2013</c:v>
                </c:pt>
                <c:pt idx="3">
                  <c:v>Fall 2014</c:v>
                </c:pt>
                <c:pt idx="4">
                  <c:v>Fall 2015</c:v>
                </c:pt>
                <c:pt idx="5">
                  <c:v>Fall 2016</c:v>
                </c:pt>
                <c:pt idx="6">
                  <c:v>Fall 2107</c:v>
                </c:pt>
              </c:strCache>
            </c:strRef>
          </c:cat>
          <c:val>
            <c:numRef>
              <c:f>'Course Load'!$B$4:$H$4</c:f>
              <c:numCache>
                <c:formatCode>General</c:formatCode>
                <c:ptCount val="7"/>
                <c:pt idx="6">
                  <c:v>13.15</c:v>
                </c:pt>
              </c:numCache>
            </c:numRef>
          </c:val>
          <c:extLst>
            <c:ext xmlns:c16="http://schemas.microsoft.com/office/drawing/2014/chart" uri="{C3380CC4-5D6E-409C-BE32-E72D297353CC}">
              <c16:uniqueId val="{00000002-9423-6C49-B99B-E757DA3A3C60}"/>
            </c:ext>
          </c:extLst>
        </c:ser>
        <c:dLbls>
          <c:showLegendKey val="0"/>
          <c:showVal val="0"/>
          <c:showCatName val="0"/>
          <c:showSerName val="0"/>
          <c:showPercent val="0"/>
          <c:showBubbleSize val="0"/>
        </c:dLbls>
        <c:gapWidth val="150"/>
        <c:axId val="244575176"/>
        <c:axId val="244576352"/>
      </c:barChart>
      <c:catAx>
        <c:axId val="24457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4576352"/>
        <c:crosses val="autoZero"/>
        <c:auto val="1"/>
        <c:lblAlgn val="ctr"/>
        <c:lblOffset val="100"/>
        <c:noMultiLvlLbl val="0"/>
      </c:catAx>
      <c:valAx>
        <c:axId val="244576352"/>
        <c:scaling>
          <c:orientation val="minMax"/>
          <c:max val="15"/>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4575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Overall GPA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Sheet3!$A$3</c:f>
              <c:strCache>
                <c:ptCount val="1"/>
                <c:pt idx="0">
                  <c:v>Pell With Children</c:v>
                </c:pt>
              </c:strCache>
            </c:strRef>
          </c:tx>
          <c:spPr>
            <a:solidFill>
              <a:schemeClr val="accent1"/>
            </a:solidFill>
            <a:ln>
              <a:noFill/>
            </a:ln>
            <a:effectLst/>
          </c:spPr>
          <c:invertIfNegative val="0"/>
          <c:cat>
            <c:strRef>
              <c:f>Sheet3!$B$2:$H$2</c:f>
              <c:strCache>
                <c:ptCount val="7"/>
                <c:pt idx="0">
                  <c:v>Fall 2011</c:v>
                </c:pt>
                <c:pt idx="1">
                  <c:v>Fall 2012</c:v>
                </c:pt>
                <c:pt idx="2">
                  <c:v>Fall 2013</c:v>
                </c:pt>
                <c:pt idx="3">
                  <c:v>Fall 2014</c:v>
                </c:pt>
                <c:pt idx="4">
                  <c:v>Fall 2015</c:v>
                </c:pt>
                <c:pt idx="5">
                  <c:v>Fall 2016</c:v>
                </c:pt>
                <c:pt idx="6">
                  <c:v>Fall 2017</c:v>
                </c:pt>
              </c:strCache>
            </c:strRef>
          </c:cat>
          <c:val>
            <c:numRef>
              <c:f>Sheet3!$B$3:$H$3</c:f>
              <c:numCache>
                <c:formatCode>General</c:formatCode>
                <c:ptCount val="7"/>
                <c:pt idx="0">
                  <c:v>2.67</c:v>
                </c:pt>
                <c:pt idx="1">
                  <c:v>2.72</c:v>
                </c:pt>
                <c:pt idx="2">
                  <c:v>2.77</c:v>
                </c:pt>
                <c:pt idx="3">
                  <c:v>2.74</c:v>
                </c:pt>
                <c:pt idx="4">
                  <c:v>2.72</c:v>
                </c:pt>
                <c:pt idx="5">
                  <c:v>2.62</c:v>
                </c:pt>
                <c:pt idx="6">
                  <c:v>2.62</c:v>
                </c:pt>
              </c:numCache>
            </c:numRef>
          </c:val>
          <c:extLst>
            <c:ext xmlns:c16="http://schemas.microsoft.com/office/drawing/2014/chart" uri="{C3380CC4-5D6E-409C-BE32-E72D297353CC}">
              <c16:uniqueId val="{00000000-8AE8-BB40-9033-546A0E532588}"/>
            </c:ext>
          </c:extLst>
        </c:ser>
        <c:ser>
          <c:idx val="1"/>
          <c:order val="1"/>
          <c:tx>
            <c:strRef>
              <c:f>Sheet3!$A$4</c:f>
              <c:strCache>
                <c:ptCount val="1"/>
                <c:pt idx="0">
                  <c:v>Pell W/O Children</c:v>
                </c:pt>
              </c:strCache>
            </c:strRef>
          </c:tx>
          <c:spPr>
            <a:solidFill>
              <a:schemeClr val="accent2"/>
            </a:solidFill>
            <a:ln>
              <a:noFill/>
            </a:ln>
            <a:effectLst/>
          </c:spPr>
          <c:invertIfNegative val="0"/>
          <c:cat>
            <c:strRef>
              <c:f>Sheet3!$B$2:$H$2</c:f>
              <c:strCache>
                <c:ptCount val="7"/>
                <c:pt idx="0">
                  <c:v>Fall 2011</c:v>
                </c:pt>
                <c:pt idx="1">
                  <c:v>Fall 2012</c:v>
                </c:pt>
                <c:pt idx="2">
                  <c:v>Fall 2013</c:v>
                </c:pt>
                <c:pt idx="3">
                  <c:v>Fall 2014</c:v>
                </c:pt>
                <c:pt idx="4">
                  <c:v>Fall 2015</c:v>
                </c:pt>
                <c:pt idx="5">
                  <c:v>Fall 2016</c:v>
                </c:pt>
                <c:pt idx="6">
                  <c:v>Fall 2017</c:v>
                </c:pt>
              </c:strCache>
            </c:strRef>
          </c:cat>
          <c:val>
            <c:numRef>
              <c:f>Sheet3!$B$4:$H$4</c:f>
              <c:numCache>
                <c:formatCode>General</c:formatCode>
                <c:ptCount val="7"/>
                <c:pt idx="0">
                  <c:v>2.7</c:v>
                </c:pt>
                <c:pt idx="1">
                  <c:v>2.67</c:v>
                </c:pt>
                <c:pt idx="2">
                  <c:v>2.72</c:v>
                </c:pt>
                <c:pt idx="3">
                  <c:v>2.73</c:v>
                </c:pt>
                <c:pt idx="4">
                  <c:v>2.69</c:v>
                </c:pt>
                <c:pt idx="5">
                  <c:v>2.65</c:v>
                </c:pt>
                <c:pt idx="6">
                  <c:v>2.6</c:v>
                </c:pt>
              </c:numCache>
            </c:numRef>
          </c:val>
          <c:extLst>
            <c:ext xmlns:c16="http://schemas.microsoft.com/office/drawing/2014/chart" uri="{C3380CC4-5D6E-409C-BE32-E72D297353CC}">
              <c16:uniqueId val="{00000001-8AE8-BB40-9033-546A0E532588}"/>
            </c:ext>
          </c:extLst>
        </c:ser>
        <c:ser>
          <c:idx val="2"/>
          <c:order val="2"/>
          <c:tx>
            <c:strRef>
              <c:f>Sheet3!$A$5</c:f>
              <c:strCache>
                <c:ptCount val="1"/>
                <c:pt idx="0">
                  <c:v>BOOST</c:v>
                </c:pt>
              </c:strCache>
            </c:strRef>
          </c:tx>
          <c:spPr>
            <a:solidFill>
              <a:srgbClr val="FF0000"/>
            </a:solidFill>
            <a:ln>
              <a:noFill/>
            </a:ln>
            <a:effectLst/>
          </c:spPr>
          <c:invertIfNegative val="0"/>
          <c:cat>
            <c:strRef>
              <c:f>Sheet3!$B$2:$H$2</c:f>
              <c:strCache>
                <c:ptCount val="7"/>
                <c:pt idx="0">
                  <c:v>Fall 2011</c:v>
                </c:pt>
                <c:pt idx="1">
                  <c:v>Fall 2012</c:v>
                </c:pt>
                <c:pt idx="2">
                  <c:v>Fall 2013</c:v>
                </c:pt>
                <c:pt idx="3">
                  <c:v>Fall 2014</c:v>
                </c:pt>
                <c:pt idx="4">
                  <c:v>Fall 2015</c:v>
                </c:pt>
                <c:pt idx="5">
                  <c:v>Fall 2016</c:v>
                </c:pt>
                <c:pt idx="6">
                  <c:v>Fall 2017</c:v>
                </c:pt>
              </c:strCache>
            </c:strRef>
          </c:cat>
          <c:val>
            <c:numRef>
              <c:f>Sheet3!$B$5:$H$5</c:f>
              <c:numCache>
                <c:formatCode>General</c:formatCode>
                <c:ptCount val="7"/>
                <c:pt idx="6">
                  <c:v>2.79</c:v>
                </c:pt>
              </c:numCache>
            </c:numRef>
          </c:val>
          <c:extLst>
            <c:ext xmlns:c16="http://schemas.microsoft.com/office/drawing/2014/chart" uri="{C3380CC4-5D6E-409C-BE32-E72D297353CC}">
              <c16:uniqueId val="{00000002-8AE8-BB40-9033-546A0E532588}"/>
            </c:ext>
          </c:extLst>
        </c:ser>
        <c:dLbls>
          <c:showLegendKey val="0"/>
          <c:showVal val="0"/>
          <c:showCatName val="0"/>
          <c:showSerName val="0"/>
          <c:showPercent val="0"/>
          <c:showBubbleSize val="0"/>
        </c:dLbls>
        <c:gapWidth val="150"/>
        <c:axId val="244577136"/>
        <c:axId val="244574000"/>
      </c:barChart>
      <c:catAx>
        <c:axId val="244577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4574000"/>
        <c:crosses val="autoZero"/>
        <c:auto val="1"/>
        <c:lblAlgn val="ctr"/>
        <c:lblOffset val="100"/>
        <c:noMultiLvlLbl val="0"/>
      </c:catAx>
      <c:valAx>
        <c:axId val="244574000"/>
        <c:scaling>
          <c:orientation val="minMax"/>
          <c:max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457713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Sheet3!$B$2</c:f>
              <c:strCache>
                <c:ptCount val="1"/>
                <c:pt idx="0">
                  <c:v>GPA</c:v>
                </c:pt>
              </c:strCache>
            </c:strRef>
          </c:tx>
          <c:spPr>
            <a:solidFill>
              <a:schemeClr val="accent1"/>
            </a:solidFill>
            <a:ln>
              <a:noFill/>
            </a:ln>
            <a:effectLst/>
          </c:spPr>
          <c:invertIfNegative val="0"/>
          <c:cat>
            <c:strRef>
              <c:f>Sheet3!$C$1:$D$1</c:f>
              <c:strCache>
                <c:ptCount val="2"/>
                <c:pt idx="0">
                  <c:v>Fall 16</c:v>
                </c:pt>
                <c:pt idx="1">
                  <c:v>Fall 17</c:v>
                </c:pt>
              </c:strCache>
            </c:strRef>
          </c:cat>
          <c:val>
            <c:numRef>
              <c:f>Sheet3!$C$2:$D$2</c:f>
              <c:numCache>
                <c:formatCode>General</c:formatCode>
                <c:ptCount val="2"/>
                <c:pt idx="0">
                  <c:v>2.93</c:v>
                </c:pt>
                <c:pt idx="1">
                  <c:v>3.01</c:v>
                </c:pt>
              </c:numCache>
            </c:numRef>
          </c:val>
          <c:extLst>
            <c:ext xmlns:c16="http://schemas.microsoft.com/office/drawing/2014/chart" uri="{C3380CC4-5D6E-409C-BE32-E72D297353CC}">
              <c16:uniqueId val="{00000000-4F52-7D42-9F5B-259B68A04EBF}"/>
            </c:ext>
          </c:extLst>
        </c:ser>
        <c:dLbls>
          <c:showLegendKey val="0"/>
          <c:showVal val="0"/>
          <c:showCatName val="0"/>
          <c:showSerName val="0"/>
          <c:showPercent val="0"/>
          <c:showBubbleSize val="0"/>
        </c:dLbls>
        <c:gapWidth val="219"/>
        <c:overlap val="-27"/>
        <c:axId val="244641224"/>
        <c:axId val="244638480"/>
      </c:barChart>
      <c:catAx>
        <c:axId val="244641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4638480"/>
        <c:crosses val="autoZero"/>
        <c:auto val="1"/>
        <c:lblAlgn val="ctr"/>
        <c:lblOffset val="100"/>
        <c:noMultiLvlLbl val="0"/>
      </c:catAx>
      <c:valAx>
        <c:axId val="244638480"/>
        <c:scaling>
          <c:orientation val="minMax"/>
          <c:max val="3.5"/>
          <c:min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4641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Sheet3!$F$2</c:f>
              <c:strCache>
                <c:ptCount val="1"/>
                <c:pt idx="0">
                  <c:v>Coursel Load</c:v>
                </c:pt>
              </c:strCache>
            </c:strRef>
          </c:tx>
          <c:spPr>
            <a:solidFill>
              <a:schemeClr val="accent1"/>
            </a:solidFill>
            <a:ln>
              <a:noFill/>
            </a:ln>
            <a:effectLst/>
          </c:spPr>
          <c:invertIfNegative val="0"/>
          <c:cat>
            <c:strRef>
              <c:f>Sheet3!$G$1:$H$1</c:f>
              <c:strCache>
                <c:ptCount val="2"/>
                <c:pt idx="0">
                  <c:v>Fall 16</c:v>
                </c:pt>
                <c:pt idx="1">
                  <c:v>Fall 17</c:v>
                </c:pt>
              </c:strCache>
            </c:strRef>
          </c:cat>
          <c:val>
            <c:numRef>
              <c:f>Sheet3!$G$2:$H$2</c:f>
              <c:numCache>
                <c:formatCode>General</c:formatCode>
                <c:ptCount val="2"/>
                <c:pt idx="0">
                  <c:v>12.7</c:v>
                </c:pt>
                <c:pt idx="1">
                  <c:v>13.2</c:v>
                </c:pt>
              </c:numCache>
            </c:numRef>
          </c:val>
          <c:extLst>
            <c:ext xmlns:c16="http://schemas.microsoft.com/office/drawing/2014/chart" uri="{C3380CC4-5D6E-409C-BE32-E72D297353CC}">
              <c16:uniqueId val="{00000000-183A-F24C-BF36-E0309F6ECFE9}"/>
            </c:ext>
          </c:extLst>
        </c:ser>
        <c:dLbls>
          <c:showLegendKey val="0"/>
          <c:showVal val="0"/>
          <c:showCatName val="0"/>
          <c:showSerName val="0"/>
          <c:showPercent val="0"/>
          <c:showBubbleSize val="0"/>
        </c:dLbls>
        <c:gapWidth val="219"/>
        <c:overlap val="-27"/>
        <c:axId val="244644752"/>
        <c:axId val="244638088"/>
      </c:barChart>
      <c:catAx>
        <c:axId val="244644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4638088"/>
        <c:crosses val="autoZero"/>
        <c:auto val="1"/>
        <c:lblAlgn val="ctr"/>
        <c:lblOffset val="100"/>
        <c:noMultiLvlLbl val="0"/>
      </c:catAx>
      <c:valAx>
        <c:axId val="244638088"/>
        <c:scaling>
          <c:orientation val="minMax"/>
          <c:max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4644752"/>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5AF485-0F7D-4FB8-9DFC-C618C9C7F067}" type="datetimeFigureOut">
              <a:rPr lang="en-US" smtClean="0"/>
              <a:t>6/28/18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836D222-4E1A-4A64-BB40-1B0FFE0F12E5}" type="slidenum">
              <a:rPr lang="en-US" smtClean="0"/>
              <a:t>‹#›</a:t>
            </a:fld>
            <a:endParaRPr lang="en-US"/>
          </a:p>
        </p:txBody>
      </p:sp>
    </p:spTree>
    <p:extLst>
      <p:ext uri="{BB962C8B-B14F-4D97-AF65-F5344CB8AC3E}">
        <p14:creationId xmlns:p14="http://schemas.microsoft.com/office/powerpoint/2010/main" val="2049625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5AF485-0F7D-4FB8-9DFC-C618C9C7F067}" type="datetimeFigureOut">
              <a:rPr lang="en-US" smtClean="0"/>
              <a:t>6/28/18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836D222-4E1A-4A64-BB40-1B0FFE0F12E5}" type="slidenum">
              <a:rPr lang="en-US" smtClean="0"/>
              <a:t>‹#›</a:t>
            </a:fld>
            <a:endParaRPr lang="en-US"/>
          </a:p>
        </p:txBody>
      </p:sp>
    </p:spTree>
    <p:extLst>
      <p:ext uri="{BB962C8B-B14F-4D97-AF65-F5344CB8AC3E}">
        <p14:creationId xmlns:p14="http://schemas.microsoft.com/office/powerpoint/2010/main" val="2400555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5AF485-0F7D-4FB8-9DFC-C618C9C7F067}" type="datetimeFigureOut">
              <a:rPr lang="en-US" smtClean="0"/>
              <a:t>6/28/18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836D222-4E1A-4A64-BB40-1B0FFE0F12E5}"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99633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15AF485-0F7D-4FB8-9DFC-C618C9C7F067}" type="datetimeFigureOut">
              <a:rPr lang="en-US" smtClean="0"/>
              <a:t>6/28/18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836D222-4E1A-4A64-BB40-1B0FFE0F12E5}" type="slidenum">
              <a:rPr lang="en-US" smtClean="0"/>
              <a:t>‹#›</a:t>
            </a:fld>
            <a:endParaRPr lang="en-US"/>
          </a:p>
        </p:txBody>
      </p:sp>
    </p:spTree>
    <p:extLst>
      <p:ext uri="{BB962C8B-B14F-4D97-AF65-F5344CB8AC3E}">
        <p14:creationId xmlns:p14="http://schemas.microsoft.com/office/powerpoint/2010/main" val="3668849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15AF485-0F7D-4FB8-9DFC-C618C9C7F067}" type="datetimeFigureOut">
              <a:rPr lang="en-US" smtClean="0"/>
              <a:t>6/28/18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836D222-4E1A-4A64-BB40-1B0FFE0F12E5}"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15109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15AF485-0F7D-4FB8-9DFC-C618C9C7F067}" type="datetimeFigureOut">
              <a:rPr lang="en-US" smtClean="0"/>
              <a:t>6/28/18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836D222-4E1A-4A64-BB40-1B0FFE0F12E5}" type="slidenum">
              <a:rPr lang="en-US" smtClean="0"/>
              <a:t>‹#›</a:t>
            </a:fld>
            <a:endParaRPr lang="en-US"/>
          </a:p>
        </p:txBody>
      </p:sp>
    </p:spTree>
    <p:extLst>
      <p:ext uri="{BB962C8B-B14F-4D97-AF65-F5344CB8AC3E}">
        <p14:creationId xmlns:p14="http://schemas.microsoft.com/office/powerpoint/2010/main" val="851009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5AF485-0F7D-4FB8-9DFC-C618C9C7F067}" type="datetimeFigureOut">
              <a:rPr lang="en-US" smtClean="0"/>
              <a:t>6/28/18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836D222-4E1A-4A64-BB40-1B0FFE0F12E5}" type="slidenum">
              <a:rPr lang="en-US" smtClean="0"/>
              <a:t>‹#›</a:t>
            </a:fld>
            <a:endParaRPr lang="en-US"/>
          </a:p>
        </p:txBody>
      </p:sp>
    </p:spTree>
    <p:extLst>
      <p:ext uri="{BB962C8B-B14F-4D97-AF65-F5344CB8AC3E}">
        <p14:creationId xmlns:p14="http://schemas.microsoft.com/office/powerpoint/2010/main" val="1622995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5AF485-0F7D-4FB8-9DFC-C618C9C7F067}" type="datetimeFigureOut">
              <a:rPr lang="en-US" smtClean="0"/>
              <a:t>6/28/18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836D222-4E1A-4A64-BB40-1B0FFE0F12E5}" type="slidenum">
              <a:rPr lang="en-US" smtClean="0"/>
              <a:t>‹#›</a:t>
            </a:fld>
            <a:endParaRPr lang="en-US"/>
          </a:p>
        </p:txBody>
      </p:sp>
    </p:spTree>
    <p:extLst>
      <p:ext uri="{BB962C8B-B14F-4D97-AF65-F5344CB8AC3E}">
        <p14:creationId xmlns:p14="http://schemas.microsoft.com/office/powerpoint/2010/main" val="475394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5AF485-0F7D-4FB8-9DFC-C618C9C7F067}" type="datetimeFigureOut">
              <a:rPr lang="en-US" smtClean="0"/>
              <a:t>6/28/18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836D222-4E1A-4A64-BB40-1B0FFE0F12E5}" type="slidenum">
              <a:rPr lang="en-US" smtClean="0"/>
              <a:t>‹#›</a:t>
            </a:fld>
            <a:endParaRPr lang="en-US"/>
          </a:p>
        </p:txBody>
      </p:sp>
    </p:spTree>
    <p:extLst>
      <p:ext uri="{BB962C8B-B14F-4D97-AF65-F5344CB8AC3E}">
        <p14:creationId xmlns:p14="http://schemas.microsoft.com/office/powerpoint/2010/main" val="289495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5AF485-0F7D-4FB8-9DFC-C618C9C7F067}" type="datetimeFigureOut">
              <a:rPr lang="en-US" smtClean="0"/>
              <a:t>6/28/18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836D222-4E1A-4A64-BB40-1B0FFE0F12E5}" type="slidenum">
              <a:rPr lang="en-US" smtClean="0"/>
              <a:t>‹#›</a:t>
            </a:fld>
            <a:endParaRPr lang="en-US"/>
          </a:p>
        </p:txBody>
      </p:sp>
    </p:spTree>
    <p:extLst>
      <p:ext uri="{BB962C8B-B14F-4D97-AF65-F5344CB8AC3E}">
        <p14:creationId xmlns:p14="http://schemas.microsoft.com/office/powerpoint/2010/main" val="986451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5AF485-0F7D-4FB8-9DFC-C618C9C7F067}" type="datetimeFigureOut">
              <a:rPr lang="en-US" smtClean="0"/>
              <a:t>6/28/18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836D222-4E1A-4A64-BB40-1B0FFE0F12E5}" type="slidenum">
              <a:rPr lang="en-US" smtClean="0"/>
              <a:t>‹#›</a:t>
            </a:fld>
            <a:endParaRPr lang="en-US"/>
          </a:p>
        </p:txBody>
      </p:sp>
    </p:spTree>
    <p:extLst>
      <p:ext uri="{BB962C8B-B14F-4D97-AF65-F5344CB8AC3E}">
        <p14:creationId xmlns:p14="http://schemas.microsoft.com/office/powerpoint/2010/main" val="3436361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5AF485-0F7D-4FB8-9DFC-C618C9C7F067}" type="datetimeFigureOut">
              <a:rPr lang="en-US" smtClean="0"/>
              <a:t>6/28/18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836D222-4E1A-4A64-BB40-1B0FFE0F12E5}" type="slidenum">
              <a:rPr lang="en-US" smtClean="0"/>
              <a:t>‹#›</a:t>
            </a:fld>
            <a:endParaRPr lang="en-US"/>
          </a:p>
        </p:txBody>
      </p:sp>
    </p:spTree>
    <p:extLst>
      <p:ext uri="{BB962C8B-B14F-4D97-AF65-F5344CB8AC3E}">
        <p14:creationId xmlns:p14="http://schemas.microsoft.com/office/powerpoint/2010/main" val="3053462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5AF485-0F7D-4FB8-9DFC-C618C9C7F067}" type="datetimeFigureOut">
              <a:rPr lang="en-US" smtClean="0"/>
              <a:t>6/28/18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836D222-4E1A-4A64-BB40-1B0FFE0F12E5}" type="slidenum">
              <a:rPr lang="en-US" smtClean="0"/>
              <a:t>‹#›</a:t>
            </a:fld>
            <a:endParaRPr lang="en-US"/>
          </a:p>
        </p:txBody>
      </p:sp>
    </p:spTree>
    <p:extLst>
      <p:ext uri="{BB962C8B-B14F-4D97-AF65-F5344CB8AC3E}">
        <p14:creationId xmlns:p14="http://schemas.microsoft.com/office/powerpoint/2010/main" val="3444481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5AF485-0F7D-4FB8-9DFC-C618C9C7F067}" type="datetimeFigureOut">
              <a:rPr lang="en-US" smtClean="0"/>
              <a:t>6/28/18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836D222-4E1A-4A64-BB40-1B0FFE0F12E5}" type="slidenum">
              <a:rPr lang="en-US" smtClean="0"/>
              <a:t>‹#›</a:t>
            </a:fld>
            <a:endParaRPr lang="en-US"/>
          </a:p>
        </p:txBody>
      </p:sp>
    </p:spTree>
    <p:extLst>
      <p:ext uri="{BB962C8B-B14F-4D97-AF65-F5344CB8AC3E}">
        <p14:creationId xmlns:p14="http://schemas.microsoft.com/office/powerpoint/2010/main" val="1374006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5AF485-0F7D-4FB8-9DFC-C618C9C7F067}" type="datetimeFigureOut">
              <a:rPr lang="en-US" smtClean="0"/>
              <a:t>6/28/18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836D222-4E1A-4A64-BB40-1B0FFE0F12E5}" type="slidenum">
              <a:rPr lang="en-US" smtClean="0"/>
              <a:t>‹#›</a:t>
            </a:fld>
            <a:endParaRPr lang="en-US"/>
          </a:p>
        </p:txBody>
      </p:sp>
    </p:spTree>
    <p:extLst>
      <p:ext uri="{BB962C8B-B14F-4D97-AF65-F5344CB8AC3E}">
        <p14:creationId xmlns:p14="http://schemas.microsoft.com/office/powerpoint/2010/main" val="3532877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5AF485-0F7D-4FB8-9DFC-C618C9C7F067}" type="datetimeFigureOut">
              <a:rPr lang="en-US" smtClean="0"/>
              <a:t>6/28/18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836D222-4E1A-4A64-BB40-1B0FFE0F12E5}" type="slidenum">
              <a:rPr lang="en-US" smtClean="0"/>
              <a:t>‹#›</a:t>
            </a:fld>
            <a:endParaRPr lang="en-US"/>
          </a:p>
        </p:txBody>
      </p:sp>
    </p:spTree>
    <p:extLst>
      <p:ext uri="{BB962C8B-B14F-4D97-AF65-F5344CB8AC3E}">
        <p14:creationId xmlns:p14="http://schemas.microsoft.com/office/powerpoint/2010/main" val="3886300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15AF485-0F7D-4FB8-9DFC-C618C9C7F067}" type="datetimeFigureOut">
              <a:rPr lang="en-US" smtClean="0"/>
              <a:t>6/28/18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836D222-4E1A-4A64-BB40-1B0FFE0F12E5}" type="slidenum">
              <a:rPr lang="en-US" smtClean="0"/>
              <a:t>‹#›</a:t>
            </a:fld>
            <a:endParaRPr lang="en-US"/>
          </a:p>
        </p:txBody>
      </p:sp>
    </p:spTree>
    <p:extLst>
      <p:ext uri="{BB962C8B-B14F-4D97-AF65-F5344CB8AC3E}">
        <p14:creationId xmlns:p14="http://schemas.microsoft.com/office/powerpoint/2010/main" val="3340160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ww.insidehighered.com/news/2017/04/19/students-who-attend-college-full-time-even-one-semester-are-more-likely-graduate" TargetMode="Externa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991109"/>
          </a:xfrm>
        </p:spPr>
        <p:txBody>
          <a:bodyPr>
            <a:normAutofit fontScale="90000"/>
          </a:bodyPr>
          <a:lstStyle/>
          <a:p>
            <a:pPr algn="ctr"/>
            <a:r>
              <a:rPr lang="en-US" dirty="0"/>
              <a:t>Clayton State University</a:t>
            </a:r>
            <a:br>
              <a:rPr lang="en-US" dirty="0"/>
            </a:br>
            <a:r>
              <a:rPr lang="en-US" dirty="0"/>
              <a:t>Strategic Priority 1B</a:t>
            </a:r>
          </a:p>
        </p:txBody>
      </p:sp>
      <p:sp>
        <p:nvSpPr>
          <p:cNvPr id="3" name="Subtitle 2"/>
          <p:cNvSpPr>
            <a:spLocks noGrp="1"/>
          </p:cNvSpPr>
          <p:nvPr>
            <p:ph type="subTitle" idx="1"/>
          </p:nvPr>
        </p:nvSpPr>
        <p:spPr>
          <a:xfrm>
            <a:off x="1524000" y="2268747"/>
            <a:ext cx="9144000" cy="2989053"/>
          </a:xfrm>
        </p:spPr>
        <p:txBody>
          <a:bodyPr>
            <a:normAutofit/>
          </a:bodyPr>
          <a:lstStyle/>
          <a:p>
            <a:pPr algn="l"/>
            <a:endParaRPr lang="en-US" b="1" dirty="0"/>
          </a:p>
          <a:p>
            <a:pPr marL="342900" indent="-342900" algn="l">
              <a:buAutoNum type="arabicPeriod"/>
            </a:pPr>
            <a:r>
              <a:rPr lang="en-US" b="1" dirty="0"/>
              <a:t>Increase </a:t>
            </a:r>
            <a:r>
              <a:rPr lang="en-US" b="1" u="sng" dirty="0"/>
              <a:t>enrollment</a:t>
            </a:r>
            <a:r>
              <a:rPr lang="en-US" b="1" dirty="0"/>
              <a:t>, </a:t>
            </a:r>
            <a:r>
              <a:rPr lang="en-US" b="1" u="sng" dirty="0"/>
              <a:t>retention</a:t>
            </a:r>
            <a:r>
              <a:rPr lang="en-US" b="1" dirty="0"/>
              <a:t>, and </a:t>
            </a:r>
            <a:r>
              <a:rPr lang="en-US" b="1" u="sng" dirty="0"/>
              <a:t>graduation</a:t>
            </a:r>
            <a:r>
              <a:rPr lang="en-US" b="1" dirty="0"/>
              <a:t> rates </a:t>
            </a:r>
          </a:p>
          <a:p>
            <a:pPr lvl="1" algn="l"/>
            <a:r>
              <a:rPr lang="en-US" dirty="0">
                <a:effectLst/>
              </a:rPr>
              <a:t>b. Support Services for Student Success: Continue development of support services associated with student success…..</a:t>
            </a:r>
          </a:p>
          <a:p>
            <a:pPr lvl="1" algn="l"/>
            <a:r>
              <a:rPr lang="en-US" dirty="0"/>
              <a:t>					</a:t>
            </a:r>
            <a:endParaRPr lang="en-US" dirty="0">
              <a:effectLst/>
            </a:endParaRPr>
          </a:p>
          <a:p>
            <a:endParaRPr lang="en-US" dirty="0"/>
          </a:p>
          <a:p>
            <a:r>
              <a:rPr lang="en-US" dirty="0"/>
              <a:t>						Mari Banks, Deborah </a:t>
            </a:r>
            <a:r>
              <a:rPr lang="en-US" dirty="0" err="1"/>
              <a:t>Deckner</a:t>
            </a:r>
            <a:r>
              <a:rPr lang="en-US" dirty="0"/>
              <a:t>-Davis, and  Allen Ward</a:t>
            </a:r>
          </a:p>
        </p:txBody>
      </p:sp>
    </p:spTree>
    <p:extLst>
      <p:ext uri="{BB962C8B-B14F-4D97-AF65-F5344CB8AC3E}">
        <p14:creationId xmlns:p14="http://schemas.microsoft.com/office/powerpoint/2010/main" val="1471909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493" y="281354"/>
            <a:ext cx="10292861" cy="2618153"/>
          </a:xfrm>
        </p:spPr>
        <p:txBody>
          <a:bodyPr>
            <a:normAutofit fontScale="90000"/>
          </a:bodyPr>
          <a:lstStyle/>
          <a:p>
            <a:r>
              <a:rPr lang="en-US" sz="2700" dirty="0"/>
              <a:t>The second year will focus on CAPS data capture on service utilization of 355 (4.7 % of student population) from FY17 and delivery strategies in the counseling center and demographics of uses; and development of strategy for institutionalizing communications on availability of services through SGA, Residence Hall Council and Student Activities Council.</a:t>
            </a:r>
            <a:r>
              <a:rPr lang="en-US" sz="2800" b="1" dirty="0"/>
              <a:t> What are your activity plans for 2018—2019 (year-three)?</a:t>
            </a:r>
            <a:br>
              <a:rPr lang="en-US" sz="2800" b="1" dirty="0"/>
            </a:br>
            <a:br>
              <a:rPr lang="en-US" sz="2700" dirty="0"/>
            </a:br>
            <a:endParaRPr lang="en-US" dirty="0"/>
          </a:p>
        </p:txBody>
      </p:sp>
      <p:sp>
        <p:nvSpPr>
          <p:cNvPr id="5" name="Content Placeholder 4"/>
          <p:cNvSpPr>
            <a:spLocks noGrp="1"/>
          </p:cNvSpPr>
          <p:nvPr>
            <p:ph idx="1"/>
          </p:nvPr>
        </p:nvSpPr>
        <p:spPr>
          <a:xfrm>
            <a:off x="1854566" y="3080378"/>
            <a:ext cx="8915400" cy="3777622"/>
          </a:xfrm>
        </p:spPr>
        <p:txBody>
          <a:bodyPr/>
          <a:lstStyle/>
          <a:p>
            <a:r>
              <a:rPr lang="en-US" dirty="0"/>
              <a:t>Collaborate with new leadership (We will miss Dr. </a:t>
            </a:r>
            <a:r>
              <a:rPr lang="en-US" dirty="0" err="1"/>
              <a:t>Manglitz</a:t>
            </a:r>
            <a:r>
              <a:rPr lang="en-US" dirty="0"/>
              <a:t> and her amazing calm, consistent, determination)</a:t>
            </a:r>
          </a:p>
          <a:p>
            <a:endParaRPr lang="en-US" dirty="0"/>
          </a:p>
          <a:p>
            <a:r>
              <a:rPr lang="en-US" dirty="0"/>
              <a:t>More deliberately work with Marketing and Communications to promote services</a:t>
            </a:r>
          </a:p>
          <a:p>
            <a:endParaRPr lang="en-US" dirty="0"/>
          </a:p>
          <a:p>
            <a:r>
              <a:rPr lang="en-US" dirty="0"/>
              <a:t>Still figuring it out…. </a:t>
            </a:r>
          </a:p>
        </p:txBody>
      </p:sp>
    </p:spTree>
    <p:extLst>
      <p:ext uri="{BB962C8B-B14F-4D97-AF65-F5344CB8AC3E}">
        <p14:creationId xmlns:p14="http://schemas.microsoft.com/office/powerpoint/2010/main" val="2226342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450197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0123" y="1414585"/>
            <a:ext cx="10324489" cy="4814277"/>
          </a:xfrm>
        </p:spPr>
        <p:txBody>
          <a:bodyPr/>
          <a:lstStyle/>
          <a:p>
            <a:pPr lvl="0"/>
            <a:r>
              <a:rPr lang="en-US" dirty="0"/>
              <a:t>Provide a system of childcare access and support services for parents and families by analyzing service delivery data and implementation strategies.</a:t>
            </a:r>
          </a:p>
          <a:p>
            <a:pPr lvl="1"/>
            <a:r>
              <a:rPr lang="en-US" dirty="0"/>
              <a:t>The second year will focus on CAPS data capture on service utilization of 355 (4.7 % of student population) from FY17 and delivery strategies in the counseling center and demographics of uses; and development of strategy for institutionalizing communications on availability of services through SGA, Residence Hall Council and Student Activities Council.</a:t>
            </a:r>
          </a:p>
        </p:txBody>
      </p:sp>
    </p:spTree>
    <p:extLst>
      <p:ext uri="{BB962C8B-B14F-4D97-AF65-F5344CB8AC3E}">
        <p14:creationId xmlns:p14="http://schemas.microsoft.com/office/powerpoint/2010/main" val="1795596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9138" y="350011"/>
            <a:ext cx="9683262" cy="1227353"/>
          </a:xfrm>
        </p:spPr>
        <p:txBody>
          <a:bodyPr>
            <a:noAutofit/>
          </a:bodyPr>
          <a:lstStyle/>
          <a:p>
            <a:r>
              <a:rPr lang="en-US" sz="2000" dirty="0"/>
              <a:t>Provide a system of childcare access and support services for parents and families by analyzing service delivery data and implementation strategies: </a:t>
            </a:r>
            <a:r>
              <a:rPr lang="en-US" sz="2000" b="1" dirty="0"/>
              <a:t>Where are you with year-two priority goals and benchmark progress?</a:t>
            </a:r>
            <a:br>
              <a:rPr lang="en-US" sz="2000" dirty="0"/>
            </a:br>
            <a:br>
              <a:rPr lang="en-US" sz="2000" dirty="0"/>
            </a:br>
            <a:endParaRPr lang="en-US" sz="2000" dirty="0"/>
          </a:p>
        </p:txBody>
      </p:sp>
      <p:pic>
        <p:nvPicPr>
          <p:cNvPr id="6" name="Picture 0" descr="QCC_Boost_small spar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9648" y="2152222"/>
            <a:ext cx="1656875" cy="118348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2464775" y="3774831"/>
            <a:ext cx="10004845" cy="349811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Launched with CSU late fall 2016 </a:t>
            </a:r>
          </a:p>
          <a:p>
            <a:pPr lvl="1"/>
            <a:r>
              <a:rPr lang="en-US" dirty="0"/>
              <a:t>During the first 18 months </a:t>
            </a:r>
          </a:p>
          <a:p>
            <a:pPr lvl="2"/>
            <a:r>
              <a:rPr lang="en-US" dirty="0"/>
              <a:t>376 applications (266 completed)</a:t>
            </a:r>
          </a:p>
          <a:p>
            <a:pPr lvl="2"/>
            <a:r>
              <a:rPr lang="en-US" dirty="0"/>
              <a:t>accepted 72 student parents, fully enrolled 62 and serving 65 children</a:t>
            </a:r>
          </a:p>
          <a:p>
            <a:pPr lvl="2"/>
            <a:r>
              <a:rPr lang="en-US" dirty="0"/>
              <a:t>average enrollment duration 28 weeks currently</a:t>
            </a:r>
          </a:p>
          <a:p>
            <a:pPr lvl="2"/>
            <a:r>
              <a:rPr lang="en-US" dirty="0"/>
              <a:t>Per family average investment = $3780</a:t>
            </a:r>
          </a:p>
          <a:p>
            <a:pPr lvl="2"/>
            <a:r>
              <a:rPr lang="en-US" dirty="0"/>
              <a:t>Total investment to date in our student parents = $231,000</a:t>
            </a:r>
          </a:p>
          <a:p>
            <a:pPr lvl="2"/>
            <a:endParaRPr lang="en-US" dirty="0"/>
          </a:p>
          <a:p>
            <a:pPr lvl="1"/>
            <a:endParaRPr lang="en-US" dirty="0"/>
          </a:p>
          <a:p>
            <a:pPr marL="457200" lvl="1" indent="0">
              <a:buFont typeface="Wingdings 3" charset="2"/>
              <a:buNone/>
            </a:pPr>
            <a:r>
              <a:rPr lang="en-US" dirty="0"/>
              <a:t> </a:t>
            </a:r>
          </a:p>
          <a:p>
            <a:endParaRPr lang="en-US" dirty="0"/>
          </a:p>
          <a:p>
            <a:endParaRPr lang="en-US" dirty="0"/>
          </a:p>
        </p:txBody>
      </p:sp>
      <p:pic>
        <p:nvPicPr>
          <p:cNvPr id="8" name="Picture 7"/>
          <p:cNvPicPr>
            <a:picLocks noChangeAspect="1"/>
          </p:cNvPicPr>
          <p:nvPr/>
        </p:nvPicPr>
        <p:blipFill>
          <a:blip r:embed="rId3"/>
          <a:stretch>
            <a:fillRect/>
          </a:stretch>
        </p:blipFill>
        <p:spPr>
          <a:xfrm>
            <a:off x="5162147" y="2106979"/>
            <a:ext cx="4610100" cy="1228725"/>
          </a:xfrm>
          <a:prstGeom prst="rect">
            <a:avLst/>
          </a:prstGeom>
        </p:spPr>
      </p:pic>
    </p:spTree>
    <p:extLst>
      <p:ext uri="{BB962C8B-B14F-4D97-AF65-F5344CB8AC3E}">
        <p14:creationId xmlns:p14="http://schemas.microsoft.com/office/powerpoint/2010/main" val="3209037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0646" y="409376"/>
            <a:ext cx="10205565" cy="1143379"/>
          </a:xfrm>
        </p:spPr>
        <p:txBody>
          <a:bodyPr>
            <a:normAutofit fontScale="90000"/>
          </a:bodyPr>
          <a:lstStyle/>
          <a:p>
            <a:pPr algn="ctr"/>
            <a:r>
              <a:rPr lang="en-US" dirty="0"/>
              <a:t>Preliminary impact  of BOOST on student outcomes? </a:t>
            </a:r>
          </a:p>
        </p:txBody>
      </p:sp>
      <p:sp>
        <p:nvSpPr>
          <p:cNvPr id="7" name="Text Placeholder 6"/>
          <p:cNvSpPr>
            <a:spLocks noGrp="1"/>
          </p:cNvSpPr>
          <p:nvPr>
            <p:ph type="body" idx="4294967295"/>
          </p:nvPr>
        </p:nvSpPr>
        <p:spPr>
          <a:xfrm>
            <a:off x="2400643" y="1795003"/>
            <a:ext cx="3992563" cy="576262"/>
          </a:xfrm>
        </p:spPr>
        <p:txBody>
          <a:bodyPr>
            <a:normAutofit fontScale="92500" lnSpcReduction="10000"/>
          </a:bodyPr>
          <a:lstStyle/>
          <a:p>
            <a:pPr marL="0" indent="0">
              <a:buNone/>
            </a:pPr>
            <a:r>
              <a:rPr lang="en-US" dirty="0"/>
              <a:t>At CSU, parenting consistently reduces course load carried.</a:t>
            </a:r>
          </a:p>
        </p:txBody>
      </p:sp>
      <p:sp>
        <p:nvSpPr>
          <p:cNvPr id="2" name="Rectangle 1"/>
          <p:cNvSpPr/>
          <p:nvPr/>
        </p:nvSpPr>
        <p:spPr>
          <a:xfrm>
            <a:off x="2400643" y="5349114"/>
            <a:ext cx="4221974" cy="923330"/>
          </a:xfrm>
          <a:prstGeom prst="rect">
            <a:avLst/>
          </a:prstGeom>
        </p:spPr>
        <p:txBody>
          <a:bodyPr wrap="square">
            <a:spAutoFit/>
          </a:bodyPr>
          <a:lstStyle/>
          <a:p>
            <a:r>
              <a:rPr lang="en-US" sz="1200" dirty="0"/>
              <a:t>Noteworthy in light of recent national reports that carrying a “full-load” at least one term is a powerful predictor of degree completion </a:t>
            </a:r>
            <a:r>
              <a:rPr lang="en-US" sz="1200" baseline="30000" dirty="0"/>
              <a:t>2</a:t>
            </a:r>
          </a:p>
          <a:p>
            <a:endParaRPr lang="en-US" dirty="0"/>
          </a:p>
        </p:txBody>
      </p:sp>
      <p:sp>
        <p:nvSpPr>
          <p:cNvPr id="3" name="Rectangle 2"/>
          <p:cNvSpPr/>
          <p:nvPr/>
        </p:nvSpPr>
        <p:spPr>
          <a:xfrm>
            <a:off x="9224521" y="6373528"/>
            <a:ext cx="2967479" cy="369332"/>
          </a:xfrm>
          <a:prstGeom prst="rect">
            <a:avLst/>
          </a:prstGeom>
        </p:spPr>
        <p:txBody>
          <a:bodyPr wrap="none">
            <a:spAutoFit/>
          </a:bodyPr>
          <a:lstStyle/>
          <a:p>
            <a:r>
              <a:rPr lang="en-US" u="sng" baseline="30000" dirty="0">
                <a:hlinkClick r:id="rId2"/>
              </a:rPr>
              <a:t>2</a:t>
            </a:r>
            <a:r>
              <a:rPr lang="en-US" u="sng" dirty="0">
                <a:hlinkClick r:id="rId2"/>
              </a:rPr>
              <a:t> Inside Higher Education</a:t>
            </a:r>
            <a:endParaRPr lang="en-US" dirty="0"/>
          </a:p>
        </p:txBody>
      </p:sp>
      <p:sp>
        <p:nvSpPr>
          <p:cNvPr id="10" name="Text Placeholder 6"/>
          <p:cNvSpPr txBox="1">
            <a:spLocks/>
          </p:cNvSpPr>
          <p:nvPr/>
        </p:nvSpPr>
        <p:spPr>
          <a:xfrm>
            <a:off x="7103041" y="1805013"/>
            <a:ext cx="3992563" cy="576262"/>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a:t>At CSU, parenting NOT consistently associated with a lower GPA, but BOOST seems to further benefit.</a:t>
            </a:r>
          </a:p>
        </p:txBody>
      </p:sp>
      <p:graphicFrame>
        <p:nvGraphicFramePr>
          <p:cNvPr id="12" name="Chart 11"/>
          <p:cNvGraphicFramePr>
            <a:graphicFrameLocks/>
          </p:cNvGraphicFramePr>
          <p:nvPr>
            <p:extLst>
              <p:ext uri="{D42A27DB-BD31-4B8C-83A1-F6EECF244321}">
                <p14:modId xmlns:p14="http://schemas.microsoft.com/office/powerpoint/2010/main" val="3124706767"/>
              </p:ext>
            </p:extLst>
          </p:nvPr>
        </p:nvGraphicFramePr>
        <p:xfrm>
          <a:off x="2110924" y="2508868"/>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2418674102"/>
              </p:ext>
            </p:extLst>
          </p:nvPr>
        </p:nvGraphicFramePr>
        <p:xfrm>
          <a:off x="6923767" y="2860758"/>
          <a:ext cx="387096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3256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2338" y="624110"/>
            <a:ext cx="9402273" cy="1280890"/>
          </a:xfrm>
        </p:spPr>
        <p:txBody>
          <a:bodyPr/>
          <a:lstStyle/>
          <a:p>
            <a:r>
              <a:rPr lang="en-US"/>
              <a:t>Boost Parents </a:t>
            </a:r>
            <a:r>
              <a:rPr lang="en-US" dirty="0"/>
              <a:t>Enrolled Fall 16 and Fall 17</a:t>
            </a:r>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val="3762257365"/>
              </p:ext>
            </p:extLst>
          </p:nvPr>
        </p:nvGraphicFramePr>
        <p:xfrm>
          <a:off x="2589213" y="2133600"/>
          <a:ext cx="4313237" cy="3778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p:cNvGraphicFramePr>
            <a:graphicFrameLocks noGrp="1"/>
          </p:cNvGraphicFramePr>
          <p:nvPr>
            <p:ph sz="half" idx="2"/>
            <p:extLst>
              <p:ext uri="{D42A27DB-BD31-4B8C-83A1-F6EECF244321}">
                <p14:modId xmlns:p14="http://schemas.microsoft.com/office/powerpoint/2010/main" val="2045389654"/>
              </p:ext>
            </p:extLst>
          </p:nvPr>
        </p:nvGraphicFramePr>
        <p:xfrm>
          <a:off x="7191375" y="2125663"/>
          <a:ext cx="4313238" cy="3778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6307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61477" y="624110"/>
            <a:ext cx="10378831" cy="1280890"/>
          </a:xfrm>
        </p:spPr>
        <p:txBody>
          <a:bodyPr>
            <a:noAutofit/>
          </a:bodyPr>
          <a:lstStyle/>
          <a:p>
            <a:pPr lvl="0"/>
            <a:r>
              <a:rPr lang="en-US" sz="2000" dirty="0"/>
              <a:t>Provide a system of childcare access and support services for parents and families by analyzing service delivery data and implementation strategies: </a:t>
            </a:r>
            <a:r>
              <a:rPr lang="en-US" sz="2000" b="1" dirty="0"/>
              <a:t>Will you need to identify more, fewer, or different specific indicators for outcome processes?</a:t>
            </a:r>
            <a:br>
              <a:rPr lang="en-US" sz="2000" b="1" dirty="0"/>
            </a:br>
            <a:br>
              <a:rPr lang="en-US" sz="2000" dirty="0"/>
            </a:br>
            <a:endParaRPr lang="en-US" sz="2000" dirty="0"/>
          </a:p>
        </p:txBody>
      </p:sp>
      <p:sp>
        <p:nvSpPr>
          <p:cNvPr id="6" name="Content Placeholder 5"/>
          <p:cNvSpPr>
            <a:spLocks noGrp="1"/>
          </p:cNvSpPr>
          <p:nvPr>
            <p:ph idx="1"/>
          </p:nvPr>
        </p:nvSpPr>
        <p:spPr>
          <a:xfrm>
            <a:off x="1461477" y="1969477"/>
            <a:ext cx="10043135" cy="4798645"/>
          </a:xfrm>
        </p:spPr>
        <p:txBody>
          <a:bodyPr>
            <a:normAutofit fontScale="40000" lnSpcReduction="20000"/>
          </a:bodyPr>
          <a:lstStyle/>
          <a:p>
            <a:r>
              <a:rPr lang="en-US" sz="4500" dirty="0"/>
              <a:t>Measure first hand impact of services</a:t>
            </a:r>
          </a:p>
          <a:p>
            <a:endParaRPr lang="en-US" sz="4500" dirty="0"/>
          </a:p>
          <a:p>
            <a:r>
              <a:rPr lang="en-US" sz="4500" dirty="0"/>
              <a:t>Improve marketing (measure awareness…) and collaborate with different units to gather data</a:t>
            </a:r>
          </a:p>
          <a:p>
            <a:pPr lvl="1"/>
            <a:r>
              <a:rPr lang="en-US" sz="4500" dirty="0"/>
              <a:t>Orientation data from past few sessions indicates 24% of respondents have a child</a:t>
            </a:r>
          </a:p>
          <a:p>
            <a:pPr lvl="1"/>
            <a:endParaRPr lang="en-US" sz="4500" dirty="0"/>
          </a:p>
          <a:p>
            <a:r>
              <a:rPr lang="en-US" sz="4500" dirty="0"/>
              <a:t>Promote data sharing with other BOOST participating institutions</a:t>
            </a:r>
          </a:p>
          <a:p>
            <a:endParaRPr lang="en-US" sz="2900" dirty="0"/>
          </a:p>
          <a:p>
            <a:endParaRPr lang="en-US" dirty="0"/>
          </a:p>
          <a:p>
            <a:endParaRPr lang="en-US" dirty="0"/>
          </a:p>
          <a:p>
            <a:endParaRPr lang="en-US" dirty="0"/>
          </a:p>
          <a:p>
            <a:pPr marL="0" indent="0">
              <a:buNone/>
            </a:pPr>
            <a:endParaRPr lang="en-US" dirty="0"/>
          </a:p>
          <a:p>
            <a:endParaRPr lang="en-US" dirty="0"/>
          </a:p>
          <a:p>
            <a:endParaRPr lang="en-US" dirty="0"/>
          </a:p>
          <a:p>
            <a:endParaRPr lang="en-US" dirty="0"/>
          </a:p>
          <a:p>
            <a:endParaRPr lang="en-US" dirty="0"/>
          </a:p>
          <a:p>
            <a:endParaRPr lang="en-US" dirty="0"/>
          </a:p>
          <a:p>
            <a:pPr marL="0" indent="0">
              <a:buNone/>
            </a:pPr>
            <a:r>
              <a:rPr lang="en-US" dirty="0"/>
              <a:t> </a:t>
            </a:r>
          </a:p>
        </p:txBody>
      </p:sp>
    </p:spTree>
    <p:extLst>
      <p:ext uri="{BB962C8B-B14F-4D97-AF65-F5344CB8AC3E}">
        <p14:creationId xmlns:p14="http://schemas.microsoft.com/office/powerpoint/2010/main" val="1847416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61477" y="624110"/>
            <a:ext cx="10378831" cy="1280890"/>
          </a:xfrm>
        </p:spPr>
        <p:txBody>
          <a:bodyPr>
            <a:noAutofit/>
          </a:bodyPr>
          <a:lstStyle/>
          <a:p>
            <a:pPr lvl="0"/>
            <a:r>
              <a:rPr lang="en-US" sz="2000" dirty="0"/>
              <a:t>Provide a system of childcare access and support services for parents and families by analyzing service delivery data and implementation strategies:</a:t>
            </a:r>
            <a:br>
              <a:rPr lang="en-US" sz="2000" b="1" dirty="0"/>
            </a:br>
            <a:r>
              <a:rPr lang="en-US" sz="2000" b="1" dirty="0"/>
              <a:t>What are your activity plans for 2018—2019 (year-three)?</a:t>
            </a:r>
            <a:br>
              <a:rPr lang="en-US" sz="2000" dirty="0"/>
            </a:br>
            <a:endParaRPr lang="en-US" sz="2000" dirty="0"/>
          </a:p>
        </p:txBody>
      </p:sp>
      <p:sp>
        <p:nvSpPr>
          <p:cNvPr id="6" name="Content Placeholder 5"/>
          <p:cNvSpPr>
            <a:spLocks noGrp="1"/>
          </p:cNvSpPr>
          <p:nvPr>
            <p:ph idx="1"/>
          </p:nvPr>
        </p:nvSpPr>
        <p:spPr>
          <a:xfrm>
            <a:off x="1284043" y="1958607"/>
            <a:ext cx="8915400" cy="3777622"/>
          </a:xfrm>
        </p:spPr>
        <p:txBody>
          <a:bodyPr/>
          <a:lstStyle/>
          <a:p>
            <a:r>
              <a:rPr lang="en-US" dirty="0"/>
              <a:t>Increase and strengthen community partnerships</a:t>
            </a:r>
          </a:p>
          <a:p>
            <a:endParaRPr lang="en-US" dirty="0"/>
          </a:p>
          <a:p>
            <a:endParaRPr lang="en-US" dirty="0"/>
          </a:p>
          <a:p>
            <a:endParaRPr lang="en-US" dirty="0"/>
          </a:p>
          <a:p>
            <a:r>
              <a:rPr lang="en-US" dirty="0"/>
              <a:t>Diversify funding streams </a:t>
            </a:r>
          </a:p>
          <a:p>
            <a:endParaRPr lang="en-US" dirty="0"/>
          </a:p>
          <a:p>
            <a:endParaRPr lang="en-US" dirty="0"/>
          </a:p>
          <a:p>
            <a:endParaRPr lang="en-US" dirty="0"/>
          </a:p>
          <a:p>
            <a:r>
              <a:rPr lang="en-US" dirty="0"/>
              <a:t>Examine/Expand Focus to More Holistically Address Families Needs</a:t>
            </a:r>
          </a:p>
        </p:txBody>
      </p:sp>
      <p:pic>
        <p:nvPicPr>
          <p:cNvPr id="7" name="Content Placeholder 4"/>
          <p:cNvPicPr>
            <a:picLocks noChangeAspect="1"/>
          </p:cNvPicPr>
          <p:nvPr/>
        </p:nvPicPr>
        <p:blipFill>
          <a:blip r:embed="rId2"/>
          <a:stretch>
            <a:fillRect/>
          </a:stretch>
        </p:blipFill>
        <p:spPr>
          <a:xfrm>
            <a:off x="8393723" y="1921598"/>
            <a:ext cx="2094522" cy="1250864"/>
          </a:xfrm>
          <a:prstGeom prst="rect">
            <a:avLst/>
          </a:prstGeom>
        </p:spPr>
      </p:pic>
      <p:pic>
        <p:nvPicPr>
          <p:cNvPr id="8" name="Content Placeholder 9"/>
          <p:cNvPicPr>
            <a:picLocks noChangeAspect="1"/>
          </p:cNvPicPr>
          <p:nvPr/>
        </p:nvPicPr>
        <p:blipFill>
          <a:blip r:embed="rId3"/>
          <a:stretch>
            <a:fillRect/>
          </a:stretch>
        </p:blipFill>
        <p:spPr>
          <a:xfrm>
            <a:off x="6056922" y="3472386"/>
            <a:ext cx="3384062" cy="1494194"/>
          </a:xfrm>
          <a:prstGeom prst="rect">
            <a:avLst/>
          </a:prstGeom>
        </p:spPr>
      </p:pic>
      <p:pic>
        <p:nvPicPr>
          <p:cNvPr id="9" name="Picture 8"/>
          <p:cNvPicPr>
            <a:picLocks noChangeAspect="1"/>
          </p:cNvPicPr>
          <p:nvPr/>
        </p:nvPicPr>
        <p:blipFill>
          <a:blip r:embed="rId4"/>
          <a:stretch>
            <a:fillRect/>
          </a:stretch>
        </p:blipFill>
        <p:spPr>
          <a:xfrm>
            <a:off x="9550400" y="3437534"/>
            <a:ext cx="2289908" cy="1543568"/>
          </a:xfrm>
          <a:prstGeom prst="rect">
            <a:avLst/>
          </a:prstGeom>
        </p:spPr>
      </p:pic>
      <p:pic>
        <p:nvPicPr>
          <p:cNvPr id="10" name="Content Placeholder 4"/>
          <p:cNvPicPr>
            <a:picLocks noChangeAspect="1"/>
          </p:cNvPicPr>
          <p:nvPr/>
        </p:nvPicPr>
        <p:blipFill>
          <a:blip r:embed="rId5"/>
          <a:stretch>
            <a:fillRect/>
          </a:stretch>
        </p:blipFill>
        <p:spPr>
          <a:xfrm>
            <a:off x="9338472" y="5129498"/>
            <a:ext cx="2763927" cy="1497948"/>
          </a:xfrm>
          <a:prstGeom prst="rect">
            <a:avLst/>
          </a:prstGeom>
        </p:spPr>
      </p:pic>
    </p:spTree>
    <p:extLst>
      <p:ext uri="{BB962C8B-B14F-4D97-AF65-F5344CB8AC3E}">
        <p14:creationId xmlns:p14="http://schemas.microsoft.com/office/powerpoint/2010/main" val="3822080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493" y="281354"/>
            <a:ext cx="10292861" cy="2618153"/>
          </a:xfrm>
        </p:spPr>
        <p:txBody>
          <a:bodyPr>
            <a:normAutofit fontScale="90000"/>
          </a:bodyPr>
          <a:lstStyle/>
          <a:p>
            <a:r>
              <a:rPr lang="en-US" sz="2700" dirty="0"/>
              <a:t>The second year will focus on CAPS data capture on service utilization of 355 (4.7 % of student population) from FY17 and delivery strategies in the counseling center and demographics of uses; and development of strategy for institutionalizing communications on availability of services through SGA, Residence Hall Council and Student Activities Council.</a:t>
            </a:r>
            <a:r>
              <a:rPr lang="en-US" sz="2800" b="1" dirty="0"/>
              <a:t> Where are you with year-two priority goals and benchmark progress?</a:t>
            </a:r>
            <a:br>
              <a:rPr lang="en-US" sz="2700" dirty="0"/>
            </a:br>
            <a:endParaRPr lang="en-US" dirty="0"/>
          </a:p>
        </p:txBody>
      </p:sp>
      <p:sp>
        <p:nvSpPr>
          <p:cNvPr id="3" name="Content Placeholder 2"/>
          <p:cNvSpPr>
            <a:spLocks noGrp="1"/>
          </p:cNvSpPr>
          <p:nvPr>
            <p:ph idx="1"/>
          </p:nvPr>
        </p:nvSpPr>
        <p:spPr>
          <a:xfrm>
            <a:off x="1819202" y="3001108"/>
            <a:ext cx="9403690" cy="3777622"/>
          </a:xfrm>
        </p:spPr>
        <p:txBody>
          <a:bodyPr/>
          <a:lstStyle/>
          <a:p>
            <a:endParaRPr lang="en-US" dirty="0"/>
          </a:p>
          <a:p>
            <a:r>
              <a:rPr lang="en-US" dirty="0"/>
              <a:t>First off, some of this is quite challenging due to legal and ethical standards around confidentiality…..</a:t>
            </a:r>
          </a:p>
          <a:p>
            <a:endParaRPr lang="en-US" dirty="0"/>
          </a:p>
          <a:p>
            <a:r>
              <a:rPr lang="en-US" dirty="0"/>
              <a:t>Wisconsin HOPE LAB Participating Institution</a:t>
            </a:r>
          </a:p>
          <a:p>
            <a:pPr lvl="1"/>
            <a:r>
              <a:rPr lang="en-US" dirty="0"/>
              <a:t>7.4% of students experienced some form of homelessness, 48% were housing insecure, and 48% had low or very low food security.</a:t>
            </a:r>
          </a:p>
          <a:p>
            <a:pPr lvl="1"/>
            <a:r>
              <a:rPr lang="en-US" dirty="0"/>
              <a:t>Sharing of meal plans – low cost, respectful</a:t>
            </a:r>
          </a:p>
          <a:p>
            <a:pPr lvl="1"/>
            <a:r>
              <a:rPr lang="en-US" dirty="0"/>
              <a:t>Evaluate barriers to accessing current services</a:t>
            </a:r>
          </a:p>
          <a:p>
            <a:pPr lvl="2"/>
            <a:r>
              <a:rPr lang="en-US" dirty="0"/>
              <a:t>Instrument developed with input from multiple campus stakeholder</a:t>
            </a:r>
          </a:p>
          <a:p>
            <a:pPr lvl="1"/>
            <a:endParaRPr lang="en-US" dirty="0"/>
          </a:p>
        </p:txBody>
      </p:sp>
      <p:pic>
        <p:nvPicPr>
          <p:cNvPr id="4" name="Picture 3"/>
          <p:cNvPicPr>
            <a:picLocks noChangeAspect="1"/>
          </p:cNvPicPr>
          <p:nvPr/>
        </p:nvPicPr>
        <p:blipFill>
          <a:blip r:embed="rId2"/>
          <a:stretch>
            <a:fillRect/>
          </a:stretch>
        </p:blipFill>
        <p:spPr>
          <a:xfrm>
            <a:off x="7177210" y="3927894"/>
            <a:ext cx="3714750" cy="962025"/>
          </a:xfrm>
          <a:prstGeom prst="rect">
            <a:avLst/>
          </a:prstGeom>
        </p:spPr>
      </p:pic>
    </p:spTree>
    <p:extLst>
      <p:ext uri="{BB962C8B-B14F-4D97-AF65-F5344CB8AC3E}">
        <p14:creationId xmlns:p14="http://schemas.microsoft.com/office/powerpoint/2010/main" val="2820800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493" y="281354"/>
            <a:ext cx="10292861" cy="2618153"/>
          </a:xfrm>
        </p:spPr>
        <p:txBody>
          <a:bodyPr>
            <a:normAutofit fontScale="90000"/>
          </a:bodyPr>
          <a:lstStyle/>
          <a:p>
            <a:r>
              <a:rPr lang="en-US" sz="2700" dirty="0"/>
              <a:t>The second year will focus on CAPS data capture on service utilization of 355 (4.7 % of student population) from FY17 and delivery strategies in the counseling center and demographics of uses; and development of strategy for institutionalizing communications on availability of services through SGA, Residence Hall Council and Student Activities Council.</a:t>
            </a:r>
            <a:r>
              <a:rPr lang="en-US" sz="2800" b="1" dirty="0"/>
              <a:t> Will you need to identify more, fewer, or different specific indicators for outcome processes?</a:t>
            </a:r>
            <a:br>
              <a:rPr lang="en-US" sz="2800" b="1" dirty="0"/>
            </a:br>
            <a:br>
              <a:rPr lang="en-US" sz="2700" dirty="0"/>
            </a:br>
            <a:endParaRPr lang="en-US" dirty="0"/>
          </a:p>
        </p:txBody>
      </p:sp>
      <p:sp>
        <p:nvSpPr>
          <p:cNvPr id="5" name="Content Placeholder 4"/>
          <p:cNvSpPr>
            <a:spLocks noGrp="1"/>
          </p:cNvSpPr>
          <p:nvPr>
            <p:ph idx="1"/>
          </p:nvPr>
        </p:nvSpPr>
        <p:spPr>
          <a:xfrm>
            <a:off x="1854566" y="3080378"/>
            <a:ext cx="8915400" cy="3777622"/>
          </a:xfrm>
        </p:spPr>
        <p:txBody>
          <a:bodyPr/>
          <a:lstStyle/>
          <a:p>
            <a:r>
              <a:rPr lang="en-US" dirty="0"/>
              <a:t>Yes….</a:t>
            </a:r>
          </a:p>
        </p:txBody>
      </p:sp>
    </p:spTree>
    <p:extLst>
      <p:ext uri="{BB962C8B-B14F-4D97-AF65-F5344CB8AC3E}">
        <p14:creationId xmlns:p14="http://schemas.microsoft.com/office/powerpoint/2010/main" val="258055692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672</TotalTime>
  <Words>722</Words>
  <Application>Microsoft Macintosh PowerPoint</Application>
  <PresentationFormat>Widescreen</PresentationFormat>
  <Paragraphs>76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Wingdings 3</vt:lpstr>
      <vt:lpstr>Wisp</vt:lpstr>
      <vt:lpstr>Clayton State University Strategic Priority 1B</vt:lpstr>
      <vt:lpstr>PowerPoint Presentation</vt:lpstr>
      <vt:lpstr>Provide a system of childcare access and support services for parents and families by analyzing service delivery data and implementation strategies: Where are you with year-two priority goals and benchmark progress?  </vt:lpstr>
      <vt:lpstr>Preliminary impact  of BOOST on student outcomes? </vt:lpstr>
      <vt:lpstr>Boost Parents Enrolled Fall 16 and Fall 17</vt:lpstr>
      <vt:lpstr>Provide a system of childcare access and support services for parents and families by analyzing service delivery data and implementation strategies: Will you need to identify more, fewer, or different specific indicators for outcome processes?  </vt:lpstr>
      <vt:lpstr>Provide a system of childcare access and support services for parents and families by analyzing service delivery data and implementation strategies: What are your activity plans for 2018—2019 (year-three)? </vt:lpstr>
      <vt:lpstr>The second year will focus on CAPS data capture on service utilization of 355 (4.7 % of student population) from FY17 and delivery strategies in the counseling center and demographics of uses; and development of strategy for institutionalizing communications on availability of services through SGA, Residence Hall Council and Student Activities Council. Where are you with year-two priority goals and benchmark progress? </vt:lpstr>
      <vt:lpstr>The second year will focus on CAPS data capture on service utilization of 355 (4.7 % of student population) from FY17 and delivery strategies in the counseling center and demographics of uses; and development of strategy for institutionalizing communications on availability of services through SGA, Residence Hall Council and Student Activities Council. Will you need to identify more, fewer, or different specific indicators for outcome processes?  </vt:lpstr>
      <vt:lpstr>The second year will focus on CAPS data capture on service utilization of 355 (4.7 % of student population) from FY17 and delivery strategies in the counseling center and demographics of uses; and development of strategy for institutionalizing communications on availability of services through SGA, Residence Hall Council and Student Activities Council. What are your activity plans for 2018—2019 (year-three)?  </vt:lpstr>
      <vt:lpstr>Questions???</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Clayton State University</dc:title>
  <dc:creator>Deborah Deckner</dc:creator>
  <cp:lastModifiedBy>Leanne Bradberry</cp:lastModifiedBy>
  <cp:revision>107</cp:revision>
  <dcterms:created xsi:type="dcterms:W3CDTF">2017-08-31T23:57:06Z</dcterms:created>
  <dcterms:modified xsi:type="dcterms:W3CDTF">2018-06-28T14:58:43Z</dcterms:modified>
</cp:coreProperties>
</file>